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892" r:id="rId5"/>
  </p:sldMasterIdLst>
  <p:notesMasterIdLst>
    <p:notesMasterId r:id="rId25"/>
  </p:notesMasterIdLst>
  <p:handoutMasterIdLst>
    <p:handoutMasterId r:id="rId26"/>
  </p:handoutMasterIdLst>
  <p:sldIdLst>
    <p:sldId id="305" r:id="rId6"/>
    <p:sldId id="306" r:id="rId7"/>
    <p:sldId id="307" r:id="rId8"/>
    <p:sldId id="308" r:id="rId9"/>
    <p:sldId id="309" r:id="rId10"/>
    <p:sldId id="311" r:id="rId11"/>
    <p:sldId id="312" r:id="rId12"/>
    <p:sldId id="324" r:id="rId13"/>
    <p:sldId id="313" r:id="rId14"/>
    <p:sldId id="322" r:id="rId15"/>
    <p:sldId id="323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21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/DRkUikuURbYLfO04cFBpg==" hashData="TTfQ10dtAwdt0mxv5ADZZQ+QTs/iFhEC0dpjEaEbi73ydlRj0QLJiw7Ok1VItlocqQ1HWjYGRibUasAuj4wDtg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954"/>
    <a:srgbClr val="FDCE3A"/>
    <a:srgbClr val="98BF1E"/>
    <a:srgbClr val="477E27"/>
    <a:srgbClr val="5C4A89"/>
    <a:srgbClr val="003E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E5254A-25A4-404C-8F2C-412EBFCD9F09}" v="6" dt="2023-02-23T16:52:08.7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8/10/relationships/authors" Target="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D9495D4-AEC1-44CC-876E-4AF530B265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8FBB7-FDB5-4623-B9FE-64001DA93A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2C2C782-B009-4CCF-A3FF-4524DEEEDA32}" type="datetimeFigureOut">
              <a:rPr lang="en-US"/>
              <a:pPr>
                <a:defRPr/>
              </a:pPr>
              <a:t>3/21/2023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818AA-55B8-488A-84EB-BD1F897251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BC563D-D661-43E1-B327-1C8E387430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AC7960-17DD-4183-9673-25EA59BC59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C0CD097-99D6-44F0-8D58-7C302EFBFA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35DE2AF-BB9B-47E5-91EB-E12202C4A01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A06F05BA-3762-4E31-9B07-23595465C0C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4ED3AFCF-F459-436C-9A70-562B6B0082F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0FD2C517-4B84-4DE0-BAA4-899F817A977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FECFCB27-DD45-43E5-9C69-9B5D946E57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09075F-1A24-4A34-8121-5E10FB5370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ada.ca/en/financial-consumer-agency/services/credit-reports-score.html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xwmaQNPf24" TargetMode="Externa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xxwmaQNPf24?feature=oembed" TargetMode="Externa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sMRWfrcjKL8" TargetMode="External"/><Relationship Id="rId3" Type="http://schemas.openxmlformats.org/officeDocument/2006/relationships/hyperlink" Target="https://financialpost.com/moneywise/what-credit-score-do-you-start-with-in-canada-13" TargetMode="External"/><Relationship Id="rId7" Type="http://schemas.openxmlformats.org/officeDocument/2006/relationships/hyperlink" Target="https://www.youtube.com/watch?v=Ezgr6qC38BY" TargetMode="External"/><Relationship Id="rId2" Type="http://schemas.openxmlformats.org/officeDocument/2006/relationships/hyperlink" Target="https://www.canada.ca/en/financial-consumer-agency/services/credit-reports-score.html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7QcbDhGp4PY" TargetMode="External"/><Relationship Id="rId5" Type="http://schemas.openxmlformats.org/officeDocument/2006/relationships/hyperlink" Target="https://www.youtube.com/watch?v=xxwmaQNPf24" TargetMode="External"/><Relationship Id="rId4" Type="http://schemas.openxmlformats.org/officeDocument/2006/relationships/hyperlink" Target="https://www.transunion.ca/credit-car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Your Credit Score</a:t>
            </a: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/>
          <a:lstStyle/>
          <a:p>
            <a:pPr eaLnBrk="1" hangingPunct="1">
              <a:spcAft>
                <a:spcPct val="0"/>
              </a:spcAft>
              <a:buClr>
                <a:srgbClr val="FFFFFF"/>
              </a:buClr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Grade 10+</a:t>
            </a:r>
          </a:p>
        </p:txBody>
      </p:sp>
    </p:spTree>
    <p:extLst>
      <p:ext uri="{BB962C8B-B14F-4D97-AF65-F5344CB8AC3E}">
        <p14:creationId xmlns:p14="http://schemas.microsoft.com/office/powerpoint/2010/main" val="3044660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A Special Note for Teachers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853656-CD7E-E42D-9884-228304ED30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5" r="1182"/>
          <a:stretch/>
        </p:blipFill>
        <p:spPr>
          <a:xfrm>
            <a:off x="1803929" y="1613855"/>
            <a:ext cx="5533920" cy="469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37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</a:t>
            </a:r>
            <a:r>
              <a:rPr lang="en-CA" sz="3600" dirty="0" err="1"/>
              <a:t>tudents</a:t>
            </a:r>
            <a:r>
              <a:rPr lang="en-CA" sz="3600" dirty="0"/>
              <a:t> will Learn…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>
              <a:lnSpc>
                <a:spcPts val="2400"/>
              </a:lnSpc>
              <a:spcBef>
                <a:spcPts val="600"/>
              </a:spcBef>
              <a:defRPr sz="2000"/>
            </a:pPr>
            <a:r>
              <a:rPr lang="en-US" sz="2000" dirty="0">
                <a:ea typeface="MS PGothic"/>
              </a:rPr>
              <a:t>What is a </a:t>
            </a:r>
            <a:r>
              <a:rPr lang="en-US" sz="2000" b="1" dirty="0">
                <a:ea typeface="MS PGothic"/>
              </a:rPr>
              <a:t>credit score </a:t>
            </a:r>
            <a:r>
              <a:rPr lang="en-US" sz="2000" dirty="0">
                <a:ea typeface="MS PGothic"/>
              </a:rPr>
              <a:t>or </a:t>
            </a:r>
            <a:r>
              <a:rPr lang="en-US" sz="2000" b="1" dirty="0">
                <a:ea typeface="MS PGothic"/>
              </a:rPr>
              <a:t>credit rating</a:t>
            </a:r>
            <a:r>
              <a:rPr lang="en-US" sz="2000" dirty="0">
                <a:ea typeface="MS PGothic"/>
              </a:rPr>
              <a:t>?</a:t>
            </a:r>
          </a:p>
          <a:p>
            <a:pPr>
              <a:lnSpc>
                <a:spcPts val="2400"/>
              </a:lnSpc>
              <a:spcBef>
                <a:spcPts val="600"/>
              </a:spcBef>
              <a:defRPr sz="2000"/>
            </a:pPr>
            <a:r>
              <a:rPr lang="en-US" sz="2000" dirty="0">
                <a:ea typeface="MS PGothic"/>
              </a:rPr>
              <a:t>The importance of getting having a good credit score and the dangers of not having one</a:t>
            </a:r>
          </a:p>
          <a:p>
            <a:pPr>
              <a:lnSpc>
                <a:spcPts val="2400"/>
              </a:lnSpc>
              <a:spcBef>
                <a:spcPts val="600"/>
              </a:spcBef>
              <a:defRPr sz="2000"/>
            </a:pPr>
            <a:r>
              <a:rPr lang="en-US" sz="2000" dirty="0">
                <a:ea typeface="MS PGothic"/>
              </a:rPr>
              <a:t>Obtaining a credit card</a:t>
            </a:r>
            <a:endParaRPr lang="en-US" sz="2000" dirty="0"/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149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Minds On Activity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7" y="1952089"/>
            <a:ext cx="8462288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SzTx/>
              <a:buNone/>
              <a:defRPr b="1"/>
            </a:pPr>
            <a:r>
              <a:rPr lang="en-US" sz="2000" dirty="0"/>
              <a:t>Think-Pair-Share</a:t>
            </a:r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dirty="0"/>
              <a:t>Have you heard of a “credit score” or “credit rating”? </a:t>
            </a:r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dirty="0"/>
              <a:t>What is it? How do you get one? Why do people need it?</a:t>
            </a:r>
          </a:p>
          <a:p>
            <a:pPr marL="0" indent="0">
              <a:lnSpc>
                <a:spcPts val="25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Content Placeholder 4" descr="Content Placeholder 4">
            <a:extLst>
              <a:ext uri="{FF2B5EF4-FFF2-40B4-BE49-F238E27FC236}">
                <a16:creationId xmlns:a16="http://schemas.microsoft.com/office/drawing/2014/main" id="{32357D38-568B-A514-1B44-EEA4F39D4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448" y="3234913"/>
            <a:ext cx="1880961" cy="211195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268731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Academic Language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ea typeface="MS PGothic"/>
                <a:cs typeface="Arial"/>
              </a:rPr>
              <a:t>Credit Score or Rating: </a:t>
            </a:r>
            <a:r>
              <a:rPr lang="en-US" sz="2000" dirty="0">
                <a:solidFill>
                  <a:srgbClr val="202124"/>
                </a:solidFill>
                <a:latin typeface="arial" panose="020B0604020202020204" pitchFamily="34" charset="0"/>
                <a:ea typeface="MS PGothic"/>
                <a:cs typeface="Arial"/>
              </a:rPr>
              <a:t>A</a:t>
            </a:r>
            <a:r>
              <a:rPr lang="en-US" sz="20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n estimate of the ability of a person or organization to fulfill their financial commitments, based on previous dealings. (Credit scor</a:t>
            </a:r>
            <a:r>
              <a:rPr lang="en-US" sz="2000" dirty="0">
                <a:solidFill>
                  <a:srgbClr val="202124"/>
                </a:solidFill>
                <a:latin typeface="arial" panose="020B0604020202020204" pitchFamily="34" charset="0"/>
              </a:rPr>
              <a:t>e is usually for individuals; Credit rating is usually for businesses.)</a:t>
            </a:r>
            <a:endParaRPr lang="en-US" sz="2000" b="0" i="0" dirty="0">
              <a:solidFill>
                <a:srgbClr val="202124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solidFill>
                <a:srgbClr val="202124"/>
              </a:solidFill>
              <a:latin typeface="arial" panose="020B0604020202020204" pitchFamily="34" charset="0"/>
              <a:ea typeface="MS PGothic"/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ea typeface="MS PGothic"/>
                <a:cs typeface="Arial"/>
              </a:rPr>
              <a:t>Credit Cards: </a:t>
            </a:r>
            <a:r>
              <a:rPr lang="en-US" sz="2000" dirty="0">
                <a:solidFill>
                  <a:srgbClr val="202124"/>
                </a:solidFill>
                <a:latin typeface="arial" panose="020B0604020202020204" pitchFamily="34" charset="0"/>
                <a:ea typeface="MS PGothic"/>
                <a:cs typeface="Arial"/>
              </a:rPr>
              <a:t>A</a:t>
            </a:r>
            <a:r>
              <a:rPr lang="en-US" sz="2000" dirty="0">
                <a:solidFill>
                  <a:srgbClr val="202124"/>
                </a:solidFill>
                <a:latin typeface="arial" panose="020B0604020202020204" pitchFamily="34" charset="0"/>
              </a:rPr>
              <a:t>llows cardholders to buy goods and services by borrowing from the bank. It is a type of debt. Cardholders pay interest on their credit card debt. Interest rates are high, generally around 20-30% per year.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solidFill>
                <a:srgbClr val="202124"/>
              </a:solidFill>
              <a:latin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202124"/>
                </a:solidFill>
                <a:latin typeface="arial" panose="020B0604020202020204" pitchFamily="34" charset="0"/>
              </a:rPr>
              <a:t>Interest Rate: </a:t>
            </a:r>
            <a:r>
              <a:rPr lang="en-US" sz="2000" dirty="0">
                <a:solidFill>
                  <a:srgbClr val="202124"/>
                </a:solidFill>
                <a:latin typeface="arial" panose="020B0604020202020204" pitchFamily="34" charset="0"/>
              </a:rPr>
              <a:t>The amount a lender charges a borrower and is a percentage of the principal—the amount loaned.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279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What is a Credit Score?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 rtl="0">
              <a:lnSpc>
                <a:spcPts val="2400"/>
              </a:lnSpc>
              <a:buNone/>
            </a:pPr>
            <a:r>
              <a:rPr lang="en-US" sz="2000" dirty="0">
                <a:latin typeface="Arial"/>
                <a:ea typeface="Segoe UI"/>
                <a:cs typeface="Segoe UI"/>
              </a:rPr>
              <a:t>A credit score is an important element in adult life. Essentially, it is your all-access pass to participate in the financial world.</a:t>
            </a:r>
          </a:p>
          <a:p>
            <a:pPr marL="0" indent="0" rtl="0">
              <a:lnSpc>
                <a:spcPts val="2400"/>
              </a:lnSpc>
              <a:buNone/>
            </a:pPr>
            <a:endParaRPr lang="en-US" sz="2000" dirty="0">
              <a:latin typeface="Arial"/>
              <a:ea typeface="Segoe UI"/>
              <a:cs typeface="Segoe UI"/>
            </a:endParaRPr>
          </a:p>
          <a:p>
            <a:pPr marL="0" indent="0" rtl="0">
              <a:lnSpc>
                <a:spcPts val="2400"/>
              </a:lnSpc>
              <a:buNone/>
            </a:pPr>
            <a:r>
              <a:rPr lang="en-US" sz="2000" dirty="0">
                <a:latin typeface="Arial"/>
                <a:ea typeface="Segoe UI"/>
                <a:cs typeface="Segoe UI"/>
              </a:rPr>
              <a:t>Having good credit is essential! But what is good credit?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3" descr="A piece of paper with writing on it&#10;&#10;Description automatically generated">
            <a:extLst>
              <a:ext uri="{FF2B5EF4-FFF2-40B4-BE49-F238E27FC236}">
                <a16:creationId xmlns:a16="http://schemas.microsoft.com/office/drawing/2014/main" id="{999D88C4-C5D0-1CE3-31C1-4CAB48FFC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592772">
            <a:off x="3478137" y="4357337"/>
            <a:ext cx="2442877" cy="129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684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54371"/>
            <a:ext cx="8638967" cy="1325563"/>
          </a:xfrm>
        </p:spPr>
        <p:txBody>
          <a:bodyPr>
            <a:normAutofit/>
          </a:bodyPr>
          <a:lstStyle/>
          <a:p>
            <a:r>
              <a:rPr lang="en-US" sz="3600" dirty="0"/>
              <a:t>What is a Credit Score?</a:t>
            </a:r>
            <a:endParaRPr lang="en-CA" sz="3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BDFC74-72F1-7398-D1D5-6173A572F1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99"/>
          <a:stretch/>
        </p:blipFill>
        <p:spPr>
          <a:xfrm>
            <a:off x="2109486" y="1506069"/>
            <a:ext cx="4922805" cy="4824805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93B75D1-35E5-C374-C551-10499324DC40}"/>
              </a:ext>
            </a:extLst>
          </p:cNvPr>
          <p:cNvSpPr txBox="1"/>
          <p:nvPr/>
        </p:nvSpPr>
        <p:spPr>
          <a:xfrm rot="16200000">
            <a:off x="3512298" y="2410771"/>
            <a:ext cx="744009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1000" b="1" dirty="0"/>
              <a:t>Source:</a:t>
            </a:r>
            <a:r>
              <a:rPr lang="en-US" altLang="en-US" sz="1000" dirty="0"/>
              <a:t> Napkin Finance</a:t>
            </a:r>
            <a:endParaRPr lang="en-US" altLang="en-US" sz="1000" dirty="0">
              <a:hlinkClick r:id="rId3"/>
            </a:endParaRPr>
          </a:p>
          <a:p>
            <a:pPr eaLnBrk="1" hangingPunct="1"/>
            <a:r>
              <a:rPr lang="en-US" altLang="en-US" sz="1000" b="1" dirty="0"/>
              <a:t>Link:</a:t>
            </a:r>
            <a:r>
              <a:rPr lang="en-US" altLang="en-US" sz="1000" dirty="0"/>
              <a:t> </a:t>
            </a:r>
            <a:r>
              <a:rPr lang="en-US" altLang="en-US" sz="1000" dirty="0">
                <a:hlinkClick r:id="rId3"/>
              </a:rPr>
              <a:t>https://napkinfinance.com/napkin/credit-report/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02B220-96CC-B4C1-95D7-1D2BF9536AFD}"/>
              </a:ext>
            </a:extLst>
          </p:cNvPr>
          <p:cNvSpPr txBox="1"/>
          <p:nvPr/>
        </p:nvSpPr>
        <p:spPr>
          <a:xfrm>
            <a:off x="2109485" y="6330874"/>
            <a:ext cx="492280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solidFill>
                  <a:schemeClr val="bg2">
                    <a:lumMod val="75000"/>
                    <a:lumOff val="25000"/>
                  </a:schemeClr>
                </a:solidFill>
                <a:latin typeface="Arial"/>
                <a:ea typeface="MS PGothic"/>
                <a:cs typeface="Arial"/>
              </a:rPr>
              <a:t>*Note: Some of these terms are complex and may require review.</a:t>
            </a:r>
          </a:p>
          <a:p>
            <a:r>
              <a:rPr lang="en-US" sz="1200" dirty="0">
                <a:solidFill>
                  <a:schemeClr val="bg2">
                    <a:lumMod val="75000"/>
                    <a:lumOff val="25000"/>
                  </a:schemeClr>
                </a:solidFill>
                <a:latin typeface="Arial"/>
                <a:ea typeface="MS PGothic"/>
                <a:cs typeface="Arial"/>
              </a:rPr>
              <a:t>The next slide will give a short review.</a:t>
            </a:r>
            <a:endParaRPr lang="en-US" sz="1200" dirty="0">
              <a:solidFill>
                <a:schemeClr val="bg2">
                  <a:lumMod val="75000"/>
                  <a:lumOff val="25000"/>
                </a:schemeClr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0034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What is a Credit Score?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ea typeface="MS PGothic"/>
                <a:cs typeface="Arial"/>
              </a:rPr>
              <a:t>Terms from the Napkin Finance example: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b="1" dirty="0">
              <a:ea typeface="MS PGothic"/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ea typeface="MS PGothic"/>
              </a:rPr>
              <a:t>Tax</a:t>
            </a:r>
            <a:r>
              <a:rPr lang="en-US" sz="2000" b="1" dirty="0">
                <a:ea typeface="MS PGothic"/>
                <a:cs typeface="Arial"/>
              </a:rPr>
              <a:t> Liens: </a:t>
            </a:r>
            <a:r>
              <a:rPr lang="en-US" sz="2000" dirty="0">
                <a:ea typeface="MS PGothic"/>
                <a:cs typeface="Arial"/>
              </a:rPr>
              <a:t>A clai</a:t>
            </a:r>
            <a:r>
              <a:rPr lang="en-US" sz="2000" dirty="0">
                <a:ea typeface="MS PGothic"/>
              </a:rPr>
              <a:t>m the government places on property when the owner has not paid their taxes.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ea typeface="MS PGothic"/>
              </a:rPr>
              <a:t>Mortgages: </a:t>
            </a:r>
            <a:r>
              <a:rPr lang="en-US" sz="2000" dirty="0">
                <a:ea typeface="MS PGothic"/>
              </a:rPr>
              <a:t>A loan used to buy a home or other property.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ea typeface="MS PGothic"/>
              </a:rPr>
              <a:t>Foreclosures: </a:t>
            </a:r>
            <a:r>
              <a:rPr lang="en-US" sz="2000" dirty="0">
                <a:ea typeface="MS PGothic"/>
              </a:rPr>
              <a:t>The act of taking back property when a mortgage isn’t being paid.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ea typeface="MS PGothic"/>
              </a:rPr>
              <a:t>Bankruptcy: </a:t>
            </a:r>
            <a:r>
              <a:rPr lang="en-US" sz="2000" dirty="0">
                <a:ea typeface="MS PGothic"/>
              </a:rPr>
              <a:t>When a person or business is unable to repay their debts, bankruptcy is a legal process to free them. It will stay in their credit reports making it difficult to borrow in the future.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ea typeface="MS PGothic"/>
              </a:rPr>
              <a:t> </a:t>
            </a:r>
            <a:endParaRPr lang="en-US" sz="2000" dirty="0">
              <a:solidFill>
                <a:srgbClr val="202124"/>
              </a:solidFill>
              <a:latin typeface="arial" panose="020B0604020202020204" pitchFamily="34" charset="0"/>
            </a:endParaRP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471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54371"/>
            <a:ext cx="8638967" cy="1325563"/>
          </a:xfrm>
        </p:spPr>
        <p:txBody>
          <a:bodyPr>
            <a:normAutofit/>
          </a:bodyPr>
          <a:lstStyle/>
          <a:p>
            <a:r>
              <a:rPr lang="en-US" sz="3600" dirty="0"/>
              <a:t>What is a Credit Score?</a:t>
            </a:r>
            <a:endParaRPr lang="en-CA" sz="3600" dirty="0"/>
          </a:p>
        </p:txBody>
      </p:sp>
      <p:pic>
        <p:nvPicPr>
          <p:cNvPr id="3" name="Picture 2" descr="Chart, diagram, pie chart&#10;&#10;Description automatically generated">
            <a:extLst>
              <a:ext uri="{FF2B5EF4-FFF2-40B4-BE49-F238E27FC236}">
                <a16:creationId xmlns:a16="http://schemas.microsoft.com/office/drawing/2014/main" id="{648A08E2-7A3A-4279-7264-1F4B9F693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4148" y="3051535"/>
            <a:ext cx="3240360" cy="2430270"/>
          </a:xfrm>
          <a:prstGeom prst="rect">
            <a:avLst/>
          </a:prstGeom>
        </p:spPr>
      </p:pic>
      <p:sp>
        <p:nvSpPr>
          <p:cNvPr id="4" name="Arrow: Down 3">
            <a:extLst>
              <a:ext uri="{FF2B5EF4-FFF2-40B4-BE49-F238E27FC236}">
                <a16:creationId xmlns:a16="http://schemas.microsoft.com/office/drawing/2014/main" id="{72EFCDEC-9324-79D1-8212-D56CEE3FC4AE}"/>
              </a:ext>
            </a:extLst>
          </p:cNvPr>
          <p:cNvSpPr/>
          <p:nvPr/>
        </p:nvSpPr>
        <p:spPr bwMode="auto">
          <a:xfrm rot="11323851">
            <a:off x="7330199" y="2685902"/>
            <a:ext cx="288032" cy="94354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 descr="Chart, diagram, pie chart&#10;&#10;Description automatically generated">
            <a:extLst>
              <a:ext uri="{FF2B5EF4-FFF2-40B4-BE49-F238E27FC236}">
                <a16:creationId xmlns:a16="http://schemas.microsoft.com/office/drawing/2014/main" id="{F932D3CC-98A4-FA40-E56B-0781F64C7C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292" y="1161204"/>
            <a:ext cx="3240360" cy="2430270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990992A5-A2B4-BE43-7B23-30A3F267433D}"/>
              </a:ext>
            </a:extLst>
          </p:cNvPr>
          <p:cNvSpPr/>
          <p:nvPr/>
        </p:nvSpPr>
        <p:spPr bwMode="auto">
          <a:xfrm rot="20584683">
            <a:off x="1265219" y="3235315"/>
            <a:ext cx="288032" cy="94354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28D72A56-9419-F4E2-58C7-FBE2623216D0}"/>
              </a:ext>
            </a:extLst>
          </p:cNvPr>
          <p:cNvSpPr txBox="1">
            <a:spLocks/>
          </p:cNvSpPr>
          <p:nvPr/>
        </p:nvSpPr>
        <p:spPr bwMode="auto">
          <a:xfrm>
            <a:off x="4462180" y="1891645"/>
            <a:ext cx="406845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2000" kern="0" dirty="0"/>
              <a:t>With a credit score this high, you can borrow money for anything you want!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A4CD17E6-A30E-356F-B6FE-9B8AC5E24DB2}"/>
              </a:ext>
            </a:extLst>
          </p:cNvPr>
          <p:cNvSpPr txBox="1">
            <a:spLocks/>
          </p:cNvSpPr>
          <p:nvPr/>
        </p:nvSpPr>
        <p:spPr bwMode="auto">
          <a:xfrm>
            <a:off x="323528" y="4263252"/>
            <a:ext cx="3672408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CA" sz="1800" kern="0" dirty="0"/>
              <a:t>You haven’t been paying your bills! </a:t>
            </a:r>
          </a:p>
          <a:p>
            <a:pPr marL="0" indent="0">
              <a:buFontTx/>
              <a:buNone/>
            </a:pPr>
            <a:r>
              <a:rPr lang="en-CA" sz="1800" kern="0" dirty="0"/>
              <a:t>Good luck getting a credit card or a mortgage for a house.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147DEED-DF70-5616-846B-A5BB802C007E}"/>
              </a:ext>
            </a:extLst>
          </p:cNvPr>
          <p:cNvSpPr/>
          <p:nvPr/>
        </p:nvSpPr>
        <p:spPr bwMode="auto">
          <a:xfrm>
            <a:off x="611560" y="2142804"/>
            <a:ext cx="1080120" cy="1008112"/>
          </a:xfrm>
          <a:prstGeom prst="ellipse">
            <a:avLst/>
          </a:prstGeom>
          <a:noFill/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0A41BBF-2750-6EAC-642B-3EFB348FD513}"/>
              </a:ext>
            </a:extLst>
          </p:cNvPr>
          <p:cNvSpPr/>
          <p:nvPr/>
        </p:nvSpPr>
        <p:spPr bwMode="auto">
          <a:xfrm>
            <a:off x="6443662" y="4183872"/>
            <a:ext cx="1080120" cy="1008112"/>
          </a:xfrm>
          <a:prstGeom prst="ellipse">
            <a:avLst/>
          </a:prstGeom>
          <a:noFill/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009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265161"/>
            <a:ext cx="8638967" cy="1325563"/>
          </a:xfrm>
        </p:spPr>
        <p:txBody>
          <a:bodyPr>
            <a:normAutofit/>
          </a:bodyPr>
          <a:lstStyle/>
          <a:p>
            <a:r>
              <a:rPr lang="en-US" sz="3600" dirty="0"/>
              <a:t>What is a Credit Score?</a:t>
            </a:r>
            <a:endParaRPr lang="en-CA" sz="36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2FFCDCF-FD1C-9BA0-C1ED-18A52893FB17}"/>
              </a:ext>
            </a:extLst>
          </p:cNvPr>
          <p:cNvGrpSpPr/>
          <p:nvPr/>
        </p:nvGrpSpPr>
        <p:grpSpPr>
          <a:xfrm>
            <a:off x="2117541" y="1095258"/>
            <a:ext cx="6880918" cy="5642127"/>
            <a:chOff x="1980878" y="1070410"/>
            <a:chExt cx="6880918" cy="5642127"/>
          </a:xfrm>
        </p:grpSpPr>
        <p:pic>
          <p:nvPicPr>
            <p:cNvPr id="5" name="Picture 4" descr="Chart, diagram, pie chart&#10;&#10;Description automatically generated">
              <a:extLst>
                <a:ext uri="{FF2B5EF4-FFF2-40B4-BE49-F238E27FC236}">
                  <a16:creationId xmlns:a16="http://schemas.microsoft.com/office/drawing/2014/main" id="{F932D3CC-98A4-FA40-E56B-0781F64C7C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84792" y="3594161"/>
              <a:ext cx="3240360" cy="2430270"/>
            </a:xfrm>
            <a:prstGeom prst="rect">
              <a:avLst/>
            </a:prstGeom>
          </p:spPr>
        </p:pic>
        <p:sp>
          <p:nvSpPr>
            <p:cNvPr id="8" name="Arrow: Down 7">
              <a:extLst>
                <a:ext uri="{FF2B5EF4-FFF2-40B4-BE49-F238E27FC236}">
                  <a16:creationId xmlns:a16="http://schemas.microsoft.com/office/drawing/2014/main" id="{990992A5-A2B4-BE43-7B23-30A3F267433D}"/>
                </a:ext>
              </a:extLst>
            </p:cNvPr>
            <p:cNvSpPr/>
            <p:nvPr/>
          </p:nvSpPr>
          <p:spPr bwMode="auto">
            <a:xfrm rot="20584683">
              <a:off x="2741526" y="5675434"/>
              <a:ext cx="386003" cy="298563"/>
            </a:xfrm>
            <a:prstGeom prst="down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" name="Content Placeholder 1">
              <a:extLst>
                <a:ext uri="{FF2B5EF4-FFF2-40B4-BE49-F238E27FC236}">
                  <a16:creationId xmlns:a16="http://schemas.microsoft.com/office/drawing/2014/main" id="{A4CD17E6-A30E-356F-B6FE-9B8AC5E24DB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80878" y="6026737"/>
              <a:ext cx="3672408" cy="68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25000"/>
                </a:spcAft>
                <a:buClr>
                  <a:srgbClr val="477E27"/>
                </a:buClr>
                <a:buChar char="•"/>
                <a:defRPr>
                  <a:solidFill>
                    <a:schemeClr val="tx1"/>
                  </a:solidFill>
                  <a:latin typeface="+mn-lt"/>
                  <a:ea typeface="MS PGothic" panose="020B0600070205080204" pitchFamily="34" charset="-128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25000"/>
                </a:spcAft>
                <a:buClr>
                  <a:srgbClr val="477E27"/>
                </a:buClr>
                <a:buChar char="–"/>
                <a:defRPr>
                  <a:solidFill>
                    <a:schemeClr val="tx1"/>
                  </a:solidFill>
                  <a:latin typeface="+mn-lt"/>
                  <a:ea typeface="MS PGothic" panose="020B0600070205080204" pitchFamily="34" charset="-128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25000"/>
                </a:spcAft>
                <a:buClr>
                  <a:srgbClr val="477E27"/>
                </a:buClr>
                <a:buChar char="•"/>
                <a:defRPr>
                  <a:solidFill>
                    <a:schemeClr val="tx1"/>
                  </a:solidFill>
                  <a:latin typeface="+mn-lt"/>
                  <a:ea typeface="MS PGothic" panose="020B0600070205080204" pitchFamily="34" charset="-128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25000"/>
                </a:spcAft>
                <a:buClr>
                  <a:srgbClr val="477E27"/>
                </a:buClr>
                <a:buChar char="–"/>
                <a:defRPr>
                  <a:solidFill>
                    <a:schemeClr val="tx1"/>
                  </a:solidFill>
                  <a:latin typeface="+mn-lt"/>
                  <a:ea typeface="MS PGothic" panose="020B0600070205080204" pitchFamily="34" charset="-128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25000"/>
                </a:spcAft>
                <a:buClr>
                  <a:srgbClr val="477E27"/>
                </a:buClr>
                <a:buChar char="»"/>
                <a:defRPr>
                  <a:solidFill>
                    <a:schemeClr val="tx1"/>
                  </a:solidFill>
                  <a:latin typeface="+mn-lt"/>
                  <a:ea typeface="MS PGothic" panose="020B0600070205080204" pitchFamily="34" charset="-128"/>
                  <a:cs typeface="+mn-cs"/>
                </a:defRPr>
              </a:lvl5pPr>
              <a:lvl6pPr marL="2514600" indent="-228600"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25000"/>
                </a:spcAft>
                <a:buClr>
                  <a:srgbClr val="477E27"/>
                </a:buClr>
                <a:buChar char="»"/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25000"/>
                </a:spcAft>
                <a:buClr>
                  <a:srgbClr val="477E27"/>
                </a:buClr>
                <a:buChar char="»"/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25000"/>
                </a:spcAft>
                <a:buClr>
                  <a:srgbClr val="477E27"/>
                </a:buClr>
                <a:buChar char="»"/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25000"/>
                </a:spcAft>
                <a:buClr>
                  <a:srgbClr val="477E27"/>
                </a:buClr>
                <a:buChar char="»"/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CA" sz="1800" kern="0" dirty="0">
                  <a:ea typeface="MS PGothic"/>
                </a:rPr>
                <a:t>You haven’t been paying your bills! </a:t>
              </a:r>
              <a:endParaRPr lang="en-CA" sz="1800" kern="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147DEED-DF70-5616-846B-A5BB802C007E}"/>
                </a:ext>
              </a:extLst>
            </p:cNvPr>
            <p:cNvSpPr/>
            <p:nvPr/>
          </p:nvSpPr>
          <p:spPr bwMode="auto">
            <a:xfrm>
              <a:off x="2228089" y="4673733"/>
              <a:ext cx="1080120" cy="1008112"/>
            </a:xfrm>
            <a:prstGeom prst="ellipse">
              <a:avLst/>
            </a:prstGeom>
            <a:noFill/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" name="Thought Bubble: Cloud 5">
              <a:extLst>
                <a:ext uri="{FF2B5EF4-FFF2-40B4-BE49-F238E27FC236}">
                  <a16:creationId xmlns:a16="http://schemas.microsoft.com/office/drawing/2014/main" id="{9AD4563E-39ED-9542-C719-F5CA8A969493}"/>
                </a:ext>
              </a:extLst>
            </p:cNvPr>
            <p:cNvSpPr/>
            <p:nvPr/>
          </p:nvSpPr>
          <p:spPr>
            <a:xfrm>
              <a:off x="3912111" y="1070410"/>
              <a:ext cx="4949685" cy="3061605"/>
            </a:xfrm>
            <a:prstGeom prst="cloudCallou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cs typeface="Arial"/>
              </a:endParaRPr>
            </a:p>
          </p:txBody>
        </p:sp>
        <p:sp>
          <p:nvSpPr>
            <p:cNvPr id="7" name="TextBox 2">
              <a:extLst>
                <a:ext uri="{FF2B5EF4-FFF2-40B4-BE49-F238E27FC236}">
                  <a16:creationId xmlns:a16="http://schemas.microsoft.com/office/drawing/2014/main" id="{8D2619BC-5951-BCDE-F590-3B5D7DEC6A5D}"/>
                </a:ext>
              </a:extLst>
            </p:cNvPr>
            <p:cNvSpPr txBox="1"/>
            <p:nvPr/>
          </p:nvSpPr>
          <p:spPr>
            <a:xfrm>
              <a:off x="4637315" y="1567542"/>
              <a:ext cx="4159701" cy="1938992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r>
                <a:rPr lang="en-US" dirty="0">
                  <a:latin typeface="Arial"/>
                  <a:ea typeface="MS PGothic"/>
                  <a:cs typeface="Arial"/>
                </a:rPr>
                <a:t>It is possible to have bad credit due to life circumstances beyond your control! What are some examples? </a:t>
              </a:r>
              <a:endParaRPr lang="en-US" dirty="0">
                <a:cs typeface="Arial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D260C5D-0945-8840-5CB8-19008CE294BB}"/>
              </a:ext>
            </a:extLst>
          </p:cNvPr>
          <p:cNvGrpSpPr/>
          <p:nvPr/>
        </p:nvGrpSpPr>
        <p:grpSpPr>
          <a:xfrm>
            <a:off x="-5033" y="1888774"/>
            <a:ext cx="2668299" cy="2494365"/>
            <a:chOff x="367684" y="1727262"/>
            <a:chExt cx="1910441" cy="2481942"/>
          </a:xfrm>
        </p:grpSpPr>
        <p:sp>
          <p:nvSpPr>
            <p:cNvPr id="3" name="Thought Bubble: Cloud 2">
              <a:extLst>
                <a:ext uri="{FF2B5EF4-FFF2-40B4-BE49-F238E27FC236}">
                  <a16:creationId xmlns:a16="http://schemas.microsoft.com/office/drawing/2014/main" id="{CDB8877C-7E00-7954-AF35-253302D23022}"/>
                </a:ext>
              </a:extLst>
            </p:cNvPr>
            <p:cNvSpPr/>
            <p:nvPr/>
          </p:nvSpPr>
          <p:spPr>
            <a:xfrm rot="-4200000">
              <a:off x="81934" y="2013012"/>
              <a:ext cx="2481942" cy="1910441"/>
            </a:xfrm>
            <a:prstGeom prst="cloudCallou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cs typeface="Arial"/>
              </a:endParaRPr>
            </a:p>
          </p:txBody>
        </p:sp>
        <p:sp>
          <p:nvSpPr>
            <p:cNvPr id="4" name="TextBox 2">
              <a:extLst>
                <a:ext uri="{FF2B5EF4-FFF2-40B4-BE49-F238E27FC236}">
                  <a16:creationId xmlns:a16="http://schemas.microsoft.com/office/drawing/2014/main" id="{CC566C9C-D88D-6911-6FE8-7355E72AD7B9}"/>
                </a:ext>
              </a:extLst>
            </p:cNvPr>
            <p:cNvSpPr txBox="1"/>
            <p:nvPr/>
          </p:nvSpPr>
          <p:spPr>
            <a:xfrm>
              <a:off x="562584" y="2188940"/>
              <a:ext cx="1525832" cy="156966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r>
                <a:rPr lang="en-US" dirty="0">
                  <a:latin typeface="Arial"/>
                  <a:ea typeface="MS PGothic"/>
                  <a:cs typeface="Arial"/>
                </a:rPr>
                <a:t>Is it fair to have your score lowered in this case ?</a:t>
              </a:r>
              <a:endParaRPr lang="en-US" dirty="0">
                <a:cs typeface="Arial"/>
              </a:endParaRPr>
            </a:p>
          </p:txBody>
        </p:sp>
      </p:grp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BE4FEDBA-08CD-1D2A-D656-C310439DD7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4712" y="1065801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400" b="1" dirty="0">
                <a:solidFill>
                  <a:schemeClr val="tx1"/>
                </a:solidFill>
                <a:ea typeface="MS PGothic"/>
              </a:rPr>
              <a:t>Take a moment to discuss: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60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What is a Credit Score?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5151238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solidFill>
                  <a:schemeClr val="tx1"/>
                </a:solidFill>
                <a:ea typeface="MS PGothic"/>
              </a:rPr>
              <a:t>Here are some examples of circumstances beyond your control. Did you come up with any others? </a:t>
            </a:r>
          </a:p>
          <a:p>
            <a:pPr marL="342900" indent="-342900">
              <a:lnSpc>
                <a:spcPts val="2400"/>
              </a:lnSpc>
            </a:pPr>
            <a:r>
              <a:rPr lang="en-US" sz="2000" dirty="0">
                <a:solidFill>
                  <a:schemeClr val="tx1"/>
                </a:solidFill>
                <a:ea typeface="MS PGothic"/>
              </a:rPr>
              <a:t>Health issues.</a:t>
            </a:r>
          </a:p>
          <a:p>
            <a:pPr marL="342900" indent="-342900">
              <a:lnSpc>
                <a:spcPts val="2400"/>
              </a:lnSpc>
            </a:pPr>
            <a:r>
              <a:rPr lang="en-US" sz="2000" dirty="0">
                <a:solidFill>
                  <a:schemeClr val="tx1"/>
                </a:solidFill>
                <a:ea typeface="MS PGothic"/>
              </a:rPr>
              <a:t>Need to support family members.</a:t>
            </a:r>
          </a:p>
          <a:p>
            <a:pPr marL="342900" indent="-342900">
              <a:lnSpc>
                <a:spcPts val="2400"/>
              </a:lnSpc>
            </a:pPr>
            <a:r>
              <a:rPr lang="en-US" sz="2000" dirty="0">
                <a:solidFill>
                  <a:schemeClr val="tx1"/>
                </a:solidFill>
                <a:ea typeface="MS PGothic"/>
              </a:rPr>
              <a:t>Inflation.</a:t>
            </a:r>
          </a:p>
          <a:p>
            <a:pPr marL="342900" indent="-342900">
              <a:lnSpc>
                <a:spcPts val="2400"/>
              </a:lnSpc>
            </a:pPr>
            <a:endParaRPr lang="en-US" sz="2000" dirty="0">
              <a:solidFill>
                <a:schemeClr val="tx1"/>
              </a:solidFill>
              <a:ea typeface="MS PGothic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solidFill>
                  <a:schemeClr val="tx1"/>
                </a:solidFill>
              </a:rPr>
              <a:t>What are some things you can do to improve your credit score?</a:t>
            </a:r>
          </a:p>
          <a:p>
            <a:pPr marL="342900" indent="-342900">
              <a:lnSpc>
                <a:spcPts val="2400"/>
              </a:lnSpc>
            </a:pPr>
            <a:r>
              <a:rPr lang="en-US" sz="2000" dirty="0">
                <a:solidFill>
                  <a:schemeClr val="tx1"/>
                </a:solidFill>
              </a:rPr>
              <a:t>Set up payment reminders for your credit card and utility bills.</a:t>
            </a:r>
          </a:p>
          <a:p>
            <a:pPr marL="342900" indent="-342900">
              <a:lnSpc>
                <a:spcPts val="2400"/>
              </a:lnSpc>
            </a:pPr>
            <a:r>
              <a:rPr lang="en-US" sz="2000" dirty="0">
                <a:solidFill>
                  <a:schemeClr val="tx1"/>
                </a:solidFill>
              </a:rPr>
              <a:t>Pay the minimum required amount for your credit card bill if you can’t pay in full right away.</a:t>
            </a:r>
          </a:p>
          <a:p>
            <a:pPr marL="342900" indent="-342900">
              <a:lnSpc>
                <a:spcPts val="2400"/>
              </a:lnSpc>
            </a:pPr>
            <a:r>
              <a:rPr lang="en-US" sz="2000" dirty="0">
                <a:solidFill>
                  <a:schemeClr val="tx1"/>
                </a:solidFill>
              </a:rPr>
              <a:t>When possible, you will save money by paying in full and on time.</a:t>
            </a:r>
          </a:p>
        </p:txBody>
      </p:sp>
    </p:spTree>
    <p:extLst>
      <p:ext uri="{BB962C8B-B14F-4D97-AF65-F5344CB8AC3E}">
        <p14:creationId xmlns:p14="http://schemas.microsoft.com/office/powerpoint/2010/main" val="1157644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54371"/>
            <a:ext cx="8638967" cy="1325563"/>
          </a:xfrm>
        </p:spPr>
        <p:txBody>
          <a:bodyPr>
            <a:normAutofit/>
          </a:bodyPr>
          <a:lstStyle/>
          <a:p>
            <a:r>
              <a:rPr lang="en-US" sz="3600" dirty="0"/>
              <a:t>What is a Credit Score?</a:t>
            </a:r>
            <a:endParaRPr lang="en-CA" sz="3600" dirty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56A9481A-CBD4-811B-5A12-710DEB42B68D}"/>
              </a:ext>
            </a:extLst>
          </p:cNvPr>
          <p:cNvSpPr txBox="1">
            <a:spLocks/>
          </p:cNvSpPr>
          <p:nvPr/>
        </p:nvSpPr>
        <p:spPr bwMode="auto">
          <a:xfrm>
            <a:off x="542925" y="1413502"/>
            <a:ext cx="7848599" cy="4607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2000" kern="0" dirty="0"/>
              <a:t>The truth is, most people fall somewhere in-between a good and bad score.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CA" sz="2000" kern="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CA" sz="2000" kern="0" dirty="0"/>
              <a:t>In Canada, the average credit score is somewhere between 650 to 725.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CA" sz="2000" kern="0" dirty="0"/>
          </a:p>
          <a:p>
            <a:pPr marL="0" indent="0">
              <a:buFont typeface="Arial" panose="020B0604020202020204" pitchFamily="34" charset="0"/>
              <a:buNone/>
            </a:pPr>
            <a:endParaRPr lang="en-CA" sz="2000" kern="0" dirty="0"/>
          </a:p>
          <a:p>
            <a:pPr marL="0" indent="0">
              <a:buFont typeface="Arial" panose="020B0604020202020204" pitchFamily="34" charset="0"/>
              <a:buNone/>
            </a:pPr>
            <a:endParaRPr lang="en-CA" sz="2000" kern="0" dirty="0"/>
          </a:p>
          <a:p>
            <a:pPr marL="0" indent="0">
              <a:buFont typeface="Arial" panose="020B0604020202020204" pitchFamily="34" charset="0"/>
              <a:buNone/>
            </a:pPr>
            <a:endParaRPr lang="en-CA" sz="2000" kern="0" dirty="0"/>
          </a:p>
          <a:p>
            <a:pPr marL="0" indent="0">
              <a:buFont typeface="Arial" panose="020B0604020202020204" pitchFamily="34" charset="0"/>
              <a:buNone/>
            </a:pPr>
            <a:endParaRPr lang="en-CA" sz="2000" kern="0" dirty="0"/>
          </a:p>
          <a:p>
            <a:pPr marL="0" indent="0">
              <a:buFont typeface="Arial" panose="020B0604020202020204" pitchFamily="34" charset="0"/>
              <a:buNone/>
            </a:pPr>
            <a:endParaRPr lang="en-CA" sz="2000" kern="0" dirty="0"/>
          </a:p>
          <a:p>
            <a:pPr marL="0" indent="0">
              <a:buFont typeface="Arial" panose="020B0604020202020204" pitchFamily="34" charset="0"/>
              <a:buNone/>
            </a:pPr>
            <a:endParaRPr lang="en-CA" sz="2000" kern="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CA" sz="2000" kern="0" dirty="0"/>
              <a:t>Nevertheless, you should aim to have the highest credit score possible.</a:t>
            </a:r>
          </a:p>
        </p:txBody>
      </p:sp>
      <p:pic>
        <p:nvPicPr>
          <p:cNvPr id="7" name="Picture 6" descr="Chart, diagram, pie chart&#10;&#10;Description automatically generated">
            <a:extLst>
              <a:ext uri="{FF2B5EF4-FFF2-40B4-BE49-F238E27FC236}">
                <a16:creationId xmlns:a16="http://schemas.microsoft.com/office/drawing/2014/main" id="{76F1E7C8-0B32-7619-8687-02D79BEA49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949" y="3271082"/>
            <a:ext cx="3240360" cy="2430270"/>
          </a:xfrm>
          <a:prstGeom prst="rect">
            <a:avLst/>
          </a:prstGeom>
        </p:spPr>
      </p:pic>
      <p:sp>
        <p:nvSpPr>
          <p:cNvPr id="11" name="Arrow: Down 10">
            <a:extLst>
              <a:ext uri="{FF2B5EF4-FFF2-40B4-BE49-F238E27FC236}">
                <a16:creationId xmlns:a16="http://schemas.microsoft.com/office/drawing/2014/main" id="{07DB1ECF-06FF-9E13-6A25-BBBF46780FBC}"/>
              </a:ext>
            </a:extLst>
          </p:cNvPr>
          <p:cNvSpPr/>
          <p:nvPr/>
        </p:nvSpPr>
        <p:spPr bwMode="auto">
          <a:xfrm rot="17782648">
            <a:off x="2307406" y="2411850"/>
            <a:ext cx="288032" cy="2127284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F479345-7458-4908-098E-E52841EBD0C3}"/>
              </a:ext>
            </a:extLst>
          </p:cNvPr>
          <p:cNvSpPr/>
          <p:nvPr/>
        </p:nvSpPr>
        <p:spPr bwMode="auto">
          <a:xfrm>
            <a:off x="3614069" y="3573016"/>
            <a:ext cx="1080120" cy="1008112"/>
          </a:xfrm>
          <a:prstGeom prst="ellipse">
            <a:avLst/>
          </a:prstGeom>
          <a:noFill/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587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4" y="393527"/>
            <a:ext cx="8638967" cy="1325563"/>
          </a:xfrm>
        </p:spPr>
        <p:txBody>
          <a:bodyPr>
            <a:normAutofit/>
          </a:bodyPr>
          <a:lstStyle/>
          <a:p>
            <a:r>
              <a:rPr lang="en-US" sz="3600" dirty="0"/>
              <a:t>What is a Credit Score?</a:t>
            </a:r>
            <a:endParaRPr lang="en-CA" sz="3600" dirty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56A9481A-CBD4-811B-5A12-710DEB42B68D}"/>
              </a:ext>
            </a:extLst>
          </p:cNvPr>
          <p:cNvSpPr txBox="1">
            <a:spLocks/>
          </p:cNvSpPr>
          <p:nvPr/>
        </p:nvSpPr>
        <p:spPr bwMode="auto">
          <a:xfrm>
            <a:off x="754164" y="1359714"/>
            <a:ext cx="7848599" cy="4607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None/>
            </a:pPr>
            <a:r>
              <a:rPr lang="en-CA" sz="2000" b="1" dirty="0"/>
              <a:t>Watch video: </a:t>
            </a:r>
            <a:r>
              <a:rPr lang="en-CA" sz="2000" dirty="0">
                <a:hlinkClick r:id="rId3"/>
              </a:rPr>
              <a:t>https://www.youtube.com/watch?v=xxwmaQNPf24</a:t>
            </a:r>
            <a:endParaRPr lang="en-CA" sz="2000" dirty="0"/>
          </a:p>
        </p:txBody>
      </p:sp>
      <p:pic>
        <p:nvPicPr>
          <p:cNvPr id="3" name="Online Media 2" title="CREDIT SCORE IN CANADA - Explained (For Newcomers &amp; Beginners)">
            <a:hlinkClick r:id="" action="ppaction://media"/>
            <a:extLst>
              <a:ext uri="{FF2B5EF4-FFF2-40B4-BE49-F238E27FC236}">
                <a16:creationId xmlns:a16="http://schemas.microsoft.com/office/drawing/2014/main" id="{4BBC802F-E00E-6F41-9D35-65658D67D72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837141" y="1858940"/>
            <a:ext cx="7467489" cy="421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691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54371"/>
            <a:ext cx="8638967" cy="1325563"/>
          </a:xfrm>
        </p:spPr>
        <p:txBody>
          <a:bodyPr>
            <a:normAutofit/>
          </a:bodyPr>
          <a:lstStyle/>
          <a:p>
            <a:r>
              <a:rPr lang="en-US" sz="3600" dirty="0"/>
              <a:t>What is a Credit Score?</a:t>
            </a:r>
            <a:endParaRPr lang="en-CA" sz="3600" dirty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56A9481A-CBD4-811B-5A12-710DEB42B68D}"/>
              </a:ext>
            </a:extLst>
          </p:cNvPr>
          <p:cNvSpPr txBox="1">
            <a:spLocks/>
          </p:cNvSpPr>
          <p:nvPr/>
        </p:nvSpPr>
        <p:spPr bwMode="auto">
          <a:xfrm>
            <a:off x="468313" y="2190692"/>
            <a:ext cx="5276962" cy="4179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098" indent="0">
              <a:buNone/>
            </a:pPr>
            <a:r>
              <a:rPr lang="en-US" sz="2000" b="1" dirty="0">
                <a:ea typeface="Segoe UI"/>
                <a:cs typeface="Segoe UI"/>
              </a:rPr>
              <a:t>Instructions: </a:t>
            </a:r>
          </a:p>
          <a:p>
            <a:pPr marL="342900" indent="-342900">
              <a:buSzPct val="100000"/>
              <a:buFont typeface="+mj-lt"/>
              <a:buAutoNum type="arabicPeriod"/>
            </a:pPr>
            <a:r>
              <a:rPr lang="en-US" sz="2000" dirty="0">
                <a:ea typeface="Segoe UI"/>
                <a:cs typeface="Segoe UI"/>
              </a:rPr>
              <a:t>With a partner, look up four benefits that you get by having an excellent credit score.</a:t>
            </a:r>
          </a:p>
          <a:p>
            <a:pPr marL="342900" indent="-342900">
              <a:buSzPct val="100000"/>
              <a:buFont typeface="+mj-lt"/>
              <a:buAutoNum type="arabicPeriod"/>
            </a:pPr>
            <a:endParaRPr lang="en-US" sz="2000" dirty="0">
              <a:ea typeface="Segoe UI"/>
              <a:cs typeface="Segoe UI"/>
            </a:endParaRPr>
          </a:p>
          <a:p>
            <a:pPr marL="342900" indent="-342900">
              <a:buSzPct val="100000"/>
              <a:buFont typeface="+mj-lt"/>
              <a:buAutoNum type="arabicPeriod"/>
            </a:pPr>
            <a:r>
              <a:rPr lang="en-US" sz="2000" dirty="0">
                <a:ea typeface="Segoe UI"/>
                <a:cs typeface="Segoe UI"/>
              </a:rPr>
              <a:t>Discuss these benefits with your partner.</a:t>
            </a:r>
          </a:p>
          <a:p>
            <a:pPr marL="342900" indent="-342900">
              <a:buSzPct val="100000"/>
              <a:buFont typeface="+mj-lt"/>
              <a:buAutoNum type="arabicPeriod"/>
            </a:pPr>
            <a:endParaRPr lang="en-US" sz="2000" dirty="0">
              <a:ea typeface="Segoe UI"/>
              <a:cs typeface="Segoe UI"/>
            </a:endParaRPr>
          </a:p>
          <a:p>
            <a:pPr marL="342900" indent="-342900">
              <a:buSzPct val="100000"/>
              <a:buFont typeface="+mj-lt"/>
              <a:buAutoNum type="arabicPeriod"/>
            </a:pPr>
            <a:r>
              <a:rPr lang="en-US" sz="2000" dirty="0">
                <a:ea typeface="Segoe UI"/>
                <a:cs typeface="Segoe UI"/>
              </a:rPr>
              <a:t>By yourself, or with a partner, look up four negative effects of having a poor credit score.</a:t>
            </a:r>
          </a:p>
          <a:p>
            <a:pPr marL="342900" indent="-342900">
              <a:buSzPct val="100000"/>
              <a:buFont typeface="+mj-lt"/>
              <a:buAutoNum type="arabicPeriod"/>
            </a:pPr>
            <a:endParaRPr lang="en-US" sz="2000" dirty="0">
              <a:ea typeface="Segoe UI"/>
              <a:cs typeface="Segoe UI"/>
            </a:endParaRPr>
          </a:p>
          <a:p>
            <a:pPr marL="342900" indent="-342900">
              <a:buSzPct val="100000"/>
              <a:buFont typeface="+mj-lt"/>
              <a:buAutoNum type="arabicPeriod"/>
            </a:pPr>
            <a:r>
              <a:rPr lang="en-US" sz="2000" dirty="0">
                <a:ea typeface="Segoe UI"/>
                <a:cs typeface="Segoe UI"/>
              </a:rPr>
              <a:t>Discuss these negatives with your partner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B98A8-FD3E-0FAB-D5F1-3F74304432B9}"/>
              </a:ext>
            </a:extLst>
          </p:cNvPr>
          <p:cNvSpPr txBox="1">
            <a:spLocks/>
          </p:cNvSpPr>
          <p:nvPr/>
        </p:nvSpPr>
        <p:spPr bwMode="auto">
          <a:xfrm>
            <a:off x="468313" y="1412875"/>
            <a:ext cx="7923212" cy="863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en-US" sz="2000" kern="0" dirty="0">
                <a:ea typeface="Segoe UI"/>
                <a:cs typeface="Segoe UI"/>
              </a:rPr>
              <a:t>A credit score is an important element in adult life. Essentially, it is your all-access pass to participate in the financial world.</a:t>
            </a:r>
          </a:p>
          <a:p>
            <a:pPr>
              <a:lnSpc>
                <a:spcPts val="2400"/>
              </a:lnSpc>
              <a:buFont typeface="+mj-lt"/>
              <a:buAutoNum type="arabicPeriod"/>
            </a:pPr>
            <a:endParaRPr lang="en-US" kern="0" dirty="0">
              <a:ea typeface="Segoe UI"/>
              <a:cs typeface="Segoe UI"/>
            </a:endParaRPr>
          </a:p>
        </p:txBody>
      </p:sp>
      <p:pic>
        <p:nvPicPr>
          <p:cNvPr id="4" name="Picture 3" descr="A piece of paper with writing on it&#10;&#10;Description automatically generated">
            <a:extLst>
              <a:ext uri="{FF2B5EF4-FFF2-40B4-BE49-F238E27FC236}">
                <a16:creationId xmlns:a16="http://schemas.microsoft.com/office/drawing/2014/main" id="{689952AB-C439-1D3D-2914-29B7D8B7E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18460">
            <a:off x="6352534" y="3290088"/>
            <a:ext cx="2442877" cy="129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9313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54371"/>
            <a:ext cx="8638967" cy="1325563"/>
          </a:xfrm>
        </p:spPr>
        <p:txBody>
          <a:bodyPr>
            <a:normAutofit/>
          </a:bodyPr>
          <a:lstStyle/>
          <a:p>
            <a:r>
              <a:rPr lang="en-US" sz="3600" dirty="0"/>
              <a:t>Building your Credit Score </a:t>
            </a:r>
            <a:endParaRPr lang="en-CA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B98A8-FD3E-0FAB-D5F1-3F74304432B9}"/>
              </a:ext>
            </a:extLst>
          </p:cNvPr>
          <p:cNvSpPr txBox="1">
            <a:spLocks/>
          </p:cNvSpPr>
          <p:nvPr/>
        </p:nvSpPr>
        <p:spPr bwMode="auto">
          <a:xfrm>
            <a:off x="468313" y="1412875"/>
            <a:ext cx="7923212" cy="863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en-US" sz="2000" dirty="0"/>
              <a:t>In order to get a credit score, you have to begin to interact with our economy.</a:t>
            </a:r>
          </a:p>
          <a:p>
            <a:endParaRPr lang="en-US" altLang="en-US" sz="2000" dirty="0"/>
          </a:p>
          <a:p>
            <a:r>
              <a:rPr lang="en-US" altLang="en-US" sz="2000" dirty="0"/>
              <a:t>Ways to build credit: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000" dirty="0"/>
              <a:t>Paying bills on time (Utilities, internet, cell phone).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 sz="2000" dirty="0"/>
              <a:t>Taking out loans (Credit cards, student loans, home mortgage).</a:t>
            </a:r>
          </a:p>
          <a:p>
            <a:pPr>
              <a:lnSpc>
                <a:spcPts val="2400"/>
              </a:lnSpc>
            </a:pPr>
            <a:endParaRPr lang="en-US" altLang="en-US" sz="2000" dirty="0"/>
          </a:p>
          <a:p>
            <a:pPr>
              <a:lnSpc>
                <a:spcPts val="2400"/>
              </a:lnSpc>
            </a:pPr>
            <a:r>
              <a:rPr lang="en-US" altLang="en-US" sz="2000" dirty="0"/>
              <a:t>Each interaction you have with credit, positive or negative, will impact your credit score over time.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99EEA6-EE67-A355-D685-8F42CE732D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190" y="5568074"/>
            <a:ext cx="1165530" cy="327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9276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54371"/>
            <a:ext cx="8638967" cy="1325563"/>
          </a:xfrm>
        </p:spPr>
        <p:txBody>
          <a:bodyPr>
            <a:normAutofit/>
          </a:bodyPr>
          <a:lstStyle/>
          <a:p>
            <a:r>
              <a:rPr lang="en-US" sz="3600" dirty="0"/>
              <a:t>Credit Card Application: Activity </a:t>
            </a:r>
            <a:endParaRPr lang="en-CA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B98A8-FD3E-0FAB-D5F1-3F74304432B9}"/>
              </a:ext>
            </a:extLst>
          </p:cNvPr>
          <p:cNvSpPr txBox="1">
            <a:spLocks/>
          </p:cNvSpPr>
          <p:nvPr/>
        </p:nvSpPr>
        <p:spPr bwMode="auto">
          <a:xfrm>
            <a:off x="468313" y="1412875"/>
            <a:ext cx="7923212" cy="863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en-US" sz="2000" dirty="0"/>
              <a:t>Believe it or not, your first credit score is 0. Nothing. Nada. The worst credit possible.</a:t>
            </a:r>
          </a:p>
          <a:p>
            <a:endParaRPr lang="en-US" altLang="en-US" sz="2000" dirty="0"/>
          </a:p>
          <a:p>
            <a:r>
              <a:rPr lang="en-US" altLang="en-US" sz="2000" dirty="0"/>
              <a:t>It is 0 because you haven’t started to build your credit score yet. You have not borrowed any money.</a:t>
            </a:r>
          </a:p>
          <a:p>
            <a:endParaRPr lang="en-US" altLang="en-US" sz="2000" dirty="0"/>
          </a:p>
          <a:p>
            <a:r>
              <a:rPr lang="en-US" altLang="en-US" sz="2000" dirty="0"/>
              <a:t>Most Canadians start their credit score adventure by getting a credit card. </a:t>
            </a: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8AC93FA4-E8A1-15EC-977D-40373F24E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0699" y="4309574"/>
            <a:ext cx="3058439" cy="202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0288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54371"/>
            <a:ext cx="8638967" cy="1325563"/>
          </a:xfrm>
        </p:spPr>
        <p:txBody>
          <a:bodyPr>
            <a:normAutofit/>
          </a:bodyPr>
          <a:lstStyle/>
          <a:p>
            <a:r>
              <a:rPr lang="en-US" sz="3600" dirty="0"/>
              <a:t>Credit Card Application: Activity </a:t>
            </a:r>
            <a:endParaRPr lang="en-CA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B98A8-FD3E-0FAB-D5F1-3F74304432B9}"/>
              </a:ext>
            </a:extLst>
          </p:cNvPr>
          <p:cNvSpPr txBox="1">
            <a:spLocks/>
          </p:cNvSpPr>
          <p:nvPr/>
        </p:nvSpPr>
        <p:spPr bwMode="auto">
          <a:xfrm>
            <a:off x="468313" y="1412876"/>
            <a:ext cx="7923212" cy="50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None/>
            </a:pPr>
            <a:r>
              <a:rPr lang="en-US" altLang="en-US" sz="2000" b="1" dirty="0"/>
              <a:t>Instructions:</a:t>
            </a:r>
          </a:p>
          <a:p>
            <a:pPr>
              <a:lnSpc>
                <a:spcPts val="2400"/>
              </a:lnSpc>
              <a:buSzPct val="100000"/>
              <a:buAutoNum type="arabicPeriod"/>
            </a:pPr>
            <a:r>
              <a:rPr lang="en-US" altLang="en-US" sz="2000" dirty="0"/>
              <a:t>Research at least three different credit card issuers.</a:t>
            </a:r>
          </a:p>
          <a:p>
            <a:pPr>
              <a:lnSpc>
                <a:spcPts val="2400"/>
              </a:lnSpc>
              <a:buSzPct val="100000"/>
              <a:buAutoNum type="arabicPeriod"/>
            </a:pPr>
            <a:endParaRPr lang="en-US" altLang="en-US" sz="2000" dirty="0"/>
          </a:p>
          <a:p>
            <a:pPr>
              <a:lnSpc>
                <a:spcPts val="2400"/>
              </a:lnSpc>
              <a:buSzPct val="100000"/>
              <a:buAutoNum type="arabicPeriod"/>
            </a:pPr>
            <a:r>
              <a:rPr lang="en-US" altLang="en-US" sz="2000" dirty="0"/>
              <a:t>Look at the application. What information does the credit card application ask for before they give you a card?</a:t>
            </a:r>
          </a:p>
          <a:p>
            <a:pPr>
              <a:lnSpc>
                <a:spcPts val="2400"/>
              </a:lnSpc>
              <a:buSzPct val="100000"/>
              <a:buAutoNum type="arabicPeriod"/>
            </a:pPr>
            <a:endParaRPr lang="en-US" altLang="en-US" sz="2000" dirty="0"/>
          </a:p>
          <a:p>
            <a:pPr>
              <a:lnSpc>
                <a:spcPts val="2400"/>
              </a:lnSpc>
              <a:buSzPct val="100000"/>
              <a:buAutoNum type="arabicPeriod"/>
            </a:pPr>
            <a:r>
              <a:rPr lang="en-US" altLang="en-US" sz="2000" dirty="0"/>
              <a:t>Look at the interest rate. Do you think the interest rate on the credit card is worth getting it and establishing a credit score?</a:t>
            </a:r>
          </a:p>
          <a:p>
            <a:pPr>
              <a:lnSpc>
                <a:spcPts val="2400"/>
              </a:lnSpc>
              <a:buSzPct val="100000"/>
              <a:buAutoNum type="arabicPeriod"/>
            </a:pPr>
            <a:endParaRPr lang="en-US" altLang="en-US" sz="2000" dirty="0"/>
          </a:p>
          <a:p>
            <a:pPr>
              <a:lnSpc>
                <a:spcPts val="2400"/>
              </a:lnSpc>
              <a:buSzPct val="100000"/>
              <a:buAutoNum type="arabicPeriod"/>
            </a:pPr>
            <a:r>
              <a:rPr lang="en-US" altLang="en-US" sz="2000" dirty="0"/>
              <a:t>If interest rates are so high on credit cards, why do people use them?</a:t>
            </a:r>
          </a:p>
        </p:txBody>
      </p:sp>
    </p:spTree>
    <p:extLst>
      <p:ext uri="{BB962C8B-B14F-4D97-AF65-F5344CB8AC3E}">
        <p14:creationId xmlns:p14="http://schemas.microsoft.com/office/powerpoint/2010/main" val="2519324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54371"/>
            <a:ext cx="8638967" cy="1325563"/>
          </a:xfrm>
        </p:spPr>
        <p:txBody>
          <a:bodyPr>
            <a:normAutofit/>
          </a:bodyPr>
          <a:lstStyle/>
          <a:p>
            <a:r>
              <a:rPr lang="en-US" sz="3600" dirty="0"/>
              <a:t>Discussion (Exit Card) </a:t>
            </a:r>
            <a:endParaRPr lang="en-CA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B98A8-FD3E-0FAB-D5F1-3F74304432B9}"/>
              </a:ext>
            </a:extLst>
          </p:cNvPr>
          <p:cNvSpPr txBox="1">
            <a:spLocks/>
          </p:cNvSpPr>
          <p:nvPr/>
        </p:nvSpPr>
        <p:spPr bwMode="auto">
          <a:xfrm>
            <a:off x="468313" y="1412875"/>
            <a:ext cx="7923212" cy="863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ts val="2400"/>
              </a:lnSpc>
              <a:buNone/>
            </a:pPr>
            <a:r>
              <a:rPr lang="en-US" altLang="en-US" sz="2000" dirty="0"/>
              <a:t>Use your answers from the exit card to discuss the following questions.</a:t>
            </a:r>
          </a:p>
          <a:p>
            <a:pPr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altLang="en-US" sz="2000" dirty="0"/>
              <a:t>What are some positive aspects of using credit cards to build your credit rating?</a:t>
            </a:r>
          </a:p>
          <a:p>
            <a:pPr>
              <a:lnSpc>
                <a:spcPts val="2400"/>
              </a:lnSpc>
              <a:buSzPct val="100000"/>
              <a:buFont typeface="+mj-lt"/>
              <a:buAutoNum type="arabicPeriod"/>
            </a:pPr>
            <a:endParaRPr lang="en-US" altLang="en-US" sz="2000" dirty="0"/>
          </a:p>
          <a:p>
            <a:pPr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altLang="en-US" sz="2000" dirty="0"/>
              <a:t>Why are credit cards usually the first method young adults encounter to build their credit rating?</a:t>
            </a:r>
          </a:p>
          <a:p>
            <a:pPr>
              <a:lnSpc>
                <a:spcPts val="2400"/>
              </a:lnSpc>
              <a:buSzPct val="100000"/>
              <a:buFont typeface="+mj-lt"/>
              <a:buAutoNum type="arabicPeriod"/>
            </a:pPr>
            <a:endParaRPr lang="en-US" altLang="en-US" sz="2000" dirty="0"/>
          </a:p>
          <a:p>
            <a:pPr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altLang="en-US" sz="2000" dirty="0"/>
              <a:t>How can a credit card be dangerous? How can it destroy your credit rating instead of building it?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92CD18-EBF4-81FC-2F04-7E0AA7776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380" y="4755790"/>
            <a:ext cx="2633057" cy="157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7190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54371"/>
            <a:ext cx="8638967" cy="1325563"/>
          </a:xfrm>
        </p:spPr>
        <p:txBody>
          <a:bodyPr>
            <a:normAutofit/>
          </a:bodyPr>
          <a:lstStyle/>
          <a:p>
            <a:r>
              <a:rPr lang="en-US" sz="3600" dirty="0"/>
              <a:t>Additional Resources  </a:t>
            </a:r>
            <a:endParaRPr lang="en-CA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B98A8-FD3E-0FAB-D5F1-3F74304432B9}"/>
              </a:ext>
            </a:extLst>
          </p:cNvPr>
          <p:cNvSpPr txBox="1">
            <a:spLocks/>
          </p:cNvSpPr>
          <p:nvPr/>
        </p:nvSpPr>
        <p:spPr bwMode="auto">
          <a:xfrm>
            <a:off x="468313" y="1412875"/>
            <a:ext cx="7923212" cy="863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None/>
            </a:pPr>
            <a:r>
              <a:rPr lang="en-US" sz="2000" b="1">
                <a:ea typeface="+mn-lt"/>
                <a:cs typeface="+mn-lt"/>
              </a:rPr>
              <a:t>Links</a:t>
            </a:r>
          </a:p>
          <a:p>
            <a:r>
              <a:rPr lang="en-US" altLang="en-US" sz="2000">
                <a:hlinkClick r:id="rId2"/>
              </a:rPr>
              <a:t>https://napkinfinance.com/napkin/credit-report/</a:t>
            </a:r>
          </a:p>
          <a:p>
            <a:r>
              <a:rPr lang="en-US" altLang="en-US" sz="2000">
                <a:hlinkClick r:id="rId2"/>
              </a:rPr>
              <a:t>https://www.canada.ca/en/financial-consumer-agency/services/credit-reports-score.html</a:t>
            </a:r>
            <a:endParaRPr lang="en-US" altLang="en-US" sz="2000"/>
          </a:p>
          <a:p>
            <a:r>
              <a:rPr lang="en-US" altLang="en-US" sz="2000">
                <a:hlinkClick r:id="rId3"/>
              </a:rPr>
              <a:t>https://financialpost.com/moneywise/what-credit-score-do-you-start-with-in-canada-13</a:t>
            </a:r>
            <a:endParaRPr lang="en-US" altLang="en-US" sz="2000"/>
          </a:p>
          <a:p>
            <a:r>
              <a:rPr lang="en-US" altLang="en-US" sz="2000">
                <a:hlinkClick r:id="rId4"/>
              </a:rPr>
              <a:t>https://www.transunion.ca/credit-card</a:t>
            </a:r>
            <a:endParaRPr lang="en-US" altLang="en-US" sz="2000"/>
          </a:p>
          <a:p>
            <a:endParaRPr lang="en-US" sz="200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2000" b="1">
                <a:ea typeface="+mn-lt"/>
                <a:cs typeface="+mn-lt"/>
              </a:rPr>
              <a:t>Videos</a:t>
            </a:r>
            <a:endParaRPr lang="en-US" sz="2000" b="1"/>
          </a:p>
          <a:p>
            <a:pPr>
              <a:buFont typeface="Arial"/>
              <a:buChar char="•"/>
            </a:pPr>
            <a:r>
              <a:rPr lang="en-CA" sz="2000">
                <a:hlinkClick r:id="rId5"/>
              </a:rPr>
              <a:t>https://www.youtube.com/watch?v=xxwmaQNPf24</a:t>
            </a:r>
            <a:endParaRPr lang="en-CA" sz="2000"/>
          </a:p>
          <a:p>
            <a:pPr>
              <a:buFont typeface="Arial"/>
              <a:buChar char="•"/>
            </a:pPr>
            <a:r>
              <a:rPr lang="en-US" sz="2000">
                <a:ea typeface="+mn-lt"/>
                <a:cs typeface="+mn-lt"/>
                <a:hlinkClick r:id="rId6"/>
              </a:rPr>
              <a:t>https://www.youtube.com/watch?v=7QcbDhGp4PY</a:t>
            </a:r>
            <a:endParaRPr lang="en-US" sz="2000"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en-US" sz="2000">
                <a:ea typeface="+mn-lt"/>
                <a:cs typeface="+mn-lt"/>
                <a:hlinkClick r:id="rId7"/>
              </a:rPr>
              <a:t>https://www.youtube.com/watch?v=Ezgr6qC38BY</a:t>
            </a:r>
            <a:endParaRPr lang="en-US" sz="2000"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en-US" sz="2000">
                <a:ea typeface="+mn-lt"/>
                <a:cs typeface="+mn-lt"/>
                <a:hlinkClick r:id="rId8"/>
              </a:rPr>
              <a:t>https://www.youtube.com/watch?v=sMRWfrcjKL8</a:t>
            </a:r>
            <a:endParaRPr lang="en-US" sz="20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7245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LongProperties xmlns="http://schemas.microsoft.com/office/2006/metadata/longProperties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2b8d02-22c9-470b-a449-f02db0d26d3c">
      <Terms xmlns="http://schemas.microsoft.com/office/infopath/2007/PartnerControls"/>
    </lcf76f155ced4ddcb4097134ff3c332f>
    <TaxCatchAll xmlns="1bcc6b5a-fe47-409d-9f20-9f70fb1dc5b0" xsi:nil="true"/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B0DE4317921743AB4A2EAEC8BA71DB" ma:contentTypeVersion="15" ma:contentTypeDescription="Create a new document." ma:contentTypeScope="" ma:versionID="a1bd8adf646d010de4c816fb4f605543">
  <xsd:schema xmlns:xsd="http://www.w3.org/2001/XMLSchema" xmlns:xs="http://www.w3.org/2001/XMLSchema" xmlns:p="http://schemas.microsoft.com/office/2006/metadata/properties" xmlns:ns2="b72b8d02-22c9-470b-a449-f02db0d26d3c" xmlns:ns3="1bcc6b5a-fe47-409d-9f20-9f70fb1dc5b0" targetNamespace="http://schemas.microsoft.com/office/2006/metadata/properties" ma:root="true" ma:fieldsID="7b3965782004beaed74df55b5f5a6c9d" ns2:_="" ns3:_="">
    <xsd:import namespace="b72b8d02-22c9-470b-a449-f02db0d26d3c"/>
    <xsd:import namespace="1bcc6b5a-fe47-409d-9f20-9f70fb1dc5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b8d02-22c9-470b-a449-f02db0d26d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c6b5a-fe47-409d-9f20-9f70fb1dc5b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397da779-8af5-4ed0-b2ce-e388f8075ac3}" ma:internalName="TaxCatchAll" ma:showField="CatchAllData" ma:web="1bcc6b5a-fe47-409d-9f20-9f70fb1dc5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4A581EC-43B8-4740-9F2D-8D1D7BA3A37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12A6851-F7E1-42FB-812A-E3A1277D2969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6BAB852A-0F1E-43AF-86DD-CDEB92FA258D}">
  <ds:schemaRefs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purl.org/dc/elements/1.1/"/>
    <ds:schemaRef ds:uri="1bca0e2f-16d9-4d6a-8327-7fd70d55969c"/>
    <ds:schemaRef ds:uri="http://www.w3.org/XML/1998/namespace"/>
    <ds:schemaRef ds:uri="http://schemas.microsoft.com/office/2006/documentManagement/types"/>
    <ds:schemaRef ds:uri="f6493094-0435-4eae-a32c-76983131fc0f"/>
    <ds:schemaRef ds:uri="http://schemas.microsoft.com/office/2006/metadata/properties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10717DD9-5F0C-4DD7-83DC-5759393269D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1099</Words>
  <Application>Microsoft Office PowerPoint</Application>
  <PresentationFormat>On-screen Show (4:3)</PresentationFormat>
  <Paragraphs>120</Paragraphs>
  <Slides>19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Arial</vt:lpstr>
      <vt:lpstr>Calibri</vt:lpstr>
      <vt:lpstr>Courier New</vt:lpstr>
      <vt:lpstr>Office Theme</vt:lpstr>
      <vt:lpstr>Your Credit Score</vt:lpstr>
      <vt:lpstr>A Special Note for Teachers</vt:lpstr>
      <vt:lpstr>Students will Learn…</vt:lpstr>
      <vt:lpstr>Minds On Activity</vt:lpstr>
      <vt:lpstr>Academic Language</vt:lpstr>
      <vt:lpstr>What is a Credit Score?</vt:lpstr>
      <vt:lpstr>What is a Credit Score?</vt:lpstr>
      <vt:lpstr>What is a Credit Score?</vt:lpstr>
      <vt:lpstr>What is a Credit Score?</vt:lpstr>
      <vt:lpstr>What is a Credit Score?</vt:lpstr>
      <vt:lpstr>What is a Credit Score?</vt:lpstr>
      <vt:lpstr>What is a Credit Score?</vt:lpstr>
      <vt:lpstr>What is a Credit Score?</vt:lpstr>
      <vt:lpstr>What is a Credit Score?</vt:lpstr>
      <vt:lpstr>Building your Credit Score </vt:lpstr>
      <vt:lpstr>Credit Card Application: Activity </vt:lpstr>
      <vt:lpstr>Credit Card Application: Activity </vt:lpstr>
      <vt:lpstr>Discussion (Exit Card) </vt:lpstr>
      <vt:lpstr>Additional Resources 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145</cp:revision>
  <dcterms:created xsi:type="dcterms:W3CDTF">2011-06-06T13:23:04Z</dcterms:created>
  <dcterms:modified xsi:type="dcterms:W3CDTF">2023-03-21T20:08:47Z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Meredith Roberts</vt:lpwstr>
  </property>
  <property fmtid="{D5CDD505-2E9C-101B-9397-08002B2CF9AE}" pid="3" name="Order">
    <vt:lpwstr>935400.000000000</vt:lpwstr>
  </property>
  <property fmtid="{D5CDD505-2E9C-101B-9397-08002B2CF9AE}" pid="4" name="display_urn:schemas-microsoft-com:office:office#Author">
    <vt:lpwstr>Meredith Roberts</vt:lpwstr>
  </property>
  <property fmtid="{D5CDD505-2E9C-101B-9397-08002B2CF9AE}" pid="5" name="ContentTypeId">
    <vt:lpwstr>0x010100A1B0DE4317921743AB4A2EAEC8BA71DB</vt:lpwstr>
  </property>
  <property fmtid="{D5CDD505-2E9C-101B-9397-08002B2CF9AE}" pid="6" name="MediaServiceImageTags">
    <vt:lpwstr/>
  </property>
</Properties>
</file>