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2" r:id="rId5"/>
  </p:sldMasterIdLst>
  <p:notesMasterIdLst>
    <p:notesMasterId r:id="rId23"/>
  </p:notesMasterIdLst>
  <p:handoutMasterIdLst>
    <p:handoutMasterId r:id="rId24"/>
  </p:handoutMasterIdLst>
  <p:sldIdLst>
    <p:sldId id="299" r:id="rId6"/>
    <p:sldId id="300" r:id="rId7"/>
    <p:sldId id="302" r:id="rId8"/>
    <p:sldId id="315" r:id="rId9"/>
    <p:sldId id="301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g1orTzFtBXGIepKKiysoSQ==" hashData="+v7x/QiB7nNHY+Jwdw1en0eiiJ3nJxTteNSBv/4NU5aJgEo82WYC2i+C/zSF3ZzkDic5MVVuAhhGmmdpQKCSw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2F981D-82C1-4DF4-A67E-2232064DC297}" v="6" dt="2023-03-15T14:48:48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>
      <p:cViewPr varScale="1">
        <p:scale>
          <a:sx n="62" d="100"/>
          <a:sy n="62" d="100"/>
        </p:scale>
        <p:origin x="141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40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O_ImU2LT3Y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O_ImU2LT3Y?feature=oembed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esternfinancialgroup.ca/What-are-GICs-and-how-do-they-work" TargetMode="External"/><Relationship Id="rId2" Type="http://schemas.openxmlformats.org/officeDocument/2006/relationships/hyperlink" Target="https://www.youtube.com/watch?v=5GnhUtRrJjA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vestopedia.com/terms/b/bond.asp" TargetMode="External"/><Relationship Id="rId2" Type="http://schemas.openxmlformats.org/officeDocument/2006/relationships/hyperlink" Target="https://www.youtube.com/watch?v=IuyejHOGCro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sb.gc.ca/" TargetMode="External"/><Relationship Id="rId5" Type="http://schemas.openxmlformats.org/officeDocument/2006/relationships/hyperlink" Target="https://www.bankofcanada.ca/rates/interest-rates/canadian-bonds/" TargetMode="External"/><Relationship Id="rId4" Type="http://schemas.openxmlformats.org/officeDocument/2006/relationships/hyperlink" Target="https://www.investopedia.com/terms/c/corporatebond.asp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cYsM2KHhP8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n3y1hNVgA4" TargetMode="External"/><Relationship Id="rId2" Type="http://schemas.openxmlformats.org/officeDocument/2006/relationships/hyperlink" Target="https://www.youtube.com/watch?v=F3QpgXBtDeo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articles/investing/082614/how-stock-market-works.asp" TargetMode="External"/><Relationship Id="rId2" Type="http://schemas.openxmlformats.org/officeDocument/2006/relationships/hyperlink" Target="https://www.investopedia.com/terms/s/stock.asp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terms/m/mutualfund.asp" TargetMode="External"/><Relationship Id="rId2" Type="http://schemas.openxmlformats.org/officeDocument/2006/relationships/hyperlink" Target="https://www.getsmarteraboutmoney.ca/videos/mutual-funds-101-part-1-what-is-a-mutual-fund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wpFBi-jZVg" TargetMode="External"/><Relationship Id="rId2" Type="http://schemas.openxmlformats.org/officeDocument/2006/relationships/hyperlink" Target="https://www.investopedia.com/terms/e/etf.asp#toc-understanding-exchange-traded-funds-etfs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nvestopedia.com/terms/e/etf.asp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DetuRLQso8" TargetMode="External"/><Relationship Id="rId2" Type="http://schemas.openxmlformats.org/officeDocument/2006/relationships/hyperlink" Target="https://www.youtube.com/watch?v=s4g1XFU8Gto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vestopedia.com/tech/most-important-cryptocurrencies-other-than-bitcoin/" TargetMode="External"/><Relationship Id="rId5" Type="http://schemas.openxmlformats.org/officeDocument/2006/relationships/hyperlink" Target="https://www.investopedia.com/terms/c/cryptocurrency.asp" TargetMode="External"/><Relationship Id="rId4" Type="http://schemas.openxmlformats.org/officeDocument/2006/relationships/hyperlink" Target="https://www.cryptocurrencyteens.com/video/v/alexis-garcia-abigail-li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wc.com/us/en/industries/financial-services/fintech/bitcoin-blockchain-cryptocurrency.html" TargetMode="External"/><Relationship Id="rId2" Type="http://schemas.openxmlformats.org/officeDocument/2006/relationships/hyperlink" Target="https://www.forbes.com/advisor/ca/investing/cryptocurrency/what-is-cryptocurrency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advisor/ca/investing/cryptocurrency/nft-non-fungible-token/" TargetMode="External"/><Relationship Id="rId2" Type="http://schemas.openxmlformats.org/officeDocument/2006/relationships/hyperlink" Target="https://www.youtube.com/watch?v=zpROwouRo_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apkinfinance.com/napkin/nfts/" TargetMode="External"/><Relationship Id="rId4" Type="http://schemas.openxmlformats.org/officeDocument/2006/relationships/hyperlink" Target="https://www.theverge.com/22310188/nft-explainer-what-is-blockchain-crypto-art-faq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Investment Options: Resources for Teachers and Students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10+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Teachers and Students…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en-US" altLang="en-US" sz="2000" dirty="0"/>
              <a:t>The links provided in this PowerPoint are taken from reliable sources of financial information </a:t>
            </a:r>
          </a:p>
          <a:p>
            <a:pPr>
              <a:lnSpc>
                <a:spcPts val="2400"/>
              </a:lnSpc>
            </a:pPr>
            <a:endParaRPr lang="en-US" altLang="en-US" sz="2000" dirty="0"/>
          </a:p>
          <a:p>
            <a:pPr>
              <a:lnSpc>
                <a:spcPts val="2400"/>
              </a:lnSpc>
            </a:pPr>
            <a:r>
              <a:rPr lang="en-US" altLang="en-US" sz="2000" dirty="0"/>
              <a:t>Please use the resources at the teacher’s discretion </a:t>
            </a:r>
          </a:p>
          <a:p>
            <a:pPr>
              <a:lnSpc>
                <a:spcPts val="2400"/>
              </a:lnSpc>
            </a:pPr>
            <a:endParaRPr lang="en-US" altLang="en-US" sz="2000" dirty="0"/>
          </a:p>
          <a:p>
            <a:pPr>
              <a:lnSpc>
                <a:spcPts val="2400"/>
              </a:lnSpc>
            </a:pPr>
            <a:r>
              <a:rPr lang="en-US" altLang="en-US" sz="2000" dirty="0"/>
              <a:t>You may do your own research online or through printed media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Why Invest When You’re Young?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84784"/>
            <a:ext cx="8638967" cy="47352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2000" b="1" dirty="0">
                <a:solidFill>
                  <a:schemeClr val="tx1"/>
                </a:solidFill>
              </a:rPr>
              <a:t>Watch this video</a:t>
            </a:r>
            <a:r>
              <a:rPr lang="en-US" altLang="en-US" sz="2000" dirty="0">
                <a:solidFill>
                  <a:schemeClr val="tx1"/>
                </a:solidFill>
              </a:rPr>
              <a:t> and see why you should invest as a young person: </a:t>
            </a:r>
            <a:r>
              <a:rPr lang="en-US" altLang="en-US" sz="2000" dirty="0">
                <a:solidFill>
                  <a:srgbClr val="005954"/>
                </a:solidFill>
                <a:hlinkClick r:id="rId3"/>
              </a:rPr>
              <a:t>https://www.youtube.com/watch?v=gO_ImU2LT3Y</a:t>
            </a:r>
            <a:endParaRPr lang="en-US" altLang="en-US" sz="2000" dirty="0">
              <a:solidFill>
                <a:srgbClr val="005954"/>
              </a:solidFill>
            </a:endParaRPr>
          </a:p>
          <a:p>
            <a:pPr marL="0" indent="0" eaLnBrk="1" hangingPunct="1">
              <a:lnSpc>
                <a:spcPts val="2200"/>
              </a:lnSpc>
              <a:buNone/>
            </a:pPr>
            <a:endParaRPr lang="en-US" altLang="en-US" sz="2000" b="1" dirty="0">
              <a:solidFill>
                <a:srgbClr val="005954"/>
              </a:solidFill>
            </a:endParaRPr>
          </a:p>
        </p:txBody>
      </p:sp>
      <p:pic>
        <p:nvPicPr>
          <p:cNvPr id="4" name="Online Media 3" title="Grade 10 - Why Invest When You're Young?">
            <a:hlinkClick r:id="" action="ppaction://media"/>
            <a:extLst>
              <a:ext uri="{FF2B5EF4-FFF2-40B4-BE49-F238E27FC236}">
                <a16:creationId xmlns:a16="http://schemas.microsoft.com/office/drawing/2014/main" id="{D0A12828-1C61-11AB-824D-23D4FBC6930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25110" y="2276872"/>
            <a:ext cx="7893780" cy="445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5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</a:t>
            </a:r>
            <a:r>
              <a:rPr lang="en-CA" sz="3600" dirty="0"/>
              <a:t>ICs </a:t>
            </a:r>
            <a:br>
              <a:rPr lang="en-CA" sz="3600" dirty="0"/>
            </a:br>
            <a:r>
              <a:rPr lang="en-CA" sz="3600" dirty="0"/>
              <a:t>(Guaranteed Investment Certificates)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Video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2000" b="1" dirty="0"/>
              <a:t>What is a GIC? | The Independent Dollar </a:t>
            </a:r>
            <a:r>
              <a:rPr lang="en-US" altLang="en-US" sz="2000" dirty="0">
                <a:hlinkClick r:id="rId2"/>
              </a:rPr>
              <a:t>https://www.youtube.com/watch?v=5GnhUtRrJjA</a:t>
            </a:r>
            <a:endParaRPr lang="en-US" altLang="en-US" sz="2000" dirty="0"/>
          </a:p>
          <a:p>
            <a:pPr marL="0" indent="0" eaLnBrk="1" hangingPunct="1">
              <a:lnSpc>
                <a:spcPts val="2200"/>
              </a:lnSpc>
              <a:buNone/>
            </a:pPr>
            <a:endParaRPr lang="en-US" altLang="en-US" sz="2000" dirty="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Link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2000" b="1" dirty="0"/>
              <a:t>What are GICs and how do they work? | Western Financial Group </a:t>
            </a:r>
            <a:r>
              <a:rPr lang="en-US" altLang="en-US" sz="2000" dirty="0">
                <a:hlinkClick r:id="rId3"/>
              </a:rPr>
              <a:t>https://westernfinancialgroup.ca/What-are-GICs-and-how-do-they-work</a:t>
            </a:r>
            <a:endParaRPr lang="en-US" alt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Bonds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Video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Investing Basics: Bonds | TD Ameritrade </a:t>
            </a:r>
            <a:r>
              <a:rPr lang="en-US" altLang="en-US" sz="8000" dirty="0">
                <a:hlinkClick r:id="rId2"/>
              </a:rPr>
              <a:t>https://www.youtube.com/watch?v=IuyejHOGCro</a:t>
            </a:r>
            <a:endParaRPr lang="en-US" altLang="en-US" sz="8000" dirty="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dirty="0"/>
              <a:t>Note: If the narrator is speaking too fast, select Settings &gt; Playback Speed &gt; Custom and adjust to 0.85x</a:t>
            </a:r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Links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What is a Bond? | Investopedia</a:t>
            </a:r>
            <a:r>
              <a:rPr lang="en-US" altLang="en-US" sz="8000" dirty="0"/>
              <a:t> </a:t>
            </a:r>
            <a:r>
              <a:rPr lang="en-US" altLang="en-US" sz="8000" dirty="0">
                <a:hlinkClick r:id="rId3"/>
              </a:rPr>
              <a:t>www.investopedia.com/terms/b/bond.asp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What is a Corporate Bond? | Investopedia </a:t>
            </a:r>
            <a:r>
              <a:rPr lang="en-US" altLang="en-US" sz="8000" dirty="0">
                <a:hlinkClick r:id="rId4"/>
              </a:rPr>
              <a:t>https://www.investopedia.com/terms/c/corporatebond.asp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Selected Bond Yields | Bank of Canada </a:t>
            </a:r>
            <a:r>
              <a:rPr lang="en-US" altLang="en-US" sz="8000" dirty="0">
                <a:hlinkClick r:id="rId5"/>
              </a:rPr>
              <a:t>https://www.bankofcanada.ca/rates/interest-rates/canadian-bonds/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Canada Savings Bonds Program | Government of Canada </a:t>
            </a:r>
            <a:r>
              <a:rPr lang="en-US" altLang="en-US" sz="8000" dirty="0">
                <a:hlinkClick r:id="rId6"/>
              </a:rPr>
              <a:t>https://www.csb.gc.ca/</a:t>
            </a:r>
            <a:endParaRPr lang="en-US" altLang="en-US" sz="8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833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Stocks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 fontScale="47500" lnSpcReduction="20000"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4200" b="1" dirty="0">
                <a:solidFill>
                  <a:srgbClr val="005954"/>
                </a:solidFill>
              </a:rPr>
              <a:t>Video</a:t>
            </a:r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4200" b="1" dirty="0"/>
              <a:t>How the Stock Market Works in Under 8 Minutes | BuzzFeed </a:t>
            </a:r>
            <a:r>
              <a:rPr lang="en-US" altLang="en-US" sz="4200" dirty="0">
                <a:hlinkClick r:id="rId2"/>
              </a:rPr>
              <a:t>https://www.youtube.com/watch?v=ocYsM2KHhP8</a:t>
            </a:r>
            <a:endParaRPr lang="en-US" altLang="en-US" sz="4200" dirty="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4200" dirty="0"/>
              <a:t>Note: This video is spoken from the American context. Information is still very relevant for Canadian investors and students. </a:t>
            </a:r>
            <a:br>
              <a:rPr lang="en-US" altLang="en-US" sz="4200" dirty="0"/>
            </a:br>
            <a:endParaRPr lang="en-US" altLang="en-US" sz="4200" dirty="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4200" dirty="0"/>
              <a:t>Some words you will hear are: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4200" b="1" dirty="0"/>
              <a:t>401K:</a:t>
            </a:r>
            <a:r>
              <a:rPr lang="en-US" altLang="en-US" sz="4200" dirty="0"/>
              <a:t> company-sponsored retirement plan in the USA. The Canadian equivalent is the RRSP.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4200" b="1" dirty="0"/>
              <a:t>IRAs (Individual Retirement Account): </a:t>
            </a:r>
            <a:r>
              <a:rPr lang="en-US" altLang="en-US" sz="4200" dirty="0"/>
              <a:t>a tax-advantaged retirement savings plan in the USA. The Canadian equivalent is also the RRSP.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936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Stocks: Additional 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Videos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2000" b="1" dirty="0"/>
              <a:t>How The Stock Exchange Works | </a:t>
            </a:r>
            <a:r>
              <a:rPr lang="en-US" altLang="en-US" sz="2000" b="1" dirty="0" err="1"/>
              <a:t>Kurzgesagt</a:t>
            </a:r>
            <a:r>
              <a:rPr lang="en-US" altLang="en-US" sz="2000" b="1" dirty="0"/>
              <a:t> In a Nutshell </a:t>
            </a:r>
            <a:r>
              <a:rPr lang="en-US" altLang="en-US" sz="2000" dirty="0">
                <a:hlinkClick r:id="rId2"/>
              </a:rPr>
              <a:t>https://www.youtube.com/watch?v=F3QpgXBtDeo</a:t>
            </a:r>
            <a:endParaRPr lang="en-US" altLang="en-US" sz="2000" dirty="0"/>
          </a:p>
          <a:p>
            <a:pPr lvl="1" eaLnBrk="1" hangingPunct="1">
              <a:lnSpc>
                <a:spcPts val="2200"/>
              </a:lnSpc>
            </a:pPr>
            <a:r>
              <a:rPr lang="en-US" altLang="en-US" sz="2000" dirty="0"/>
              <a:t>Note: “For Dummies” is a series of books on complex topics that are written for beginners. It is not a negative term</a:t>
            </a:r>
          </a:p>
          <a:p>
            <a:pPr lvl="1" eaLnBrk="1" hangingPunct="1">
              <a:lnSpc>
                <a:spcPts val="2200"/>
              </a:lnSpc>
            </a:pPr>
            <a:r>
              <a:rPr lang="en-US" altLang="en-US" sz="2000" dirty="0"/>
              <a:t>This video is spoken from the European context. Students will see values represented in Euros.</a:t>
            </a:r>
          </a:p>
          <a:p>
            <a:pPr lvl="1" eaLnBrk="1" hangingPunct="1">
              <a:lnSpc>
                <a:spcPts val="2200"/>
              </a:lnSpc>
            </a:pPr>
            <a:endParaRPr lang="en-US" altLang="en-US" sz="2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2000" b="1" dirty="0"/>
              <a:t>What are Stocks? | Wall Street Survivor </a:t>
            </a:r>
            <a:r>
              <a:rPr lang="en-US" altLang="en-US" sz="2000" dirty="0">
                <a:hlinkClick r:id="rId3"/>
              </a:rPr>
              <a:t>https://www.youtube.com/watch?v=fn3y1hNVgA4</a:t>
            </a:r>
            <a:endParaRPr lang="en-US" alt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468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Stocks: Additional 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Links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What is a Stock? | Investopedia</a:t>
            </a:r>
            <a:r>
              <a:rPr lang="en-US" altLang="en-US" sz="8000" dirty="0"/>
              <a:t> </a:t>
            </a:r>
            <a:r>
              <a:rPr lang="en-US" altLang="en-US" sz="8000" dirty="0">
                <a:hlinkClick r:id="rId2"/>
              </a:rPr>
              <a:t>https://www.investopedia.com/terms/s/stock.asp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How Does the Stock Market Work? | Investopedia </a:t>
            </a:r>
            <a:r>
              <a:rPr lang="en-US" altLang="en-US" sz="8000" dirty="0">
                <a:hlinkClick r:id="rId3"/>
              </a:rPr>
              <a:t>https://www.investopedia.com/articles/investing/082614/how-stock-market-works.asp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endParaRPr lang="en-US" altLang="en-US" sz="8000" dirty="0"/>
          </a:p>
          <a:p>
            <a:pPr marL="0" indent="0" eaLnBrk="1" hangingPunct="1"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Interactive</a:t>
            </a: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8000" dirty="0"/>
              <a:t>After understanding the basics about stocks, try this: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8000" dirty="0"/>
              <a:t>Type “stocks” in a search engine or news outlet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8000" dirty="0"/>
              <a:t>What are some of the current news reported about the stock market?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8000" dirty="0"/>
              <a:t>According to reputable sources of information, what are the current opinions about stocks and the stock market?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84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Mutual Funds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Video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b="1" dirty="0"/>
              <a:t>Mutual Funds 101: Part 1 | Get Smarter About Money </a:t>
            </a:r>
            <a:r>
              <a:rPr lang="en-US" altLang="en-US" sz="2000" dirty="0">
                <a:hlinkClick r:id="rId2"/>
              </a:rPr>
              <a:t>https://www.getsmarteraboutmoney.ca/videos/mutual-funds-101-part-1-what-is-a-mutual-fund/</a:t>
            </a: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Link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b="1" dirty="0"/>
              <a:t>What is a mutual fund? | Investopedia </a:t>
            </a:r>
            <a:r>
              <a:rPr lang="en-US" altLang="en-US" sz="2000" dirty="0">
                <a:hlinkClick r:id="rId3"/>
              </a:rPr>
              <a:t>https://www.investopedia.com/terms/m/mutualfund.asp</a:t>
            </a:r>
            <a:endParaRPr lang="en-US" alt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322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Mutual Funds: Additional 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Interactive</a:t>
            </a: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dirty="0"/>
              <a:t>After understanding the basics about mutual funds, try this: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Type “mutual funds” in a search engine or news outlet</a:t>
            </a:r>
          </a:p>
          <a:p>
            <a:pPr eaLnBrk="1" hangingPunct="1">
              <a:lnSpc>
                <a:spcPts val="2400"/>
              </a:lnSpc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What are some of the current news reported about mutual funds?</a:t>
            </a:r>
          </a:p>
          <a:p>
            <a:pPr eaLnBrk="1" hangingPunct="1">
              <a:lnSpc>
                <a:spcPts val="2400"/>
              </a:lnSpc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According to reputable sources of information, what are some opinions about mutual funds as an investment?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541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ETFS: Exchange Traded Funds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504056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Videos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b="1" dirty="0"/>
              <a:t>Understanding Exchange-Traded Funds | Investopedia </a:t>
            </a:r>
            <a:r>
              <a:rPr lang="en-US" altLang="en-US" sz="2000" dirty="0">
                <a:hlinkClick r:id="rId2"/>
              </a:rPr>
              <a:t>https://www.investopedia.com/terms/e/etf.asp#toc-understanding-exchange-traded-funds-etfs</a:t>
            </a: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b="1" dirty="0"/>
              <a:t>What is an ETF? | Bloomberg Business </a:t>
            </a:r>
            <a:r>
              <a:rPr lang="en-US" altLang="en-US" sz="2000" dirty="0">
                <a:hlinkClick r:id="rId3"/>
              </a:rPr>
              <a:t>https://www.youtube.com/watch?v=OwpFBi-jZVg</a:t>
            </a: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Link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b="1" dirty="0"/>
              <a:t>What is an ETF? </a:t>
            </a:r>
            <a:r>
              <a:rPr lang="en-US" altLang="en-US" sz="2000" dirty="0">
                <a:hlinkClick r:id="rId4"/>
              </a:rPr>
              <a:t>https://www.investopedia.com/terms/e/etf.asp</a:t>
            </a:r>
            <a:endParaRPr lang="en-US" altLang="en-US" sz="2000" dirty="0"/>
          </a:p>
          <a:p>
            <a:pPr lvl="1" eaLnBrk="1" hangingPunct="1">
              <a:lnSpc>
                <a:spcPts val="2400"/>
              </a:lnSpc>
            </a:pPr>
            <a:r>
              <a:rPr lang="en-US" altLang="en-US" sz="2000" dirty="0"/>
              <a:t>Helpful information found in the introduction, “Key Takeaways” section, various graphics and charts, “Advantages and Disadvantages” section, and comparison chart titled “ETFs vs. Mutual Funds vs. Stocks” 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383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ETFS: Additional 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Interactive</a:t>
            </a: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dirty="0"/>
              <a:t>After understanding the basics about ETFs, try this: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Type “ETFs” in a search engine or news outlet</a:t>
            </a:r>
          </a:p>
          <a:p>
            <a:pPr eaLnBrk="1" hangingPunct="1">
              <a:lnSpc>
                <a:spcPts val="2400"/>
              </a:lnSpc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What are some of the current news reported about ETFs?</a:t>
            </a:r>
          </a:p>
          <a:p>
            <a:pPr eaLnBrk="1" hangingPunct="1">
              <a:lnSpc>
                <a:spcPts val="2400"/>
              </a:lnSpc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According to reputable sources of information, what are some opinions about ETFs and the ETFs market?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115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Cryptocurrency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Videos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Bitcoin explained and made simple | The Guardian </a:t>
            </a:r>
            <a:r>
              <a:rPr lang="en-US" altLang="en-US" sz="8000" dirty="0">
                <a:hlinkClick r:id="rId2"/>
              </a:rPr>
              <a:t>https://www.youtube.com/watch?v=s4g1XFU8Gto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What is Cryptocurrency? | IMF (International Monetary Fund) </a:t>
            </a:r>
            <a:r>
              <a:rPr lang="en-US" altLang="en-US" sz="8000" dirty="0">
                <a:hlinkClick r:id="rId3"/>
              </a:rPr>
              <a:t>https://www.youtube.com/watch?v=NDetuRLQso8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Crypto Investing For Gen Z | Cryptocurrency Teens </a:t>
            </a:r>
            <a:r>
              <a:rPr lang="en-US" altLang="en-US" sz="8000" dirty="0">
                <a:hlinkClick r:id="rId4"/>
              </a:rPr>
              <a:t>https://www.cryptocurrencyteens.com/video/v/alexis-garcia-abigail-li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endParaRPr lang="en-US" altLang="en-US" sz="8000" dirty="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Links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What Is Cryptocurrency? | Investopedia </a:t>
            </a:r>
            <a:r>
              <a:rPr lang="en-US" altLang="en-US" sz="8000" dirty="0">
                <a:hlinkClick r:id="rId5"/>
              </a:rPr>
              <a:t>https://www.investopedia.com/terms/c/cryptocurrency.asp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10 Important Cryptocurrencies Other Than Bitcoin | Investopedia </a:t>
            </a:r>
            <a:r>
              <a:rPr lang="en-US" altLang="en-US" sz="8000" dirty="0">
                <a:hlinkClick r:id="rId6"/>
              </a:rPr>
              <a:t>https://www.investopedia.com/tech/most-important-cryptocurrencies-other-than-bitcoin/</a:t>
            </a:r>
            <a:endParaRPr lang="en-US" altLang="en-US" sz="8000" dirty="0"/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28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Cryptocurrency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/>
          </a:bodyPr>
          <a:lstStyle/>
          <a:p>
            <a:pPr eaLnBrk="1" hangingPunct="1">
              <a:lnSpc>
                <a:spcPts val="2200"/>
              </a:lnSpc>
            </a:pPr>
            <a:r>
              <a:rPr lang="en-US" altLang="en-US" sz="2000" b="1" dirty="0"/>
              <a:t>What is Cryptocurrency? | Forbes Advisor </a:t>
            </a:r>
            <a:r>
              <a:rPr lang="en-US" altLang="en-US" sz="2000" dirty="0">
                <a:hlinkClick r:id="rId2"/>
              </a:rPr>
              <a:t>https://www.forbes.com/advisor/ca/investing/cryptocurrency/what-is-cryptocurrency/</a:t>
            </a:r>
            <a:endParaRPr lang="en-US" altLang="en-US" sz="2000" dirty="0"/>
          </a:p>
          <a:p>
            <a:pPr eaLnBrk="1" hangingPunct="1">
              <a:lnSpc>
                <a:spcPts val="2200"/>
              </a:lnSpc>
            </a:pPr>
            <a:endParaRPr lang="en-US" altLang="en-US" sz="2000" b="1" dirty="0"/>
          </a:p>
          <a:p>
            <a:pPr eaLnBrk="1" hangingPunct="1">
              <a:lnSpc>
                <a:spcPts val="2200"/>
              </a:lnSpc>
            </a:pPr>
            <a:r>
              <a:rPr lang="en-US" altLang="en-US" sz="2000" b="1" dirty="0"/>
              <a:t>Bitcoin, cryptocurrency, blockchain…So what does it all mean? | PwC </a:t>
            </a:r>
            <a:r>
              <a:rPr lang="en-US" altLang="en-US" sz="2000" dirty="0">
                <a:hlinkClick r:id="rId3"/>
              </a:rPr>
              <a:t>https://www.pwc.com/us/en/industries/financial-services/fintech/bitcoin-blockchain-cryptocurrency.html</a:t>
            </a: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518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NFTs (Non-Fungible Tokens)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Video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NFTs Are Fueling a Boom in Digital Art. Here’s How They Work | WSJ (Wall Street Journal) </a:t>
            </a:r>
            <a:br>
              <a:rPr lang="en-US" altLang="en-US" sz="8000" b="1" dirty="0"/>
            </a:br>
            <a:r>
              <a:rPr lang="en-US" altLang="en-US" sz="8000" dirty="0">
                <a:hlinkClick r:id="rId2"/>
              </a:rPr>
              <a:t>https://www.youtube.com/watch?v=zpROwouRo_M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endParaRPr lang="en-US" altLang="en-US" sz="8000" dirty="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Links</a:t>
            </a:r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What Is An NFT? Non-Fungible Tokens Explained | Forbes Advisor </a:t>
            </a:r>
            <a:r>
              <a:rPr lang="en-US" altLang="en-US" sz="8000" dirty="0">
                <a:hlinkClick r:id="rId3"/>
              </a:rPr>
              <a:t>https://www.forbes.com/advisor/ca/investing/cryptocurrency/nft-non-fungible-token/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NFTs, explained | The Verge</a:t>
            </a:r>
            <a:br>
              <a:rPr lang="en-US" altLang="en-US" sz="8000" b="1" dirty="0"/>
            </a:br>
            <a:r>
              <a:rPr lang="en-US" altLang="en-US" sz="8000" dirty="0">
                <a:hlinkClick r:id="rId4"/>
              </a:rPr>
              <a:t>https://www.theverge.com/22310188/nft-explainer-what-is-blockchain-crypto-art-faq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</a:pPr>
            <a:r>
              <a:rPr lang="en-US" altLang="en-US" sz="8000" b="1" dirty="0"/>
              <a:t>NFTs | Napkin Finance </a:t>
            </a:r>
            <a:br>
              <a:rPr lang="en-US" altLang="en-US" sz="8000" b="1" dirty="0"/>
            </a:br>
            <a:r>
              <a:rPr lang="en-US" altLang="en-US" sz="8000" dirty="0">
                <a:hlinkClick r:id="rId5"/>
              </a:rPr>
              <a:t>https://napkinfinance.com/napkin/nfts/</a:t>
            </a:r>
            <a:endParaRPr lang="en-US" altLang="en-US" sz="8000" dirty="0"/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690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Crypto and NFTs: Additional Resources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526" y="1556792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Interactive</a:t>
            </a: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dirty="0"/>
              <a:t>After understanding the basics about crypto and NFT, try this: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Type “cryptocurrency” or “NFT” in a search engine or news outlet</a:t>
            </a:r>
          </a:p>
          <a:p>
            <a:pPr eaLnBrk="1" hangingPunct="1">
              <a:lnSpc>
                <a:spcPts val="2400"/>
              </a:lnSpc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What are some of the current news reported about these investment options?</a:t>
            </a:r>
          </a:p>
          <a:p>
            <a:pPr eaLnBrk="1" hangingPunct="1">
              <a:lnSpc>
                <a:spcPts val="2400"/>
              </a:lnSpc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According to reputable sources of information, what are some opinions about cryptocurrencies, NFTs, and their future in finance?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63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Props1.xml><?xml version="1.0" encoding="utf-8"?>
<ds:datastoreItem xmlns:ds="http://schemas.openxmlformats.org/officeDocument/2006/customXml" ds:itemID="{3F94E4A6-ECD5-4AF8-BD71-92F4D2843F74}"/>
</file>

<file path=customXml/itemProps2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6BAB852A-0F1E-43AF-86DD-CDEB92FA258D}">
  <ds:schemaRefs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1bca0e2f-16d9-4d6a-8327-7fd70d55969c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f6493094-0435-4eae-a32c-76983131fc0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1181</Words>
  <Application>Microsoft Office PowerPoint</Application>
  <PresentationFormat>On-screen Show (4:3)</PresentationFormat>
  <Paragraphs>111</Paragraphs>
  <Slides>17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Investment Options: Resources for Teachers and Students</vt:lpstr>
      <vt:lpstr>A Special Note for Teachers</vt:lpstr>
      <vt:lpstr>For Teachers and Students…</vt:lpstr>
      <vt:lpstr>Why Invest When You’re Young?</vt:lpstr>
      <vt:lpstr>GICs  (Guaranteed Investment Certificates)</vt:lpstr>
      <vt:lpstr>Bonds</vt:lpstr>
      <vt:lpstr>Stocks</vt:lpstr>
      <vt:lpstr>Stocks: Additional Resources</vt:lpstr>
      <vt:lpstr>Stocks: Additional Resources</vt:lpstr>
      <vt:lpstr>Mutual Funds</vt:lpstr>
      <vt:lpstr>Mutual Funds: Additional Resources</vt:lpstr>
      <vt:lpstr>ETFS: Exchange Traded Funds</vt:lpstr>
      <vt:lpstr>ETFS: Additional Resources</vt:lpstr>
      <vt:lpstr>Cryptocurrency</vt:lpstr>
      <vt:lpstr>Cryptocurrency</vt:lpstr>
      <vt:lpstr>NFTs (Non-Fungible Tokens)</vt:lpstr>
      <vt:lpstr>Crypto and NFTs: Additional Resources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34</cp:revision>
  <dcterms:created xsi:type="dcterms:W3CDTF">2011-06-06T13:23:04Z</dcterms:created>
  <dcterms:modified xsi:type="dcterms:W3CDTF">2023-03-21T20:37:58Z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