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2" r:id="rId5"/>
  </p:sldMasterIdLst>
  <p:notesMasterIdLst>
    <p:notesMasterId r:id="rId22"/>
  </p:notesMasterIdLst>
  <p:handoutMasterIdLst>
    <p:handoutMasterId r:id="rId23"/>
  </p:handoutMasterIdLst>
  <p:sldIdLst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6" r:id="rId19"/>
    <p:sldId id="317" r:id="rId20"/>
    <p:sldId id="318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XyDH/fYKGio5bxTXn2+TRA==" hashData="IhBXq+uJwwn7WVwYUdq3FpntRc92dQC3t4vpvk6K61y11sD9/GjWD/1cmxth8lInV35XSWgLpLNt/cW9XSFx3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A3E4D8-425A-48E6-8D6F-82DE326B0C07}" v="86" dt="2023-02-16T16:42:17.188"/>
    <p1510:client id="{BCECC57B-CE6F-43EB-BE55-3D431982649D}" v="14" dt="2022-11-03T18:27:54.4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ointelegraph.com/news/are-crypto-and-blockchain-safe-for-kids-or-should-greater-measures-be-put-in-place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Af_lQ1zUnoM" TargetMode="External"/><Relationship Id="rId3" Type="http://schemas.openxmlformats.org/officeDocument/2006/relationships/hyperlink" Target="http://metamask.io/" TargetMode="External"/><Relationship Id="rId7" Type="http://schemas.openxmlformats.org/officeDocument/2006/relationships/hyperlink" Target="https://www.exodus.com/desktop/" TargetMode="External"/><Relationship Id="rId2" Type="http://schemas.openxmlformats.org/officeDocument/2006/relationships/hyperlink" Target="https://www.cryptocurrencyteens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tomicwallet.io/" TargetMode="External"/><Relationship Id="rId5" Type="http://schemas.openxmlformats.org/officeDocument/2006/relationships/hyperlink" Target="https://phantom.app/" TargetMode="External"/><Relationship Id="rId4" Type="http://schemas.openxmlformats.org/officeDocument/2006/relationships/hyperlink" Target="https://namiwallet.io/" TargetMode="External"/><Relationship Id="rId9" Type="http://schemas.openxmlformats.org/officeDocument/2006/relationships/hyperlink" Target="https://www.youtube.com/watch?v=h6m7psfXxz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Introduction to Cryptocurrencies and Wallets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10+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</a:t>
            </a:r>
            <a:r>
              <a:rPr lang="en-CA" sz="3600" dirty="0" err="1"/>
              <a:t>tudents</a:t>
            </a:r>
            <a:r>
              <a:rPr lang="en-CA" sz="3600" dirty="0"/>
              <a:t> will Learn…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An introduction to cryptocurrency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Common types of cryptocurrencies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Benefits to using cryptocurrency</a:t>
            </a:r>
            <a:endParaRPr lang="en-US" sz="2000" dirty="0"/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Risks of using cryptocurrency</a:t>
            </a:r>
            <a:endParaRPr lang="en-US" sz="2000" dirty="0"/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How to set up a wallet</a:t>
            </a:r>
            <a:endParaRPr lang="en-US" sz="2000" dirty="0"/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Different types of wallets</a:t>
            </a: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0F639557-BACD-7A3D-5916-6B5C23A18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255" y="3782565"/>
            <a:ext cx="2070848" cy="204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Welcome to Cryptocurrencies!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b="1" dirty="0">
                <a:ea typeface="MS PGothic"/>
              </a:rPr>
              <a:t>Cryptocurrencies</a:t>
            </a:r>
            <a:r>
              <a:rPr lang="en-US" sz="2000" dirty="0">
                <a:ea typeface="MS PGothic"/>
              </a:rPr>
              <a:t> are an up-and-coming </a:t>
            </a:r>
            <a:r>
              <a:rPr lang="en-US" sz="2000" b="1" dirty="0">
                <a:ea typeface="MS PGothic"/>
              </a:rPr>
              <a:t>asset class</a:t>
            </a:r>
            <a:r>
              <a:rPr lang="en-US" sz="2000" dirty="0">
                <a:ea typeface="MS PGothic"/>
              </a:rPr>
              <a:t> that many of you, and even your parents, have never used! 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ea typeface="MS PGothic"/>
              </a:rPr>
              <a:t>An </a:t>
            </a:r>
            <a:r>
              <a:rPr lang="en-US" sz="2000" b="1" dirty="0">
                <a:ea typeface="MS PGothic"/>
              </a:rPr>
              <a:t>asset</a:t>
            </a:r>
            <a:r>
              <a:rPr lang="en-US" sz="2000" dirty="0">
                <a:ea typeface="MS PGothic"/>
              </a:rPr>
              <a:t> is </a:t>
            </a:r>
            <a:r>
              <a:rPr lang="en-US" sz="2000" b="1" dirty="0">
                <a:ea typeface="MS PGothic"/>
              </a:rPr>
              <a:t>anything that is valuable or worth money.</a:t>
            </a:r>
          </a:p>
          <a:p>
            <a:pPr marL="0" indent="0" eaLnBrk="1" hangingPunct="1">
              <a:buNone/>
            </a:pPr>
            <a:endParaRPr lang="en-US" sz="2000" dirty="0">
              <a:ea typeface="MS PGothic"/>
            </a:endParaRPr>
          </a:p>
          <a:p>
            <a:pPr marL="0" indent="0">
              <a:buNone/>
            </a:pPr>
            <a:endParaRPr lang="en-US" sz="2000" dirty="0">
              <a:ea typeface="MS PGothic"/>
            </a:endParaRPr>
          </a:p>
          <a:p>
            <a:pPr marL="0" indent="0" eaLnBrk="1" hangingPunct="1">
              <a:buNone/>
            </a:pPr>
            <a:r>
              <a:rPr lang="en-US" sz="2000" dirty="0">
                <a:ea typeface="MS PGothic"/>
              </a:rPr>
              <a:t>There are many potential advantages to using cryptocurrency. It also comes with risks.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DFBA69FD-DE4B-C7BD-9CD8-2AC74431E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12" y="4531360"/>
            <a:ext cx="2009953" cy="196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27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Welcome to Cryptocurrencies!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b="1" dirty="0">
                <a:ea typeface="MS PGothic"/>
              </a:rPr>
              <a:t>1) Cryptocurrency (or crypto for short) is a new asset which very few people in the world are using.</a:t>
            </a:r>
            <a:endParaRPr lang="en-US" sz="2000" b="1" dirty="0"/>
          </a:p>
          <a:p>
            <a:pPr marL="0" indent="0" eaLnBrk="1" hangingPunct="1">
              <a:buNone/>
            </a:pPr>
            <a:endParaRPr lang="en-US" sz="2000" dirty="0">
              <a:ea typeface="MS PGothic"/>
            </a:endParaRPr>
          </a:p>
          <a:p>
            <a:pPr marL="0" indent="0" eaLnBrk="1" hangingPunct="1">
              <a:buNone/>
            </a:pPr>
            <a:r>
              <a:rPr lang="en-US" sz="2000" dirty="0">
                <a:ea typeface="MS PGothic"/>
              </a:rPr>
              <a:t>Think of it, how many people do you know are using it every day, or even own any at all?</a:t>
            </a:r>
          </a:p>
          <a:p>
            <a:pPr marL="0" indent="0" eaLnBrk="1" hangingPunct="1">
              <a:buNone/>
            </a:pPr>
            <a:endParaRPr lang="en-US" sz="2000" dirty="0">
              <a:ea typeface="MS PGothic"/>
            </a:endParaRPr>
          </a:p>
          <a:p>
            <a:pPr marL="0" indent="0" eaLnBrk="1" hangingPunct="1">
              <a:buNone/>
            </a:pPr>
            <a:r>
              <a:rPr lang="en-US" sz="2000" dirty="0">
                <a:ea typeface="MS PGothic"/>
              </a:rPr>
              <a:t>As a new user, you are still at the beginning of a new technology.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196EEEAA-57BA-F5D2-83FC-6CF33C18F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967" y="4712645"/>
            <a:ext cx="1765843" cy="195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70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Welcome to Cryptocurrencies!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b="1" dirty="0">
                <a:ea typeface="MS PGothic"/>
              </a:rPr>
              <a:t>2) You do not need to use a bank! </a:t>
            </a:r>
            <a:endParaRPr lang="en-US" altLang="en-US" sz="2000" b="1" dirty="0"/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Many people do not have access to bank accounts for many reasons:</a:t>
            </a:r>
            <a:endParaRPr lang="en-US" altLang="en-US" sz="2000" dirty="0"/>
          </a:p>
          <a:p>
            <a:pPr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They're too young </a:t>
            </a:r>
            <a:endParaRPr lang="en-US" altLang="en-US" sz="2000" dirty="0"/>
          </a:p>
          <a:p>
            <a:pPr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They don't have enough I.D.</a:t>
            </a:r>
            <a:endParaRPr lang="en-US" altLang="en-US" sz="2000" dirty="0"/>
          </a:p>
          <a:p>
            <a:pPr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It's hard to access due to distance.</a:t>
            </a:r>
            <a:endParaRPr lang="en-US" altLang="en-US" sz="2000" dirty="0"/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/>
              <a:t>All you need for crypto is an internet connection. 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E57C7D36-A53A-7F7F-70C9-C42FA129F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292" y="5426060"/>
            <a:ext cx="1323194" cy="105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99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Welcome to Cryptocurrencies!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b="1" dirty="0">
                <a:ea typeface="MS PGothic"/>
              </a:rPr>
              <a:t>3) There are a ton of upcoming job opportunities!</a:t>
            </a:r>
          </a:p>
          <a:p>
            <a:pPr marL="0" indent="0">
              <a:buNone/>
            </a:pP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There are a variety of crypto-related jobs opening up, and very few people are qualified to apply for them. If you start early, you will be the cream of the crop. </a:t>
            </a:r>
          </a:p>
          <a:p>
            <a:pPr marL="0" indent="0">
              <a:buNone/>
            </a:pPr>
            <a:endParaRPr lang="en-US" altLang="en-US" sz="2000" dirty="0">
              <a:ea typeface="MS PGothic"/>
            </a:endParaRPr>
          </a:p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You can also work from anywhere since many of these companies hire remote workers.</a:t>
            </a: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2" descr="Icon&#10;&#10;Description automatically generated">
            <a:extLst>
              <a:ext uri="{FF2B5EF4-FFF2-40B4-BE49-F238E27FC236}">
                <a16:creationId xmlns:a16="http://schemas.microsoft.com/office/drawing/2014/main" id="{842DBEC7-9C75-4A11-048C-8FDEFAFE8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889" y="4943873"/>
            <a:ext cx="1913813" cy="169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17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DANGER, DANGER! Risks ahead 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Crypto is </a:t>
            </a:r>
            <a:r>
              <a:rPr lang="en-US" altLang="en-US" sz="2000" b="1" dirty="0">
                <a:solidFill>
                  <a:srgbClr val="005954"/>
                </a:solidFill>
                <a:ea typeface="MS PGothic"/>
              </a:rPr>
              <a:t>very</a:t>
            </a:r>
            <a:r>
              <a:rPr lang="en-US" altLang="en-US" sz="2000" dirty="0">
                <a:ea typeface="MS PGothic"/>
              </a:rPr>
              <a:t> risky. It is volatile and people have lost large amounts of money investing in it. Consider all of the risks before you go ahead with it.</a:t>
            </a:r>
          </a:p>
          <a:p>
            <a:pPr marL="0" indent="0">
              <a:buNone/>
            </a:pPr>
            <a:endParaRPr lang="en-US" altLang="en-US" sz="2000" dirty="0">
              <a:ea typeface="MS PGothic"/>
            </a:endParaRPr>
          </a:p>
          <a:p>
            <a:pPr marL="0" indent="0">
              <a:buNone/>
            </a:pPr>
            <a:endParaRPr lang="en-US" altLang="en-US" sz="2000" dirty="0">
              <a:ea typeface="MS PGothic"/>
            </a:endParaRPr>
          </a:p>
          <a:p>
            <a:pPr marL="0" indent="0">
              <a:buNone/>
            </a:pPr>
            <a:endParaRPr lang="en-US" altLang="en-US" sz="2000" dirty="0">
              <a:ea typeface="MS PGothic"/>
            </a:endParaRPr>
          </a:p>
          <a:p>
            <a:pPr marL="342265" indent="-304165">
              <a:buFont typeface="Arial"/>
              <a:buChar char="•"/>
            </a:pPr>
            <a:r>
              <a:rPr lang="en-US" altLang="en-US" sz="2000" b="1" dirty="0">
                <a:ea typeface="MS PGothic"/>
              </a:rPr>
              <a:t>Hacks are a very real threat.</a:t>
            </a:r>
          </a:p>
          <a:p>
            <a:pPr marL="685165" lvl="1" indent="-285115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It is very easy to fall victim to hacks or phishing attacks.</a:t>
            </a:r>
            <a:endParaRPr lang="en-US" altLang="en-US" sz="2000" dirty="0"/>
          </a:p>
          <a:p>
            <a:pPr marL="685165" lvl="1" indent="-285115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If you are hacked, you would lose your money without a way to get it back.</a:t>
            </a:r>
          </a:p>
          <a:p>
            <a:pPr marL="685165" lvl="1" indent="-285115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As a young person starting out you are a high risk of hackers.</a:t>
            </a:r>
          </a:p>
          <a:p>
            <a:pPr marL="342265" indent="-304165">
              <a:buFont typeface="Arial"/>
              <a:buChar char="•"/>
            </a:pPr>
            <a:r>
              <a:rPr lang="en-US" altLang="en-US" sz="2000" b="1" u="sng" dirty="0">
                <a:ea typeface="MS PGothic"/>
              </a:rPr>
              <a:t>You</a:t>
            </a:r>
            <a:r>
              <a:rPr lang="en-US" altLang="en-US" sz="2000" b="1" dirty="0">
                <a:ea typeface="MS PGothic"/>
              </a:rPr>
              <a:t> are responsible for your own safety</a:t>
            </a:r>
          </a:p>
          <a:p>
            <a:pPr marL="685165" lvl="1" indent="-285115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No one will protect you. There is no agency or company to report complaints. </a:t>
            </a:r>
            <a:endParaRPr lang="en-US" alt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03F7C82-DD02-A271-AA4C-DC990ED04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319" y="2547223"/>
            <a:ext cx="877080" cy="71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81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DANGER, DANGER! Risks ahead 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Check out this article:</a:t>
            </a:r>
            <a:endParaRPr lang="en-US" sz="2000" dirty="0">
              <a:cs typeface="+mn-lt"/>
            </a:endParaRPr>
          </a:p>
          <a:p>
            <a:pPr marL="0" indent="0"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en-US" sz="2000" dirty="0">
                <a:ea typeface="MS PGothic"/>
                <a:cs typeface="Arial"/>
                <a:hlinkClick r:id="rId2"/>
              </a:rPr>
              <a:t>Are crypto and blockchain safe for kids, or should greater measures be put in place?</a:t>
            </a:r>
            <a:endParaRPr lang="en-US" sz="2000" dirty="0">
              <a:cs typeface="Arial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BEDF3EA2-7962-57E8-1D95-3A8B434FD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55" y="3273840"/>
            <a:ext cx="2298413" cy="248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81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DANGER, DANGER! Risks ahead 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altLang="en-US" sz="2000" dirty="0">
                <a:ea typeface="MS PGothic"/>
              </a:rPr>
              <a:t>There are different types of cryptocurrencies. Someone who buys crypto picks which one(s) to get. The oldest and most well-known is Bitcoin. </a:t>
            </a:r>
            <a:endParaRPr lang="en-US" sz="2000"/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2000" dirty="0">
                <a:ea typeface="MS PGothic"/>
              </a:rPr>
              <a:t>Here are a few examples:</a:t>
            </a:r>
          </a:p>
          <a:p>
            <a:pPr marL="0" indent="0">
              <a:lnSpc>
                <a:spcPts val="2400"/>
              </a:lnSpc>
              <a:buNone/>
            </a:pPr>
            <a:endParaRPr lang="en-US" altLang="en-US" sz="2000" dirty="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Bitcoin</a:t>
            </a:r>
          </a:p>
          <a:p>
            <a:pPr marL="285750" indent="-285750">
              <a:buFont typeface="Arial"/>
              <a:buChar char="•"/>
            </a:pPr>
            <a:endParaRPr lang="en-US" altLang="en-US" sz="2000" dirty="0">
              <a:ea typeface="MS PGothic"/>
            </a:endParaRPr>
          </a:p>
          <a:p>
            <a:pPr marL="285750" indent="-285750">
              <a:buFont typeface="Arial"/>
              <a:buChar char="•"/>
            </a:pPr>
            <a:endParaRPr lang="en-US" altLang="en-US" sz="2000" dirty="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Ethereum</a:t>
            </a:r>
          </a:p>
          <a:p>
            <a:pPr marL="285750" indent="-285750">
              <a:buFont typeface="Arial"/>
              <a:buChar char="•"/>
            </a:pPr>
            <a:endParaRPr lang="en-US" altLang="en-US" sz="2000" dirty="0">
              <a:ea typeface="MS PGothic"/>
            </a:endParaRPr>
          </a:p>
          <a:p>
            <a:pPr marL="285750" indent="-285750">
              <a:buFont typeface="Arial"/>
              <a:buChar char="•"/>
            </a:pPr>
            <a:endParaRPr lang="en-US" altLang="en-US" sz="2000" dirty="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Solana</a:t>
            </a:r>
            <a:endParaRPr lang="en-US" alt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B553746B-E1EE-0E3D-92E4-14478A0F8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105" y="3392590"/>
            <a:ext cx="822490" cy="813725"/>
          </a:xfrm>
          <a:prstGeom prst="rect">
            <a:avLst/>
          </a:prstGeom>
        </p:spPr>
      </p:pic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2413B361-F767-C945-B6AC-C37498A51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079" y="4297339"/>
            <a:ext cx="875516" cy="1125255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9E16D158-216A-DF63-70DC-833D3F5E1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755" y="5547456"/>
            <a:ext cx="834273" cy="81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13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StableCoin</a:t>
            </a:r>
            <a:r>
              <a:rPr lang="en-US" sz="3600" dirty="0"/>
              <a:t> Examples 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As a response to the volatility, there are some cryptocurrencies that are kept at the same rate as regular money. This can make them safer places to store your money.</a:t>
            </a: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Here are two examples that are the kept the same rate as the U.S. dollar:</a:t>
            </a:r>
            <a:endParaRPr lang="en-US" sz="2000" dirty="0"/>
          </a:p>
          <a:p>
            <a:pPr marL="685800" lvl="1" indent="-285115">
              <a:buFont typeface="Arial"/>
              <a:buChar char="•"/>
            </a:pPr>
            <a:endParaRPr lang="en-US" altLang="en-US" sz="2000" dirty="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USD Coin</a:t>
            </a:r>
            <a:endParaRPr lang="en-US" altLang="en-US" sz="2000" dirty="0"/>
          </a:p>
          <a:p>
            <a:pPr marL="285750" indent="-285750">
              <a:buFont typeface="Arial"/>
              <a:buChar char="•"/>
            </a:pPr>
            <a:endParaRPr lang="en-US" altLang="en-US" sz="2000" dirty="0">
              <a:ea typeface="MS PGothic"/>
            </a:endParaRPr>
          </a:p>
          <a:p>
            <a:pPr marL="285750" indent="-304165">
              <a:buFont typeface="Arial"/>
              <a:buChar char="•"/>
            </a:pPr>
            <a:endParaRPr lang="en-US" altLang="en-US" sz="2000" dirty="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Tether </a:t>
            </a:r>
            <a:endParaRPr lang="en-US" alt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C353CA75-AB79-F6A7-EA9E-A5088678A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670" y="3750373"/>
            <a:ext cx="944034" cy="901576"/>
          </a:xfrm>
          <a:prstGeom prst="rect">
            <a:avLst/>
          </a:prstGeom>
        </p:spPr>
      </p:pic>
      <p:pic>
        <p:nvPicPr>
          <p:cNvPr id="8" name="Picture 6" descr="Icon&#10;&#10;Description automatically generated">
            <a:extLst>
              <a:ext uri="{FF2B5EF4-FFF2-40B4-BE49-F238E27FC236}">
                <a16:creationId xmlns:a16="http://schemas.microsoft.com/office/drawing/2014/main" id="{5C4B0D65-E821-985E-FFB0-8083E4C31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670" y="4852823"/>
            <a:ext cx="891117" cy="8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3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Let’s Get Started: Using a Wallet 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rtl="0">
              <a:buNone/>
            </a:pPr>
            <a:r>
              <a:rPr lang="en-US" altLang="en-US" sz="2000" b="1" dirty="0">
                <a:ea typeface="MS PGothic"/>
              </a:rPr>
              <a:t>What is a crypto wallet?</a:t>
            </a:r>
          </a:p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Each individual cryptocurrency has two parts: A wallet and a blockchain. </a:t>
            </a: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A blockchain is used to buy and a wallet to store crypto.</a:t>
            </a:r>
          </a:p>
          <a:p>
            <a:pPr marL="0" indent="0">
              <a:buNone/>
            </a:pPr>
            <a:r>
              <a:rPr lang="en-US" altLang="en-US" sz="2000" dirty="0">
                <a:ea typeface="MS PGothic"/>
              </a:rPr>
              <a:t>Here are some examples: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639E2213-A44E-6EEA-3D9C-6C94E633B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751647"/>
              </p:ext>
            </p:extLst>
          </p:nvPr>
        </p:nvGraphicFramePr>
        <p:xfrm>
          <a:off x="2010569" y="3912083"/>
          <a:ext cx="5120639" cy="1507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893">
                  <a:extLst>
                    <a:ext uri="{9D8B030D-6E8A-4147-A177-3AD203B41FA5}">
                      <a16:colId xmlns:a16="http://schemas.microsoft.com/office/drawing/2014/main" val="998974957"/>
                    </a:ext>
                  </a:extLst>
                </a:gridCol>
                <a:gridCol w="2567746">
                  <a:extLst>
                    <a:ext uri="{9D8B030D-6E8A-4147-A177-3AD203B41FA5}">
                      <a16:colId xmlns:a16="http://schemas.microsoft.com/office/drawing/2014/main" val="3458466323"/>
                    </a:ext>
                  </a:extLst>
                </a:gridCol>
              </a:tblGrid>
              <a:tr h="40063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Wallet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Blockchain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5499"/>
                  </a:ext>
                </a:extLst>
              </a:tr>
              <a:tr h="365288">
                <a:tc>
                  <a:txBody>
                    <a:bodyPr/>
                    <a:lstStyle/>
                    <a:p>
                      <a:r>
                        <a:rPr lang="en-US" sz="1600" dirty="0" err="1"/>
                        <a:t>Metamask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Ethereum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4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Phantom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Solana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4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Atomic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(Multiple blockchains)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462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988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Let’s Get Started: Using a Wallet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05049"/>
            <a:ext cx="8638967" cy="4267957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500"/>
              </a:lnSpc>
            </a:pPr>
            <a:r>
              <a:rPr lang="en-US" altLang="en-US" sz="2000" b="1" dirty="0">
                <a:ea typeface="MS PGothic"/>
              </a:rPr>
              <a:t>Wallet types: </a:t>
            </a:r>
            <a:r>
              <a:rPr lang="en-US" altLang="en-US" sz="2000" dirty="0">
                <a:ea typeface="MS PGothic"/>
              </a:rPr>
              <a:t>Which is the safest? Research the three wallet types, define them, and learn which is the safest for storing your assets.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4B04CC-555A-BEC2-69F7-DBA205306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218602"/>
              </p:ext>
            </p:extLst>
          </p:nvPr>
        </p:nvGraphicFramePr>
        <p:xfrm>
          <a:off x="432116" y="2316276"/>
          <a:ext cx="8277546" cy="345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9182">
                  <a:extLst>
                    <a:ext uri="{9D8B030D-6E8A-4147-A177-3AD203B41FA5}">
                      <a16:colId xmlns:a16="http://schemas.microsoft.com/office/drawing/2014/main" val="2539456921"/>
                    </a:ext>
                  </a:extLst>
                </a:gridCol>
                <a:gridCol w="2759182">
                  <a:extLst>
                    <a:ext uri="{9D8B030D-6E8A-4147-A177-3AD203B41FA5}">
                      <a16:colId xmlns:a16="http://schemas.microsoft.com/office/drawing/2014/main" val="1410409366"/>
                    </a:ext>
                  </a:extLst>
                </a:gridCol>
                <a:gridCol w="2759182">
                  <a:extLst>
                    <a:ext uri="{9D8B030D-6E8A-4147-A177-3AD203B41FA5}">
                      <a16:colId xmlns:a16="http://schemas.microsoft.com/office/drawing/2014/main" val="1406273055"/>
                    </a:ext>
                  </a:extLst>
                </a:gridCol>
              </a:tblGrid>
              <a:tr h="691346">
                <a:tc>
                  <a:txBody>
                    <a:bodyPr/>
                    <a:lstStyle/>
                    <a:p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Type of Wallet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686391"/>
                  </a:ext>
                </a:extLst>
              </a:tr>
              <a:tr h="691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600" dirty="0"/>
                        <a:t>Exchange wallets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79305"/>
                  </a:ext>
                </a:extLst>
              </a:tr>
              <a:tr h="691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600" dirty="0"/>
                        <a:t>Hot wallets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46220"/>
                  </a:ext>
                </a:extLst>
              </a:tr>
              <a:tr h="691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600" dirty="0"/>
                        <a:t>Cold wallets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431373"/>
                  </a:ext>
                </a:extLst>
              </a:tr>
              <a:tr h="691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600" dirty="0"/>
                        <a:t>Paper wallets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485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279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Setting up a Wallet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0504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200" dirty="0">
                <a:ea typeface="MS PGothic"/>
              </a:rPr>
              <a:t>Your </a:t>
            </a:r>
            <a:r>
              <a:rPr lang="en-US" altLang="en-US" sz="2200" b="1" dirty="0">
                <a:ea typeface="MS PGothic"/>
              </a:rPr>
              <a:t>storage phrase</a:t>
            </a:r>
            <a:r>
              <a:rPr lang="en-US" altLang="en-US" sz="2200" dirty="0">
                <a:ea typeface="MS PGothic"/>
              </a:rPr>
              <a:t> are 12 words you memorize to access your wallet.</a:t>
            </a:r>
            <a:endParaRPr lang="en-US" sz="2200" dirty="0"/>
          </a:p>
          <a:p>
            <a:pPr marL="0" indent="0">
              <a:buNone/>
            </a:pPr>
            <a:r>
              <a:rPr lang="en-US" altLang="en-US" sz="2200" dirty="0">
                <a:ea typeface="MS PGothic"/>
              </a:rPr>
              <a:t>Which is the most secure strategy for storing your 12 word storage phrase?</a:t>
            </a:r>
            <a:endParaRPr lang="en-US" sz="2200" dirty="0"/>
          </a:p>
          <a:p>
            <a:pPr marL="0" indent="0" eaLnBrk="1" hangingPunct="1">
              <a:buNone/>
            </a:pPr>
            <a:r>
              <a:rPr lang="en-US" altLang="en-US" sz="2200" dirty="0">
                <a:ea typeface="MS PGothic"/>
              </a:rPr>
              <a:t>Discuss the pros and cons of each of the following strategies: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C13E913A-0117-6D16-4790-B6A399534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644373"/>
              </p:ext>
            </p:extLst>
          </p:nvPr>
        </p:nvGraphicFramePr>
        <p:xfrm>
          <a:off x="453143" y="3429000"/>
          <a:ext cx="7848600" cy="2647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00">
                  <a:extLst>
                    <a:ext uri="{9D8B030D-6E8A-4147-A177-3AD203B41FA5}">
                      <a16:colId xmlns:a16="http://schemas.microsoft.com/office/drawing/2014/main" val="547307292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3145723255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3753799890"/>
                    </a:ext>
                  </a:extLst>
                </a:gridCol>
              </a:tblGrid>
              <a:tr h="661857">
                <a:tc>
                  <a:txBody>
                    <a:bodyPr/>
                    <a:lstStyle/>
                    <a:p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Security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>
                          <a:solidFill>
                            <a:schemeClr val="bg1"/>
                          </a:solidFill>
                        </a:rPr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27350"/>
                  </a:ext>
                </a:extLst>
              </a:tr>
              <a:tr h="661857">
                <a:tc>
                  <a:txBody>
                    <a:bodyPr/>
                    <a:lstStyle/>
                    <a:p>
                      <a:r>
                        <a:rPr lang="en-CA" sz="1600" dirty="0"/>
                        <a:t>1.Using a security manager.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50577"/>
                  </a:ext>
                </a:extLst>
              </a:tr>
              <a:tr h="661857">
                <a:tc>
                  <a:txBody>
                    <a:bodyPr/>
                    <a:lstStyle/>
                    <a:p>
                      <a:r>
                        <a:rPr lang="en-CA" sz="1600" dirty="0"/>
                        <a:t>2. Writing down on a piece of paper.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770254"/>
                  </a:ext>
                </a:extLst>
              </a:tr>
              <a:tr h="661857">
                <a:tc>
                  <a:txBody>
                    <a:bodyPr/>
                    <a:lstStyle/>
                    <a:p>
                      <a:r>
                        <a:rPr lang="en-CA" sz="1600" dirty="0"/>
                        <a:t>3. Memorizing the security phrase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764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8252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Reflection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05049"/>
            <a:ext cx="8638967" cy="4267957"/>
          </a:xfrm>
        </p:spPr>
        <p:txBody>
          <a:bodyPr>
            <a:normAutofit/>
          </a:bodyPr>
          <a:lstStyle/>
          <a:p>
            <a:pPr marL="285750" indent="-285750" eaLnBrk="1" hangingPunct="1">
              <a:buFont typeface="Arial"/>
              <a:buChar char="•"/>
            </a:pPr>
            <a:r>
              <a:rPr lang="en-US" altLang="en-US" sz="2400" dirty="0">
                <a:ea typeface="MS PGothic"/>
              </a:rPr>
              <a:t>What are some reasons someone might decide to invest in crypto?</a:t>
            </a: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altLang="en-US" sz="2400" dirty="0">
                <a:ea typeface="MS PGothic"/>
              </a:rPr>
              <a:t>What are some things that could go wrong?</a:t>
            </a:r>
          </a:p>
          <a:p>
            <a:pPr marL="285750" indent="-285750">
              <a:buFont typeface="Arial"/>
              <a:buChar char="•"/>
            </a:pPr>
            <a:r>
              <a:rPr lang="en-US" altLang="en-US" sz="2400" dirty="0">
                <a:ea typeface="MS PGothic"/>
              </a:rPr>
              <a:t>Are there any advantages to storing money in a </a:t>
            </a:r>
            <a:r>
              <a:rPr lang="en-US" altLang="en-US" sz="2400" dirty="0" err="1">
                <a:ea typeface="MS PGothic"/>
              </a:rPr>
              <a:t>Stablecoin</a:t>
            </a:r>
            <a:r>
              <a:rPr lang="en-US" altLang="en-US" sz="2400" dirty="0">
                <a:ea typeface="MS PGothic"/>
              </a:rPr>
              <a:t> instead of a bank?</a:t>
            </a: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altLang="en-US" sz="2400" dirty="0">
                <a:ea typeface="MS PGothic"/>
              </a:rPr>
              <a:t>What are some steps to stay safe while investing in crypto?</a:t>
            </a:r>
            <a:endParaRPr lang="en-US" altLang="en-US" sz="24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66EE1A-ABF4-CCAB-9740-C987ED921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289" y="4040842"/>
            <a:ext cx="2743200" cy="262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65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05049"/>
            <a:ext cx="8638967" cy="4267957"/>
          </a:xfrm>
        </p:spPr>
        <p:txBody>
          <a:bodyPr>
            <a:normAutofit fontScale="40000" lnSpcReduction="20000"/>
          </a:bodyPr>
          <a:lstStyle/>
          <a:p>
            <a:pPr marL="0" indent="0" eaLnBrk="1" hangingPunct="1">
              <a:buNone/>
            </a:pPr>
            <a:r>
              <a:rPr lang="en-US" altLang="en-US" sz="4400" dirty="0"/>
              <a:t>Websites: </a:t>
            </a:r>
          </a:p>
          <a:p>
            <a:pPr eaLnBrk="1" hangingPunct="1"/>
            <a:r>
              <a:rPr lang="en-US" altLang="en-US" sz="4400" dirty="0">
                <a:hlinkClick r:id="rId2"/>
              </a:rPr>
              <a:t>Cryptocurrency Teens</a:t>
            </a:r>
            <a:r>
              <a:rPr lang="en-US" altLang="en-US" sz="4400" dirty="0"/>
              <a:t>: Started by a teenager to debunk inaccurate or misleading information about crypto.</a:t>
            </a:r>
          </a:p>
          <a:p>
            <a:pPr eaLnBrk="1" hangingPunct="1"/>
            <a:endParaRPr lang="en-US" altLang="en-US" sz="4400" dirty="0"/>
          </a:p>
          <a:p>
            <a:pPr marL="0" indent="0" eaLnBrk="1" hangingPunct="1">
              <a:buNone/>
            </a:pPr>
            <a:r>
              <a:rPr lang="en-US" altLang="en-US" sz="4400" dirty="0"/>
              <a:t>Wallets:</a:t>
            </a:r>
          </a:p>
          <a:p>
            <a:pPr eaLnBrk="1" hangingPunct="1"/>
            <a:r>
              <a:rPr lang="en-US" altLang="en-US" sz="4400" dirty="0">
                <a:hlinkClick r:id="rId3"/>
              </a:rPr>
              <a:t>http://metamask.io/</a:t>
            </a:r>
            <a:endParaRPr lang="en-US" altLang="en-US" sz="4400" dirty="0"/>
          </a:p>
          <a:p>
            <a:pPr eaLnBrk="1" hangingPunct="1"/>
            <a:r>
              <a:rPr lang="en-CA" sz="4400" dirty="0">
                <a:hlinkClick r:id="rId4"/>
              </a:rPr>
              <a:t>Nami (namiwallet.io)</a:t>
            </a:r>
            <a:endParaRPr lang="en-US" sz="4400" dirty="0"/>
          </a:p>
          <a:p>
            <a:pPr eaLnBrk="1" hangingPunct="1"/>
            <a:r>
              <a:rPr lang="en-US" sz="4400" dirty="0">
                <a:hlinkClick r:id="rId5"/>
              </a:rPr>
              <a:t>Phantom - A friendly Solana wallet built for </a:t>
            </a:r>
            <a:r>
              <a:rPr lang="en-US" sz="4400" dirty="0" err="1">
                <a:hlinkClick r:id="rId5"/>
              </a:rPr>
              <a:t>DeFi</a:t>
            </a:r>
            <a:r>
              <a:rPr lang="en-US" sz="4400" dirty="0">
                <a:hlinkClick r:id="rId5"/>
              </a:rPr>
              <a:t> &amp; NFTs</a:t>
            </a:r>
            <a:endParaRPr lang="en-US" sz="4400" dirty="0"/>
          </a:p>
          <a:p>
            <a:pPr eaLnBrk="1" hangingPunct="1"/>
            <a:r>
              <a:rPr lang="en-US" sz="4400" dirty="0">
                <a:hlinkClick r:id="rId6"/>
              </a:rPr>
              <a:t>Atomic Wallet - Buy, Stake and Exchange in One Crypto Wallet</a:t>
            </a:r>
            <a:endParaRPr lang="en-US" sz="4400" dirty="0"/>
          </a:p>
          <a:p>
            <a:pPr eaLnBrk="1" hangingPunct="1"/>
            <a:r>
              <a:rPr lang="en-CA" sz="4400" dirty="0">
                <a:hlinkClick r:id="rId7"/>
              </a:rPr>
              <a:t>Safe &amp; Secure Desktop Crypto Wallet for Windows, Mac &amp; Linux | Exodus</a:t>
            </a:r>
            <a:endParaRPr lang="en-CA" sz="4400" dirty="0"/>
          </a:p>
          <a:p>
            <a:pPr eaLnBrk="1" hangingPunct="1"/>
            <a:endParaRPr lang="en-US" sz="4400" dirty="0"/>
          </a:p>
          <a:p>
            <a:pPr marL="0" indent="0" eaLnBrk="1" hangingPunct="1">
              <a:buNone/>
            </a:pPr>
            <a:r>
              <a:rPr lang="en-US" altLang="en-US" sz="4400" dirty="0" err="1"/>
              <a:t>Youtube</a:t>
            </a:r>
            <a:r>
              <a:rPr lang="en-US" altLang="en-US" sz="4400" dirty="0"/>
              <a:t>:</a:t>
            </a:r>
          </a:p>
          <a:p>
            <a:pPr eaLnBrk="1" hangingPunct="1"/>
            <a:r>
              <a:rPr lang="en-US" sz="4400" dirty="0" err="1">
                <a:hlinkClick r:id="rId8"/>
              </a:rPr>
              <a:t>MetaMask</a:t>
            </a:r>
            <a:r>
              <a:rPr lang="en-US" sz="4400" dirty="0">
                <a:hlinkClick r:id="rId8"/>
              </a:rPr>
              <a:t> Tutorial for Beginners - How to Set Up </a:t>
            </a:r>
            <a:r>
              <a:rPr lang="en-US" sz="4400" dirty="0" err="1">
                <a:hlinkClick r:id="rId8"/>
              </a:rPr>
              <a:t>MetaMask</a:t>
            </a:r>
            <a:r>
              <a:rPr lang="en-US" sz="4400" dirty="0">
                <a:hlinkClick r:id="rId8"/>
              </a:rPr>
              <a:t> – YouTube</a:t>
            </a:r>
            <a:endParaRPr lang="en-US" sz="4400" dirty="0"/>
          </a:p>
          <a:p>
            <a:pPr eaLnBrk="1" hangingPunct="1"/>
            <a:r>
              <a:rPr lang="en-US" sz="4400" dirty="0">
                <a:hlinkClick r:id="rId9"/>
              </a:rPr>
              <a:t>TOP Crypto Security TIPS!! DON'T Make These Mistakes!! 🔐 - YouTube</a:t>
            </a:r>
            <a:endParaRPr lang="en-US" altLang="en-US" sz="44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6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Props1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F8F467-6862-4B4F-A77A-928A5E4C26E2}"/>
</file>

<file path=customXml/itemProps4.xml><?xml version="1.0" encoding="utf-8"?>
<ds:datastoreItem xmlns:ds="http://schemas.openxmlformats.org/officeDocument/2006/customXml" ds:itemID="{6BAB852A-0F1E-43AF-86DD-CDEB92FA258D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1bca0e2f-16d9-4d6a-8327-7fd70d55969c"/>
    <ds:schemaRef ds:uri="f6493094-0435-4eae-a32c-76983131fc0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Microsoft Office PowerPoint</Application>
  <PresentationFormat>On-screen Show (4:3)</PresentationFormat>
  <Paragraphs>123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Introduction to Cryptocurrencies and Wallets</vt:lpstr>
      <vt:lpstr>A Special Note for Teachers</vt:lpstr>
      <vt:lpstr>Students will Learn…</vt:lpstr>
      <vt:lpstr>Welcome to Cryptocurrencies!</vt:lpstr>
      <vt:lpstr>Welcome to Cryptocurrencies!</vt:lpstr>
      <vt:lpstr>Welcome to Cryptocurrencies!</vt:lpstr>
      <vt:lpstr>Welcome to Cryptocurrencies!</vt:lpstr>
      <vt:lpstr>DANGER, DANGER! Risks ahead </vt:lpstr>
      <vt:lpstr>DANGER, DANGER! Risks ahead </vt:lpstr>
      <vt:lpstr>DANGER, DANGER! Risks ahead </vt:lpstr>
      <vt:lpstr>StableCoin Examples </vt:lpstr>
      <vt:lpstr>Let’s Get Started: Using a Wallet </vt:lpstr>
      <vt:lpstr>Let’s Get Started: Using a Wallet</vt:lpstr>
      <vt:lpstr>Setting up a Wallet</vt:lpstr>
      <vt:lpstr>Reflection</vt:lpstr>
      <vt:lpstr>Resources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29</cp:revision>
  <dcterms:created xsi:type="dcterms:W3CDTF">2011-06-06T13:23:04Z</dcterms:created>
  <dcterms:modified xsi:type="dcterms:W3CDTF">2023-03-21T20:07:10Z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