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5"/>
  </p:sldMasterIdLst>
  <p:notesMasterIdLst>
    <p:notesMasterId r:id="rId55"/>
  </p:notesMasterIdLst>
  <p:handoutMasterIdLst>
    <p:handoutMasterId r:id="rId56"/>
  </p:handoutMasterIdLst>
  <p:sldIdLst>
    <p:sldId id="257" r:id="rId6"/>
    <p:sldId id="314" r:id="rId7"/>
    <p:sldId id="258" r:id="rId8"/>
    <p:sldId id="270" r:id="rId9"/>
    <p:sldId id="266" r:id="rId10"/>
    <p:sldId id="269"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310" r:id="rId26"/>
    <p:sldId id="311" r:id="rId27"/>
    <p:sldId id="312" r:id="rId28"/>
    <p:sldId id="286"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3" r:id="rId5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6WllimHJeK4cJgYM4rKNOA==" hashData="Q1GTLOjNpS2oveCBEF0OJRtH4MZaiFPfbxkwOgqvoDgarxAovq+LODVkyM5ViGwuWB3LbNkOrRLc+HWcjgzO6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7E27"/>
    <a:srgbClr val="F8E9B9"/>
    <a:srgbClr val="9CE1E1"/>
    <a:srgbClr val="FDCE3A"/>
    <a:srgbClr val="005954"/>
    <a:srgbClr val="98BF1E"/>
    <a:srgbClr val="5C4A89"/>
    <a:srgbClr val="003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95CD48-E116-4B4C-9BE6-3C5F6C4D5438}" v="7" dt="2021-12-06T15:42:13.2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7" d="100"/>
          <a:sy n="67" d="100"/>
        </p:scale>
        <p:origin x="126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7" d="100"/>
          <a:sy n="67" d="100"/>
        </p:scale>
        <p:origin x="322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1.xml"/><Relationship Id="rId61" Type="http://schemas.microsoft.com/office/2015/10/relationships/revisionInfo" Target="revisionInfo.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414F85-49FD-4247-ACE8-E049A0C5F2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63309B3-691A-4C3F-A1FC-7C75CAC17D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55B08C4-2137-426E-89AF-990054B89F97}" type="datetimeFigureOut">
              <a:rPr lang="en-US"/>
              <a:pPr>
                <a:defRPr/>
              </a:pPr>
              <a:t>12/6/2021</a:t>
            </a:fld>
            <a:endParaRPr lang="en-US"/>
          </a:p>
        </p:txBody>
      </p:sp>
      <p:sp>
        <p:nvSpPr>
          <p:cNvPr id="4" name="Footer Placeholder 3">
            <a:extLst>
              <a:ext uri="{FF2B5EF4-FFF2-40B4-BE49-F238E27FC236}">
                <a16:creationId xmlns:a16="http://schemas.microsoft.com/office/drawing/2014/main" id="{1D967E08-AB9C-4946-B463-C7C15C454B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9633C49-D3B6-41CD-ACA7-2751554E601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7D754E0-4609-40BC-8D04-2D92DEB0D313}"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E607ACF-F20A-45E6-BE88-04859A2C48C3}"/>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6A5922B9-0351-4B2E-918D-F938727B4594}"/>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1B7A27C5-B96E-44C1-A972-E8719DE099C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608B9D4D-63B1-4786-A249-2039B040E26D}"/>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54D96DC8-2FB0-467E-85B0-22D66BE9F214}"/>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15060F9C-4BA0-4F7E-B9DC-7FE1BBBF8795}"/>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6F3BDF90-9B25-453B-83E0-7C6DEAB5F88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03E4B8F-E39D-415C-9FD1-48324CFEA9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 y="-33338"/>
            <a:ext cx="9232900" cy="692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7997122-2720-4A39-86CE-E05558E9E10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43213" y="260350"/>
            <a:ext cx="32591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95536" y="1988841"/>
            <a:ext cx="8424936" cy="1080119"/>
          </a:xfrm>
        </p:spPr>
        <p:txBody>
          <a:bodyPr/>
          <a:lstStyle>
            <a:lvl1pPr algn="ctr">
              <a:lnSpc>
                <a:spcPct val="85000"/>
              </a:lnSpc>
              <a:defRPr sz="4800">
                <a:solidFill>
                  <a:srgbClr val="003E38"/>
                </a:solidFill>
              </a:defRPr>
            </a:lvl1pPr>
          </a:lstStyle>
          <a:p>
            <a:pPr lvl="0"/>
            <a:r>
              <a:rPr lang="en-US" noProof="0"/>
              <a:t>Click to edit Master title style</a:t>
            </a:r>
            <a:endParaRPr lang="en-US" noProof="0" dirty="0"/>
          </a:p>
        </p:txBody>
      </p:sp>
      <p:sp>
        <p:nvSpPr>
          <p:cNvPr id="4099" name="Rectangle 3"/>
          <p:cNvSpPr>
            <a:spLocks noGrp="1" noChangeArrowheads="1"/>
          </p:cNvSpPr>
          <p:nvPr>
            <p:ph type="subTitle" idx="1"/>
          </p:nvPr>
        </p:nvSpPr>
        <p:spPr>
          <a:xfrm>
            <a:off x="395536" y="3068960"/>
            <a:ext cx="8424936" cy="457200"/>
          </a:xfrm>
        </p:spPr>
        <p:txBody>
          <a:bodyPr/>
          <a:lstStyle>
            <a:lvl1pPr marL="0" indent="0" algn="ctr">
              <a:buFontTx/>
              <a:buNone/>
              <a:defRPr sz="2800">
                <a:solidFill>
                  <a:srgbClr val="477E27"/>
                </a:solidFill>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1360018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 single column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1FC0B54-ED9A-4E13-8A46-BBB9F19D66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FEC84E0-E8A2-4A7C-9084-B475B6EAE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AC7970A8-5592-4F1E-9924-BDE11EB0ED9A}"/>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79BD86C0-2772-4189-86E9-098651FA57A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7923981"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5A42A868-16CD-4CF7-B8ED-85A4CFD7258F}"/>
              </a:ext>
            </a:extLst>
          </p:cNvPr>
          <p:cNvSpPr>
            <a:spLocks noGrp="1"/>
          </p:cNvSpPr>
          <p:nvPr>
            <p:ph type="sldNum" sz="quarter" idx="10"/>
          </p:nvPr>
        </p:nvSpPr>
        <p:spPr>
          <a:xfrm>
            <a:off x="7451725" y="6103938"/>
            <a:ext cx="1006475" cy="349250"/>
          </a:xfrm>
        </p:spPr>
        <p:txBody>
          <a:bodyPr/>
          <a:lstStyle>
            <a:lvl1pPr>
              <a:defRPr>
                <a:solidFill>
                  <a:schemeClr val="bg1"/>
                </a:solidFill>
              </a:defRPr>
            </a:lvl1pPr>
          </a:lstStyle>
          <a:p>
            <a:fld id="{FC0799EC-A505-4BE5-8DFA-14BA55F042AF}" type="slidenum">
              <a:rPr lang="en-US" altLang="en-US"/>
              <a:pPr/>
              <a:t>‹#›</a:t>
            </a:fld>
            <a:endParaRPr lang="en-US" altLang="en-US"/>
          </a:p>
        </p:txBody>
      </p:sp>
    </p:spTree>
    <p:extLst>
      <p:ext uri="{BB962C8B-B14F-4D97-AF65-F5344CB8AC3E}">
        <p14:creationId xmlns:p14="http://schemas.microsoft.com/office/powerpoint/2010/main" val="78031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double column tex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C06ACB7-5103-4CE3-A320-1ECD112E9B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EE0088AB-2F15-49EA-91AE-98AF43308DC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8911CCA2-AA7E-4B68-8941-5D40FBD449F1}"/>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1EA6E0-76D8-414F-8690-39B83060E0D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3"/>
          </p:nvPr>
        </p:nvSpPr>
        <p:spPr>
          <a:xfrm>
            <a:off x="4499992" y="1412776"/>
            <a:ext cx="3888432"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88458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double column w/ pic">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2E8E6791-D5FC-4B2B-B748-38B3BF267F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59F5D9F7-8903-4DA0-A733-26C7BFBFCE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F2036A0B-4DDD-43E2-9B5A-B29E2ECCE000}"/>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F2AA1A-C8EC-4D2B-A9A5-7A786BEBA968}"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49824"/>
          </a:xfrm>
        </p:spPr>
        <p:txBody>
          <a:bodyPr/>
          <a:lstStyle>
            <a:lvl1pPr>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p:cNvSpPr>
            <a:spLocks noGrp="1"/>
          </p:cNvSpPr>
          <p:nvPr>
            <p:ph type="pic" sz="quarter" idx="13"/>
          </p:nvPr>
        </p:nvSpPr>
        <p:spPr>
          <a:xfrm>
            <a:off x="4499993" y="1413680"/>
            <a:ext cx="3888358" cy="417590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344611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ictur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9DF36F9-56FB-4643-8EAD-98A57CF203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77FE9CFE-02B6-43C1-956B-6355F1C18D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A729FAB0-E70E-4FFA-A2A9-BBD8D724BD68}"/>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ED6DB6B-13E3-4C07-85CE-B296F542255B}"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4"/>
            <a:ext cx="7920807" cy="403244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62234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icture with caption">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9ECDE7D-AA42-49C7-B705-46C403598D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E1A9595E-D42C-41E1-93C7-51ECB35AD88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48DF1A14-F7D4-49B8-B169-41463095C9A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12117CC-225F-43E4-858F-38FF4E50F699}"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5"/>
            <a:ext cx="7920807" cy="3384376"/>
          </a:xfrm>
        </p:spPr>
        <p:txBody>
          <a:bodyPr/>
          <a:lstStyle>
            <a:lvl1pPr>
              <a:defRPr baseline="0"/>
            </a:lvl1pPr>
          </a:lstStyle>
          <a:p>
            <a:pPr lvl="0"/>
            <a:r>
              <a:rPr lang="en-US" noProof="0"/>
              <a:t>Drag picture to placeholder or click icon to add</a:t>
            </a:r>
            <a:endParaRPr lang="en-US" noProof="0" dirty="0"/>
          </a:p>
        </p:txBody>
      </p:sp>
      <p:sp>
        <p:nvSpPr>
          <p:cNvPr id="4" name="Text Placeholder 3"/>
          <p:cNvSpPr>
            <a:spLocks noGrp="1"/>
          </p:cNvSpPr>
          <p:nvPr>
            <p:ph type="body" sz="quarter" idx="14"/>
          </p:nvPr>
        </p:nvSpPr>
        <p:spPr>
          <a:xfrm>
            <a:off x="468313" y="5084763"/>
            <a:ext cx="7920037" cy="288453"/>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40132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double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E3E935-9219-43BD-B1C0-C994441A72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54FA3E0-56BB-4937-B7CF-80E6F25D3C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677BEA60-25F7-4235-8519-8171C889DE8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4C9E0CC-6315-494F-A250-AE318807BD41}"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10" name="Slide Number Placeholder 5">
            <a:extLst>
              <a:ext uri="{FF2B5EF4-FFF2-40B4-BE49-F238E27FC236}">
                <a16:creationId xmlns:a16="http://schemas.microsoft.com/office/drawing/2014/main" id="{4D41E4F5-F8D4-48A7-9FEA-B815523A7997}"/>
              </a:ext>
            </a:extLst>
          </p:cNvPr>
          <p:cNvSpPr>
            <a:spLocks noGrp="1"/>
          </p:cNvSpPr>
          <p:nvPr>
            <p:ph type="sldNum" sz="quarter" idx="15"/>
          </p:nvPr>
        </p:nvSpPr>
        <p:spPr>
          <a:xfrm>
            <a:off x="7451725" y="6103938"/>
            <a:ext cx="1006475" cy="349250"/>
          </a:xfrm>
        </p:spPr>
        <p:txBody>
          <a:bodyPr/>
          <a:lstStyle>
            <a:lvl1pPr>
              <a:defRPr>
                <a:solidFill>
                  <a:schemeClr val="bg1"/>
                </a:solidFill>
              </a:defRPr>
            </a:lvl1pPr>
          </a:lstStyle>
          <a:p>
            <a:fld id="{79DD0207-A730-4C47-B9BB-528A1D0B5720}" type="slidenum">
              <a:rPr lang="en-US" altLang="en-US"/>
              <a:pPr/>
              <a:t>‹#›</a:t>
            </a:fld>
            <a:endParaRPr lang="en-US" altLang="en-US"/>
          </a:p>
        </p:txBody>
      </p:sp>
    </p:spTree>
    <p:extLst>
      <p:ext uri="{BB962C8B-B14F-4D97-AF65-F5344CB8AC3E}">
        <p14:creationId xmlns:p14="http://schemas.microsoft.com/office/powerpoint/2010/main" val="326730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double pic with capti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47BDD8E6-94B4-4324-B352-A493B32A3C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3B8B2888-6F86-4D23-A78B-4E993287D0C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790AE22C-54BA-47F2-B87A-AE69A3357E8E}"/>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2424D7C-5C6A-40CD-A93D-FCFE8953F2BA}"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7" name="Text Placeholder 3"/>
          <p:cNvSpPr>
            <a:spLocks noGrp="1"/>
          </p:cNvSpPr>
          <p:nvPr>
            <p:ph type="body" sz="quarter" idx="15"/>
          </p:nvPr>
        </p:nvSpPr>
        <p:spPr>
          <a:xfrm>
            <a:off x="468313" y="5229200"/>
            <a:ext cx="3887663" cy="360040"/>
          </a:xfrm>
        </p:spPr>
        <p:txBody>
          <a:bodyPr/>
          <a:lstStyle>
            <a:lvl1pPr marL="0" indent="0">
              <a:buNone/>
              <a:defRPr sz="1200" baseline="0"/>
            </a:lvl1pPr>
          </a:lstStyle>
          <a:p>
            <a:pPr lvl="0"/>
            <a:r>
              <a:rPr lang="en-US"/>
              <a:t>Click to edit Master text styles</a:t>
            </a:r>
          </a:p>
        </p:txBody>
      </p:sp>
      <p:sp>
        <p:nvSpPr>
          <p:cNvPr id="8" name="Text Placeholder 3"/>
          <p:cNvSpPr>
            <a:spLocks noGrp="1"/>
          </p:cNvSpPr>
          <p:nvPr>
            <p:ph type="body" sz="quarter" idx="16"/>
          </p:nvPr>
        </p:nvSpPr>
        <p:spPr>
          <a:xfrm>
            <a:off x="4499992" y="5229200"/>
            <a:ext cx="3887663" cy="360040"/>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17146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full page photo">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024B81F-5BB8-4B8E-883D-34BAAFF436D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83A2507E-B04E-4B2C-A4D4-E987A1A8681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DAE26494-C4D9-4E43-9B35-E3B9ECA58EC5}"/>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55C493DD-CECC-4356-B072-73C4182D6195}" type="slidenum">
              <a:rPr lang="en-US" altLang="en-US" sz="1400">
                <a:solidFill>
                  <a:schemeClr val="bg1"/>
                </a:solidFill>
              </a:rPr>
              <a:pPr algn="r"/>
              <a:t>‹#›</a:t>
            </a:fld>
            <a:endParaRPr lang="en-US" altLang="en-US" sz="1400">
              <a:solidFill>
                <a:schemeClr val="bg1"/>
              </a:solidFill>
            </a:endParaRPr>
          </a:p>
        </p:txBody>
      </p:sp>
    </p:spTree>
    <p:extLst>
      <p:ext uri="{BB962C8B-B14F-4D97-AF65-F5344CB8AC3E}">
        <p14:creationId xmlns:p14="http://schemas.microsoft.com/office/powerpoint/2010/main" val="198010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885732-474B-4DDD-B953-CA5FDDFE3D98}"/>
              </a:ext>
            </a:extLst>
          </p:cNvPr>
          <p:cNvSpPr>
            <a:spLocks noGrp="1" noChangeArrowheads="1"/>
          </p:cNvSpPr>
          <p:nvPr>
            <p:ph type="title"/>
          </p:nvPr>
        </p:nvSpPr>
        <p:spPr bwMode="auto">
          <a:xfrm>
            <a:off x="684213" y="533400"/>
            <a:ext cx="77073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8FB72D-B1B0-4943-8AB9-D1F22E9C53E4}"/>
              </a:ext>
            </a:extLst>
          </p:cNvPr>
          <p:cNvSpPr>
            <a:spLocks noGrp="1" noChangeArrowheads="1"/>
          </p:cNvSpPr>
          <p:nvPr>
            <p:ph type="body" idx="1"/>
          </p:nvPr>
        </p:nvSpPr>
        <p:spPr bwMode="auto">
          <a:xfrm>
            <a:off x="684213" y="1295400"/>
            <a:ext cx="770731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05F9EB-1644-46EB-86D6-DEC607BB9EBE}"/>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4FF5126-6DDE-4404-9A2D-065253B180AD}"/>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7752113-A41C-4BA0-8B97-22C7491C40A9}"/>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fld id="{9A57548E-CA4B-4924-BBB6-DB64FB4B217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p:txStyles>
    <p:title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p:titleStyle>
    <p:body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8D7C075-C074-4110-8A70-E252F32F0307}"/>
              </a:ext>
            </a:extLst>
          </p:cNvPr>
          <p:cNvSpPr>
            <a:spLocks noGrp="1"/>
          </p:cNvSpPr>
          <p:nvPr>
            <p:ph type="ctrTitle"/>
          </p:nvPr>
        </p:nvSpPr>
        <p:spPr>
          <a:xfrm>
            <a:off x="395288" y="1850425"/>
            <a:ext cx="8424862" cy="1079500"/>
          </a:xfrm>
        </p:spPr>
        <p:txBody>
          <a:bodyPr/>
          <a:lstStyle/>
          <a:p>
            <a:pPr eaLnBrk="1" hangingPunct="1"/>
            <a:r>
              <a:rPr lang="en-US" altLang="en-US" sz="4400" dirty="0">
                <a:solidFill>
                  <a:srgbClr val="005954"/>
                </a:solidFill>
                <a:latin typeface="Open Sans" panose="020B0606030504020204" pitchFamily="34" charset="0"/>
              </a:rPr>
              <a:t>How To Use Money Manipulatives</a:t>
            </a:r>
          </a:p>
        </p:txBody>
      </p:sp>
      <p:sp>
        <p:nvSpPr>
          <p:cNvPr id="13315" name="Subtitle 2">
            <a:extLst>
              <a:ext uri="{FF2B5EF4-FFF2-40B4-BE49-F238E27FC236}">
                <a16:creationId xmlns:a16="http://schemas.microsoft.com/office/drawing/2014/main" id="{47F8F22D-8145-40F0-A28E-026AFAD1A266}"/>
              </a:ext>
            </a:extLst>
          </p:cNvPr>
          <p:cNvSpPr>
            <a:spLocks noGrp="1"/>
          </p:cNvSpPr>
          <p:nvPr>
            <p:ph type="subTitle" idx="1"/>
          </p:nvPr>
        </p:nvSpPr>
        <p:spPr>
          <a:xfrm>
            <a:off x="395288" y="3068638"/>
            <a:ext cx="8424862" cy="457200"/>
          </a:xfrm>
        </p:spPr>
        <p:txBody>
          <a:bodyPr/>
          <a:lstStyle/>
          <a:p>
            <a:pPr eaLnBrk="1" hangingPunct="1"/>
            <a:r>
              <a:rPr lang="en-US" altLang="en-US" dirty="0">
                <a:solidFill>
                  <a:srgbClr val="98BF1E"/>
                </a:solidFill>
                <a:latin typeface="Open Sans" panose="020B0606030504020204" pitchFamily="34" charset="0"/>
              </a:rPr>
              <a:t>All Grade Levels</a:t>
            </a:r>
          </a:p>
        </p:txBody>
      </p:sp>
      <p:cxnSp>
        <p:nvCxnSpPr>
          <p:cNvPr id="13316" name="Straight Connector 3">
            <a:extLst>
              <a:ext uri="{FF2B5EF4-FFF2-40B4-BE49-F238E27FC236}">
                <a16:creationId xmlns:a16="http://schemas.microsoft.com/office/drawing/2014/main" id="{A0C7CF5E-54EB-4692-A20D-FEEBA01D7AEC}"/>
              </a:ext>
            </a:extLst>
          </p:cNvPr>
          <p:cNvCxnSpPr>
            <a:cxnSpLocks noChangeShapeType="1"/>
          </p:cNvCxnSpPr>
          <p:nvPr/>
        </p:nvCxnSpPr>
        <p:spPr bwMode="auto">
          <a:xfrm>
            <a:off x="827088" y="2924175"/>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a:ea typeface="MS PGothic"/>
              </a:rPr>
              <a:t>A Special Note For Teachers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dirty="0"/>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0AA7A99F-5A5E-4725-93BE-836BF9A3B204}"/>
              </a:ext>
            </a:extLst>
          </p:cNvPr>
          <p:cNvPicPr>
            <a:picLocks noChangeAspect="1"/>
          </p:cNvPicPr>
          <p:nvPr/>
        </p:nvPicPr>
        <p:blipFill rotWithShape="1">
          <a:blip r:embed="rId2"/>
          <a:srcRect l="1455" r="1182"/>
          <a:stretch/>
        </p:blipFill>
        <p:spPr>
          <a:xfrm>
            <a:off x="1805040" y="1268412"/>
            <a:ext cx="5533920" cy="46914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Materials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en-US" altLang="en-US" sz="2400" dirty="0"/>
              <a:t>Money manipulatives</a:t>
            </a:r>
          </a:p>
          <a:p>
            <a:pPr eaLnBrk="1" hangingPunct="1"/>
            <a:r>
              <a:rPr lang="en-US" altLang="en-US" sz="2400" dirty="0"/>
              <a:t>Manipulative mat</a:t>
            </a:r>
          </a:p>
          <a:p>
            <a:pPr eaLnBrk="1" hangingPunct="1"/>
            <a:r>
              <a:rPr lang="en-US" altLang="en-US" sz="2400" dirty="0"/>
              <a:t>Scissors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Instructions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Teacher or parent provides money manipulatives. </a:t>
            </a: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Give each student or group a manipulative mat.</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Follow this learning session, and guide students in understanding that dollars go on the left side of the decimal (blue side), and cents go on the right side of the decimal (yellow side).</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Using the money manipulatives, students can represent the total value in multiple ways.</a:t>
            </a:r>
            <a:endParaRPr lang="en-CA" sz="240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865809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94892" y="2229226"/>
            <a:ext cx="8067997"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486057"/>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2944" y="1497885"/>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69791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a:extLst>
              <a:ext uri="{FF2B5EF4-FFF2-40B4-BE49-F238E27FC236}">
                <a16:creationId xmlns:a16="http://schemas.microsoft.com/office/drawing/2014/main" id="{F0B25A34-1960-4D7A-8170-C66D937782B3}"/>
              </a:ext>
            </a:extLst>
          </p:cNvPr>
          <p:cNvPicPr>
            <a:picLocks noGrp="1" noChangeAspect="1"/>
          </p:cNvPicPr>
          <p:nvPr>
            <p:ph idx="1"/>
          </p:nvPr>
        </p:nvPicPr>
        <p:blipFill>
          <a:blip r:embed="rId2"/>
          <a:stretch>
            <a:fillRect/>
          </a:stretch>
        </p:blipFill>
        <p:spPr>
          <a:xfrm>
            <a:off x="1248946" y="3356992"/>
            <a:ext cx="1895604" cy="1937814"/>
          </a:xfrm>
        </p:spPr>
      </p:pic>
    </p:spTree>
    <p:extLst>
      <p:ext uri="{BB962C8B-B14F-4D97-AF65-F5344CB8AC3E}">
        <p14:creationId xmlns:p14="http://schemas.microsoft.com/office/powerpoint/2010/main" val="1430962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close up of a coin&#10;&#10;Description automatically generated with medium confidence">
            <a:extLst>
              <a:ext uri="{FF2B5EF4-FFF2-40B4-BE49-F238E27FC236}">
                <a16:creationId xmlns:a16="http://schemas.microsoft.com/office/drawing/2014/main" id="{C7075345-ABD4-46F1-BFC8-21CF9BE7F38E}"/>
              </a:ext>
            </a:extLst>
          </p:cNvPr>
          <p:cNvPicPr>
            <a:picLocks noGrp="1" noChangeAspect="1"/>
          </p:cNvPicPr>
          <p:nvPr>
            <p:ph idx="1"/>
          </p:nvPr>
        </p:nvPicPr>
        <p:blipFill>
          <a:blip r:embed="rId2"/>
          <a:stretch>
            <a:fillRect/>
          </a:stretch>
        </p:blipFill>
        <p:spPr>
          <a:xfrm>
            <a:off x="419917" y="2852936"/>
            <a:ext cx="1713845" cy="1780300"/>
          </a:xfrm>
        </p:spPr>
      </p:pic>
      <p:pic>
        <p:nvPicPr>
          <p:cNvPr id="12" name="Content Placeholder 7" descr="A close up of a coin&#10;&#10;Description automatically generated with medium confidence">
            <a:extLst>
              <a:ext uri="{FF2B5EF4-FFF2-40B4-BE49-F238E27FC236}">
                <a16:creationId xmlns:a16="http://schemas.microsoft.com/office/drawing/2014/main" id="{CF502C60-34BB-4505-AD6E-2BA12A86AB64}"/>
              </a:ext>
            </a:extLst>
          </p:cNvPr>
          <p:cNvPicPr>
            <a:picLocks noChangeAspect="1"/>
          </p:cNvPicPr>
          <p:nvPr/>
        </p:nvPicPr>
        <p:blipFill>
          <a:blip r:embed="rId2"/>
          <a:stretch>
            <a:fillRect/>
          </a:stretch>
        </p:blipFill>
        <p:spPr bwMode="auto">
          <a:xfrm>
            <a:off x="2116343" y="3572212"/>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6822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1458604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33354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419917" y="2852936"/>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a:extLst>
              <a:ext uri="{FF2B5EF4-FFF2-40B4-BE49-F238E27FC236}">
                <a16:creationId xmlns:a16="http://schemas.microsoft.com/office/drawing/2014/main" id="{071B4C02-BD7D-4A4D-8052-3A06D02C1CA0}"/>
              </a:ext>
            </a:extLst>
          </p:cNvPr>
          <p:cNvPicPr>
            <a:picLocks noChangeAspect="1"/>
          </p:cNvPicPr>
          <p:nvPr/>
        </p:nvPicPr>
        <p:blipFill>
          <a:blip r:embed="rId3"/>
          <a:stretch>
            <a:fillRect/>
          </a:stretch>
        </p:blipFill>
        <p:spPr bwMode="auto">
          <a:xfrm>
            <a:off x="2211007" y="3742976"/>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4940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367219" y="2766780"/>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close up of a coin&#10;&#10;Description automatically generated with medium confidence">
            <a:extLst>
              <a:ext uri="{FF2B5EF4-FFF2-40B4-BE49-F238E27FC236}">
                <a16:creationId xmlns:a16="http://schemas.microsoft.com/office/drawing/2014/main" id="{DD32D474-264F-4FC4-9276-07A4071FBE1D}"/>
              </a:ext>
            </a:extLst>
          </p:cNvPr>
          <p:cNvPicPr>
            <a:picLocks noChangeAspect="1"/>
          </p:cNvPicPr>
          <p:nvPr/>
        </p:nvPicPr>
        <p:blipFill>
          <a:blip r:embed="rId2"/>
          <a:stretch>
            <a:fillRect/>
          </a:stretch>
        </p:blipFill>
        <p:spPr bwMode="auto">
          <a:xfrm>
            <a:off x="1202069" y="4116697"/>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close up of a coin&#10;&#10;Description automatically generated with medium confidence">
            <a:extLst>
              <a:ext uri="{FF2B5EF4-FFF2-40B4-BE49-F238E27FC236}">
                <a16:creationId xmlns:a16="http://schemas.microsoft.com/office/drawing/2014/main" id="{7A2D1C45-E056-4957-BE95-7C89F115614C}"/>
              </a:ext>
            </a:extLst>
          </p:cNvPr>
          <p:cNvPicPr>
            <a:picLocks noChangeAspect="1"/>
          </p:cNvPicPr>
          <p:nvPr/>
        </p:nvPicPr>
        <p:blipFill>
          <a:blip r:embed="rId2"/>
          <a:stretch>
            <a:fillRect/>
          </a:stretch>
        </p:blipFill>
        <p:spPr bwMode="auto">
          <a:xfrm>
            <a:off x="2354908" y="3074802"/>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6385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528957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35372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object, coin&#10;&#10;Description automatically generated">
            <a:extLst>
              <a:ext uri="{FF2B5EF4-FFF2-40B4-BE49-F238E27FC236}">
                <a16:creationId xmlns:a16="http://schemas.microsoft.com/office/drawing/2014/main" id="{C3FC0948-8AA7-45C4-BB5D-F1D102BF597D}"/>
              </a:ext>
            </a:extLst>
          </p:cNvPr>
          <p:cNvPicPr>
            <a:picLocks noGrp="1" noChangeAspect="1"/>
          </p:cNvPicPr>
          <p:nvPr>
            <p:ph idx="1"/>
          </p:nvPr>
        </p:nvPicPr>
        <p:blipFill>
          <a:blip r:embed="rId2"/>
          <a:stretch>
            <a:fillRect/>
          </a:stretch>
        </p:blipFill>
        <p:spPr>
          <a:xfrm>
            <a:off x="6001154" y="3221600"/>
            <a:ext cx="1756898" cy="1796019"/>
          </a:xfrm>
        </p:spPr>
      </p:pic>
      <p:pic>
        <p:nvPicPr>
          <p:cNvPr id="14" name="Content Placeholder 7" descr="A close up of a coin&#10;&#10;Description automatically generated with medium confidence">
            <a:extLst>
              <a:ext uri="{FF2B5EF4-FFF2-40B4-BE49-F238E27FC236}">
                <a16:creationId xmlns:a16="http://schemas.microsoft.com/office/drawing/2014/main" id="{95E5F6B3-9C05-484D-9851-D5AFD6ECE225}"/>
              </a:ext>
            </a:extLst>
          </p:cNvPr>
          <p:cNvPicPr>
            <a:picLocks noChangeAspect="1"/>
          </p:cNvPicPr>
          <p:nvPr/>
        </p:nvPicPr>
        <p:blipFill>
          <a:blip r:embed="rId3"/>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6144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73BC1D0-D06B-4D50-AFE3-DBF067D4DAD7}"/>
              </a:ext>
            </a:extLst>
          </p:cNvPr>
          <p:cNvPicPr>
            <a:picLocks noChangeAspect="1"/>
          </p:cNvPicPr>
          <p:nvPr/>
        </p:nvPicPr>
        <p:blipFill>
          <a:blip r:embed="rId2"/>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4BE01295-3A48-4545-BA57-5AEC0071EB49}"/>
              </a:ext>
            </a:extLst>
          </p:cNvPr>
          <p:cNvPicPr>
            <a:picLocks noGrp="1" noChangeAspect="1"/>
          </p:cNvPicPr>
          <p:nvPr>
            <p:ph idx="1"/>
          </p:nvPr>
        </p:nvPicPr>
        <p:blipFill>
          <a:blip r:embed="rId3"/>
          <a:stretch>
            <a:fillRect/>
          </a:stretch>
        </p:blipFill>
        <p:spPr>
          <a:xfrm>
            <a:off x="5456223" y="2815305"/>
            <a:ext cx="1299806" cy="1323439"/>
          </a:xfrm>
        </p:spPr>
      </p:pic>
      <p:pic>
        <p:nvPicPr>
          <p:cNvPr id="14" name="Picture 13" descr="A silver coin with a seal on it&#10;&#10;Description automatically generated with low confidence">
            <a:extLst>
              <a:ext uri="{FF2B5EF4-FFF2-40B4-BE49-F238E27FC236}">
                <a16:creationId xmlns:a16="http://schemas.microsoft.com/office/drawing/2014/main" id="{A63576D5-E9EC-46FC-8998-22D39F069E39}"/>
              </a:ext>
            </a:extLst>
          </p:cNvPr>
          <p:cNvPicPr>
            <a:picLocks noChangeAspect="1"/>
          </p:cNvPicPr>
          <p:nvPr/>
        </p:nvPicPr>
        <p:blipFill>
          <a:blip r:embed="rId4"/>
          <a:stretch>
            <a:fillRect/>
          </a:stretch>
        </p:blipFill>
        <p:spPr>
          <a:xfrm>
            <a:off x="6105351" y="4060511"/>
            <a:ext cx="1652701" cy="1662657"/>
          </a:xfrm>
          <a:prstGeom prst="rect">
            <a:avLst/>
          </a:prstGeom>
        </p:spPr>
      </p:pic>
      <p:pic>
        <p:nvPicPr>
          <p:cNvPr id="16" name="Content Placeholder 11" descr="A picture containing object, coin&#10;&#10;Description automatically generated">
            <a:extLst>
              <a:ext uri="{FF2B5EF4-FFF2-40B4-BE49-F238E27FC236}">
                <a16:creationId xmlns:a16="http://schemas.microsoft.com/office/drawing/2014/main" id="{ABF431C6-98E0-4FE3-A244-558F10DB2D1E}"/>
              </a:ext>
            </a:extLst>
          </p:cNvPr>
          <p:cNvPicPr>
            <a:picLocks noChangeAspect="1"/>
          </p:cNvPicPr>
          <p:nvPr/>
        </p:nvPicPr>
        <p:blipFill>
          <a:blip r:embed="rId3"/>
          <a:stretch>
            <a:fillRect/>
          </a:stretch>
        </p:blipFill>
        <p:spPr bwMode="auto">
          <a:xfrm>
            <a:off x="7175116" y="2815305"/>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378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4248341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text&#10;&#10;Description automatically generated">
            <a:extLst>
              <a:ext uri="{FF2B5EF4-FFF2-40B4-BE49-F238E27FC236}">
                <a16:creationId xmlns:a16="http://schemas.microsoft.com/office/drawing/2014/main" id="{7FF755EC-7C9F-4D2A-BD8C-B19A4C8437D1}"/>
              </a:ext>
            </a:extLst>
          </p:cNvPr>
          <p:cNvPicPr>
            <a:picLocks noGrp="1" noChangeAspect="1"/>
          </p:cNvPicPr>
          <p:nvPr>
            <p:ph idx="1"/>
          </p:nvPr>
        </p:nvPicPr>
        <p:blipFill>
          <a:blip r:embed="rId2"/>
          <a:stretch>
            <a:fillRect/>
          </a:stretch>
        </p:blipFill>
        <p:spPr>
          <a:xfrm>
            <a:off x="7654795" y="116632"/>
            <a:ext cx="1205043" cy="1303414"/>
          </a:xfrm>
        </p:spPr>
      </p:pic>
    </p:spTree>
    <p:extLst>
      <p:ext uri="{BB962C8B-B14F-4D97-AF65-F5344CB8AC3E}">
        <p14:creationId xmlns:p14="http://schemas.microsoft.com/office/powerpoint/2010/main" val="3082428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E9E4CBBC-CF59-47E5-AD6B-98F830F9CE19}"/>
              </a:ext>
            </a:extLst>
          </p:cNvPr>
          <p:cNvPicPr>
            <a:picLocks noChangeAspect="1"/>
          </p:cNvPicPr>
          <p:nvPr/>
        </p:nvPicPr>
        <p:blipFill>
          <a:blip r:embed="rId3"/>
          <a:stretch>
            <a:fillRect/>
          </a:stretch>
        </p:blipFill>
        <p:spPr bwMode="auto">
          <a:xfrm>
            <a:off x="5123905" y="4240997"/>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11" descr="A picture containing object, coin&#10;&#10;Description automatically generated">
            <a:extLst>
              <a:ext uri="{FF2B5EF4-FFF2-40B4-BE49-F238E27FC236}">
                <a16:creationId xmlns:a16="http://schemas.microsoft.com/office/drawing/2014/main" id="{1E6BD11A-BE00-4FA0-9C39-DC5340438CD4}"/>
              </a:ext>
            </a:extLst>
          </p:cNvPr>
          <p:cNvPicPr>
            <a:picLocks noChangeAspect="1"/>
          </p:cNvPicPr>
          <p:nvPr/>
        </p:nvPicPr>
        <p:blipFill>
          <a:blip r:embed="rId3"/>
          <a:stretch>
            <a:fillRect/>
          </a:stretch>
        </p:blipFill>
        <p:spPr bwMode="auto">
          <a:xfrm>
            <a:off x="6363808" y="3332744"/>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11" descr="A picture containing object, coin&#10;&#10;Description automatically generated">
            <a:extLst>
              <a:ext uri="{FF2B5EF4-FFF2-40B4-BE49-F238E27FC236}">
                <a16:creationId xmlns:a16="http://schemas.microsoft.com/office/drawing/2014/main" id="{BD6F6AFF-7B50-4040-A7D6-C7F35CE1B348}"/>
              </a:ext>
            </a:extLst>
          </p:cNvPr>
          <p:cNvPicPr>
            <a:picLocks noChangeAspect="1"/>
          </p:cNvPicPr>
          <p:nvPr/>
        </p:nvPicPr>
        <p:blipFill>
          <a:blip r:embed="rId3"/>
          <a:stretch>
            <a:fillRect/>
          </a:stretch>
        </p:blipFill>
        <p:spPr bwMode="auto">
          <a:xfrm>
            <a:off x="7558247" y="2361936"/>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2715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3F5D2038-4BED-4227-BB85-F96B515A6597}"/>
              </a:ext>
            </a:extLst>
          </p:cNvPr>
          <p:cNvPicPr>
            <a:picLocks noChangeAspect="1"/>
          </p:cNvPicPr>
          <p:nvPr/>
        </p:nvPicPr>
        <p:blipFill>
          <a:blip r:embed="rId3"/>
          <a:stretch>
            <a:fillRect/>
          </a:stretch>
        </p:blipFill>
        <p:spPr bwMode="auto">
          <a:xfrm>
            <a:off x="5483978" y="3604840"/>
            <a:ext cx="1800200" cy="1840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descr="A silver coin with a seal on it&#10;&#10;Description automatically generated with low confidence">
            <a:extLst>
              <a:ext uri="{FF2B5EF4-FFF2-40B4-BE49-F238E27FC236}">
                <a16:creationId xmlns:a16="http://schemas.microsoft.com/office/drawing/2014/main" id="{D134CA44-F01F-47FF-815D-8575AE1EE591}"/>
              </a:ext>
            </a:extLst>
          </p:cNvPr>
          <p:cNvPicPr>
            <a:picLocks noChangeAspect="1"/>
          </p:cNvPicPr>
          <p:nvPr/>
        </p:nvPicPr>
        <p:blipFill>
          <a:blip r:embed="rId4"/>
          <a:stretch>
            <a:fillRect/>
          </a:stretch>
        </p:blipFill>
        <p:spPr>
          <a:xfrm>
            <a:off x="7235999" y="2911440"/>
            <a:ext cx="1498418" cy="1507445"/>
          </a:xfrm>
          <a:prstGeom prst="rect">
            <a:avLst/>
          </a:prstGeom>
        </p:spPr>
      </p:pic>
    </p:spTree>
    <p:extLst>
      <p:ext uri="{BB962C8B-B14F-4D97-AF65-F5344CB8AC3E}">
        <p14:creationId xmlns:p14="http://schemas.microsoft.com/office/powerpoint/2010/main" val="4269434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2141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7164288" y="3452156"/>
            <a:ext cx="1498418" cy="1507445"/>
          </a:xfrm>
          <a:prstGeom prst="rect">
            <a:avLst/>
          </a:prstGeom>
        </p:spPr>
      </p:pic>
      <p:pic>
        <p:nvPicPr>
          <p:cNvPr id="14" name="Content Placeholder 11" descr="A picture containing object, coin&#10;&#10;Description automatically generated">
            <a:extLst>
              <a:ext uri="{FF2B5EF4-FFF2-40B4-BE49-F238E27FC236}">
                <a16:creationId xmlns:a16="http://schemas.microsoft.com/office/drawing/2014/main" id="{32F830F5-0EB2-48C0-9DA9-D75AAC7B3B00}"/>
              </a:ext>
            </a:extLst>
          </p:cNvPr>
          <p:cNvPicPr>
            <a:picLocks noChangeAspect="1"/>
          </p:cNvPicPr>
          <p:nvPr/>
        </p:nvPicPr>
        <p:blipFill>
          <a:blip r:embed="rId4"/>
          <a:stretch>
            <a:fillRect/>
          </a:stretch>
        </p:blipFill>
        <p:spPr bwMode="auto">
          <a:xfrm>
            <a:off x="5642059" y="4205878"/>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6079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5249206" y="3097912"/>
            <a:ext cx="1498418" cy="1507445"/>
          </a:xfrm>
          <a:prstGeom prst="rect">
            <a:avLst/>
          </a:prstGeom>
        </p:spPr>
      </p:pic>
      <p:pic>
        <p:nvPicPr>
          <p:cNvPr id="15" name="Picture 14" descr="A silver coin with a seal on it&#10;&#10;Description automatically generated with low confidence">
            <a:extLst>
              <a:ext uri="{FF2B5EF4-FFF2-40B4-BE49-F238E27FC236}">
                <a16:creationId xmlns:a16="http://schemas.microsoft.com/office/drawing/2014/main" id="{3FE5AB87-3AB7-462F-8B6A-3C5542DEDCE4}"/>
              </a:ext>
            </a:extLst>
          </p:cNvPr>
          <p:cNvPicPr>
            <a:picLocks noChangeAspect="1"/>
          </p:cNvPicPr>
          <p:nvPr/>
        </p:nvPicPr>
        <p:blipFill>
          <a:blip r:embed="rId3"/>
          <a:stretch>
            <a:fillRect/>
          </a:stretch>
        </p:blipFill>
        <p:spPr>
          <a:xfrm>
            <a:off x="6447394" y="4164821"/>
            <a:ext cx="1498418" cy="1507445"/>
          </a:xfrm>
          <a:prstGeom prst="rect">
            <a:avLst/>
          </a:prstGeom>
        </p:spPr>
      </p:pic>
      <p:pic>
        <p:nvPicPr>
          <p:cNvPr id="16" name="Picture 15" descr="A silver coin with a seal on it&#10;&#10;Description automatically generated with low confidence">
            <a:extLst>
              <a:ext uri="{FF2B5EF4-FFF2-40B4-BE49-F238E27FC236}">
                <a16:creationId xmlns:a16="http://schemas.microsoft.com/office/drawing/2014/main" id="{57E924B2-AA66-49BF-B63F-0291BAF02427}"/>
              </a:ext>
            </a:extLst>
          </p:cNvPr>
          <p:cNvPicPr>
            <a:picLocks noChangeAspect="1"/>
          </p:cNvPicPr>
          <p:nvPr/>
        </p:nvPicPr>
        <p:blipFill>
          <a:blip r:embed="rId3"/>
          <a:stretch>
            <a:fillRect/>
          </a:stretch>
        </p:blipFill>
        <p:spPr>
          <a:xfrm>
            <a:off x="7249913" y="2780420"/>
            <a:ext cx="1498418" cy="1507445"/>
          </a:xfrm>
          <a:prstGeom prst="rect">
            <a:avLst/>
          </a:prstGeom>
        </p:spPr>
      </p:pic>
    </p:spTree>
    <p:extLst>
      <p:ext uri="{BB962C8B-B14F-4D97-AF65-F5344CB8AC3E}">
        <p14:creationId xmlns:p14="http://schemas.microsoft.com/office/powerpoint/2010/main" val="3714693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ontent Placeholder 6">
            <a:extLst>
              <a:ext uri="{FF2B5EF4-FFF2-40B4-BE49-F238E27FC236}">
                <a16:creationId xmlns:a16="http://schemas.microsoft.com/office/drawing/2014/main" id="{AA424673-AD4F-4AD0-9F0F-A41A71B84BF7}"/>
              </a:ext>
            </a:extLst>
          </p:cNvPr>
          <p:cNvSpPr>
            <a:spLocks noGrp="1"/>
          </p:cNvSpPr>
          <p:nvPr>
            <p:ph idx="1"/>
          </p:nvPr>
        </p:nvSpPr>
        <p:spPr/>
        <p:txBody>
          <a:bodyPr/>
          <a:lstStyle/>
          <a:p>
            <a:endParaRPr lang="en-CA"/>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8894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map&#10;&#10;Description automatically generated">
            <a:extLst>
              <a:ext uri="{FF2B5EF4-FFF2-40B4-BE49-F238E27FC236}">
                <a16:creationId xmlns:a16="http://schemas.microsoft.com/office/drawing/2014/main" id="{748D6EB6-204A-4C6E-A9F1-682F84D6E857}"/>
              </a:ext>
            </a:extLst>
          </p:cNvPr>
          <p:cNvPicPr>
            <a:picLocks noGrp="1" noChangeAspect="1"/>
          </p:cNvPicPr>
          <p:nvPr>
            <p:ph idx="1"/>
          </p:nvPr>
        </p:nvPicPr>
        <p:blipFill>
          <a:blip r:embed="rId2"/>
          <a:stretch>
            <a:fillRect/>
          </a:stretch>
        </p:blipFill>
        <p:spPr>
          <a:xfrm>
            <a:off x="786364" y="3429000"/>
            <a:ext cx="3137564" cy="1461459"/>
          </a:xfrm>
        </p:spPr>
      </p:pic>
    </p:spTree>
    <p:extLst>
      <p:ext uri="{BB962C8B-B14F-4D97-AF65-F5344CB8AC3E}">
        <p14:creationId xmlns:p14="http://schemas.microsoft.com/office/powerpoint/2010/main" val="290530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3" name="Content Placeholder 10" descr="Map&#10;&#10;Description automatically generated">
            <a:extLst>
              <a:ext uri="{FF2B5EF4-FFF2-40B4-BE49-F238E27FC236}">
                <a16:creationId xmlns:a16="http://schemas.microsoft.com/office/drawing/2014/main" id="{E912B481-7F2B-4633-8227-F371BB9D6333}"/>
              </a:ext>
            </a:extLst>
          </p:cNvPr>
          <p:cNvPicPr>
            <a:picLocks noChangeAspect="1"/>
          </p:cNvPicPr>
          <p:nvPr/>
        </p:nvPicPr>
        <p:blipFill>
          <a:blip r:embed="rId2"/>
          <a:stretch>
            <a:fillRect/>
          </a:stretch>
        </p:blipFill>
        <p:spPr bwMode="auto">
          <a:xfrm>
            <a:off x="1259632" y="4317004"/>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4755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2" name="Content Placeholder 7">
            <a:extLst>
              <a:ext uri="{FF2B5EF4-FFF2-40B4-BE49-F238E27FC236}">
                <a16:creationId xmlns:a16="http://schemas.microsoft.com/office/drawing/2014/main" id="{D346FE86-B1C8-459B-BF13-99790AEE7FDC}"/>
              </a:ext>
            </a:extLst>
          </p:cNvPr>
          <p:cNvPicPr>
            <a:picLocks noChangeAspect="1"/>
          </p:cNvPicPr>
          <p:nvPr/>
        </p:nvPicPr>
        <p:blipFill>
          <a:blip r:embed="rId3"/>
          <a:stretch>
            <a:fillRect/>
          </a:stretch>
        </p:blipFill>
        <p:spPr bwMode="auto">
          <a:xfrm>
            <a:off x="727859" y="4407559"/>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7BA096E0-7C78-4A8F-984E-730EF31758CD}"/>
              </a:ext>
            </a:extLst>
          </p:cNvPr>
          <p:cNvPicPr>
            <a:picLocks noChangeAspect="1"/>
          </p:cNvPicPr>
          <p:nvPr/>
        </p:nvPicPr>
        <p:blipFill>
          <a:blip r:embed="rId3"/>
          <a:stretch>
            <a:fillRect/>
          </a:stretch>
        </p:blipFill>
        <p:spPr bwMode="auto">
          <a:xfrm>
            <a:off x="1868617" y="4396523"/>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close up of a coin&#10;&#10;Description automatically generated with medium confidence">
            <a:extLst>
              <a:ext uri="{FF2B5EF4-FFF2-40B4-BE49-F238E27FC236}">
                <a16:creationId xmlns:a16="http://schemas.microsoft.com/office/drawing/2014/main" id="{F53DAD4F-7944-46A3-9050-7BB598E73C4F}"/>
              </a:ext>
            </a:extLst>
          </p:cNvPr>
          <p:cNvPicPr>
            <a:picLocks noChangeAspect="1"/>
          </p:cNvPicPr>
          <p:nvPr/>
        </p:nvPicPr>
        <p:blipFill>
          <a:blip r:embed="rId4"/>
          <a:stretch>
            <a:fillRect/>
          </a:stretch>
        </p:blipFill>
        <p:spPr bwMode="auto">
          <a:xfrm>
            <a:off x="3017605" y="4533440"/>
            <a:ext cx="101936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52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5551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descr="A picture containing diagram&#10;&#10;Description automatically generated">
            <a:extLst>
              <a:ext uri="{FF2B5EF4-FFF2-40B4-BE49-F238E27FC236}">
                <a16:creationId xmlns:a16="http://schemas.microsoft.com/office/drawing/2014/main" id="{C161E4A2-5C93-41EC-8465-C2CBFEBBABB4}"/>
              </a:ext>
            </a:extLst>
          </p:cNvPr>
          <p:cNvPicPr>
            <a:picLocks noChangeAspect="1"/>
          </p:cNvPicPr>
          <p:nvPr/>
        </p:nvPicPr>
        <p:blipFill>
          <a:blip r:embed="rId2"/>
          <a:stretch>
            <a:fillRect/>
          </a:stretch>
        </p:blipFill>
        <p:spPr>
          <a:xfrm>
            <a:off x="313067" y="3039228"/>
            <a:ext cx="2826583" cy="1315939"/>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1259632" y="4267300"/>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3964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83777"/>
            <a:ext cx="2428739" cy="1131292"/>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211585" y="4745980"/>
            <a:ext cx="2416199" cy="1131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6805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62263"/>
            <a:ext cx="2428739" cy="1131292"/>
          </a:xfrm>
          <a:prstGeom prst="rect">
            <a:avLst/>
          </a:prstGeom>
        </p:spPr>
      </p:pic>
      <p:pic>
        <p:nvPicPr>
          <p:cNvPr id="13" name="Content Placeholder 7">
            <a:extLst>
              <a:ext uri="{FF2B5EF4-FFF2-40B4-BE49-F238E27FC236}">
                <a16:creationId xmlns:a16="http://schemas.microsoft.com/office/drawing/2014/main" id="{07E866EE-E5C1-49D3-BBB2-2D0EC6AAB7D5}"/>
              </a:ext>
            </a:extLst>
          </p:cNvPr>
          <p:cNvPicPr>
            <a:picLocks noChangeAspect="1"/>
          </p:cNvPicPr>
          <p:nvPr/>
        </p:nvPicPr>
        <p:blipFill>
          <a:blip r:embed="rId3"/>
          <a:stretch>
            <a:fillRect/>
          </a:stretch>
        </p:blipFill>
        <p:spPr bwMode="auto">
          <a:xfrm>
            <a:off x="199045" y="4740467"/>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a:extLst>
              <a:ext uri="{FF2B5EF4-FFF2-40B4-BE49-F238E27FC236}">
                <a16:creationId xmlns:a16="http://schemas.microsoft.com/office/drawing/2014/main" id="{D4ABC048-9A69-4409-8DBC-86CC3B4A763C}"/>
              </a:ext>
            </a:extLst>
          </p:cNvPr>
          <p:cNvPicPr>
            <a:picLocks noChangeAspect="1"/>
          </p:cNvPicPr>
          <p:nvPr/>
        </p:nvPicPr>
        <p:blipFill>
          <a:blip r:embed="rId3"/>
          <a:stretch>
            <a:fillRect/>
          </a:stretch>
        </p:blipFill>
        <p:spPr bwMode="auto">
          <a:xfrm>
            <a:off x="1051289" y="4927439"/>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close up of a coin&#10;&#10;Description automatically generated with medium confidence">
            <a:extLst>
              <a:ext uri="{FF2B5EF4-FFF2-40B4-BE49-F238E27FC236}">
                <a16:creationId xmlns:a16="http://schemas.microsoft.com/office/drawing/2014/main" id="{0D475073-92ED-48FC-AABC-F21DF65343C3}"/>
              </a:ext>
            </a:extLst>
          </p:cNvPr>
          <p:cNvPicPr>
            <a:picLocks noChangeAspect="1"/>
          </p:cNvPicPr>
          <p:nvPr/>
        </p:nvPicPr>
        <p:blipFill>
          <a:blip r:embed="rId4"/>
          <a:stretch>
            <a:fillRect/>
          </a:stretch>
        </p:blipFill>
        <p:spPr bwMode="auto">
          <a:xfrm>
            <a:off x="1907704" y="4893480"/>
            <a:ext cx="808430"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9281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76221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F499D69B-E8BE-418E-ABEF-5D4862349EE8}"/>
              </a:ext>
            </a:extLst>
          </p:cNvPr>
          <p:cNvPicPr>
            <a:picLocks noGrp="1" noChangeAspect="1"/>
          </p:cNvPicPr>
          <p:nvPr>
            <p:ph idx="1"/>
          </p:nvPr>
        </p:nvPicPr>
        <p:blipFill>
          <a:blip r:embed="rId4"/>
          <a:stretch>
            <a:fillRect/>
          </a:stretch>
        </p:blipFill>
        <p:spPr>
          <a:xfrm>
            <a:off x="6018105" y="3424330"/>
            <a:ext cx="1556471" cy="1591129"/>
          </a:xfrm>
        </p:spPr>
      </p:pic>
    </p:spTree>
    <p:extLst>
      <p:ext uri="{BB962C8B-B14F-4D97-AF65-F5344CB8AC3E}">
        <p14:creationId xmlns:p14="http://schemas.microsoft.com/office/powerpoint/2010/main" val="3640084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8366946D-5B82-4546-8492-87F842E9B5BA}"/>
              </a:ext>
            </a:extLst>
          </p:cNvPr>
          <p:cNvPicPr>
            <a:picLocks noChangeAspect="1"/>
          </p:cNvPicPr>
          <p:nvPr/>
        </p:nvPicPr>
        <p:blipFill>
          <a:blip r:embed="rId4"/>
          <a:stretch>
            <a:fillRect/>
          </a:stretch>
        </p:blipFill>
        <p:spPr bwMode="auto">
          <a:xfrm>
            <a:off x="5768762" y="343703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11" descr="A picture containing object, coin&#10;&#10;Description automatically generated">
            <a:extLst>
              <a:ext uri="{FF2B5EF4-FFF2-40B4-BE49-F238E27FC236}">
                <a16:creationId xmlns:a16="http://schemas.microsoft.com/office/drawing/2014/main" id="{76C95521-607F-439F-A42B-0E823622FE2E}"/>
              </a:ext>
            </a:extLst>
          </p:cNvPr>
          <p:cNvPicPr>
            <a:picLocks noChangeAspect="1"/>
          </p:cNvPicPr>
          <p:nvPr/>
        </p:nvPicPr>
        <p:blipFill>
          <a:blip r:embed="rId4"/>
          <a:stretch>
            <a:fillRect/>
          </a:stretch>
        </p:blipFill>
        <p:spPr bwMode="auto">
          <a:xfrm>
            <a:off x="7013711" y="308860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7" descr="A silver coin with a seal on it&#10;&#10;Description automatically generated with low confidence">
            <a:extLst>
              <a:ext uri="{FF2B5EF4-FFF2-40B4-BE49-F238E27FC236}">
                <a16:creationId xmlns:a16="http://schemas.microsoft.com/office/drawing/2014/main" id="{2C910B9F-09E0-4A75-B5F1-A8C0D41990EF}"/>
              </a:ext>
            </a:extLst>
          </p:cNvPr>
          <p:cNvPicPr>
            <a:picLocks noChangeAspect="1"/>
          </p:cNvPicPr>
          <p:nvPr/>
        </p:nvPicPr>
        <p:blipFill>
          <a:blip r:embed="rId5"/>
          <a:stretch>
            <a:fillRect/>
          </a:stretch>
        </p:blipFill>
        <p:spPr>
          <a:xfrm>
            <a:off x="6574795" y="4251347"/>
            <a:ext cx="1178986" cy="1186089"/>
          </a:xfrm>
          <a:prstGeom prst="rect">
            <a:avLst/>
          </a:prstGeom>
        </p:spPr>
      </p:pic>
    </p:spTree>
    <p:extLst>
      <p:ext uri="{BB962C8B-B14F-4D97-AF65-F5344CB8AC3E}">
        <p14:creationId xmlns:p14="http://schemas.microsoft.com/office/powerpoint/2010/main" val="426699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5409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5217183" y="324898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descr="A silver coin with a seal on it&#10;&#10;Description automatically generated with low confidence">
            <a:extLst>
              <a:ext uri="{FF2B5EF4-FFF2-40B4-BE49-F238E27FC236}">
                <a16:creationId xmlns:a16="http://schemas.microsoft.com/office/drawing/2014/main" id="{6292D3C8-6749-46B3-A0DD-93F3ED91B2A2}"/>
              </a:ext>
            </a:extLst>
          </p:cNvPr>
          <p:cNvPicPr>
            <a:picLocks noChangeAspect="1"/>
          </p:cNvPicPr>
          <p:nvPr/>
        </p:nvPicPr>
        <p:blipFill>
          <a:blip r:embed="rId6"/>
          <a:stretch>
            <a:fillRect/>
          </a:stretch>
        </p:blipFill>
        <p:spPr>
          <a:xfrm>
            <a:off x="7380312" y="3635736"/>
            <a:ext cx="1178986" cy="1186089"/>
          </a:xfrm>
          <a:prstGeom prst="rect">
            <a:avLst/>
          </a:prstGeom>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6322901" y="324547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11" descr="A picture containing object, coin&#10;&#10;Description automatically generated">
            <a:extLst>
              <a:ext uri="{FF2B5EF4-FFF2-40B4-BE49-F238E27FC236}">
                <a16:creationId xmlns:a16="http://schemas.microsoft.com/office/drawing/2014/main" id="{14E150B3-6313-42F6-B6E8-056E298B877A}"/>
              </a:ext>
            </a:extLst>
          </p:cNvPr>
          <p:cNvPicPr>
            <a:picLocks noChangeAspect="1"/>
          </p:cNvPicPr>
          <p:nvPr/>
        </p:nvPicPr>
        <p:blipFill>
          <a:blip r:embed="rId5"/>
          <a:stretch>
            <a:fillRect/>
          </a:stretch>
        </p:blipFill>
        <p:spPr bwMode="auto">
          <a:xfrm>
            <a:off x="5238799" y="4312175"/>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Content Placeholder 11" descr="A picture containing object, coin&#10;&#10;Description automatically generated">
            <a:extLst>
              <a:ext uri="{FF2B5EF4-FFF2-40B4-BE49-F238E27FC236}">
                <a16:creationId xmlns:a16="http://schemas.microsoft.com/office/drawing/2014/main" id="{3C577253-E25C-49DC-8123-F073C95A9FDB}"/>
              </a:ext>
            </a:extLst>
          </p:cNvPr>
          <p:cNvPicPr>
            <a:picLocks noChangeAspect="1"/>
          </p:cNvPicPr>
          <p:nvPr/>
        </p:nvPicPr>
        <p:blipFill>
          <a:blip r:embed="rId5"/>
          <a:stretch>
            <a:fillRect/>
          </a:stretch>
        </p:blipFill>
        <p:spPr bwMode="auto">
          <a:xfrm>
            <a:off x="6322900"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7314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6"/>
          <a:stretch>
            <a:fillRect/>
          </a:stretch>
        </p:blipFill>
        <p:spPr>
          <a:xfrm>
            <a:off x="5770712" y="3595034"/>
            <a:ext cx="1292044" cy="1320814"/>
          </a:xfrm>
        </p:spPr>
      </p:pic>
    </p:spTree>
    <p:extLst>
      <p:ext uri="{BB962C8B-B14F-4D97-AF65-F5344CB8AC3E}">
        <p14:creationId xmlns:p14="http://schemas.microsoft.com/office/powerpoint/2010/main" val="3301895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101555" y="2993753"/>
            <a:ext cx="2428739" cy="1131292"/>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3"/>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4"/>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4"/>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5"/>
          <a:stretch>
            <a:fillRect/>
          </a:stretch>
        </p:blipFill>
        <p:spPr>
          <a:xfrm>
            <a:off x="5770712" y="3595034"/>
            <a:ext cx="1292044" cy="1320814"/>
          </a:xfrm>
        </p:spPr>
      </p:pic>
      <p:pic>
        <p:nvPicPr>
          <p:cNvPr id="17" name="Picture 16" descr="A picture containing map&#10;&#10;Description automatically generated">
            <a:extLst>
              <a:ext uri="{FF2B5EF4-FFF2-40B4-BE49-F238E27FC236}">
                <a16:creationId xmlns:a16="http://schemas.microsoft.com/office/drawing/2014/main" id="{195F3D22-CB4D-4FE6-8504-4AC38ADFC85F}"/>
              </a:ext>
            </a:extLst>
          </p:cNvPr>
          <p:cNvPicPr>
            <a:picLocks noChangeAspect="1"/>
          </p:cNvPicPr>
          <p:nvPr/>
        </p:nvPicPr>
        <p:blipFill>
          <a:blip r:embed="rId2"/>
          <a:stretch>
            <a:fillRect/>
          </a:stretch>
        </p:blipFill>
        <p:spPr>
          <a:xfrm>
            <a:off x="412977" y="4005064"/>
            <a:ext cx="2428739" cy="1131292"/>
          </a:xfrm>
          <a:prstGeom prst="rect">
            <a:avLst/>
          </a:prstGeom>
        </p:spPr>
      </p:pic>
      <p:pic>
        <p:nvPicPr>
          <p:cNvPr id="19" name="Picture 18" descr="A picture containing map&#10;&#10;Description automatically generated">
            <a:extLst>
              <a:ext uri="{FF2B5EF4-FFF2-40B4-BE49-F238E27FC236}">
                <a16:creationId xmlns:a16="http://schemas.microsoft.com/office/drawing/2014/main" id="{06288FAD-C3D7-4E03-9D65-63227DD2FD87}"/>
              </a:ext>
            </a:extLst>
          </p:cNvPr>
          <p:cNvPicPr>
            <a:picLocks noChangeAspect="1"/>
          </p:cNvPicPr>
          <p:nvPr/>
        </p:nvPicPr>
        <p:blipFill>
          <a:blip r:embed="rId2"/>
          <a:stretch>
            <a:fillRect/>
          </a:stretch>
        </p:blipFill>
        <p:spPr>
          <a:xfrm>
            <a:off x="819863" y="4958045"/>
            <a:ext cx="2428739" cy="1131292"/>
          </a:xfrm>
          <a:prstGeom prst="rect">
            <a:avLst/>
          </a:prstGeom>
        </p:spPr>
      </p:pic>
    </p:spTree>
    <p:extLst>
      <p:ext uri="{BB962C8B-B14F-4D97-AF65-F5344CB8AC3E}">
        <p14:creationId xmlns:p14="http://schemas.microsoft.com/office/powerpoint/2010/main" val="22822288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788393" y="620688"/>
            <a:ext cx="8067997" cy="523220"/>
          </a:xfrm>
          <a:prstGeom prst="rect">
            <a:avLst/>
          </a:prstGeom>
          <a:noFill/>
        </p:spPr>
        <p:txBody>
          <a:bodyPr wrap="square" rtlCol="0">
            <a:spAutoFit/>
          </a:bodyPr>
          <a:lstStyle/>
          <a:p>
            <a:pPr algn="ctr"/>
            <a:r>
              <a:rPr lang="en-US" sz="2800" b="1" dirty="0">
                <a:solidFill>
                  <a:srgbClr val="477E27"/>
                </a:solidFill>
                <a:latin typeface="Open Sans" panose="020B0606030504020204" pitchFamily="34" charset="0"/>
                <a:ea typeface="Open Sans" panose="020B0606030504020204" pitchFamily="34" charset="0"/>
                <a:cs typeface="Open Sans" panose="020B0606030504020204" pitchFamily="34" charset="0"/>
              </a:rPr>
              <a:t>Little Cents can make Mighty Dollars!</a:t>
            </a:r>
            <a:endParaRPr lang="en-CA" sz="2800" b="1" dirty="0">
              <a:solidFill>
                <a:srgbClr val="477E27"/>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F68138C1-EEFE-4B6B-96CD-8AD10ECB6CBE}"/>
              </a:ext>
            </a:extLst>
          </p:cNvPr>
          <p:cNvPicPr>
            <a:picLocks noChangeAspect="1"/>
          </p:cNvPicPr>
          <p:nvPr/>
        </p:nvPicPr>
        <p:blipFill>
          <a:blip r:embed="rId2"/>
          <a:stretch>
            <a:fillRect/>
          </a:stretch>
        </p:blipFill>
        <p:spPr>
          <a:xfrm>
            <a:off x="395536" y="1628800"/>
            <a:ext cx="3575846" cy="3351919"/>
          </a:xfrm>
          <a:prstGeom prst="rect">
            <a:avLst/>
          </a:prstGeom>
        </p:spPr>
      </p:pic>
      <p:pic>
        <p:nvPicPr>
          <p:cNvPr id="11" name="Content Placeholder 7" descr="A picture containing object, coin&#10;&#10;Description automatically generated">
            <a:extLst>
              <a:ext uri="{FF2B5EF4-FFF2-40B4-BE49-F238E27FC236}">
                <a16:creationId xmlns:a16="http://schemas.microsoft.com/office/drawing/2014/main" id="{03227F1B-46DE-40A7-8ED5-340331224FC2}"/>
              </a:ext>
            </a:extLst>
          </p:cNvPr>
          <p:cNvPicPr>
            <a:picLocks noChangeAspect="1"/>
          </p:cNvPicPr>
          <p:nvPr/>
        </p:nvPicPr>
        <p:blipFill>
          <a:blip r:embed="rId3"/>
          <a:stretch>
            <a:fillRect/>
          </a:stretch>
        </p:blipFill>
        <p:spPr bwMode="auto">
          <a:xfrm>
            <a:off x="5436203" y="1838480"/>
            <a:ext cx="1556471" cy="1591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611A4A5A-C02A-4735-8ACD-29D66416E0CE}"/>
              </a:ext>
            </a:extLst>
          </p:cNvPr>
          <p:cNvPicPr>
            <a:picLocks noChangeAspect="1"/>
          </p:cNvPicPr>
          <p:nvPr/>
        </p:nvPicPr>
        <p:blipFill>
          <a:blip r:embed="rId4"/>
          <a:stretch>
            <a:fillRect/>
          </a:stretch>
        </p:blipFill>
        <p:spPr bwMode="auto">
          <a:xfrm>
            <a:off x="6214439" y="3694906"/>
            <a:ext cx="1154124" cy="1175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5ECC2BF0-EEF6-4827-B4D9-D8DD2CA0E0A1}"/>
              </a:ext>
            </a:extLst>
          </p:cNvPr>
          <p:cNvPicPr>
            <a:picLocks noChangeAspect="1"/>
          </p:cNvPicPr>
          <p:nvPr/>
        </p:nvPicPr>
        <p:blipFill>
          <a:blip r:embed="rId5"/>
          <a:stretch>
            <a:fillRect/>
          </a:stretch>
        </p:blipFill>
        <p:spPr>
          <a:xfrm>
            <a:off x="7216647" y="2503177"/>
            <a:ext cx="1340540" cy="1348616"/>
          </a:xfrm>
          <a:prstGeom prst="rect">
            <a:avLst/>
          </a:prstGeom>
        </p:spPr>
      </p:pic>
    </p:spTree>
    <p:extLst>
      <p:ext uri="{BB962C8B-B14F-4D97-AF65-F5344CB8AC3E}">
        <p14:creationId xmlns:p14="http://schemas.microsoft.com/office/powerpoint/2010/main" val="5808502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6850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6781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3870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50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descr="A picture containing object, coin&#10;&#10;Description automatically generated">
            <a:extLst>
              <a:ext uri="{FF2B5EF4-FFF2-40B4-BE49-F238E27FC236}">
                <a16:creationId xmlns:a16="http://schemas.microsoft.com/office/drawing/2014/main" id="{FC7E5C36-03B2-43F1-B7D1-A05F9E777EDC}"/>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87CB5475-9C81-4319-96F4-628EE990F7F7}"/>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95670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2790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75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4" name="Content Placeholder 7" descr="A picture containing object, coin&#10;&#10;Description automatically generated">
            <a:extLst>
              <a:ext uri="{FF2B5EF4-FFF2-40B4-BE49-F238E27FC236}">
                <a16:creationId xmlns:a16="http://schemas.microsoft.com/office/drawing/2014/main" id="{601CAFDF-655E-4957-8CC6-F6BE984A70F4}"/>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97FBA51B-3253-4493-AC3B-E1B459EB3110}"/>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picture containing object, coin&#10;&#10;Description automatically generated">
            <a:extLst>
              <a:ext uri="{FF2B5EF4-FFF2-40B4-BE49-F238E27FC236}">
                <a16:creationId xmlns:a16="http://schemas.microsoft.com/office/drawing/2014/main" id="{87D3867D-3198-4888-A40A-07786828C0B5}"/>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42610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picture containing object, coin&#10;&#10;Description automatically generated">
            <a:extLst>
              <a:ext uri="{FF2B5EF4-FFF2-40B4-BE49-F238E27FC236}">
                <a16:creationId xmlns:a16="http://schemas.microsoft.com/office/drawing/2014/main" id="{AFFA94B8-B94B-4BA1-AB59-0CBCF5A587A9}"/>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95536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087431"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100?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Oval 19">
            <a:extLst>
              <a:ext uri="{FF2B5EF4-FFF2-40B4-BE49-F238E27FC236}">
                <a16:creationId xmlns:a16="http://schemas.microsoft.com/office/drawing/2014/main" id="{C434B817-9131-49C4-BE0E-DE8992B5FAC4}"/>
              </a:ext>
            </a:extLst>
          </p:cNvPr>
          <p:cNvSpPr/>
          <p:nvPr/>
        </p:nvSpPr>
        <p:spPr>
          <a:xfrm>
            <a:off x="5076056" y="1836120"/>
            <a:ext cx="745317" cy="1199235"/>
          </a:xfrm>
          <a:custGeom>
            <a:avLst/>
            <a:gdLst>
              <a:gd name="connsiteX0" fmla="*/ 0 w 745317"/>
              <a:gd name="connsiteY0" fmla="*/ 599618 h 1199235"/>
              <a:gd name="connsiteX1" fmla="*/ 372659 w 745317"/>
              <a:gd name="connsiteY1" fmla="*/ 0 h 1199235"/>
              <a:gd name="connsiteX2" fmla="*/ 745318 w 745317"/>
              <a:gd name="connsiteY2" fmla="*/ 599618 h 1199235"/>
              <a:gd name="connsiteX3" fmla="*/ 372659 w 745317"/>
              <a:gd name="connsiteY3" fmla="*/ 1199236 h 1199235"/>
              <a:gd name="connsiteX4" fmla="*/ 0 w 745317"/>
              <a:gd name="connsiteY4" fmla="*/ 599618 h 1199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317" h="1199235" extrusionOk="0">
                <a:moveTo>
                  <a:pt x="0" y="599618"/>
                </a:moveTo>
                <a:cubicBezTo>
                  <a:pt x="-25995" y="269570"/>
                  <a:pt x="176770" y="9758"/>
                  <a:pt x="372659" y="0"/>
                </a:cubicBezTo>
                <a:cubicBezTo>
                  <a:pt x="594488" y="32869"/>
                  <a:pt x="745616" y="277567"/>
                  <a:pt x="745318" y="599618"/>
                </a:cubicBezTo>
                <a:cubicBezTo>
                  <a:pt x="730696" y="908718"/>
                  <a:pt x="599480" y="1224635"/>
                  <a:pt x="372659" y="1199236"/>
                </a:cubicBezTo>
                <a:cubicBezTo>
                  <a:pt x="180270" y="1149300"/>
                  <a:pt x="16467" y="961479"/>
                  <a:pt x="0" y="599618"/>
                </a:cubicBezTo>
                <a:close/>
              </a:path>
            </a:pathLst>
          </a:custGeom>
          <a:noFill/>
          <a:ln w="57150">
            <a:solidFill>
              <a:srgbClr val="FF0000"/>
            </a:solidFill>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21" name="Graphic 20" descr="Line arrow: Counter-clockwise curve with solid fill">
            <a:extLst>
              <a:ext uri="{FF2B5EF4-FFF2-40B4-BE49-F238E27FC236}">
                <a16:creationId xmlns:a16="http://schemas.microsoft.com/office/drawing/2014/main" id="{C80DB6C5-56CF-40B6-9B47-7F174B2DE6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3724319" y="1084032"/>
            <a:ext cx="1498204" cy="1566637"/>
          </a:xfrm>
          <a:prstGeom prst="rect">
            <a:avLst/>
          </a:prstGeom>
        </p:spPr>
      </p:pic>
    </p:spTree>
    <p:extLst>
      <p:ext uri="{BB962C8B-B14F-4D97-AF65-F5344CB8AC3E}">
        <p14:creationId xmlns:p14="http://schemas.microsoft.com/office/powerpoint/2010/main" val="239511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7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strips(downLeft)">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36085"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$ 1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7" name="Group 6">
            <a:extLst>
              <a:ext uri="{FF2B5EF4-FFF2-40B4-BE49-F238E27FC236}">
                <a16:creationId xmlns:a16="http://schemas.microsoft.com/office/drawing/2014/main" id="{582E4951-D62B-4B6C-854B-3F39CDFEF2DB}"/>
              </a:ext>
            </a:extLst>
          </p:cNvPr>
          <p:cNvGrpSpPr/>
          <p:nvPr/>
        </p:nvGrpSpPr>
        <p:grpSpPr>
          <a:xfrm>
            <a:off x="5062690" y="3107606"/>
            <a:ext cx="3766293" cy="2615562"/>
            <a:chOff x="5062690" y="3107606"/>
            <a:chExt cx="3766293" cy="2615562"/>
          </a:xfrm>
        </p:grpSpPr>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62690" y="3130384"/>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3802"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73389"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76607"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9" name="Picture 8">
            <a:extLst>
              <a:ext uri="{FF2B5EF4-FFF2-40B4-BE49-F238E27FC236}">
                <a16:creationId xmlns:a16="http://schemas.microsoft.com/office/drawing/2014/main" id="{0F7067E3-40BB-429F-A266-5044800EA3C6}"/>
              </a:ext>
            </a:extLst>
          </p:cNvPr>
          <p:cNvPicPr>
            <a:picLocks noChangeAspect="1"/>
          </p:cNvPicPr>
          <p:nvPr/>
        </p:nvPicPr>
        <p:blipFill>
          <a:blip r:embed="rId3"/>
          <a:stretch>
            <a:fillRect/>
          </a:stretch>
        </p:blipFill>
        <p:spPr>
          <a:xfrm>
            <a:off x="385965" y="546984"/>
            <a:ext cx="1210317" cy="2033333"/>
          </a:xfrm>
          <a:prstGeom prst="rect">
            <a:avLst/>
          </a:prstGeom>
        </p:spPr>
      </p:pic>
      <p:pic>
        <p:nvPicPr>
          <p:cNvPr id="11" name="Picture 10">
            <a:extLst>
              <a:ext uri="{FF2B5EF4-FFF2-40B4-BE49-F238E27FC236}">
                <a16:creationId xmlns:a16="http://schemas.microsoft.com/office/drawing/2014/main" id="{1877E43B-D449-498E-B2C6-EDCA3949E65E}"/>
              </a:ext>
            </a:extLst>
          </p:cNvPr>
          <p:cNvPicPr>
            <a:picLocks noChangeAspect="1"/>
          </p:cNvPicPr>
          <p:nvPr/>
        </p:nvPicPr>
        <p:blipFill>
          <a:blip r:embed="rId4"/>
          <a:stretch>
            <a:fillRect/>
          </a:stretch>
        </p:blipFill>
        <p:spPr>
          <a:xfrm>
            <a:off x="1596283" y="117118"/>
            <a:ext cx="1936816" cy="1260468"/>
          </a:xfrm>
          <a:prstGeom prst="rect">
            <a:avLst/>
          </a:prstGeom>
        </p:spPr>
      </p:pic>
      <p:pic>
        <p:nvPicPr>
          <p:cNvPr id="14" name="Picture 13">
            <a:extLst>
              <a:ext uri="{FF2B5EF4-FFF2-40B4-BE49-F238E27FC236}">
                <a16:creationId xmlns:a16="http://schemas.microsoft.com/office/drawing/2014/main" id="{86E42454-F2E2-4204-A383-873C13DD7551}"/>
              </a:ext>
            </a:extLst>
          </p:cNvPr>
          <p:cNvPicPr>
            <a:picLocks noChangeAspect="1"/>
          </p:cNvPicPr>
          <p:nvPr/>
        </p:nvPicPr>
        <p:blipFill>
          <a:blip r:embed="rId5"/>
          <a:stretch>
            <a:fillRect/>
          </a:stretch>
        </p:blipFill>
        <p:spPr>
          <a:xfrm>
            <a:off x="7277321" y="1598343"/>
            <a:ext cx="1613533" cy="1532041"/>
          </a:xfrm>
          <a:prstGeom prst="rect">
            <a:avLst/>
          </a:prstGeom>
        </p:spPr>
      </p:pic>
    </p:spTree>
    <p:extLst>
      <p:ext uri="{BB962C8B-B14F-4D97-AF65-F5344CB8AC3E}">
        <p14:creationId xmlns:p14="http://schemas.microsoft.com/office/powerpoint/2010/main" val="28917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1.38889E-6 1.11022E-16 L -0.52726 -0.01458 " pathEditMode="relative" rAng="0" ptsTypes="AA">
                                      <p:cBhvr>
                                        <p:cTn id="6" dur="2000" fill="hold"/>
                                        <p:tgtEl>
                                          <p:spTgt spid="7"/>
                                        </p:tgtEl>
                                        <p:attrNameLst>
                                          <p:attrName>ppt_x</p:attrName>
                                          <p:attrName>ppt_y</p:attrName>
                                        </p:attrNameLst>
                                      </p:cBhvr>
                                      <p:rCtr x="-26372" y="-74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Little Cents </a:t>
            </a:r>
            <a:r>
              <a:rPr lang="en-US" altLang="en-US" dirty="0">
                <a:solidFill>
                  <a:srgbClr val="005954"/>
                </a:solidFill>
                <a:latin typeface="Open Sans" panose="020B0606030504020204" pitchFamily="34" charset="0"/>
                <a:sym typeface="Wingdings" panose="05000000000000000000" pitchFamily="2" charset="2"/>
              </a:rPr>
              <a:t> Mighty Dollars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340643"/>
            <a:ext cx="7923212" cy="4176713"/>
          </a:xfrm>
        </p:spPr>
        <p:txBody>
          <a:bodyPr/>
          <a:lstStyle/>
          <a:p>
            <a:pPr marL="0" indent="0" eaLnBrk="1" hangingPunct="1">
              <a:buNone/>
            </a:pPr>
            <a:r>
              <a:rPr lang="en-US" altLang="en-US" sz="2400" dirty="0"/>
              <a:t>Go through slides 5 to 22 using cents only!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36530204"/>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6C6590A-747E-4865-82DA-B15F42952E12}">
  <ds:schemaRefs>
    <ds:schemaRef ds:uri="http://schemas.microsoft.com/office/2006/metadata/longProperties"/>
  </ds:schemaRefs>
</ds:datastoreItem>
</file>

<file path=customXml/itemProps2.xml><?xml version="1.0" encoding="utf-8"?>
<ds:datastoreItem xmlns:ds="http://schemas.openxmlformats.org/officeDocument/2006/customXml" ds:itemID="{0A6BA8C6-64B0-42E2-93DD-DCE4A43F1D14}"/>
</file>

<file path=customXml/itemProps3.xml><?xml version="1.0" encoding="utf-8"?>
<ds:datastoreItem xmlns:ds="http://schemas.openxmlformats.org/officeDocument/2006/customXml" ds:itemID="{43A5EA38-37C1-4151-A73D-857D7B0043F7}">
  <ds:schemaRefs>
    <ds:schemaRef ds:uri="http://schemas.microsoft.com/sharepoint/v3/contenttype/forms"/>
  </ds:schemaRefs>
</ds:datastoreItem>
</file>

<file path=customXml/itemProps4.xml><?xml version="1.0" encoding="utf-8"?>
<ds:datastoreItem xmlns:ds="http://schemas.openxmlformats.org/officeDocument/2006/customXml" ds:itemID="{FB1ABF76-BADC-4C69-B0E6-CD9F8E4572A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658</Words>
  <Application>Microsoft Office PowerPoint</Application>
  <PresentationFormat>On-screen Show (4:3)</PresentationFormat>
  <Paragraphs>212</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Open Sans</vt:lpstr>
      <vt:lpstr>Blank Presentation</vt:lpstr>
      <vt:lpstr>How To Use Money Manipulatives</vt:lpstr>
      <vt:lpstr>A Special Note For Teachers</vt:lpstr>
      <vt:lpstr>Materials</vt:lpstr>
      <vt:lpstr>Instructions</vt:lpstr>
      <vt:lpstr>PowerPoint Presentation</vt:lpstr>
      <vt:lpstr>X`</vt:lpstr>
      <vt:lpstr>X`</vt:lpstr>
      <vt:lpstr>X`</vt:lpstr>
      <vt:lpstr>PowerPoint Presentation</vt:lpstr>
      <vt:lpstr>X`</vt:lpstr>
      <vt:lpstr>X`</vt:lpstr>
      <vt:lpstr>X`</vt:lpstr>
      <vt:lpstr>PowerPoint Presentation</vt:lpstr>
      <vt:lpstr>X`</vt:lpstr>
      <vt:lpstr>X`</vt:lpstr>
      <vt:lpstr>X`</vt:lpstr>
      <vt:lpstr>PowerPoint Presentation</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PowerPoint Presentation</vt:lpstr>
      <vt:lpstr>X`</vt:lpstr>
      <vt:lpstr>X`</vt:lpstr>
      <vt:lpstr>X`</vt:lpstr>
      <vt:lpstr>X`</vt:lpstr>
      <vt:lpstr>X`</vt:lpstr>
      <vt:lpstr>X`</vt:lpstr>
      <vt:lpstr>X`</vt:lpstr>
      <vt:lpstr>X`</vt:lpstr>
      <vt:lpstr>X`</vt:lpstr>
      <vt:lpstr>Little Cents  Mighty Dollars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28</cp:revision>
  <dcterms:created xsi:type="dcterms:W3CDTF">2011-06-06T13:23:04Z</dcterms:created>
  <dcterms:modified xsi:type="dcterms:W3CDTF">2021-12-06T15:44:06Z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Shannon Stevens</vt:lpwstr>
  </property>
  <property fmtid="{D5CDD505-2E9C-101B-9397-08002B2CF9AE}" pid="3" name="Order">
    <vt:r8>935800</vt:r8>
  </property>
  <property fmtid="{D5CDD505-2E9C-101B-9397-08002B2CF9AE}" pid="4" name="display_urn:schemas-microsoft-com:office:office#Author">
    <vt:lpwstr>Shannon Stevens</vt:lpwstr>
  </property>
  <property fmtid="{D5CDD505-2E9C-101B-9397-08002B2CF9AE}" pid="5" name="ContentTypeId">
    <vt:lpwstr>0x010100A1B0DE4317921743AB4A2EAEC8BA71DB</vt:lpwstr>
  </property>
  <property fmtid="{D5CDD505-2E9C-101B-9397-08002B2CF9AE}" pid="6" name="xd_Signature">
    <vt:bool>false</vt:bool>
  </property>
  <property fmtid="{D5CDD505-2E9C-101B-9397-08002B2CF9AE}" pid="7" name="xd_ProgID">
    <vt:lpwstr/>
  </property>
  <property fmtid="{D5CDD505-2E9C-101B-9397-08002B2CF9AE}" pid="8" name="_ExtendedDescription">
    <vt:lpwstr/>
  </property>
  <property fmtid="{D5CDD505-2E9C-101B-9397-08002B2CF9AE}" pid="9" name="TemplateUrl">
    <vt:lpwstr/>
  </property>
  <property fmtid="{D5CDD505-2E9C-101B-9397-08002B2CF9AE}" pid="10" name="ComplianceAssetId">
    <vt:lpwstr/>
  </property>
</Properties>
</file>