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55"/>
  </p:notesMasterIdLst>
  <p:handoutMasterIdLst>
    <p:handoutMasterId r:id="rId56"/>
  </p:handoutMasterIdLst>
  <p:sldIdLst>
    <p:sldId id="257" r:id="rId6"/>
    <p:sldId id="314" r:id="rId7"/>
    <p:sldId id="258" r:id="rId8"/>
    <p:sldId id="270" r:id="rId9"/>
    <p:sldId id="266" r:id="rId10"/>
    <p:sldId id="269"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310" r:id="rId26"/>
    <p:sldId id="311" r:id="rId27"/>
    <p:sldId id="312" r:id="rId28"/>
    <p:sldId id="286"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3" r:id="rId5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6WllimHJeK4cJgYM4rKNOA==" hashData="Q1GTLOjNpS2oveCBEF0OJRtH4MZaiFPfbxkwOgqvoDgarxAovq+LODVkyM5ViGwuWB3LbNkOrRLc+HWcjgzO6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7E27"/>
    <a:srgbClr val="F8E9B9"/>
    <a:srgbClr val="9CE1E1"/>
    <a:srgbClr val="FDCE3A"/>
    <a:srgbClr val="005954"/>
    <a:srgbClr val="98BF1E"/>
    <a:srgbClr val="5C4A89"/>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95CD48-E116-4B4C-9BE6-3C5F6C4D5438}" v="7" dt="2021-12-06T15:42:13.2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7" d="100"/>
          <a:sy n="67" d="100"/>
        </p:scale>
        <p:origin x="126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12/6/2021</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endParaRPr lang="en-US" noProof="0" dirty="0"/>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1850425"/>
            <a:ext cx="8424862" cy="1079500"/>
          </a:xfrm>
        </p:spPr>
        <p:txBody>
          <a:bodyPr/>
          <a:lstStyle/>
          <a:p>
            <a:pPr eaLnBrk="1" hangingPunct="1"/>
            <a:r>
              <a:rPr lang="en-US" altLang="en-US" sz="4400" dirty="0">
                <a:solidFill>
                  <a:srgbClr val="005954"/>
                </a:solidFill>
                <a:latin typeface="Open Sans" panose="020B0606030504020204" pitchFamily="34" charset="0"/>
              </a:rPr>
              <a:t>How To Use Money Manipulatives</a:t>
            </a: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en-US" altLang="en-US" dirty="0">
                <a:solidFill>
                  <a:srgbClr val="98BF1E"/>
                </a:solidFill>
                <a:latin typeface="Open Sans" panose="020B0606030504020204" pitchFamily="34" charset="0"/>
              </a:rPr>
              <a:t>All Grade Levels</a:t>
            </a:r>
          </a:p>
        </p:txBody>
      </p:sp>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a:ea typeface="MS PGothic"/>
              </a:rPr>
              <a:t>A Special Note For Teachers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0AA7A99F-5A5E-4725-93BE-836BF9A3B204}"/>
              </a:ext>
            </a:extLst>
          </p:cNvPr>
          <p:cNvPicPr>
            <a:picLocks noChangeAspect="1"/>
          </p:cNvPicPr>
          <p:nvPr/>
        </p:nvPicPr>
        <p:blipFill rotWithShape="1">
          <a:blip r:embed="rId2"/>
          <a:srcRect l="1455" r="1182"/>
          <a:stretch/>
        </p:blipFill>
        <p:spPr>
          <a:xfrm>
            <a:off x="1805040" y="1268412"/>
            <a:ext cx="5533920" cy="46914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Materials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sz="2400" dirty="0"/>
              <a:t>Money manipulatives</a:t>
            </a:r>
          </a:p>
          <a:p>
            <a:pPr eaLnBrk="1" hangingPunct="1"/>
            <a:r>
              <a:rPr lang="en-US" altLang="en-US" sz="2400" dirty="0"/>
              <a:t>Manipulative mat</a:t>
            </a:r>
          </a:p>
          <a:p>
            <a:pPr eaLnBrk="1" hangingPunct="1"/>
            <a:r>
              <a:rPr lang="en-US" altLang="en-US" sz="2400" dirty="0"/>
              <a:t>Scissors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Instructions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Teacher or parent provides money manipulatives. </a:t>
            </a: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Give each student or group a manipulative mat.</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Follow this learning session, and guide students in understanding that dollars go on the left side of the decimal (blue side), and cents go on the right side of the decimal (yellow side).</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Using the money manipulatives, students can represent the total value in multiple ways.</a:t>
            </a:r>
            <a:endParaRPr lang="en-CA" sz="24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865809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94892" y="2229226"/>
            <a:ext cx="8067997"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486057"/>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2944" y="1497885"/>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69791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a:extLst>
              <a:ext uri="{FF2B5EF4-FFF2-40B4-BE49-F238E27FC236}">
                <a16:creationId xmlns:a16="http://schemas.microsoft.com/office/drawing/2014/main" id="{F0B25A34-1960-4D7A-8170-C66D937782B3}"/>
              </a:ext>
            </a:extLst>
          </p:cNvPr>
          <p:cNvPicPr>
            <a:picLocks noGrp="1" noChangeAspect="1"/>
          </p:cNvPicPr>
          <p:nvPr>
            <p:ph idx="1"/>
          </p:nvPr>
        </p:nvPicPr>
        <p:blipFill>
          <a:blip r:embed="rId2"/>
          <a:stretch>
            <a:fillRect/>
          </a:stretch>
        </p:blipFill>
        <p:spPr>
          <a:xfrm>
            <a:off x="1248946" y="3356992"/>
            <a:ext cx="1895604" cy="1937814"/>
          </a:xfrm>
        </p:spPr>
      </p:pic>
    </p:spTree>
    <p:extLst>
      <p:ext uri="{BB962C8B-B14F-4D97-AF65-F5344CB8AC3E}">
        <p14:creationId xmlns:p14="http://schemas.microsoft.com/office/powerpoint/2010/main" val="1430962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close up of a coin&#10;&#10;Description automatically generated with medium confidence">
            <a:extLst>
              <a:ext uri="{FF2B5EF4-FFF2-40B4-BE49-F238E27FC236}">
                <a16:creationId xmlns:a16="http://schemas.microsoft.com/office/drawing/2014/main" id="{C7075345-ABD4-46F1-BFC8-21CF9BE7F38E}"/>
              </a:ext>
            </a:extLst>
          </p:cNvPr>
          <p:cNvPicPr>
            <a:picLocks noGrp="1" noChangeAspect="1"/>
          </p:cNvPicPr>
          <p:nvPr>
            <p:ph idx="1"/>
          </p:nvPr>
        </p:nvPicPr>
        <p:blipFill>
          <a:blip r:embed="rId2"/>
          <a:stretch>
            <a:fillRect/>
          </a:stretch>
        </p:blipFill>
        <p:spPr>
          <a:xfrm>
            <a:off x="419917" y="2852936"/>
            <a:ext cx="1713845" cy="1780300"/>
          </a:xfrm>
        </p:spPr>
      </p:pic>
      <p:pic>
        <p:nvPicPr>
          <p:cNvPr id="12" name="Content Placeholder 7" descr="A close up of a coin&#10;&#10;Description automatically generated with medium confidence">
            <a:extLst>
              <a:ext uri="{FF2B5EF4-FFF2-40B4-BE49-F238E27FC236}">
                <a16:creationId xmlns:a16="http://schemas.microsoft.com/office/drawing/2014/main" id="{CF502C60-34BB-4505-AD6E-2BA12A86AB64}"/>
              </a:ext>
            </a:extLst>
          </p:cNvPr>
          <p:cNvPicPr>
            <a:picLocks noChangeAspect="1"/>
          </p:cNvPicPr>
          <p:nvPr/>
        </p:nvPicPr>
        <p:blipFill>
          <a:blip r:embed="rId2"/>
          <a:stretch>
            <a:fillRect/>
          </a:stretch>
        </p:blipFill>
        <p:spPr bwMode="auto">
          <a:xfrm>
            <a:off x="2116343" y="3572212"/>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682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1458604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33354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419917" y="2852936"/>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a:extLst>
              <a:ext uri="{FF2B5EF4-FFF2-40B4-BE49-F238E27FC236}">
                <a16:creationId xmlns:a16="http://schemas.microsoft.com/office/drawing/2014/main" id="{071B4C02-BD7D-4A4D-8052-3A06D02C1CA0}"/>
              </a:ext>
            </a:extLst>
          </p:cNvPr>
          <p:cNvPicPr>
            <a:picLocks noChangeAspect="1"/>
          </p:cNvPicPr>
          <p:nvPr/>
        </p:nvPicPr>
        <p:blipFill>
          <a:blip r:embed="rId3"/>
          <a:stretch>
            <a:fillRect/>
          </a:stretch>
        </p:blipFill>
        <p:spPr bwMode="auto">
          <a:xfrm>
            <a:off x="2211007" y="3742976"/>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4940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367219" y="2766780"/>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close up of a coin&#10;&#10;Description automatically generated with medium confidence">
            <a:extLst>
              <a:ext uri="{FF2B5EF4-FFF2-40B4-BE49-F238E27FC236}">
                <a16:creationId xmlns:a16="http://schemas.microsoft.com/office/drawing/2014/main" id="{DD32D474-264F-4FC4-9276-07A4071FBE1D}"/>
              </a:ext>
            </a:extLst>
          </p:cNvPr>
          <p:cNvPicPr>
            <a:picLocks noChangeAspect="1"/>
          </p:cNvPicPr>
          <p:nvPr/>
        </p:nvPicPr>
        <p:blipFill>
          <a:blip r:embed="rId2"/>
          <a:stretch>
            <a:fillRect/>
          </a:stretch>
        </p:blipFill>
        <p:spPr bwMode="auto">
          <a:xfrm>
            <a:off x="1202069" y="4116697"/>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close up of a coin&#10;&#10;Description automatically generated with medium confidence">
            <a:extLst>
              <a:ext uri="{FF2B5EF4-FFF2-40B4-BE49-F238E27FC236}">
                <a16:creationId xmlns:a16="http://schemas.microsoft.com/office/drawing/2014/main" id="{7A2D1C45-E056-4957-BE95-7C89F115614C}"/>
              </a:ext>
            </a:extLst>
          </p:cNvPr>
          <p:cNvPicPr>
            <a:picLocks noChangeAspect="1"/>
          </p:cNvPicPr>
          <p:nvPr/>
        </p:nvPicPr>
        <p:blipFill>
          <a:blip r:embed="rId2"/>
          <a:stretch>
            <a:fillRect/>
          </a:stretch>
        </p:blipFill>
        <p:spPr bwMode="auto">
          <a:xfrm>
            <a:off x="2354908" y="3074802"/>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385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528957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35372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object, coin&#10;&#10;Description automatically generated">
            <a:extLst>
              <a:ext uri="{FF2B5EF4-FFF2-40B4-BE49-F238E27FC236}">
                <a16:creationId xmlns:a16="http://schemas.microsoft.com/office/drawing/2014/main" id="{C3FC0948-8AA7-45C4-BB5D-F1D102BF597D}"/>
              </a:ext>
            </a:extLst>
          </p:cNvPr>
          <p:cNvPicPr>
            <a:picLocks noGrp="1" noChangeAspect="1"/>
          </p:cNvPicPr>
          <p:nvPr>
            <p:ph idx="1"/>
          </p:nvPr>
        </p:nvPicPr>
        <p:blipFill>
          <a:blip r:embed="rId2"/>
          <a:stretch>
            <a:fillRect/>
          </a:stretch>
        </p:blipFill>
        <p:spPr>
          <a:xfrm>
            <a:off x="6001154" y="3221600"/>
            <a:ext cx="1756898" cy="1796019"/>
          </a:xfrm>
        </p:spPr>
      </p:pic>
      <p:pic>
        <p:nvPicPr>
          <p:cNvPr id="14" name="Content Placeholder 7" descr="A close up of a coin&#10;&#10;Description automatically generated with medium confidence">
            <a:extLst>
              <a:ext uri="{FF2B5EF4-FFF2-40B4-BE49-F238E27FC236}">
                <a16:creationId xmlns:a16="http://schemas.microsoft.com/office/drawing/2014/main" id="{95E5F6B3-9C05-484D-9851-D5AFD6ECE225}"/>
              </a:ext>
            </a:extLst>
          </p:cNvPr>
          <p:cNvPicPr>
            <a:picLocks noChangeAspect="1"/>
          </p:cNvPicPr>
          <p:nvPr/>
        </p:nvPicPr>
        <p:blipFill>
          <a:blip r:embed="rId3"/>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614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73BC1D0-D06B-4D50-AFE3-DBF067D4DAD7}"/>
              </a:ext>
            </a:extLst>
          </p:cNvPr>
          <p:cNvPicPr>
            <a:picLocks noChangeAspect="1"/>
          </p:cNvPicPr>
          <p:nvPr/>
        </p:nvPicPr>
        <p:blipFill>
          <a:blip r:embed="rId2"/>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4BE01295-3A48-4545-BA57-5AEC0071EB49}"/>
              </a:ext>
            </a:extLst>
          </p:cNvPr>
          <p:cNvPicPr>
            <a:picLocks noGrp="1" noChangeAspect="1"/>
          </p:cNvPicPr>
          <p:nvPr>
            <p:ph idx="1"/>
          </p:nvPr>
        </p:nvPicPr>
        <p:blipFill>
          <a:blip r:embed="rId3"/>
          <a:stretch>
            <a:fillRect/>
          </a:stretch>
        </p:blipFill>
        <p:spPr>
          <a:xfrm>
            <a:off x="5456223" y="2815305"/>
            <a:ext cx="1299806" cy="1323439"/>
          </a:xfrm>
        </p:spPr>
      </p:pic>
      <p:pic>
        <p:nvPicPr>
          <p:cNvPr id="14" name="Picture 13" descr="A silver coin with a seal on it&#10;&#10;Description automatically generated with low confidence">
            <a:extLst>
              <a:ext uri="{FF2B5EF4-FFF2-40B4-BE49-F238E27FC236}">
                <a16:creationId xmlns:a16="http://schemas.microsoft.com/office/drawing/2014/main" id="{A63576D5-E9EC-46FC-8998-22D39F069E39}"/>
              </a:ext>
            </a:extLst>
          </p:cNvPr>
          <p:cNvPicPr>
            <a:picLocks noChangeAspect="1"/>
          </p:cNvPicPr>
          <p:nvPr/>
        </p:nvPicPr>
        <p:blipFill>
          <a:blip r:embed="rId4"/>
          <a:stretch>
            <a:fillRect/>
          </a:stretch>
        </p:blipFill>
        <p:spPr>
          <a:xfrm>
            <a:off x="6105351" y="4060511"/>
            <a:ext cx="1652701" cy="1662657"/>
          </a:xfrm>
          <a:prstGeom prst="rect">
            <a:avLst/>
          </a:prstGeom>
        </p:spPr>
      </p:pic>
      <p:pic>
        <p:nvPicPr>
          <p:cNvPr id="16" name="Content Placeholder 11" descr="A picture containing object, coin&#10;&#10;Description automatically generated">
            <a:extLst>
              <a:ext uri="{FF2B5EF4-FFF2-40B4-BE49-F238E27FC236}">
                <a16:creationId xmlns:a16="http://schemas.microsoft.com/office/drawing/2014/main" id="{ABF431C6-98E0-4FE3-A244-558F10DB2D1E}"/>
              </a:ext>
            </a:extLst>
          </p:cNvPr>
          <p:cNvPicPr>
            <a:picLocks noChangeAspect="1"/>
          </p:cNvPicPr>
          <p:nvPr/>
        </p:nvPicPr>
        <p:blipFill>
          <a:blip r:embed="rId3"/>
          <a:stretch>
            <a:fillRect/>
          </a:stretch>
        </p:blipFill>
        <p:spPr bwMode="auto">
          <a:xfrm>
            <a:off x="7175116" y="2815305"/>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78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4248341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text&#10;&#10;Description automatically generated">
            <a:extLst>
              <a:ext uri="{FF2B5EF4-FFF2-40B4-BE49-F238E27FC236}">
                <a16:creationId xmlns:a16="http://schemas.microsoft.com/office/drawing/2014/main" id="{7FF755EC-7C9F-4D2A-BD8C-B19A4C8437D1}"/>
              </a:ext>
            </a:extLst>
          </p:cNvPr>
          <p:cNvPicPr>
            <a:picLocks noGrp="1" noChangeAspect="1"/>
          </p:cNvPicPr>
          <p:nvPr>
            <p:ph idx="1"/>
          </p:nvPr>
        </p:nvPicPr>
        <p:blipFill>
          <a:blip r:embed="rId2"/>
          <a:stretch>
            <a:fillRect/>
          </a:stretch>
        </p:blipFill>
        <p:spPr>
          <a:xfrm>
            <a:off x="7654795" y="116632"/>
            <a:ext cx="1205043" cy="1303414"/>
          </a:xfrm>
        </p:spPr>
      </p:pic>
    </p:spTree>
    <p:extLst>
      <p:ext uri="{BB962C8B-B14F-4D97-AF65-F5344CB8AC3E}">
        <p14:creationId xmlns:p14="http://schemas.microsoft.com/office/powerpoint/2010/main" val="3082428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E9E4CBBC-CF59-47E5-AD6B-98F830F9CE19}"/>
              </a:ext>
            </a:extLst>
          </p:cNvPr>
          <p:cNvPicPr>
            <a:picLocks noChangeAspect="1"/>
          </p:cNvPicPr>
          <p:nvPr/>
        </p:nvPicPr>
        <p:blipFill>
          <a:blip r:embed="rId3"/>
          <a:stretch>
            <a:fillRect/>
          </a:stretch>
        </p:blipFill>
        <p:spPr bwMode="auto">
          <a:xfrm>
            <a:off x="5123905" y="4240997"/>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11" descr="A picture containing object, coin&#10;&#10;Description automatically generated">
            <a:extLst>
              <a:ext uri="{FF2B5EF4-FFF2-40B4-BE49-F238E27FC236}">
                <a16:creationId xmlns:a16="http://schemas.microsoft.com/office/drawing/2014/main" id="{1E6BD11A-BE00-4FA0-9C39-DC5340438CD4}"/>
              </a:ext>
            </a:extLst>
          </p:cNvPr>
          <p:cNvPicPr>
            <a:picLocks noChangeAspect="1"/>
          </p:cNvPicPr>
          <p:nvPr/>
        </p:nvPicPr>
        <p:blipFill>
          <a:blip r:embed="rId3"/>
          <a:stretch>
            <a:fillRect/>
          </a:stretch>
        </p:blipFill>
        <p:spPr bwMode="auto">
          <a:xfrm>
            <a:off x="6363808" y="3332744"/>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11" descr="A picture containing object, coin&#10;&#10;Description automatically generated">
            <a:extLst>
              <a:ext uri="{FF2B5EF4-FFF2-40B4-BE49-F238E27FC236}">
                <a16:creationId xmlns:a16="http://schemas.microsoft.com/office/drawing/2014/main" id="{BD6F6AFF-7B50-4040-A7D6-C7F35CE1B348}"/>
              </a:ext>
            </a:extLst>
          </p:cNvPr>
          <p:cNvPicPr>
            <a:picLocks noChangeAspect="1"/>
          </p:cNvPicPr>
          <p:nvPr/>
        </p:nvPicPr>
        <p:blipFill>
          <a:blip r:embed="rId3"/>
          <a:stretch>
            <a:fillRect/>
          </a:stretch>
        </p:blipFill>
        <p:spPr bwMode="auto">
          <a:xfrm>
            <a:off x="7558247" y="2361936"/>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715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3F5D2038-4BED-4227-BB85-F96B515A6597}"/>
              </a:ext>
            </a:extLst>
          </p:cNvPr>
          <p:cNvPicPr>
            <a:picLocks noChangeAspect="1"/>
          </p:cNvPicPr>
          <p:nvPr/>
        </p:nvPicPr>
        <p:blipFill>
          <a:blip r:embed="rId3"/>
          <a:stretch>
            <a:fillRect/>
          </a:stretch>
        </p:blipFill>
        <p:spPr bwMode="auto">
          <a:xfrm>
            <a:off x="5483978" y="3604840"/>
            <a:ext cx="1800200" cy="1840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descr="A silver coin with a seal on it&#10;&#10;Description automatically generated with low confidence">
            <a:extLst>
              <a:ext uri="{FF2B5EF4-FFF2-40B4-BE49-F238E27FC236}">
                <a16:creationId xmlns:a16="http://schemas.microsoft.com/office/drawing/2014/main" id="{D134CA44-F01F-47FF-815D-8575AE1EE591}"/>
              </a:ext>
            </a:extLst>
          </p:cNvPr>
          <p:cNvPicPr>
            <a:picLocks noChangeAspect="1"/>
          </p:cNvPicPr>
          <p:nvPr/>
        </p:nvPicPr>
        <p:blipFill>
          <a:blip r:embed="rId4"/>
          <a:stretch>
            <a:fillRect/>
          </a:stretch>
        </p:blipFill>
        <p:spPr>
          <a:xfrm>
            <a:off x="7235999" y="2911440"/>
            <a:ext cx="1498418" cy="1507445"/>
          </a:xfrm>
          <a:prstGeom prst="rect">
            <a:avLst/>
          </a:prstGeom>
        </p:spPr>
      </p:pic>
    </p:spTree>
    <p:extLst>
      <p:ext uri="{BB962C8B-B14F-4D97-AF65-F5344CB8AC3E}">
        <p14:creationId xmlns:p14="http://schemas.microsoft.com/office/powerpoint/2010/main" val="4269434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2141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7164288" y="3452156"/>
            <a:ext cx="1498418" cy="1507445"/>
          </a:xfrm>
          <a:prstGeom prst="rect">
            <a:avLst/>
          </a:prstGeom>
        </p:spPr>
      </p:pic>
      <p:pic>
        <p:nvPicPr>
          <p:cNvPr id="14" name="Content Placeholder 11" descr="A picture containing object, coin&#10;&#10;Description automatically generated">
            <a:extLst>
              <a:ext uri="{FF2B5EF4-FFF2-40B4-BE49-F238E27FC236}">
                <a16:creationId xmlns:a16="http://schemas.microsoft.com/office/drawing/2014/main" id="{32F830F5-0EB2-48C0-9DA9-D75AAC7B3B00}"/>
              </a:ext>
            </a:extLst>
          </p:cNvPr>
          <p:cNvPicPr>
            <a:picLocks noChangeAspect="1"/>
          </p:cNvPicPr>
          <p:nvPr/>
        </p:nvPicPr>
        <p:blipFill>
          <a:blip r:embed="rId4"/>
          <a:stretch>
            <a:fillRect/>
          </a:stretch>
        </p:blipFill>
        <p:spPr bwMode="auto">
          <a:xfrm>
            <a:off x="5642059" y="4205878"/>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6079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5249206" y="3097912"/>
            <a:ext cx="1498418" cy="1507445"/>
          </a:xfrm>
          <a:prstGeom prst="rect">
            <a:avLst/>
          </a:prstGeom>
        </p:spPr>
      </p:pic>
      <p:pic>
        <p:nvPicPr>
          <p:cNvPr id="15" name="Picture 14" descr="A silver coin with a seal on it&#10;&#10;Description automatically generated with low confidence">
            <a:extLst>
              <a:ext uri="{FF2B5EF4-FFF2-40B4-BE49-F238E27FC236}">
                <a16:creationId xmlns:a16="http://schemas.microsoft.com/office/drawing/2014/main" id="{3FE5AB87-3AB7-462F-8B6A-3C5542DEDCE4}"/>
              </a:ext>
            </a:extLst>
          </p:cNvPr>
          <p:cNvPicPr>
            <a:picLocks noChangeAspect="1"/>
          </p:cNvPicPr>
          <p:nvPr/>
        </p:nvPicPr>
        <p:blipFill>
          <a:blip r:embed="rId3"/>
          <a:stretch>
            <a:fillRect/>
          </a:stretch>
        </p:blipFill>
        <p:spPr>
          <a:xfrm>
            <a:off x="6447394" y="4164821"/>
            <a:ext cx="1498418" cy="1507445"/>
          </a:xfrm>
          <a:prstGeom prst="rect">
            <a:avLst/>
          </a:prstGeom>
        </p:spPr>
      </p:pic>
      <p:pic>
        <p:nvPicPr>
          <p:cNvPr id="16" name="Picture 15" descr="A silver coin with a seal on it&#10;&#10;Description automatically generated with low confidence">
            <a:extLst>
              <a:ext uri="{FF2B5EF4-FFF2-40B4-BE49-F238E27FC236}">
                <a16:creationId xmlns:a16="http://schemas.microsoft.com/office/drawing/2014/main" id="{57E924B2-AA66-49BF-B63F-0291BAF02427}"/>
              </a:ext>
            </a:extLst>
          </p:cNvPr>
          <p:cNvPicPr>
            <a:picLocks noChangeAspect="1"/>
          </p:cNvPicPr>
          <p:nvPr/>
        </p:nvPicPr>
        <p:blipFill>
          <a:blip r:embed="rId3"/>
          <a:stretch>
            <a:fillRect/>
          </a:stretch>
        </p:blipFill>
        <p:spPr>
          <a:xfrm>
            <a:off x="7249913" y="2780420"/>
            <a:ext cx="1498418" cy="1507445"/>
          </a:xfrm>
          <a:prstGeom prst="rect">
            <a:avLst/>
          </a:prstGeom>
        </p:spPr>
      </p:pic>
    </p:spTree>
    <p:extLst>
      <p:ext uri="{BB962C8B-B14F-4D97-AF65-F5344CB8AC3E}">
        <p14:creationId xmlns:p14="http://schemas.microsoft.com/office/powerpoint/2010/main" val="3714693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ontent Placeholder 6">
            <a:extLst>
              <a:ext uri="{FF2B5EF4-FFF2-40B4-BE49-F238E27FC236}">
                <a16:creationId xmlns:a16="http://schemas.microsoft.com/office/drawing/2014/main" id="{AA424673-AD4F-4AD0-9F0F-A41A71B84BF7}"/>
              </a:ext>
            </a:extLst>
          </p:cNvPr>
          <p:cNvSpPr>
            <a:spLocks noGrp="1"/>
          </p:cNvSpPr>
          <p:nvPr>
            <p:ph idx="1"/>
          </p:nvPr>
        </p:nvSpPr>
        <p:spPr/>
        <p:txBody>
          <a:bodyPr/>
          <a:lstStyle/>
          <a:p>
            <a:endParaRPr lang="en-CA"/>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894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map&#10;&#10;Description automatically generated">
            <a:extLst>
              <a:ext uri="{FF2B5EF4-FFF2-40B4-BE49-F238E27FC236}">
                <a16:creationId xmlns:a16="http://schemas.microsoft.com/office/drawing/2014/main" id="{748D6EB6-204A-4C6E-A9F1-682F84D6E857}"/>
              </a:ext>
            </a:extLst>
          </p:cNvPr>
          <p:cNvPicPr>
            <a:picLocks noGrp="1" noChangeAspect="1"/>
          </p:cNvPicPr>
          <p:nvPr>
            <p:ph idx="1"/>
          </p:nvPr>
        </p:nvPicPr>
        <p:blipFill>
          <a:blip r:embed="rId2"/>
          <a:stretch>
            <a:fillRect/>
          </a:stretch>
        </p:blipFill>
        <p:spPr>
          <a:xfrm>
            <a:off x="786364" y="3429000"/>
            <a:ext cx="3137564" cy="1461459"/>
          </a:xfrm>
        </p:spPr>
      </p:pic>
    </p:spTree>
    <p:extLst>
      <p:ext uri="{BB962C8B-B14F-4D97-AF65-F5344CB8AC3E}">
        <p14:creationId xmlns:p14="http://schemas.microsoft.com/office/powerpoint/2010/main" val="290530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3" name="Content Placeholder 10" descr="Map&#10;&#10;Description automatically generated">
            <a:extLst>
              <a:ext uri="{FF2B5EF4-FFF2-40B4-BE49-F238E27FC236}">
                <a16:creationId xmlns:a16="http://schemas.microsoft.com/office/drawing/2014/main" id="{E912B481-7F2B-4633-8227-F371BB9D6333}"/>
              </a:ext>
            </a:extLst>
          </p:cNvPr>
          <p:cNvPicPr>
            <a:picLocks noChangeAspect="1"/>
          </p:cNvPicPr>
          <p:nvPr/>
        </p:nvPicPr>
        <p:blipFill>
          <a:blip r:embed="rId2"/>
          <a:stretch>
            <a:fillRect/>
          </a:stretch>
        </p:blipFill>
        <p:spPr bwMode="auto">
          <a:xfrm>
            <a:off x="1259632" y="4317004"/>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4755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2" name="Content Placeholder 7">
            <a:extLst>
              <a:ext uri="{FF2B5EF4-FFF2-40B4-BE49-F238E27FC236}">
                <a16:creationId xmlns:a16="http://schemas.microsoft.com/office/drawing/2014/main" id="{D346FE86-B1C8-459B-BF13-99790AEE7FDC}"/>
              </a:ext>
            </a:extLst>
          </p:cNvPr>
          <p:cNvPicPr>
            <a:picLocks noChangeAspect="1"/>
          </p:cNvPicPr>
          <p:nvPr/>
        </p:nvPicPr>
        <p:blipFill>
          <a:blip r:embed="rId3"/>
          <a:stretch>
            <a:fillRect/>
          </a:stretch>
        </p:blipFill>
        <p:spPr bwMode="auto">
          <a:xfrm>
            <a:off x="727859" y="4407559"/>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7BA096E0-7C78-4A8F-984E-730EF31758CD}"/>
              </a:ext>
            </a:extLst>
          </p:cNvPr>
          <p:cNvPicPr>
            <a:picLocks noChangeAspect="1"/>
          </p:cNvPicPr>
          <p:nvPr/>
        </p:nvPicPr>
        <p:blipFill>
          <a:blip r:embed="rId3"/>
          <a:stretch>
            <a:fillRect/>
          </a:stretch>
        </p:blipFill>
        <p:spPr bwMode="auto">
          <a:xfrm>
            <a:off x="1868617" y="4396523"/>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close up of a coin&#10;&#10;Description automatically generated with medium confidence">
            <a:extLst>
              <a:ext uri="{FF2B5EF4-FFF2-40B4-BE49-F238E27FC236}">
                <a16:creationId xmlns:a16="http://schemas.microsoft.com/office/drawing/2014/main" id="{F53DAD4F-7944-46A3-9050-7BB598E73C4F}"/>
              </a:ext>
            </a:extLst>
          </p:cNvPr>
          <p:cNvPicPr>
            <a:picLocks noChangeAspect="1"/>
          </p:cNvPicPr>
          <p:nvPr/>
        </p:nvPicPr>
        <p:blipFill>
          <a:blip r:embed="rId4"/>
          <a:stretch>
            <a:fillRect/>
          </a:stretch>
        </p:blipFill>
        <p:spPr bwMode="auto">
          <a:xfrm>
            <a:off x="3017605" y="4533440"/>
            <a:ext cx="101936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52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5551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descr="A picture containing diagram&#10;&#10;Description automatically generated">
            <a:extLst>
              <a:ext uri="{FF2B5EF4-FFF2-40B4-BE49-F238E27FC236}">
                <a16:creationId xmlns:a16="http://schemas.microsoft.com/office/drawing/2014/main" id="{C161E4A2-5C93-41EC-8465-C2CBFEBBABB4}"/>
              </a:ext>
            </a:extLst>
          </p:cNvPr>
          <p:cNvPicPr>
            <a:picLocks noChangeAspect="1"/>
          </p:cNvPicPr>
          <p:nvPr/>
        </p:nvPicPr>
        <p:blipFill>
          <a:blip r:embed="rId2"/>
          <a:stretch>
            <a:fillRect/>
          </a:stretch>
        </p:blipFill>
        <p:spPr>
          <a:xfrm>
            <a:off x="313067" y="3039228"/>
            <a:ext cx="2826583" cy="1315939"/>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1259632" y="4267300"/>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3964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83777"/>
            <a:ext cx="2428739" cy="1131292"/>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211585" y="4745980"/>
            <a:ext cx="2416199" cy="1131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6805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62263"/>
            <a:ext cx="2428739" cy="1131292"/>
          </a:xfrm>
          <a:prstGeom prst="rect">
            <a:avLst/>
          </a:prstGeom>
        </p:spPr>
      </p:pic>
      <p:pic>
        <p:nvPicPr>
          <p:cNvPr id="13" name="Content Placeholder 7">
            <a:extLst>
              <a:ext uri="{FF2B5EF4-FFF2-40B4-BE49-F238E27FC236}">
                <a16:creationId xmlns:a16="http://schemas.microsoft.com/office/drawing/2014/main" id="{07E866EE-E5C1-49D3-BBB2-2D0EC6AAB7D5}"/>
              </a:ext>
            </a:extLst>
          </p:cNvPr>
          <p:cNvPicPr>
            <a:picLocks noChangeAspect="1"/>
          </p:cNvPicPr>
          <p:nvPr/>
        </p:nvPicPr>
        <p:blipFill>
          <a:blip r:embed="rId3"/>
          <a:stretch>
            <a:fillRect/>
          </a:stretch>
        </p:blipFill>
        <p:spPr bwMode="auto">
          <a:xfrm>
            <a:off x="199045" y="4740467"/>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a:extLst>
              <a:ext uri="{FF2B5EF4-FFF2-40B4-BE49-F238E27FC236}">
                <a16:creationId xmlns:a16="http://schemas.microsoft.com/office/drawing/2014/main" id="{D4ABC048-9A69-4409-8DBC-86CC3B4A763C}"/>
              </a:ext>
            </a:extLst>
          </p:cNvPr>
          <p:cNvPicPr>
            <a:picLocks noChangeAspect="1"/>
          </p:cNvPicPr>
          <p:nvPr/>
        </p:nvPicPr>
        <p:blipFill>
          <a:blip r:embed="rId3"/>
          <a:stretch>
            <a:fillRect/>
          </a:stretch>
        </p:blipFill>
        <p:spPr bwMode="auto">
          <a:xfrm>
            <a:off x="1051289" y="4927439"/>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close up of a coin&#10;&#10;Description automatically generated with medium confidence">
            <a:extLst>
              <a:ext uri="{FF2B5EF4-FFF2-40B4-BE49-F238E27FC236}">
                <a16:creationId xmlns:a16="http://schemas.microsoft.com/office/drawing/2014/main" id="{0D475073-92ED-48FC-AABC-F21DF65343C3}"/>
              </a:ext>
            </a:extLst>
          </p:cNvPr>
          <p:cNvPicPr>
            <a:picLocks noChangeAspect="1"/>
          </p:cNvPicPr>
          <p:nvPr/>
        </p:nvPicPr>
        <p:blipFill>
          <a:blip r:embed="rId4"/>
          <a:stretch>
            <a:fillRect/>
          </a:stretch>
        </p:blipFill>
        <p:spPr bwMode="auto">
          <a:xfrm>
            <a:off x="1907704" y="4893480"/>
            <a:ext cx="808430"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9281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7622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F499D69B-E8BE-418E-ABEF-5D4862349EE8}"/>
              </a:ext>
            </a:extLst>
          </p:cNvPr>
          <p:cNvPicPr>
            <a:picLocks noGrp="1" noChangeAspect="1"/>
          </p:cNvPicPr>
          <p:nvPr>
            <p:ph idx="1"/>
          </p:nvPr>
        </p:nvPicPr>
        <p:blipFill>
          <a:blip r:embed="rId4"/>
          <a:stretch>
            <a:fillRect/>
          </a:stretch>
        </p:blipFill>
        <p:spPr>
          <a:xfrm>
            <a:off x="6018105" y="3424330"/>
            <a:ext cx="1556471" cy="1591129"/>
          </a:xfrm>
        </p:spPr>
      </p:pic>
    </p:spTree>
    <p:extLst>
      <p:ext uri="{BB962C8B-B14F-4D97-AF65-F5344CB8AC3E}">
        <p14:creationId xmlns:p14="http://schemas.microsoft.com/office/powerpoint/2010/main" val="3640084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8366946D-5B82-4546-8492-87F842E9B5BA}"/>
              </a:ext>
            </a:extLst>
          </p:cNvPr>
          <p:cNvPicPr>
            <a:picLocks noChangeAspect="1"/>
          </p:cNvPicPr>
          <p:nvPr/>
        </p:nvPicPr>
        <p:blipFill>
          <a:blip r:embed="rId4"/>
          <a:stretch>
            <a:fillRect/>
          </a:stretch>
        </p:blipFill>
        <p:spPr bwMode="auto">
          <a:xfrm>
            <a:off x="5768762" y="343703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11" descr="A picture containing object, coin&#10;&#10;Description automatically generated">
            <a:extLst>
              <a:ext uri="{FF2B5EF4-FFF2-40B4-BE49-F238E27FC236}">
                <a16:creationId xmlns:a16="http://schemas.microsoft.com/office/drawing/2014/main" id="{76C95521-607F-439F-A42B-0E823622FE2E}"/>
              </a:ext>
            </a:extLst>
          </p:cNvPr>
          <p:cNvPicPr>
            <a:picLocks noChangeAspect="1"/>
          </p:cNvPicPr>
          <p:nvPr/>
        </p:nvPicPr>
        <p:blipFill>
          <a:blip r:embed="rId4"/>
          <a:stretch>
            <a:fillRect/>
          </a:stretch>
        </p:blipFill>
        <p:spPr bwMode="auto">
          <a:xfrm>
            <a:off x="7013711" y="308860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descr="A silver coin with a seal on it&#10;&#10;Description automatically generated with low confidence">
            <a:extLst>
              <a:ext uri="{FF2B5EF4-FFF2-40B4-BE49-F238E27FC236}">
                <a16:creationId xmlns:a16="http://schemas.microsoft.com/office/drawing/2014/main" id="{2C910B9F-09E0-4A75-B5F1-A8C0D41990EF}"/>
              </a:ext>
            </a:extLst>
          </p:cNvPr>
          <p:cNvPicPr>
            <a:picLocks noChangeAspect="1"/>
          </p:cNvPicPr>
          <p:nvPr/>
        </p:nvPicPr>
        <p:blipFill>
          <a:blip r:embed="rId5"/>
          <a:stretch>
            <a:fillRect/>
          </a:stretch>
        </p:blipFill>
        <p:spPr>
          <a:xfrm>
            <a:off x="6574795" y="4251347"/>
            <a:ext cx="1178986" cy="1186089"/>
          </a:xfrm>
          <a:prstGeom prst="rect">
            <a:avLst/>
          </a:prstGeom>
        </p:spPr>
      </p:pic>
    </p:spTree>
    <p:extLst>
      <p:ext uri="{BB962C8B-B14F-4D97-AF65-F5344CB8AC3E}">
        <p14:creationId xmlns:p14="http://schemas.microsoft.com/office/powerpoint/2010/main" val="426699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5409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5217183" y="324898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descr="A silver coin with a seal on it&#10;&#10;Description automatically generated with low confidence">
            <a:extLst>
              <a:ext uri="{FF2B5EF4-FFF2-40B4-BE49-F238E27FC236}">
                <a16:creationId xmlns:a16="http://schemas.microsoft.com/office/drawing/2014/main" id="{6292D3C8-6749-46B3-A0DD-93F3ED91B2A2}"/>
              </a:ext>
            </a:extLst>
          </p:cNvPr>
          <p:cNvPicPr>
            <a:picLocks noChangeAspect="1"/>
          </p:cNvPicPr>
          <p:nvPr/>
        </p:nvPicPr>
        <p:blipFill>
          <a:blip r:embed="rId6"/>
          <a:stretch>
            <a:fillRect/>
          </a:stretch>
        </p:blipFill>
        <p:spPr>
          <a:xfrm>
            <a:off x="7380312" y="3635736"/>
            <a:ext cx="1178986" cy="1186089"/>
          </a:xfrm>
          <a:prstGeom prst="rect">
            <a:avLst/>
          </a:prstGeom>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6322901" y="324547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11" descr="A picture containing object, coin&#10;&#10;Description automatically generated">
            <a:extLst>
              <a:ext uri="{FF2B5EF4-FFF2-40B4-BE49-F238E27FC236}">
                <a16:creationId xmlns:a16="http://schemas.microsoft.com/office/drawing/2014/main" id="{14E150B3-6313-42F6-B6E8-056E298B877A}"/>
              </a:ext>
            </a:extLst>
          </p:cNvPr>
          <p:cNvPicPr>
            <a:picLocks noChangeAspect="1"/>
          </p:cNvPicPr>
          <p:nvPr/>
        </p:nvPicPr>
        <p:blipFill>
          <a:blip r:embed="rId5"/>
          <a:stretch>
            <a:fillRect/>
          </a:stretch>
        </p:blipFill>
        <p:spPr bwMode="auto">
          <a:xfrm>
            <a:off x="5238799" y="4312175"/>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Content Placeholder 11" descr="A picture containing object, coin&#10;&#10;Description automatically generated">
            <a:extLst>
              <a:ext uri="{FF2B5EF4-FFF2-40B4-BE49-F238E27FC236}">
                <a16:creationId xmlns:a16="http://schemas.microsoft.com/office/drawing/2014/main" id="{3C577253-E25C-49DC-8123-F073C95A9FDB}"/>
              </a:ext>
            </a:extLst>
          </p:cNvPr>
          <p:cNvPicPr>
            <a:picLocks noChangeAspect="1"/>
          </p:cNvPicPr>
          <p:nvPr/>
        </p:nvPicPr>
        <p:blipFill>
          <a:blip r:embed="rId5"/>
          <a:stretch>
            <a:fillRect/>
          </a:stretch>
        </p:blipFill>
        <p:spPr bwMode="auto">
          <a:xfrm>
            <a:off x="6322900"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7314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6"/>
          <a:stretch>
            <a:fillRect/>
          </a:stretch>
        </p:blipFill>
        <p:spPr>
          <a:xfrm>
            <a:off x="5770712" y="3595034"/>
            <a:ext cx="1292044" cy="1320814"/>
          </a:xfrm>
        </p:spPr>
      </p:pic>
    </p:spTree>
    <p:extLst>
      <p:ext uri="{BB962C8B-B14F-4D97-AF65-F5344CB8AC3E}">
        <p14:creationId xmlns:p14="http://schemas.microsoft.com/office/powerpoint/2010/main" val="3301895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101555" y="2993753"/>
            <a:ext cx="2428739" cy="1131292"/>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3"/>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4"/>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4"/>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5"/>
          <a:stretch>
            <a:fillRect/>
          </a:stretch>
        </p:blipFill>
        <p:spPr>
          <a:xfrm>
            <a:off x="5770712" y="3595034"/>
            <a:ext cx="1292044" cy="1320814"/>
          </a:xfrm>
        </p:spPr>
      </p:pic>
      <p:pic>
        <p:nvPicPr>
          <p:cNvPr id="17" name="Picture 16" descr="A picture containing map&#10;&#10;Description automatically generated">
            <a:extLst>
              <a:ext uri="{FF2B5EF4-FFF2-40B4-BE49-F238E27FC236}">
                <a16:creationId xmlns:a16="http://schemas.microsoft.com/office/drawing/2014/main" id="{195F3D22-CB4D-4FE6-8504-4AC38ADFC85F}"/>
              </a:ext>
            </a:extLst>
          </p:cNvPr>
          <p:cNvPicPr>
            <a:picLocks noChangeAspect="1"/>
          </p:cNvPicPr>
          <p:nvPr/>
        </p:nvPicPr>
        <p:blipFill>
          <a:blip r:embed="rId2"/>
          <a:stretch>
            <a:fillRect/>
          </a:stretch>
        </p:blipFill>
        <p:spPr>
          <a:xfrm>
            <a:off x="412977" y="4005064"/>
            <a:ext cx="2428739" cy="1131292"/>
          </a:xfrm>
          <a:prstGeom prst="rect">
            <a:avLst/>
          </a:prstGeom>
        </p:spPr>
      </p:pic>
      <p:pic>
        <p:nvPicPr>
          <p:cNvPr id="19" name="Picture 18" descr="A picture containing map&#10;&#10;Description automatically generated">
            <a:extLst>
              <a:ext uri="{FF2B5EF4-FFF2-40B4-BE49-F238E27FC236}">
                <a16:creationId xmlns:a16="http://schemas.microsoft.com/office/drawing/2014/main" id="{06288FAD-C3D7-4E03-9D65-63227DD2FD87}"/>
              </a:ext>
            </a:extLst>
          </p:cNvPr>
          <p:cNvPicPr>
            <a:picLocks noChangeAspect="1"/>
          </p:cNvPicPr>
          <p:nvPr/>
        </p:nvPicPr>
        <p:blipFill>
          <a:blip r:embed="rId2"/>
          <a:stretch>
            <a:fillRect/>
          </a:stretch>
        </p:blipFill>
        <p:spPr>
          <a:xfrm>
            <a:off x="819863" y="4958045"/>
            <a:ext cx="2428739" cy="1131292"/>
          </a:xfrm>
          <a:prstGeom prst="rect">
            <a:avLst/>
          </a:prstGeom>
        </p:spPr>
      </p:pic>
    </p:spTree>
    <p:extLst>
      <p:ext uri="{BB962C8B-B14F-4D97-AF65-F5344CB8AC3E}">
        <p14:creationId xmlns:p14="http://schemas.microsoft.com/office/powerpoint/2010/main" val="2282228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788393" y="620688"/>
            <a:ext cx="8067997" cy="523220"/>
          </a:xfrm>
          <a:prstGeom prst="rect">
            <a:avLst/>
          </a:prstGeom>
          <a:noFill/>
        </p:spPr>
        <p:txBody>
          <a:bodyPr wrap="square" rtlCol="0">
            <a:spAutoFit/>
          </a:bodyPr>
          <a:lstStyle/>
          <a:p>
            <a:pPr algn="ctr"/>
            <a:r>
              <a:rPr lang="en-US" sz="2800" b="1" dirty="0">
                <a:solidFill>
                  <a:srgbClr val="477E27"/>
                </a:solidFill>
                <a:latin typeface="Open Sans" panose="020B0606030504020204" pitchFamily="34" charset="0"/>
                <a:ea typeface="Open Sans" panose="020B0606030504020204" pitchFamily="34" charset="0"/>
                <a:cs typeface="Open Sans" panose="020B0606030504020204" pitchFamily="34" charset="0"/>
              </a:rPr>
              <a:t>Little Cents can make Mighty Dollars!</a:t>
            </a:r>
            <a:endParaRPr lang="en-CA" sz="2800" b="1" dirty="0">
              <a:solidFill>
                <a:srgbClr val="477E27"/>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F68138C1-EEFE-4B6B-96CD-8AD10ECB6CBE}"/>
              </a:ext>
            </a:extLst>
          </p:cNvPr>
          <p:cNvPicPr>
            <a:picLocks noChangeAspect="1"/>
          </p:cNvPicPr>
          <p:nvPr/>
        </p:nvPicPr>
        <p:blipFill>
          <a:blip r:embed="rId2"/>
          <a:stretch>
            <a:fillRect/>
          </a:stretch>
        </p:blipFill>
        <p:spPr>
          <a:xfrm>
            <a:off x="395536" y="1628800"/>
            <a:ext cx="3575846" cy="3351919"/>
          </a:xfrm>
          <a:prstGeom prst="rect">
            <a:avLst/>
          </a:prstGeom>
        </p:spPr>
      </p:pic>
      <p:pic>
        <p:nvPicPr>
          <p:cNvPr id="11" name="Content Placeholder 7" descr="A picture containing object, coin&#10;&#10;Description automatically generated">
            <a:extLst>
              <a:ext uri="{FF2B5EF4-FFF2-40B4-BE49-F238E27FC236}">
                <a16:creationId xmlns:a16="http://schemas.microsoft.com/office/drawing/2014/main" id="{03227F1B-46DE-40A7-8ED5-340331224FC2}"/>
              </a:ext>
            </a:extLst>
          </p:cNvPr>
          <p:cNvPicPr>
            <a:picLocks noChangeAspect="1"/>
          </p:cNvPicPr>
          <p:nvPr/>
        </p:nvPicPr>
        <p:blipFill>
          <a:blip r:embed="rId3"/>
          <a:stretch>
            <a:fillRect/>
          </a:stretch>
        </p:blipFill>
        <p:spPr bwMode="auto">
          <a:xfrm>
            <a:off x="5436203" y="1838480"/>
            <a:ext cx="1556471" cy="1591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611A4A5A-C02A-4735-8ACD-29D66416E0CE}"/>
              </a:ext>
            </a:extLst>
          </p:cNvPr>
          <p:cNvPicPr>
            <a:picLocks noChangeAspect="1"/>
          </p:cNvPicPr>
          <p:nvPr/>
        </p:nvPicPr>
        <p:blipFill>
          <a:blip r:embed="rId4"/>
          <a:stretch>
            <a:fillRect/>
          </a:stretch>
        </p:blipFill>
        <p:spPr bwMode="auto">
          <a:xfrm>
            <a:off x="6214439" y="3694906"/>
            <a:ext cx="1154124" cy="1175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5ECC2BF0-EEF6-4827-B4D9-D8DD2CA0E0A1}"/>
              </a:ext>
            </a:extLst>
          </p:cNvPr>
          <p:cNvPicPr>
            <a:picLocks noChangeAspect="1"/>
          </p:cNvPicPr>
          <p:nvPr/>
        </p:nvPicPr>
        <p:blipFill>
          <a:blip r:embed="rId5"/>
          <a:stretch>
            <a:fillRect/>
          </a:stretch>
        </p:blipFill>
        <p:spPr>
          <a:xfrm>
            <a:off x="7216647" y="2503177"/>
            <a:ext cx="1340540" cy="1348616"/>
          </a:xfrm>
          <a:prstGeom prst="rect">
            <a:avLst/>
          </a:prstGeom>
        </p:spPr>
      </p:pic>
    </p:spTree>
    <p:extLst>
      <p:ext uri="{BB962C8B-B14F-4D97-AF65-F5344CB8AC3E}">
        <p14:creationId xmlns:p14="http://schemas.microsoft.com/office/powerpoint/2010/main" val="580850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6850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6781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3870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50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descr="A picture containing object, coin&#10;&#10;Description automatically generated">
            <a:extLst>
              <a:ext uri="{FF2B5EF4-FFF2-40B4-BE49-F238E27FC236}">
                <a16:creationId xmlns:a16="http://schemas.microsoft.com/office/drawing/2014/main" id="{FC7E5C36-03B2-43F1-B7D1-A05F9E777EDC}"/>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87CB5475-9C81-4319-96F4-628EE990F7F7}"/>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9567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2790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75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Content Placeholder 7" descr="A picture containing object, coin&#10;&#10;Description automatically generated">
            <a:extLst>
              <a:ext uri="{FF2B5EF4-FFF2-40B4-BE49-F238E27FC236}">
                <a16:creationId xmlns:a16="http://schemas.microsoft.com/office/drawing/2014/main" id="{601CAFDF-655E-4957-8CC6-F6BE984A70F4}"/>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97FBA51B-3253-4493-AC3B-E1B459EB3110}"/>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picture containing object, coin&#10;&#10;Description automatically generated">
            <a:extLst>
              <a:ext uri="{FF2B5EF4-FFF2-40B4-BE49-F238E27FC236}">
                <a16:creationId xmlns:a16="http://schemas.microsoft.com/office/drawing/2014/main" id="{87D3867D-3198-4888-A40A-07786828C0B5}"/>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4261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picture containing object, coin&#10;&#10;Description automatically generated">
            <a:extLst>
              <a:ext uri="{FF2B5EF4-FFF2-40B4-BE49-F238E27FC236}">
                <a16:creationId xmlns:a16="http://schemas.microsoft.com/office/drawing/2014/main" id="{AFFA94B8-B94B-4BA1-AB59-0CBCF5A587A9}"/>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9553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087431"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100?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Oval 19">
            <a:extLst>
              <a:ext uri="{FF2B5EF4-FFF2-40B4-BE49-F238E27FC236}">
                <a16:creationId xmlns:a16="http://schemas.microsoft.com/office/drawing/2014/main" id="{C434B817-9131-49C4-BE0E-DE8992B5FAC4}"/>
              </a:ext>
            </a:extLst>
          </p:cNvPr>
          <p:cNvSpPr/>
          <p:nvPr/>
        </p:nvSpPr>
        <p:spPr>
          <a:xfrm>
            <a:off x="5076056" y="1836120"/>
            <a:ext cx="745317" cy="1199235"/>
          </a:xfrm>
          <a:custGeom>
            <a:avLst/>
            <a:gdLst>
              <a:gd name="connsiteX0" fmla="*/ 0 w 745317"/>
              <a:gd name="connsiteY0" fmla="*/ 599618 h 1199235"/>
              <a:gd name="connsiteX1" fmla="*/ 372659 w 745317"/>
              <a:gd name="connsiteY1" fmla="*/ 0 h 1199235"/>
              <a:gd name="connsiteX2" fmla="*/ 745318 w 745317"/>
              <a:gd name="connsiteY2" fmla="*/ 599618 h 1199235"/>
              <a:gd name="connsiteX3" fmla="*/ 372659 w 745317"/>
              <a:gd name="connsiteY3" fmla="*/ 1199236 h 1199235"/>
              <a:gd name="connsiteX4" fmla="*/ 0 w 745317"/>
              <a:gd name="connsiteY4" fmla="*/ 599618 h 1199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317" h="1199235" extrusionOk="0">
                <a:moveTo>
                  <a:pt x="0" y="599618"/>
                </a:moveTo>
                <a:cubicBezTo>
                  <a:pt x="-25995" y="269570"/>
                  <a:pt x="176770" y="9758"/>
                  <a:pt x="372659" y="0"/>
                </a:cubicBezTo>
                <a:cubicBezTo>
                  <a:pt x="594488" y="32869"/>
                  <a:pt x="745616" y="277567"/>
                  <a:pt x="745318" y="599618"/>
                </a:cubicBezTo>
                <a:cubicBezTo>
                  <a:pt x="730696" y="908718"/>
                  <a:pt x="599480" y="1224635"/>
                  <a:pt x="372659" y="1199236"/>
                </a:cubicBezTo>
                <a:cubicBezTo>
                  <a:pt x="180270" y="1149300"/>
                  <a:pt x="16467" y="961479"/>
                  <a:pt x="0" y="599618"/>
                </a:cubicBezTo>
                <a:close/>
              </a:path>
            </a:pathLst>
          </a:custGeom>
          <a:noFill/>
          <a:ln w="57150">
            <a:solidFill>
              <a:srgbClr val="FF0000"/>
            </a:solidFill>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21" name="Graphic 20" descr="Line arrow: Counter-clockwise curve with solid fill">
            <a:extLst>
              <a:ext uri="{FF2B5EF4-FFF2-40B4-BE49-F238E27FC236}">
                <a16:creationId xmlns:a16="http://schemas.microsoft.com/office/drawing/2014/main" id="{C80DB6C5-56CF-40B6-9B47-7F174B2DE6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3724319" y="1084032"/>
            <a:ext cx="1498204" cy="1566637"/>
          </a:xfrm>
          <a:prstGeom prst="rect">
            <a:avLst/>
          </a:prstGeom>
        </p:spPr>
      </p:pic>
    </p:spTree>
    <p:extLst>
      <p:ext uri="{BB962C8B-B14F-4D97-AF65-F5344CB8AC3E}">
        <p14:creationId xmlns:p14="http://schemas.microsoft.com/office/powerpoint/2010/main" val="239511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7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trips(downLeft)">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36085"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$ 1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7" name="Group 6">
            <a:extLst>
              <a:ext uri="{FF2B5EF4-FFF2-40B4-BE49-F238E27FC236}">
                <a16:creationId xmlns:a16="http://schemas.microsoft.com/office/drawing/2014/main" id="{582E4951-D62B-4B6C-854B-3F39CDFEF2DB}"/>
              </a:ext>
            </a:extLst>
          </p:cNvPr>
          <p:cNvGrpSpPr/>
          <p:nvPr/>
        </p:nvGrpSpPr>
        <p:grpSpPr>
          <a:xfrm>
            <a:off x="5062690" y="3107606"/>
            <a:ext cx="3766293" cy="2615562"/>
            <a:chOff x="5062690" y="3107606"/>
            <a:chExt cx="3766293" cy="2615562"/>
          </a:xfrm>
        </p:grpSpPr>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62690" y="3130384"/>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3802"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73389"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76607"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9" name="Picture 8">
            <a:extLst>
              <a:ext uri="{FF2B5EF4-FFF2-40B4-BE49-F238E27FC236}">
                <a16:creationId xmlns:a16="http://schemas.microsoft.com/office/drawing/2014/main" id="{0F7067E3-40BB-429F-A266-5044800EA3C6}"/>
              </a:ext>
            </a:extLst>
          </p:cNvPr>
          <p:cNvPicPr>
            <a:picLocks noChangeAspect="1"/>
          </p:cNvPicPr>
          <p:nvPr/>
        </p:nvPicPr>
        <p:blipFill>
          <a:blip r:embed="rId3"/>
          <a:stretch>
            <a:fillRect/>
          </a:stretch>
        </p:blipFill>
        <p:spPr>
          <a:xfrm>
            <a:off x="385965" y="546984"/>
            <a:ext cx="1210317" cy="2033333"/>
          </a:xfrm>
          <a:prstGeom prst="rect">
            <a:avLst/>
          </a:prstGeom>
        </p:spPr>
      </p:pic>
      <p:pic>
        <p:nvPicPr>
          <p:cNvPr id="11" name="Picture 10">
            <a:extLst>
              <a:ext uri="{FF2B5EF4-FFF2-40B4-BE49-F238E27FC236}">
                <a16:creationId xmlns:a16="http://schemas.microsoft.com/office/drawing/2014/main" id="{1877E43B-D449-498E-B2C6-EDCA3949E65E}"/>
              </a:ext>
            </a:extLst>
          </p:cNvPr>
          <p:cNvPicPr>
            <a:picLocks noChangeAspect="1"/>
          </p:cNvPicPr>
          <p:nvPr/>
        </p:nvPicPr>
        <p:blipFill>
          <a:blip r:embed="rId4"/>
          <a:stretch>
            <a:fillRect/>
          </a:stretch>
        </p:blipFill>
        <p:spPr>
          <a:xfrm>
            <a:off x="1596283" y="117118"/>
            <a:ext cx="1936816" cy="1260468"/>
          </a:xfrm>
          <a:prstGeom prst="rect">
            <a:avLst/>
          </a:prstGeom>
        </p:spPr>
      </p:pic>
      <p:pic>
        <p:nvPicPr>
          <p:cNvPr id="14" name="Picture 13">
            <a:extLst>
              <a:ext uri="{FF2B5EF4-FFF2-40B4-BE49-F238E27FC236}">
                <a16:creationId xmlns:a16="http://schemas.microsoft.com/office/drawing/2014/main" id="{86E42454-F2E2-4204-A383-873C13DD7551}"/>
              </a:ext>
            </a:extLst>
          </p:cNvPr>
          <p:cNvPicPr>
            <a:picLocks noChangeAspect="1"/>
          </p:cNvPicPr>
          <p:nvPr/>
        </p:nvPicPr>
        <p:blipFill>
          <a:blip r:embed="rId5"/>
          <a:stretch>
            <a:fillRect/>
          </a:stretch>
        </p:blipFill>
        <p:spPr>
          <a:xfrm>
            <a:off x="7277321" y="1598343"/>
            <a:ext cx="1613533" cy="1532041"/>
          </a:xfrm>
          <a:prstGeom prst="rect">
            <a:avLst/>
          </a:prstGeom>
        </p:spPr>
      </p:pic>
    </p:spTree>
    <p:extLst>
      <p:ext uri="{BB962C8B-B14F-4D97-AF65-F5344CB8AC3E}">
        <p14:creationId xmlns:p14="http://schemas.microsoft.com/office/powerpoint/2010/main" val="28917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1.38889E-6 1.11022E-16 L -0.52726 -0.01458 " pathEditMode="relative" rAng="0" ptsTypes="AA">
                                      <p:cBhvr>
                                        <p:cTn id="6" dur="2000" fill="hold"/>
                                        <p:tgtEl>
                                          <p:spTgt spid="7"/>
                                        </p:tgtEl>
                                        <p:attrNameLst>
                                          <p:attrName>ppt_x</p:attrName>
                                          <p:attrName>ppt_y</p:attrName>
                                        </p:attrNameLst>
                                      </p:cBhvr>
                                      <p:rCtr x="-26372" y="-7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Little Cents </a:t>
            </a:r>
            <a:r>
              <a:rPr lang="en-US" altLang="en-US" dirty="0">
                <a:solidFill>
                  <a:srgbClr val="005954"/>
                </a:solidFill>
                <a:latin typeface="Open Sans" panose="020B0606030504020204" pitchFamily="34" charset="0"/>
                <a:sym typeface="Wingdings" panose="05000000000000000000" pitchFamily="2" charset="2"/>
              </a:rPr>
              <a:t> Mighty Dollars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340643"/>
            <a:ext cx="7923212" cy="4176713"/>
          </a:xfrm>
        </p:spPr>
        <p:txBody>
          <a:bodyPr/>
          <a:lstStyle/>
          <a:p>
            <a:pPr marL="0" indent="0" eaLnBrk="1" hangingPunct="1">
              <a:buNone/>
            </a:pPr>
            <a:r>
              <a:rPr lang="en-US" altLang="en-US" sz="2400" dirty="0"/>
              <a:t>Go through slides 5 to 22 using cents only!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3653020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C6590A-747E-4865-82DA-B15F42952E12}">
  <ds:schemaRefs>
    <ds:schemaRef ds:uri="http://schemas.microsoft.com/office/2006/metadata/longProperties"/>
  </ds:schemaRefs>
</ds:datastoreItem>
</file>

<file path=customXml/itemProps2.xml><?xml version="1.0" encoding="utf-8"?>
<ds:datastoreItem xmlns:ds="http://schemas.openxmlformats.org/officeDocument/2006/customXml" ds:itemID="{C9C788A8-EBDF-43CA-86F7-BB9A2AC06A55}"/>
</file>

<file path=customXml/itemProps3.xml><?xml version="1.0" encoding="utf-8"?>
<ds:datastoreItem xmlns:ds="http://schemas.openxmlformats.org/officeDocument/2006/customXml" ds:itemID="{43A5EA38-37C1-4151-A73D-857D7B0043F7}">
  <ds:schemaRefs>
    <ds:schemaRef ds:uri="http://schemas.microsoft.com/sharepoint/v3/contenttype/forms"/>
  </ds:schemaRefs>
</ds:datastoreItem>
</file>

<file path=customXml/itemProps4.xml><?xml version="1.0" encoding="utf-8"?>
<ds:datastoreItem xmlns:ds="http://schemas.openxmlformats.org/officeDocument/2006/customXml" ds:itemID="{FB1ABF76-BADC-4C69-B0E6-CD9F8E4572A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658</Words>
  <Application>Microsoft Office PowerPoint</Application>
  <PresentationFormat>On-screen Show (4:3)</PresentationFormat>
  <Paragraphs>212</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Open Sans</vt:lpstr>
      <vt:lpstr>Blank Presentation</vt:lpstr>
      <vt:lpstr>How To Use Money Manipulatives</vt:lpstr>
      <vt:lpstr>A Special Note For Teachers</vt:lpstr>
      <vt:lpstr>Materials</vt:lpstr>
      <vt:lpstr>Instructions</vt:lpstr>
      <vt:lpstr>PowerPoint Presentation</vt:lpstr>
      <vt:lpstr>X`</vt:lpstr>
      <vt:lpstr>X`</vt:lpstr>
      <vt:lpstr>X`</vt:lpstr>
      <vt:lpstr>PowerPoint Presentation</vt:lpstr>
      <vt:lpstr>X`</vt:lpstr>
      <vt:lpstr>X`</vt:lpstr>
      <vt:lpstr>X`</vt:lpstr>
      <vt:lpstr>PowerPoint Presentation</vt:lpstr>
      <vt:lpstr>X`</vt:lpstr>
      <vt:lpstr>X`</vt:lpstr>
      <vt:lpstr>X`</vt:lpstr>
      <vt:lpstr>PowerPoint Presentation</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PowerPoint Presentation</vt:lpstr>
      <vt:lpstr>X`</vt:lpstr>
      <vt:lpstr>X`</vt:lpstr>
      <vt:lpstr>X`</vt:lpstr>
      <vt:lpstr>X`</vt:lpstr>
      <vt:lpstr>X`</vt:lpstr>
      <vt:lpstr>X`</vt:lpstr>
      <vt:lpstr>X`</vt:lpstr>
      <vt:lpstr>X`</vt:lpstr>
      <vt:lpstr>X`</vt:lpstr>
      <vt:lpstr>Little Cents  Mighty Dollars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28</cp:revision>
  <dcterms:created xsi:type="dcterms:W3CDTF">2011-06-06T13:23:04Z</dcterms:created>
  <dcterms:modified xsi:type="dcterms:W3CDTF">2021-12-06T15:44:06Z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0x010100A1B0DE4317921743AB4A2EAEC8BA71DB</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