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893" r:id="rId5"/>
  </p:sldMasterIdLst>
  <p:notesMasterIdLst>
    <p:notesMasterId r:id="rId62"/>
  </p:notesMasterIdLst>
  <p:handoutMasterIdLst>
    <p:handoutMasterId r:id="rId63"/>
  </p:handoutMasterIdLst>
  <p:sldIdLst>
    <p:sldId id="353" r:id="rId6"/>
    <p:sldId id="354" r:id="rId7"/>
    <p:sldId id="355" r:id="rId8"/>
    <p:sldId id="358" r:id="rId9"/>
    <p:sldId id="359" r:id="rId10"/>
    <p:sldId id="360" r:id="rId11"/>
    <p:sldId id="361" r:id="rId12"/>
    <p:sldId id="362" r:id="rId13"/>
    <p:sldId id="363" r:id="rId14"/>
    <p:sldId id="286" r:id="rId15"/>
    <p:sldId id="287" r:id="rId16"/>
    <p:sldId id="288" r:id="rId17"/>
    <p:sldId id="289" r:id="rId18"/>
    <p:sldId id="368" r:id="rId19"/>
    <p:sldId id="369" r:id="rId20"/>
    <p:sldId id="370" r:id="rId21"/>
    <p:sldId id="293" r:id="rId22"/>
    <p:sldId id="294" r:id="rId23"/>
    <p:sldId id="373" r:id="rId24"/>
    <p:sldId id="374" r:id="rId25"/>
    <p:sldId id="375" r:id="rId26"/>
    <p:sldId id="376" r:id="rId27"/>
    <p:sldId id="377" r:id="rId28"/>
    <p:sldId id="378" r:id="rId29"/>
    <p:sldId id="379" r:id="rId30"/>
    <p:sldId id="380" r:id="rId31"/>
    <p:sldId id="381" r:id="rId32"/>
    <p:sldId id="382" r:id="rId33"/>
    <p:sldId id="431" r:id="rId34"/>
    <p:sldId id="430" r:id="rId35"/>
    <p:sldId id="384" r:id="rId36"/>
    <p:sldId id="407" r:id="rId37"/>
    <p:sldId id="385" r:id="rId38"/>
    <p:sldId id="386" r:id="rId39"/>
    <p:sldId id="387" r:id="rId40"/>
    <p:sldId id="408" r:id="rId41"/>
    <p:sldId id="409" r:id="rId42"/>
    <p:sldId id="411" r:id="rId43"/>
    <p:sldId id="412" r:id="rId44"/>
    <p:sldId id="414" r:id="rId45"/>
    <p:sldId id="415" r:id="rId46"/>
    <p:sldId id="416" r:id="rId47"/>
    <p:sldId id="417" r:id="rId48"/>
    <p:sldId id="418" r:id="rId49"/>
    <p:sldId id="419" r:id="rId50"/>
    <p:sldId id="420" r:id="rId51"/>
    <p:sldId id="421" r:id="rId52"/>
    <p:sldId id="429" r:id="rId53"/>
    <p:sldId id="422" r:id="rId54"/>
    <p:sldId id="423" r:id="rId55"/>
    <p:sldId id="424" r:id="rId56"/>
    <p:sldId id="425" r:id="rId57"/>
    <p:sldId id="426" r:id="rId58"/>
    <p:sldId id="427" r:id="rId59"/>
    <p:sldId id="432" r:id="rId60"/>
    <p:sldId id="428"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ly95/67WAHAkwdn3PIrirA==" hashData="zm5wjf428W1OUYb+S0lBzDqtaqs5EdkW5cF3c5fSC7SKxl066oypLBNZi39gMHVYFz5/J+i1JHf5+mp8xWa1P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5954"/>
    <a:srgbClr val="003E38"/>
    <a:srgbClr val="CF5B13"/>
    <a:srgbClr val="B75011"/>
    <a:srgbClr val="EA7123"/>
    <a:srgbClr val="5C4A89"/>
    <a:srgbClr val="FDCE3A"/>
    <a:srgbClr val="98BF1E"/>
    <a:srgbClr val="477E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588"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a:t>A Turkey’s Perspective on Life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Turkey Weight (in lbs)</c:v>
                </c:pt>
              </c:strCache>
            </c:strRef>
          </c:tx>
          <c:spPr>
            <a:ln w="28575" cap="rnd">
              <a:solidFill>
                <a:schemeClr val="accent1"/>
              </a:solidFill>
              <a:round/>
            </a:ln>
            <a:effectLst/>
          </c:spPr>
          <c:marker>
            <c:symbol val="none"/>
          </c:marker>
          <c:cat>
            <c:strRef>
              <c:f>Sheet1!$A$2:$A$11</c:f>
              <c:strCache>
                <c:ptCount val="10"/>
                <c:pt idx="0">
                  <c:v>January</c:v>
                </c:pt>
                <c:pt idx="1">
                  <c:v>February</c:v>
                </c:pt>
                <c:pt idx="2">
                  <c:v>March</c:v>
                </c:pt>
                <c:pt idx="3">
                  <c:v>April</c:v>
                </c:pt>
                <c:pt idx="4">
                  <c:v>May</c:v>
                </c:pt>
                <c:pt idx="5">
                  <c:v>June</c:v>
                </c:pt>
                <c:pt idx="6">
                  <c:v>July</c:v>
                </c:pt>
                <c:pt idx="7">
                  <c:v>August</c:v>
                </c:pt>
                <c:pt idx="8">
                  <c:v>September</c:v>
                </c:pt>
                <c:pt idx="9">
                  <c:v>October</c:v>
                </c:pt>
              </c:strCache>
            </c:strRef>
          </c:cat>
          <c:val>
            <c:numRef>
              <c:f>Sheet1!$B$2:$B$11</c:f>
              <c:numCache>
                <c:formatCode>General</c:formatCode>
                <c:ptCount val="10"/>
                <c:pt idx="0">
                  <c:v>14</c:v>
                </c:pt>
                <c:pt idx="1">
                  <c:v>14.3</c:v>
                </c:pt>
                <c:pt idx="2">
                  <c:v>15.8</c:v>
                </c:pt>
                <c:pt idx="3">
                  <c:v>15.5</c:v>
                </c:pt>
                <c:pt idx="4">
                  <c:v>16</c:v>
                </c:pt>
                <c:pt idx="5">
                  <c:v>16.399999999999999</c:v>
                </c:pt>
                <c:pt idx="6">
                  <c:v>16.7</c:v>
                </c:pt>
                <c:pt idx="7">
                  <c:v>17.100000000000001</c:v>
                </c:pt>
                <c:pt idx="8">
                  <c:v>16.899999999999999</c:v>
                </c:pt>
                <c:pt idx="9">
                  <c:v>18</c:v>
                </c:pt>
              </c:numCache>
            </c:numRef>
          </c:val>
          <c:smooth val="0"/>
          <c:extLst>
            <c:ext xmlns:c16="http://schemas.microsoft.com/office/drawing/2014/chart" uri="{C3380CC4-5D6E-409C-BE32-E72D297353CC}">
              <c16:uniqueId val="{00000000-761D-4EB3-9D70-C443C037105A}"/>
            </c:ext>
          </c:extLst>
        </c:ser>
        <c:ser>
          <c:idx val="1"/>
          <c:order val="1"/>
          <c:tx>
            <c:strRef>
              <c:f>Sheet1!$C$1</c:f>
              <c:strCache>
                <c:ptCount val="1"/>
                <c:pt idx="0">
                  <c:v>Turkey Happiness</c:v>
                </c:pt>
              </c:strCache>
            </c:strRef>
          </c:tx>
          <c:spPr>
            <a:ln w="28575" cap="rnd">
              <a:solidFill>
                <a:schemeClr val="accent2"/>
              </a:solidFill>
              <a:round/>
            </a:ln>
            <a:effectLst/>
          </c:spPr>
          <c:marker>
            <c:symbol val="none"/>
          </c:marker>
          <c:cat>
            <c:strRef>
              <c:f>Sheet1!$A$2:$A$11</c:f>
              <c:strCache>
                <c:ptCount val="10"/>
                <c:pt idx="0">
                  <c:v>January</c:v>
                </c:pt>
                <c:pt idx="1">
                  <c:v>February</c:v>
                </c:pt>
                <c:pt idx="2">
                  <c:v>March</c:v>
                </c:pt>
                <c:pt idx="3">
                  <c:v>April</c:v>
                </c:pt>
                <c:pt idx="4">
                  <c:v>May</c:v>
                </c:pt>
                <c:pt idx="5">
                  <c:v>June</c:v>
                </c:pt>
                <c:pt idx="6">
                  <c:v>July</c:v>
                </c:pt>
                <c:pt idx="7">
                  <c:v>August</c:v>
                </c:pt>
                <c:pt idx="8">
                  <c:v>September</c:v>
                </c:pt>
                <c:pt idx="9">
                  <c:v>October</c:v>
                </c:pt>
              </c:strCache>
            </c:strRef>
          </c:cat>
          <c:val>
            <c:numRef>
              <c:f>Sheet1!$C$2:$C$11</c:f>
              <c:numCache>
                <c:formatCode>General</c:formatCode>
                <c:ptCount val="10"/>
                <c:pt idx="0">
                  <c:v>1</c:v>
                </c:pt>
                <c:pt idx="1">
                  <c:v>2</c:v>
                </c:pt>
                <c:pt idx="2">
                  <c:v>5</c:v>
                </c:pt>
                <c:pt idx="3">
                  <c:v>4</c:v>
                </c:pt>
                <c:pt idx="4">
                  <c:v>6</c:v>
                </c:pt>
                <c:pt idx="5">
                  <c:v>7</c:v>
                </c:pt>
                <c:pt idx="6">
                  <c:v>10</c:v>
                </c:pt>
                <c:pt idx="7">
                  <c:v>12</c:v>
                </c:pt>
                <c:pt idx="8">
                  <c:v>18.5</c:v>
                </c:pt>
                <c:pt idx="9">
                  <c:v>0</c:v>
                </c:pt>
              </c:numCache>
            </c:numRef>
          </c:val>
          <c:smooth val="0"/>
          <c:extLst>
            <c:ext xmlns:c16="http://schemas.microsoft.com/office/drawing/2014/chart" uri="{C3380CC4-5D6E-409C-BE32-E72D297353CC}">
              <c16:uniqueId val="{00000001-761D-4EB3-9D70-C443C037105A}"/>
            </c:ext>
          </c:extLst>
        </c:ser>
        <c:dLbls>
          <c:showLegendKey val="0"/>
          <c:showVal val="0"/>
          <c:showCatName val="0"/>
          <c:showSerName val="0"/>
          <c:showPercent val="0"/>
          <c:showBubbleSize val="0"/>
        </c:dLbls>
        <c:smooth val="0"/>
        <c:axId val="262492303"/>
        <c:axId val="262490639"/>
      </c:lineChart>
      <c:catAx>
        <c:axId val="26249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490639"/>
        <c:crosses val="autoZero"/>
        <c:auto val="1"/>
        <c:lblAlgn val="ctr"/>
        <c:lblOffset val="100"/>
        <c:noMultiLvlLbl val="0"/>
      </c:catAx>
      <c:valAx>
        <c:axId val="262490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492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495D4-AEC1-44CC-876E-4AF530B265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628FBB7-FDB5-4623-B9FE-64001DA93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2C2C782-B009-4CCF-A3FF-4524DEEEDA32}" type="datetimeFigureOut">
              <a:rPr lang="en-US"/>
              <a:pPr>
                <a:defRPr/>
              </a:pPr>
              <a:t>3/21/2023</a:t>
            </a:fld>
            <a:endParaRPr lang="en-US"/>
          </a:p>
        </p:txBody>
      </p:sp>
      <p:sp>
        <p:nvSpPr>
          <p:cNvPr id="4" name="Footer Placeholder 3">
            <a:extLst>
              <a:ext uri="{FF2B5EF4-FFF2-40B4-BE49-F238E27FC236}">
                <a16:creationId xmlns:a16="http://schemas.microsoft.com/office/drawing/2014/main" id="{632818AA-55B8-488A-84EB-BD1F897251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AFBC563D-D661-43E1-B327-1C8E3874307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AC7960-17DD-4183-9673-25EA59BC591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0CD097-99D6-44F0-8D58-7C302EFBFAC9}"/>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F35DE2AF-BB9B-47E5-91EB-E12202C4A018}"/>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A06F05BA-3762-4E31-9B07-23595465C0C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4ED3AFCF-F459-436C-9A70-562B6B0082FE}"/>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0FD2C517-4B84-4DE0-BAA4-899F817A977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FECFCB27-DD45-43E5-9C69-9B5D946E57E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A909075F-1A24-4A34-8121-5E10FB5370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8111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98115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75320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93753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7153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0" r:id="rId1"/>
    <p:sldLayoutId id="2147483665" r:id="rId2"/>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sinessinsider.com/personal-finance/what-is-business-cycle" TargetMode="External"/><Relationship Id="rId2" Type="http://schemas.openxmlformats.org/officeDocument/2006/relationships/hyperlink" Target="https://www.cdhowe.org/sites/default/files/attachments/research_papers/mixed/Commentary_366_0.pdf" TargetMode="External"/><Relationship Id="rId1" Type="http://schemas.openxmlformats.org/officeDocument/2006/relationships/slideLayout" Target="../slideLayouts/slideLayout1.xml"/><Relationship Id="rId6" Type="http://schemas.openxmlformats.org/officeDocument/2006/relationships/hyperlink" Target="https://www.youtube.com/watch?v=BRwezLnN5G0" TargetMode="External"/><Relationship Id="rId5" Type="http://schemas.openxmlformats.org/officeDocument/2006/relationships/hyperlink" Target="https://www.youtube.com/watch?v=VzZ2iJDFT_o" TargetMode="External"/><Relationship Id="rId4" Type="http://schemas.openxmlformats.org/officeDocument/2006/relationships/hyperlink" Target="https://www.investopedia.com/terms/b/businesscycle.asp"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theglobeandmail.com/business/" TargetMode="External"/><Relationship Id="rId3" Type="http://schemas.openxmlformats.org/officeDocument/2006/relationships/hyperlink" Target="https://ibftoday.ca/" TargetMode="External"/><Relationship Id="rId7" Type="http://schemas.openxmlformats.org/officeDocument/2006/relationships/hyperlink" Target="https://www.foxbusiness.com/" TargetMode="External"/><Relationship Id="rId2" Type="http://schemas.openxmlformats.org/officeDocument/2006/relationships/hyperlink" Target="https://www.bnnbloomberg.ca/" TargetMode="External"/><Relationship Id="rId1" Type="http://schemas.openxmlformats.org/officeDocument/2006/relationships/slideLayout" Target="../slideLayouts/slideLayout1.xml"/><Relationship Id="rId6" Type="http://schemas.openxmlformats.org/officeDocument/2006/relationships/hyperlink" Target="https://www.cnbc.com/" TargetMode="External"/><Relationship Id="rId5" Type="http://schemas.openxmlformats.org/officeDocument/2006/relationships/hyperlink" Target="https://www.cbc.ca/news/business" TargetMode="External"/><Relationship Id="rId10" Type="http://schemas.openxmlformats.org/officeDocument/2006/relationships/hyperlink" Target="https://www.economist.com/" TargetMode="External"/><Relationship Id="rId4" Type="http://schemas.openxmlformats.org/officeDocument/2006/relationships/hyperlink" Target="https://financialpost.com/" TargetMode="External"/><Relationship Id="rId9" Type="http://schemas.openxmlformats.org/officeDocument/2006/relationships/hyperlink" Target="https://www.euronews.com/news/busines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balancemoney.com/economic-contraction-4067683"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event/Asian-financial-crisis" TargetMode="External"/><Relationship Id="rId2" Type="http://schemas.openxmlformats.org/officeDocument/2006/relationships/hyperlink" Target="https://www.britannica.com/list/5-of-the-worlds-most-devastating-financial-crises" TargetMode="External"/><Relationship Id="rId1" Type="http://schemas.openxmlformats.org/officeDocument/2006/relationships/slideLayout" Target="../slideLayouts/slideLayout1.xml"/><Relationship Id="rId5" Type="http://schemas.openxmlformats.org/officeDocument/2006/relationships/hyperlink" Target="https://www.federalreservehistory.org/essays/great-recession-and-its-aftermath" TargetMode="External"/><Relationship Id="rId4" Type="http://schemas.openxmlformats.org/officeDocument/2006/relationships/hyperlink" Target="https://www.history.com/topics/great-depression/great-depression-histo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ideo" Target="https://www.youtube.com/embed/1TSkkxu8on0?feature=oembed" TargetMode="External"/><Relationship Id="rId4" Type="http://schemas.openxmlformats.org/officeDocument/2006/relationships/hyperlink" Target="https://www.youtube.com/watch?v=1TSkkxu8on0&amp;t=2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wikihow.com/Perform-Well-in-a-Debate" TargetMode="External"/><Relationship Id="rId2" Type="http://schemas.openxmlformats.org/officeDocument/2006/relationships/hyperlink" Target="https://www.open.edu/openlearncreate/mod/oucontent/view.php?id=161813&amp;section=4.7" TargetMode="External"/><Relationship Id="rId1" Type="http://schemas.openxmlformats.org/officeDocument/2006/relationships/slideLayout" Target="../slideLayouts/slideLayout1.xml"/><Relationship Id="rId4" Type="http://schemas.openxmlformats.org/officeDocument/2006/relationships/hyperlink" Target="https://www.mcgill.ca/tls/files/tls/burgos-debate-structure.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ca/en/services/benefits/ei.html" TargetMode="External"/><Relationship Id="rId7" Type="http://schemas.openxmlformats.org/officeDocument/2006/relationships/hyperlink" Target="https://www.bls.gov/opub/mlr/2014/article/public-workforce-programs-during-the-great-recession.htm" TargetMode="External"/><Relationship Id="rId2" Type="http://schemas.openxmlformats.org/officeDocument/2006/relationships/hyperlink" Target="https://www.canada.ca/en/department-finance/economic-response-plan.html" TargetMode="External"/><Relationship Id="rId1" Type="http://schemas.openxmlformats.org/officeDocument/2006/relationships/slideLayout" Target="../slideLayouts/slideLayout1.xml"/><Relationship Id="rId6" Type="http://schemas.openxmlformats.org/officeDocument/2006/relationships/hyperlink" Target="https://www.cbpp.org/research/economy/fiscal-stimulus-needed-to-fight-recessions" TargetMode="External"/><Relationship Id="rId5" Type="http://schemas.openxmlformats.org/officeDocument/2006/relationships/hyperlink" Target="https://www.reference.com/world-view/pros-cons-central-banking-7c7b0662e65fe9fd" TargetMode="External"/><Relationship Id="rId4" Type="http://schemas.openxmlformats.org/officeDocument/2006/relationships/hyperlink" Target="https://www.stlouisfed.org/on-the-economy/2015/january/what-are-the-pros-and-cons-of-unemployment-benefit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gO_ImU2LT3Y" TargetMode="External"/><Relationship Id="rId2" Type="http://schemas.openxmlformats.org/officeDocument/2006/relationships/slideLayout" Target="../slideLayouts/slideLayout1.xml"/><Relationship Id="rId1" Type="http://schemas.openxmlformats.org/officeDocument/2006/relationships/video" Target="https://www.youtube.com/embed/gO_ImU2LT3Y?feature=oembed" TargetMode="Externa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hyperlink" Target="https://www.thebalancemoney.com/economic-contraction-4067683#:~:text=Key%20Takeaways%201%20An%20economic%20contraction%20is%20a,when%20prices%20fall%20enough%20to%20attract%20renewed%20demand." TargetMode="External"/><Relationship Id="rId2" Type="http://schemas.openxmlformats.org/officeDocument/2006/relationships/hyperlink" Target="https://en.wikipedia.org/wiki/The_Black_Swan:_The_Impact_of_the_Highly_Improbable" TargetMode="External"/><Relationship Id="rId1" Type="http://schemas.openxmlformats.org/officeDocument/2006/relationships/slideLayout" Target="../slideLayouts/slideLayout1.xml"/><Relationship Id="rId4" Type="http://schemas.openxmlformats.org/officeDocument/2006/relationships/hyperlink" Target="https://www.smithsonianmag.com/smart-news/century-old-warnings-against-tsunamis-dot-japans-coastline-180956448/#:~:text=At%20the%20edge%20of%20Aneyoshi%2C%20a%20small%20village,Do%20not%20build%20any%20homes%20below%20this%20point.%2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lstStyle/>
          <a:p>
            <a:pPr eaLnBrk="1" hangingPunct="1">
              <a:spcBef>
                <a:spcPct val="0"/>
              </a:spcBef>
              <a:spcAft>
                <a:spcPct val="0"/>
              </a:spcAft>
              <a:buClr>
                <a:srgbClr val="FFFFFF"/>
              </a:buClr>
              <a:buFont typeface="Arial" panose="020B0604020202020204" pitchFamily="34" charset="0"/>
              <a:buNone/>
            </a:pPr>
            <a:r>
              <a:rPr lang="en-US" altLang="en-US">
                <a:solidFill>
                  <a:srgbClr val="FFFFFF"/>
                </a:solidFill>
                <a:latin typeface="Arial" panose="020B0604020202020204" pitchFamily="34" charset="0"/>
                <a:cs typeface="Arial" panose="020B0604020202020204" pitchFamily="34" charset="0"/>
                <a:sym typeface="Arial" panose="020B0604020202020204" pitchFamily="34" charset="0"/>
              </a:rPr>
              <a:t>The Business Cycle and You!</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a:solidFill>
                  <a:srgbClr val="FFFFFF"/>
                </a:solidFill>
                <a:latin typeface="Arial" panose="020B0604020202020204" pitchFamily="34" charset="0"/>
                <a:cs typeface="Arial" panose="020B0604020202020204" pitchFamily="34" charset="0"/>
                <a:sym typeface="Arial" panose="020B0604020202020204" pitchFamily="34" charset="0"/>
              </a:rPr>
              <a:t>Grade 11+ Project</a:t>
            </a:r>
          </a:p>
        </p:txBody>
      </p:sp>
    </p:spTree>
    <p:extLst>
      <p:ext uri="{BB962C8B-B14F-4D97-AF65-F5344CB8AC3E}">
        <p14:creationId xmlns:p14="http://schemas.microsoft.com/office/powerpoint/2010/main" val="382992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154112" y="1462116"/>
            <a:ext cx="9045595" cy="5259329"/>
          </a:xfrm>
        </p:spPr>
        <p:txBody>
          <a:bodyPr>
            <a:normAutofit/>
          </a:bodyPr>
          <a:lstStyle/>
          <a:p>
            <a:pPr marL="457200" lvl="1" indent="0" eaLnBrk="0" hangingPunct="0">
              <a:spcBef>
                <a:spcPct val="20000"/>
              </a:spcBef>
              <a:spcAft>
                <a:spcPct val="25000"/>
              </a:spcAft>
              <a:buClr>
                <a:srgbClr val="477E27"/>
              </a:buClr>
              <a:buNone/>
            </a:pPr>
            <a:r>
              <a:rPr lang="en-US" sz="2000" dirty="0">
                <a:solidFill>
                  <a:schemeClr val="tx1"/>
                </a:solidFill>
                <a:latin typeface="+mn-lt"/>
                <a:ea typeface="MS PGothic"/>
              </a:rPr>
              <a:t>Related Key Terms:</a:t>
            </a:r>
          </a:p>
          <a:p>
            <a:pPr marL="685165" lvl="1" indent="-285115" eaLnBrk="0" hangingPunct="0">
              <a:spcBef>
                <a:spcPct val="20000"/>
              </a:spcBef>
              <a:spcAft>
                <a:spcPct val="25000"/>
              </a:spcAft>
              <a:buClr>
                <a:srgbClr val="477E27"/>
              </a:buClr>
            </a:pPr>
            <a:r>
              <a:rPr lang="en-US" sz="2000" b="1" dirty="0">
                <a:solidFill>
                  <a:schemeClr val="tx1"/>
                </a:solidFill>
                <a:latin typeface="+mn-lt"/>
                <a:ea typeface="MS PGothic"/>
              </a:rPr>
              <a:t>Bust</a:t>
            </a:r>
            <a:r>
              <a:rPr lang="en-US" sz="2000" dirty="0">
                <a:solidFill>
                  <a:schemeClr val="tx1"/>
                </a:solidFill>
                <a:latin typeface="+mn-lt"/>
                <a:ea typeface="MS PGothic"/>
              </a:rPr>
              <a:t> - A bust is a period of time during which economic growth 	decreases rapidly.</a:t>
            </a:r>
          </a:p>
          <a:p>
            <a:pPr marL="685165" lvl="1" indent="-285115" eaLnBrk="0" hangingPunct="0">
              <a:spcBef>
                <a:spcPct val="20000"/>
              </a:spcBef>
              <a:spcAft>
                <a:spcPct val="25000"/>
              </a:spcAft>
              <a:buClr>
                <a:srgbClr val="477E27"/>
              </a:buClr>
            </a:pPr>
            <a:r>
              <a:rPr lang="en-US" sz="2000" b="1" dirty="0">
                <a:solidFill>
                  <a:schemeClr val="tx1"/>
                </a:solidFill>
                <a:latin typeface="+mn-lt"/>
                <a:ea typeface="MS PGothic"/>
              </a:rPr>
              <a:t>Boom </a:t>
            </a:r>
            <a:r>
              <a:rPr lang="en-US" sz="2000" dirty="0">
                <a:solidFill>
                  <a:schemeClr val="tx1"/>
                </a:solidFill>
                <a:latin typeface="+mn-lt"/>
                <a:ea typeface="MS PGothic"/>
              </a:rPr>
              <a:t>- A boom illustrates a period of elevated or increased growth within a business, market, industry, or economy.</a:t>
            </a:r>
          </a:p>
          <a:p>
            <a:pPr marL="685165" lvl="1" indent="-285115" eaLnBrk="0" hangingPunct="0">
              <a:spcBef>
                <a:spcPct val="20000"/>
              </a:spcBef>
              <a:spcAft>
                <a:spcPct val="25000"/>
              </a:spcAft>
              <a:buClr>
                <a:srgbClr val="477E27"/>
              </a:buClr>
            </a:pPr>
            <a:r>
              <a:rPr lang="en-US" sz="2000" b="1" dirty="0">
                <a:solidFill>
                  <a:schemeClr val="tx1"/>
                </a:solidFill>
                <a:latin typeface="+mn-lt"/>
                <a:ea typeface="MS PGothic"/>
              </a:rPr>
              <a:t>Bubble</a:t>
            </a:r>
            <a:r>
              <a:rPr lang="en-US" sz="2000" dirty="0">
                <a:solidFill>
                  <a:schemeClr val="tx1"/>
                </a:solidFill>
                <a:latin typeface="+mn-lt"/>
                <a:ea typeface="MS PGothic"/>
              </a:rPr>
              <a:t> - An asset bubble occurs when the price of an asset, such as stocks, bonds, real estate, or commodities, rises at a rapid pace that is not caused by major changes in the company.</a:t>
            </a:r>
          </a:p>
          <a:p>
            <a:pPr marL="685165" lvl="1" indent="-285115" eaLnBrk="0" hangingPunct="0">
              <a:spcBef>
                <a:spcPct val="20000"/>
              </a:spcBef>
              <a:spcAft>
                <a:spcPct val="25000"/>
              </a:spcAft>
              <a:buClr>
                <a:srgbClr val="477E27"/>
              </a:buClr>
            </a:pPr>
            <a:r>
              <a:rPr lang="en-US" sz="2000" b="1" dirty="0">
                <a:solidFill>
                  <a:schemeClr val="tx1"/>
                </a:solidFill>
                <a:latin typeface="+mn-lt"/>
                <a:ea typeface="MS PGothic"/>
              </a:rPr>
              <a:t>Bull Market </a:t>
            </a:r>
            <a:r>
              <a:rPr lang="en-US" sz="2000" dirty="0">
                <a:solidFill>
                  <a:schemeClr val="tx1"/>
                </a:solidFill>
                <a:latin typeface="+mn-lt"/>
                <a:ea typeface="MS PGothic"/>
              </a:rPr>
              <a:t>– The condition of a financial market in which prices are rising or are expected to rise.</a:t>
            </a:r>
          </a:p>
          <a:p>
            <a:pPr marL="685165" lvl="1" indent="-285115" eaLnBrk="0" hangingPunct="0">
              <a:spcBef>
                <a:spcPct val="20000"/>
              </a:spcBef>
              <a:spcAft>
                <a:spcPct val="25000"/>
              </a:spcAft>
              <a:buClr>
                <a:srgbClr val="477E27"/>
              </a:buClr>
            </a:pPr>
            <a:r>
              <a:rPr lang="en-US" sz="2000" b="1" dirty="0">
                <a:solidFill>
                  <a:schemeClr val="tx1"/>
                </a:solidFill>
                <a:latin typeface="+mn-lt"/>
                <a:ea typeface="MS PGothic"/>
              </a:rPr>
              <a:t>Bear Market </a:t>
            </a:r>
            <a:r>
              <a:rPr lang="en-US" sz="2000" dirty="0">
                <a:solidFill>
                  <a:schemeClr val="tx1"/>
                </a:solidFill>
                <a:latin typeface="+mn-lt"/>
                <a:ea typeface="MS PGothic"/>
              </a:rPr>
              <a:t>- A market in which prices are falling, encouraging selling.</a:t>
            </a:r>
          </a:p>
          <a:p>
            <a:pPr marL="685165" lvl="1" indent="-285115" eaLnBrk="0" hangingPunct="0">
              <a:spcBef>
                <a:spcPct val="20000"/>
              </a:spcBef>
              <a:spcAft>
                <a:spcPct val="25000"/>
              </a:spcAft>
              <a:buClr>
                <a:srgbClr val="477E27"/>
              </a:buClr>
            </a:pPr>
            <a:r>
              <a:rPr lang="en-US" sz="2000" b="1" dirty="0">
                <a:solidFill>
                  <a:schemeClr val="tx1"/>
                </a:solidFill>
                <a:latin typeface="+mn-lt"/>
                <a:ea typeface="MS PGothic"/>
              </a:rPr>
              <a:t>Economy</a:t>
            </a:r>
            <a:r>
              <a:rPr lang="en-US" sz="2000" dirty="0">
                <a:solidFill>
                  <a:schemeClr val="tx1"/>
                </a:solidFill>
                <a:latin typeface="+mn-lt"/>
                <a:ea typeface="MS PGothic"/>
              </a:rPr>
              <a:t> - The wealth and resources of a country or region, especially in terms of the production and consumption of goods and services.</a:t>
            </a: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2517" y="270116"/>
            <a:ext cx="8638967" cy="1325563"/>
          </a:xfrm>
        </p:spPr>
        <p:txBody>
          <a:bodyPr>
            <a:normAutofit/>
          </a:bodyPr>
          <a:lstStyle/>
          <a:p>
            <a:r>
              <a:rPr lang="en-CA" sz="4000" dirty="0"/>
              <a:t>Academic Language</a:t>
            </a:r>
          </a:p>
        </p:txBody>
      </p:sp>
    </p:spTree>
    <p:extLst>
      <p:ext uri="{BB962C8B-B14F-4D97-AF65-F5344CB8AC3E}">
        <p14:creationId xmlns:p14="http://schemas.microsoft.com/office/powerpoint/2010/main" val="14267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128292"/>
            <a:ext cx="8638967" cy="4658264"/>
          </a:xfrm>
        </p:spPr>
        <p:txBody>
          <a:bodyPr>
            <a:normAutofit/>
          </a:bodyPr>
          <a:lstStyle/>
          <a:p>
            <a:pPr marL="685165" lvl="1" indent="-285115"/>
            <a:r>
              <a:rPr lang="en-US" sz="2000"/>
              <a:t>Often at the end of an expansion, the economy will experience a boom.</a:t>
            </a:r>
          </a:p>
          <a:p>
            <a:pPr marL="685165" lvl="1" indent="-285115"/>
            <a:endParaRPr lang="en-US" sz="2000"/>
          </a:p>
          <a:p>
            <a:pPr marL="685165" lvl="1" indent="-285115"/>
            <a:r>
              <a:rPr lang="en-US" sz="2000"/>
              <a:t>A boom is an extreme end to an expansion, where stocks, the economy, and all assets accelerate in price.</a:t>
            </a:r>
          </a:p>
          <a:p>
            <a:pPr marL="685165" lvl="1" indent="-285115"/>
            <a:endParaRPr lang="en-US" sz="2000"/>
          </a:p>
          <a:p>
            <a:pPr marL="685165" lvl="1" indent="-285115"/>
            <a:r>
              <a:rPr lang="en-US" sz="2000"/>
              <a:t>There is often a sense of euphoria or extreme optimism during a boom.</a:t>
            </a:r>
          </a:p>
          <a:p>
            <a:pPr marL="685165" lvl="1" indent="-285115"/>
            <a:endParaRPr lang="en-US" sz="2000"/>
          </a:p>
          <a:p>
            <a:pPr marL="685165" lvl="1" indent="-285115"/>
            <a:r>
              <a:rPr lang="en-US" sz="2000"/>
              <a:t>IMPORTANT: Not every expansion ends with a boom at the peak.</a:t>
            </a:r>
          </a:p>
          <a:p>
            <a:pPr marL="457200" lvl="1" indent="0" eaLnBrk="0" hangingPunct="0">
              <a:spcBef>
                <a:spcPct val="20000"/>
              </a:spcBef>
              <a:spcAft>
                <a:spcPct val="25000"/>
              </a:spcAft>
              <a:buClr>
                <a:srgbClr val="477E27"/>
              </a:buClr>
              <a:buNone/>
            </a:pPr>
            <a:endParaRPr lang="en-US" sz="1800">
              <a:solidFill>
                <a:schemeClr val="tx1"/>
              </a:solidFill>
              <a:latin typeface="+mn-lt"/>
              <a:ea typeface="MS PGothic" panose="020B0600070205080204" pitchFamily="34" charset="-128"/>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a:t>Extreme Cases: Booms</a:t>
            </a:r>
          </a:p>
        </p:txBody>
      </p:sp>
      <p:pic>
        <p:nvPicPr>
          <p:cNvPr id="5" name="Picture 4">
            <a:extLst>
              <a:ext uri="{FF2B5EF4-FFF2-40B4-BE49-F238E27FC236}">
                <a16:creationId xmlns:a16="http://schemas.microsoft.com/office/drawing/2014/main" id="{81480A32-1F3A-1408-2E14-C2CABC04F3D0}"/>
              </a:ext>
            </a:extLst>
          </p:cNvPr>
          <p:cNvPicPr>
            <a:picLocks noChangeAspect="1"/>
          </p:cNvPicPr>
          <p:nvPr/>
        </p:nvPicPr>
        <p:blipFill>
          <a:blip r:embed="rId2"/>
          <a:stretch>
            <a:fillRect/>
          </a:stretch>
        </p:blipFill>
        <p:spPr>
          <a:xfrm>
            <a:off x="3179390" y="4482127"/>
            <a:ext cx="2246458" cy="2103877"/>
          </a:xfrm>
          <a:prstGeom prst="rect">
            <a:avLst/>
          </a:prstGeom>
        </p:spPr>
      </p:pic>
    </p:spTree>
    <p:extLst>
      <p:ext uri="{BB962C8B-B14F-4D97-AF65-F5344CB8AC3E}">
        <p14:creationId xmlns:p14="http://schemas.microsoft.com/office/powerpoint/2010/main" val="21124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128292"/>
            <a:ext cx="8638967" cy="4658264"/>
          </a:xfrm>
        </p:spPr>
        <p:txBody>
          <a:bodyPr>
            <a:normAutofit/>
          </a:bodyPr>
          <a:lstStyle/>
          <a:p>
            <a:pPr marL="685165" lvl="1" indent="-285115"/>
            <a:r>
              <a:rPr lang="en-US" sz="2000"/>
              <a:t>After a large, irrational boom, an economy will often experience a bust (also known as a crash).</a:t>
            </a:r>
          </a:p>
          <a:p>
            <a:pPr marL="685165" lvl="1" indent="-285115"/>
            <a:endParaRPr lang="en-US" sz="2000"/>
          </a:p>
          <a:p>
            <a:pPr marL="685165" lvl="1" indent="-285115"/>
            <a:r>
              <a:rPr lang="en-US" sz="2000"/>
              <a:t>During a bust, asset prices (housing, stocks, cryptocurrencies, etc.) will fall at an incredible rate.</a:t>
            </a:r>
          </a:p>
          <a:p>
            <a:pPr marL="685165" lvl="1" indent="-285115"/>
            <a:endParaRPr lang="en-US" sz="2000"/>
          </a:p>
          <a:p>
            <a:pPr marL="685165" lvl="1" indent="-285115"/>
            <a:r>
              <a:rPr lang="en-US" sz="2000"/>
              <a:t>Busts are usually proportional to the size of the boom (small boom, small bust; large boom, large bust).</a:t>
            </a:r>
          </a:p>
          <a:p>
            <a:pPr marL="685165" lvl="1" indent="-285115"/>
            <a:endParaRPr lang="en-US" sz="2000"/>
          </a:p>
          <a:p>
            <a:pPr marL="685165" lvl="1" indent="-285115"/>
            <a:r>
              <a:rPr lang="en-US" sz="2000"/>
              <a:t>Crashes cause economies to cut jobs, leading to recessions or even depressions. </a:t>
            </a:r>
          </a:p>
          <a:p>
            <a:pPr marL="457200" lvl="1" indent="0" eaLnBrk="0" hangingPunct="0">
              <a:spcBef>
                <a:spcPct val="20000"/>
              </a:spcBef>
              <a:spcAft>
                <a:spcPct val="25000"/>
              </a:spcAft>
              <a:buClr>
                <a:srgbClr val="477E27"/>
              </a:buClr>
              <a:buNone/>
            </a:pPr>
            <a:endParaRPr lang="en-US" sz="1800">
              <a:solidFill>
                <a:schemeClr val="tx1"/>
              </a:solidFill>
              <a:latin typeface="+mn-lt"/>
              <a:ea typeface="MS PGothic" panose="020B0600070205080204" pitchFamily="34" charset="-128"/>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a:t>Extreme Cases: Busts</a:t>
            </a:r>
          </a:p>
        </p:txBody>
      </p:sp>
      <p:pic>
        <p:nvPicPr>
          <p:cNvPr id="6" name="Picture 5">
            <a:extLst>
              <a:ext uri="{FF2B5EF4-FFF2-40B4-BE49-F238E27FC236}">
                <a16:creationId xmlns:a16="http://schemas.microsoft.com/office/drawing/2014/main" id="{1CEF4CAD-AF2C-8E95-8280-C87774F10ADE}"/>
              </a:ext>
            </a:extLst>
          </p:cNvPr>
          <p:cNvPicPr>
            <a:picLocks noChangeAspect="1"/>
          </p:cNvPicPr>
          <p:nvPr/>
        </p:nvPicPr>
        <p:blipFill>
          <a:blip r:embed="rId2"/>
          <a:stretch>
            <a:fillRect/>
          </a:stretch>
        </p:blipFill>
        <p:spPr>
          <a:xfrm>
            <a:off x="3153199" y="4378234"/>
            <a:ext cx="2837599" cy="1974912"/>
          </a:xfrm>
          <a:prstGeom prst="rect">
            <a:avLst/>
          </a:prstGeom>
        </p:spPr>
      </p:pic>
    </p:spTree>
    <p:extLst>
      <p:ext uri="{BB962C8B-B14F-4D97-AF65-F5344CB8AC3E}">
        <p14:creationId xmlns:p14="http://schemas.microsoft.com/office/powerpoint/2010/main" val="27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128292"/>
            <a:ext cx="8638967" cy="5535524"/>
          </a:xfrm>
        </p:spPr>
        <p:txBody>
          <a:bodyPr>
            <a:normAutofit/>
          </a:bodyPr>
          <a:lstStyle/>
          <a:p>
            <a:pPr marL="457200" lvl="1" indent="0">
              <a:buNone/>
            </a:pPr>
            <a:r>
              <a:rPr lang="en-US" sz="2000"/>
              <a:t>Individually or with a partner, do the following on the provided worksheet:</a:t>
            </a:r>
          </a:p>
          <a:p>
            <a:pPr marL="457200" lvl="1" indent="0">
              <a:buNone/>
            </a:pPr>
            <a:endParaRPr lang="en-US" sz="2000"/>
          </a:p>
          <a:p>
            <a:pPr marL="800100" lvl="1" indent="-342900">
              <a:buSzPct val="100000"/>
              <a:buAutoNum type="arabicPeriod"/>
            </a:pPr>
            <a:r>
              <a:rPr lang="en-US" sz="2000"/>
              <a:t>From your own experience, what stage of the business cycle do you think we are in now? How do you know?</a:t>
            </a:r>
          </a:p>
          <a:p>
            <a:pPr marL="800100" lvl="1" indent="-342900">
              <a:buSzPct val="100000"/>
              <a:buAutoNum type="arabicPeriod"/>
            </a:pPr>
            <a:endParaRPr lang="en-US" sz="2000"/>
          </a:p>
          <a:p>
            <a:pPr marL="800100" lvl="1" indent="-342900">
              <a:buSzPct val="100000"/>
              <a:buAutoNum type="arabicPeriod"/>
            </a:pPr>
            <a:r>
              <a:rPr lang="en-US" sz="2000"/>
              <a:t>Now, do a little research. You can use the provided links to news sites to guide you or do your own research.  After your research, do you still hold the same opinion about the stage of the business cycle? Explain your reasoning.</a:t>
            </a:r>
          </a:p>
          <a:p>
            <a:pPr marL="800100" lvl="1" indent="-342900">
              <a:buSzPct val="100000"/>
              <a:buAutoNum type="arabicPeriod"/>
            </a:pPr>
            <a:endParaRPr lang="en-US" sz="2000"/>
          </a:p>
          <a:p>
            <a:pPr marL="800100" lvl="1" indent="-342900">
              <a:buSzPct val="100000"/>
              <a:buAutoNum type="arabicPeriod"/>
            </a:pPr>
            <a:r>
              <a:rPr lang="en-US" sz="2000"/>
              <a:t>What are some key words that led you to believe that we are currently living in that stage of the business cycle?</a:t>
            </a:r>
          </a:p>
          <a:p>
            <a:pPr marL="457200" lvl="1" indent="0" eaLnBrk="0" hangingPunct="0">
              <a:spcBef>
                <a:spcPct val="20000"/>
              </a:spcBef>
              <a:spcAft>
                <a:spcPct val="25000"/>
              </a:spcAft>
              <a:buClr>
                <a:srgbClr val="477E27"/>
              </a:buClr>
              <a:buNone/>
            </a:pPr>
            <a:endParaRPr lang="en-US" sz="1800">
              <a:solidFill>
                <a:schemeClr val="tx1"/>
              </a:solidFill>
              <a:latin typeface="+mn-lt"/>
              <a:ea typeface="MS PGothic" panose="020B0600070205080204" pitchFamily="34" charset="-128"/>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a:t>Assignment</a:t>
            </a:r>
          </a:p>
        </p:txBody>
      </p:sp>
      <p:pic>
        <p:nvPicPr>
          <p:cNvPr id="5" name="Picture 4">
            <a:extLst>
              <a:ext uri="{FF2B5EF4-FFF2-40B4-BE49-F238E27FC236}">
                <a16:creationId xmlns:a16="http://schemas.microsoft.com/office/drawing/2014/main" id="{86DF1039-55B4-D283-170B-EFFFD2B8D2EB}"/>
              </a:ext>
            </a:extLst>
          </p:cNvPr>
          <p:cNvPicPr>
            <a:picLocks noChangeAspect="1"/>
          </p:cNvPicPr>
          <p:nvPr/>
        </p:nvPicPr>
        <p:blipFill>
          <a:blip r:embed="rId2"/>
          <a:stretch>
            <a:fillRect/>
          </a:stretch>
        </p:blipFill>
        <p:spPr>
          <a:xfrm>
            <a:off x="965055" y="5068837"/>
            <a:ext cx="1143950" cy="1598969"/>
          </a:xfrm>
          <a:prstGeom prst="rect">
            <a:avLst/>
          </a:prstGeom>
        </p:spPr>
      </p:pic>
    </p:spTree>
    <p:extLst>
      <p:ext uri="{BB962C8B-B14F-4D97-AF65-F5344CB8AC3E}">
        <p14:creationId xmlns:p14="http://schemas.microsoft.com/office/powerpoint/2010/main" val="10301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ea typeface="MS PGothic"/>
                <a:cs typeface="+mj-lt"/>
              </a:rPr>
              <a:t>Resources</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81374"/>
            <a:ext cx="8638967" cy="4771717"/>
          </a:xfrm>
        </p:spPr>
        <p:txBody>
          <a:bodyPr>
            <a:normAutofit/>
          </a:bodyPr>
          <a:lstStyle/>
          <a:p>
            <a:pPr marL="0" indent="0">
              <a:buNone/>
            </a:pPr>
            <a:r>
              <a:rPr lang="en-US" sz="2000">
                <a:ea typeface="MS PGothic"/>
                <a:cs typeface="Arial"/>
              </a:rPr>
              <a:t>Text</a:t>
            </a:r>
            <a:endParaRPr lang="en-US" sz="2000">
              <a:ea typeface="MS PGothic"/>
              <a:cs typeface="Arial"/>
              <a:hlinkClick r:id="rId2">
                <a:extLst>
                  <a:ext uri="{A12FA001-AC4F-418D-AE19-62706E023703}">
                    <ahyp:hlinkClr xmlns:ahyp="http://schemas.microsoft.com/office/drawing/2018/hyperlinkcolor" val="tx"/>
                  </a:ext>
                </a:extLst>
              </a:hlinkClick>
            </a:endParaRPr>
          </a:p>
          <a:p>
            <a:pPr>
              <a:buSzPct val="100000"/>
            </a:pPr>
            <a:r>
              <a:rPr lang="en-US" sz="2000" kern="0">
                <a:cs typeface="Arial"/>
                <a:hlinkClick r:id="rId2"/>
              </a:rPr>
              <a:t>https://www.cdhowe.org/sites/default/files/attachments/research_papers/mixed/Commentary_366_0.pdf</a:t>
            </a:r>
            <a:endParaRPr lang="en-US" sz="2000" kern="0">
              <a:cs typeface="Arial"/>
            </a:endParaRPr>
          </a:p>
          <a:p>
            <a:pPr>
              <a:buSzPct val="100000"/>
            </a:pPr>
            <a:r>
              <a:rPr lang="en-US" sz="2000">
                <a:ea typeface="MS PGothic"/>
                <a:cs typeface="Arial"/>
                <a:hlinkClick r:id="rId3"/>
              </a:rPr>
              <a:t>https://www.businessinsider.com/personal-finance/what-is-business-cycle</a:t>
            </a:r>
            <a:endParaRPr lang="en-US" sz="2000">
              <a:ea typeface="MS PGothic"/>
              <a:cs typeface="Arial"/>
            </a:endParaRPr>
          </a:p>
          <a:p>
            <a:pPr>
              <a:buSzPct val="100000"/>
            </a:pPr>
            <a:r>
              <a:rPr lang="en-US" sz="2000">
                <a:ea typeface="MS PGothic"/>
                <a:cs typeface="Arial"/>
                <a:hlinkClick r:id="rId4"/>
              </a:rPr>
              <a:t>https://www.investopedia.com/terms/b/businesscycle.asp</a:t>
            </a:r>
            <a:endParaRPr lang="en-US" sz="2000">
              <a:ea typeface="MS PGothic"/>
              <a:cs typeface="Arial"/>
            </a:endParaRPr>
          </a:p>
          <a:p>
            <a:pPr marL="457200" indent="-457200">
              <a:buSzPct val="100000"/>
              <a:buFont typeface="+mj-lt"/>
              <a:buAutoNum type="arabicPeriod"/>
            </a:pPr>
            <a:endParaRPr lang="en-US" sz="2000">
              <a:ea typeface="MS PGothic"/>
              <a:cs typeface="Arial"/>
            </a:endParaRPr>
          </a:p>
          <a:p>
            <a:pPr marL="0" indent="0">
              <a:buSzPct val="100000"/>
              <a:buNone/>
            </a:pPr>
            <a:r>
              <a:rPr lang="en-US" sz="2000">
                <a:ea typeface="MS PGothic"/>
                <a:cs typeface="Arial"/>
              </a:rPr>
              <a:t>Videos</a:t>
            </a:r>
          </a:p>
          <a:p>
            <a:pPr>
              <a:buSzPct val="100000"/>
            </a:pPr>
            <a:r>
              <a:rPr lang="en-US" sz="2000" kern="0">
                <a:cs typeface="Arial"/>
                <a:hlinkClick r:id="rId5"/>
              </a:rPr>
              <a:t>https://www.youtube.com/watch?v=VzZ2iJDFT_o</a:t>
            </a:r>
            <a:endParaRPr lang="en-US" sz="2000" kern="0">
              <a:cs typeface="Arial"/>
            </a:endParaRPr>
          </a:p>
          <a:p>
            <a:pPr>
              <a:buSzPct val="100000"/>
            </a:pPr>
            <a:r>
              <a:rPr lang="en-US" sz="2000" kern="0">
                <a:cs typeface="Arial"/>
                <a:hlinkClick r:id="rId6"/>
              </a:rPr>
              <a:t>https://www.youtube.com/watch?v=BRwezLnN5G0</a:t>
            </a:r>
            <a:endParaRPr lang="en-US" sz="2000" kern="0">
              <a:cs typeface="Arial"/>
            </a:endParaRPr>
          </a:p>
          <a:p>
            <a:pPr marL="0" indent="0">
              <a:lnSpc>
                <a:spcPts val="2500"/>
              </a:lnSpc>
              <a:buNone/>
            </a:pPr>
            <a:endParaRPr lang="en-US" sz="2000"/>
          </a:p>
          <a:p>
            <a:pPr marL="0" indent="0">
              <a:lnSpc>
                <a:spcPts val="2500"/>
              </a:lnSpc>
              <a:buNone/>
            </a:pPr>
            <a:endParaRPr lang="en-US" sz="2000"/>
          </a:p>
          <a:p>
            <a:pPr marL="0" indent="0">
              <a:lnSpc>
                <a:spcPts val="2500"/>
              </a:lnSpc>
              <a:buNone/>
            </a:pPr>
            <a:endParaRPr lang="en-US" sz="2000"/>
          </a:p>
        </p:txBody>
      </p:sp>
    </p:spTree>
    <p:extLst>
      <p:ext uri="{BB962C8B-B14F-4D97-AF65-F5344CB8AC3E}">
        <p14:creationId xmlns:p14="http://schemas.microsoft.com/office/powerpoint/2010/main" val="34685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ea typeface="MS PGothic"/>
                <a:cs typeface="+mj-lt"/>
              </a:rPr>
              <a:t>Business News Resources</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81374"/>
            <a:ext cx="8638967" cy="4771717"/>
          </a:xfrm>
        </p:spPr>
        <p:txBody>
          <a:bodyPr>
            <a:normAutofit/>
          </a:bodyPr>
          <a:lstStyle/>
          <a:p>
            <a:pPr>
              <a:buSzPct val="100000"/>
            </a:pPr>
            <a:r>
              <a:rPr lang="en-US" sz="2000">
                <a:cs typeface="Arial"/>
                <a:hlinkClick r:id="rId2"/>
              </a:rPr>
              <a:t>https://www.bnnbloomberg.ca/</a:t>
            </a:r>
            <a:endParaRPr lang="en-US" sz="2000">
              <a:cs typeface="Arial"/>
            </a:endParaRPr>
          </a:p>
          <a:p>
            <a:pPr>
              <a:buSzPct val="100000"/>
            </a:pPr>
            <a:r>
              <a:rPr lang="en-US" sz="2000">
                <a:cs typeface="Arial"/>
                <a:hlinkClick r:id="rId3"/>
              </a:rPr>
              <a:t>https://ibftoday.ca/</a:t>
            </a:r>
            <a:endParaRPr lang="en-US" sz="2000">
              <a:cs typeface="Arial"/>
            </a:endParaRPr>
          </a:p>
          <a:p>
            <a:pPr>
              <a:buSzPct val="100000"/>
            </a:pPr>
            <a:r>
              <a:rPr lang="en-US" sz="2000">
                <a:cs typeface="Arial"/>
                <a:hlinkClick r:id="rId4"/>
              </a:rPr>
              <a:t>https://financialpost.com/</a:t>
            </a:r>
            <a:endParaRPr lang="en-US" sz="2000">
              <a:cs typeface="Arial"/>
            </a:endParaRPr>
          </a:p>
          <a:p>
            <a:pPr>
              <a:buSzPct val="100000"/>
            </a:pPr>
            <a:r>
              <a:rPr lang="en-US" sz="2000">
                <a:cs typeface="Arial"/>
                <a:hlinkClick r:id="rId5"/>
              </a:rPr>
              <a:t>https://www.cbc.ca/news/business</a:t>
            </a:r>
            <a:endParaRPr lang="en-US" sz="2000">
              <a:cs typeface="Arial"/>
            </a:endParaRPr>
          </a:p>
          <a:p>
            <a:pPr>
              <a:buSzPct val="100000"/>
            </a:pPr>
            <a:r>
              <a:rPr lang="en-US" sz="2000">
                <a:cs typeface="Arial"/>
                <a:hlinkClick r:id="rId6"/>
              </a:rPr>
              <a:t>https://www.cnbc.com/</a:t>
            </a:r>
            <a:endParaRPr lang="en-US" sz="2000">
              <a:cs typeface="Arial"/>
            </a:endParaRPr>
          </a:p>
          <a:p>
            <a:pPr>
              <a:buSzPct val="100000"/>
            </a:pPr>
            <a:r>
              <a:rPr lang="en-US" sz="2000">
                <a:cs typeface="Arial"/>
                <a:hlinkClick r:id="rId7"/>
              </a:rPr>
              <a:t>https://www.foxbusiness.com/</a:t>
            </a:r>
            <a:endParaRPr lang="en-US" sz="2000">
              <a:cs typeface="Arial"/>
            </a:endParaRPr>
          </a:p>
          <a:p>
            <a:pPr>
              <a:buSzPct val="100000"/>
            </a:pPr>
            <a:r>
              <a:rPr lang="en-US" sz="2000">
                <a:cs typeface="Arial"/>
                <a:hlinkClick r:id="rId8"/>
              </a:rPr>
              <a:t>https://www.theglobeandmail.com/business/</a:t>
            </a:r>
            <a:endParaRPr lang="en-US" sz="2000">
              <a:cs typeface="Arial"/>
            </a:endParaRPr>
          </a:p>
          <a:p>
            <a:pPr>
              <a:buSzPct val="100000"/>
            </a:pPr>
            <a:r>
              <a:rPr lang="en-US" sz="2000">
                <a:cs typeface="Arial"/>
                <a:hlinkClick r:id="rId9"/>
              </a:rPr>
              <a:t>https://www.euronews.com/news/business</a:t>
            </a:r>
            <a:endParaRPr lang="en-US" sz="2000">
              <a:cs typeface="Arial"/>
            </a:endParaRPr>
          </a:p>
          <a:p>
            <a:pPr>
              <a:buSzPct val="100000"/>
            </a:pPr>
            <a:r>
              <a:rPr lang="en-US" sz="2000">
                <a:cs typeface="Arial"/>
                <a:hlinkClick r:id="rId10"/>
              </a:rPr>
              <a:t>https://www.economist.com/</a:t>
            </a:r>
            <a:endParaRPr lang="en-US" sz="2000">
              <a:cs typeface="Arial"/>
            </a:endParaRPr>
          </a:p>
          <a:p>
            <a:pPr marL="0" indent="0">
              <a:lnSpc>
                <a:spcPts val="2500"/>
              </a:lnSpc>
              <a:buNone/>
            </a:pPr>
            <a:endParaRPr lang="en-US" sz="2000"/>
          </a:p>
          <a:p>
            <a:pPr marL="0" indent="0">
              <a:lnSpc>
                <a:spcPts val="2500"/>
              </a:lnSpc>
              <a:buNone/>
            </a:pPr>
            <a:endParaRPr lang="en-US" sz="2000"/>
          </a:p>
          <a:p>
            <a:pPr marL="0" indent="0">
              <a:lnSpc>
                <a:spcPts val="2500"/>
              </a:lnSpc>
              <a:buNone/>
            </a:pPr>
            <a:endParaRPr lang="en-US" sz="2000"/>
          </a:p>
        </p:txBody>
      </p:sp>
    </p:spTree>
    <p:extLst>
      <p:ext uri="{BB962C8B-B14F-4D97-AF65-F5344CB8AC3E}">
        <p14:creationId xmlns:p14="http://schemas.microsoft.com/office/powerpoint/2010/main" val="373804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DF9190-71F6-B635-8FC9-D8B96C398C96}"/>
              </a:ext>
            </a:extLst>
          </p:cNvPr>
          <p:cNvSpPr>
            <a:spLocks noGrp="1"/>
          </p:cNvSpPr>
          <p:nvPr>
            <p:ph type="title"/>
          </p:nvPr>
        </p:nvSpPr>
        <p:spPr>
          <a:xfrm>
            <a:off x="2318150" y="2098074"/>
            <a:ext cx="7923212" cy="685800"/>
          </a:xfrm>
        </p:spPr>
        <p:txBody>
          <a:bodyPr>
            <a:normAutofit fontScale="90000"/>
          </a:bodyPr>
          <a:lstStyle/>
          <a:p>
            <a:r>
              <a:rPr lang="en-US" sz="7200" b="1" dirty="0">
                <a:latin typeface="Dreaming Outloud Pro" panose="03050502040302030504" pitchFamily="66" charset="0"/>
                <a:ea typeface="MS PGothic"/>
                <a:cs typeface="Dreaming Outloud Pro" panose="03050502040302030504" pitchFamily="66" charset="0"/>
              </a:rPr>
              <a:t>Part</a:t>
            </a:r>
          </a:p>
        </p:txBody>
      </p:sp>
      <p:sp>
        <p:nvSpPr>
          <p:cNvPr id="4" name="Title 1">
            <a:extLst>
              <a:ext uri="{FF2B5EF4-FFF2-40B4-BE49-F238E27FC236}">
                <a16:creationId xmlns:a16="http://schemas.microsoft.com/office/drawing/2014/main" id="{B371492C-06FF-D5D7-00A6-8BAD743AAF04}"/>
              </a:ext>
            </a:extLst>
          </p:cNvPr>
          <p:cNvSpPr txBox="1">
            <a:spLocks/>
          </p:cNvSpPr>
          <p:nvPr/>
        </p:nvSpPr>
        <p:spPr bwMode="auto">
          <a:xfrm>
            <a:off x="610394" y="4526401"/>
            <a:ext cx="7923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en-US" sz="6000" kern="0" dirty="0">
                <a:latin typeface="Aharoni"/>
                <a:ea typeface="MS PGothic"/>
                <a:cs typeface="Aharoni"/>
              </a:rPr>
              <a:t>History of </a:t>
            </a:r>
            <a:br>
              <a:rPr lang="en-US" sz="6000" kern="0" dirty="0">
                <a:latin typeface="Aharoni"/>
                <a:ea typeface="MS PGothic"/>
                <a:cs typeface="Aharoni"/>
              </a:rPr>
            </a:br>
            <a:r>
              <a:rPr lang="en-US" sz="6000" kern="0" dirty="0">
                <a:latin typeface="Aharoni"/>
                <a:ea typeface="MS PGothic"/>
                <a:cs typeface="Aharoni"/>
              </a:rPr>
              <a:t>Booms and Busts </a:t>
            </a:r>
            <a:endParaRPr lang="en-US" dirty="0"/>
          </a:p>
        </p:txBody>
      </p:sp>
      <p:pic>
        <p:nvPicPr>
          <p:cNvPr id="2" name="Picture 1">
            <a:extLst>
              <a:ext uri="{FF2B5EF4-FFF2-40B4-BE49-F238E27FC236}">
                <a16:creationId xmlns:a16="http://schemas.microsoft.com/office/drawing/2014/main" id="{509C27A6-6EAC-E7B6-FC44-4A823D0C9EF7}"/>
              </a:ext>
            </a:extLst>
          </p:cNvPr>
          <p:cNvPicPr>
            <a:picLocks noChangeAspect="1"/>
          </p:cNvPicPr>
          <p:nvPr/>
        </p:nvPicPr>
        <p:blipFill>
          <a:blip r:embed="rId3"/>
          <a:stretch>
            <a:fillRect/>
          </a:stretch>
        </p:blipFill>
        <p:spPr>
          <a:xfrm>
            <a:off x="4420934" y="945518"/>
            <a:ext cx="2410161" cy="2772162"/>
          </a:xfrm>
          <a:prstGeom prst="rect">
            <a:avLst/>
          </a:prstGeom>
        </p:spPr>
      </p:pic>
    </p:spTree>
    <p:extLst>
      <p:ext uri="{BB962C8B-B14F-4D97-AF65-F5344CB8AC3E}">
        <p14:creationId xmlns:p14="http://schemas.microsoft.com/office/powerpoint/2010/main" val="300717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128292"/>
            <a:ext cx="8638967" cy="5439474"/>
          </a:xfrm>
        </p:spPr>
        <p:txBody>
          <a:bodyPr>
            <a:normAutofit/>
          </a:bodyPr>
          <a:lstStyle/>
          <a:p>
            <a:pPr marL="0" indent="0">
              <a:buNone/>
            </a:pPr>
            <a:r>
              <a:rPr lang="en-US" sz="2000">
                <a:ea typeface="MS PGothic"/>
              </a:rPr>
              <a:t>An economic expansion is defined as:</a:t>
            </a:r>
          </a:p>
          <a:p>
            <a:pPr marL="0" indent="0">
              <a:buNone/>
            </a:pPr>
            <a:endParaRPr lang="en-US" sz="2000">
              <a:ea typeface="MS PGothic"/>
            </a:endParaRPr>
          </a:p>
          <a:p>
            <a:pPr marL="285750" indent="-285750"/>
            <a:r>
              <a:rPr lang="en-US" sz="2000"/>
              <a:t>A period of elevated or increased growth within a business, market, industry, or economy.</a:t>
            </a:r>
          </a:p>
          <a:p>
            <a:pPr marL="0" indent="0">
              <a:buNone/>
            </a:pPr>
            <a:endParaRPr lang="en-US" sz="2000"/>
          </a:p>
          <a:p>
            <a:pPr marL="0" indent="0">
              <a:buNone/>
            </a:pPr>
            <a:r>
              <a:rPr lang="en-US" sz="2000"/>
              <a:t>An Economic Contraction is defined as:</a:t>
            </a:r>
          </a:p>
          <a:p>
            <a:pPr marL="0" indent="0">
              <a:buNone/>
            </a:pPr>
            <a:endParaRPr lang="en-US" sz="2000"/>
          </a:p>
          <a:p>
            <a:pPr marL="285750" indent="-285750"/>
            <a:r>
              <a:rPr lang="en-US" sz="2000"/>
              <a:t>A</a:t>
            </a:r>
            <a:r>
              <a:rPr lang="en-US" sz="2000" b="1"/>
              <a:t> </a:t>
            </a:r>
            <a:r>
              <a:rPr lang="en-US" sz="2000"/>
              <a:t>decline in economic output. It's accompanied by falling incomes and rising unemployment. (</a:t>
            </a:r>
            <a:r>
              <a:rPr lang="en-US" sz="2000">
                <a:hlinkClick r:id="rId2"/>
              </a:rPr>
              <a:t>https://www.thebalancemoney.com/economic-contraction-4067683</a:t>
            </a:r>
            <a:r>
              <a:rPr lang="en-US" sz="2000"/>
              <a:t>)</a:t>
            </a:r>
          </a:p>
          <a:p>
            <a:pPr marL="0" indent="0">
              <a:buNone/>
            </a:pPr>
            <a:endParaRPr lang="en-US" sz="2000"/>
          </a:p>
          <a:p>
            <a:pPr marL="0" indent="0">
              <a:buNone/>
            </a:pPr>
            <a:r>
              <a:rPr lang="en-US" sz="2000"/>
              <a:t>It can be set off by a bust which is:</a:t>
            </a:r>
          </a:p>
          <a:p>
            <a:pPr marL="0" indent="0">
              <a:buNone/>
            </a:pPr>
            <a:endParaRPr lang="en-US" sz="2000"/>
          </a:p>
          <a:p>
            <a:pPr marL="285750" indent="-285750"/>
            <a:r>
              <a:rPr lang="en-US" sz="2000"/>
              <a:t>A period of time during which economic growth decreases rapidly.</a:t>
            </a:r>
          </a:p>
          <a:p>
            <a:pPr marL="457200" lvl="1" indent="0" eaLnBrk="0" hangingPunct="0">
              <a:spcBef>
                <a:spcPct val="20000"/>
              </a:spcBef>
              <a:spcAft>
                <a:spcPct val="25000"/>
              </a:spcAft>
              <a:buClr>
                <a:srgbClr val="477E27"/>
              </a:buClr>
              <a:buNone/>
            </a:pPr>
            <a:endParaRPr lang="en-US" sz="1800">
              <a:solidFill>
                <a:schemeClr val="tx1"/>
              </a:solidFill>
              <a:latin typeface="+mn-lt"/>
              <a:ea typeface="MS PGothic" panose="020B0600070205080204" pitchFamily="34" charset="-128"/>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a:t>Expansions</a:t>
            </a:r>
          </a:p>
        </p:txBody>
      </p:sp>
    </p:spTree>
    <p:extLst>
      <p:ext uri="{BB962C8B-B14F-4D97-AF65-F5344CB8AC3E}">
        <p14:creationId xmlns:p14="http://schemas.microsoft.com/office/powerpoint/2010/main" val="28642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2516" y="1128292"/>
            <a:ext cx="8638967" cy="4658264"/>
          </a:xfrm>
        </p:spPr>
        <p:txBody>
          <a:bodyPr>
            <a:normAutofit lnSpcReduction="10000"/>
          </a:bodyPr>
          <a:lstStyle/>
          <a:p>
            <a:pPr marL="0" indent="0">
              <a:buNone/>
            </a:pPr>
            <a:r>
              <a:rPr lang="en-US" sz="2000">
                <a:ea typeface="MS PGothic"/>
              </a:rPr>
              <a:t>Your task:</a:t>
            </a:r>
          </a:p>
          <a:p>
            <a:pPr marL="0" indent="0">
              <a:buNone/>
            </a:pPr>
            <a:endParaRPr lang="en-US" sz="2000">
              <a:ea typeface="MS PGothic"/>
            </a:endParaRPr>
          </a:p>
          <a:p>
            <a:pPr marL="0" indent="0">
              <a:buNone/>
            </a:pPr>
            <a:r>
              <a:rPr lang="en-US" sz="2000">
                <a:ea typeface="MS PGothic"/>
              </a:rPr>
              <a:t>Choose at least one of the famous expansions on the next slide.</a:t>
            </a:r>
          </a:p>
          <a:p>
            <a:pPr marL="0" indent="0">
              <a:buNone/>
            </a:pPr>
            <a:endParaRPr lang="en-US" sz="2000">
              <a:ea typeface="MS PGothic"/>
            </a:endParaRPr>
          </a:p>
          <a:p>
            <a:pPr marL="0" indent="0">
              <a:buNone/>
            </a:pPr>
            <a:r>
              <a:rPr lang="en-US" sz="2000">
                <a:ea typeface="MS PGothic"/>
              </a:rPr>
              <a:t>Research the expansion and determine:</a:t>
            </a:r>
          </a:p>
          <a:p>
            <a:pPr marL="0" indent="0">
              <a:buNone/>
            </a:pPr>
            <a:endParaRPr lang="en-US" sz="2000">
              <a:ea typeface="MS PGothic"/>
            </a:endParaRPr>
          </a:p>
          <a:p>
            <a:pPr marL="342265" indent="-304165"/>
            <a:r>
              <a:rPr lang="en-US" sz="2000">
                <a:ea typeface="MS PGothic"/>
              </a:rPr>
              <a:t>How and when the expansion began</a:t>
            </a:r>
          </a:p>
          <a:p>
            <a:pPr marL="342265" indent="-304165"/>
            <a:endParaRPr lang="en-US" sz="2000">
              <a:ea typeface="MS PGothic"/>
            </a:endParaRPr>
          </a:p>
          <a:p>
            <a:pPr marL="342265" indent="-304165"/>
            <a:r>
              <a:rPr lang="en-US" sz="2000">
                <a:ea typeface="MS PGothic"/>
              </a:rPr>
              <a:t>Some of the characteristics of the expansion</a:t>
            </a:r>
          </a:p>
          <a:p>
            <a:pPr marL="342265" indent="-304165"/>
            <a:endParaRPr lang="en-US" sz="2000">
              <a:ea typeface="MS PGothic"/>
            </a:endParaRPr>
          </a:p>
          <a:p>
            <a:pPr marL="342265" indent="-304165"/>
            <a:r>
              <a:rPr lang="en-US" sz="2000">
                <a:ea typeface="MS PGothic"/>
              </a:rPr>
              <a:t>The positive and negative consequences of the expansion </a:t>
            </a:r>
          </a:p>
          <a:p>
            <a:pPr marL="342265" indent="-304165"/>
            <a:endParaRPr lang="en-US" sz="2000">
              <a:ea typeface="MS PGothic"/>
            </a:endParaRPr>
          </a:p>
          <a:p>
            <a:pPr marL="342265" indent="-304165"/>
            <a:r>
              <a:rPr lang="en-US" sz="2000">
                <a:ea typeface="MS PGothic"/>
              </a:rPr>
              <a:t>How and when the expansion ended</a:t>
            </a:r>
            <a:endParaRPr lang="en-US" sz="2000"/>
          </a:p>
          <a:p>
            <a:pPr marL="457200" lvl="1" indent="0" eaLnBrk="0" hangingPunct="0">
              <a:spcBef>
                <a:spcPct val="20000"/>
              </a:spcBef>
              <a:spcAft>
                <a:spcPct val="25000"/>
              </a:spcAft>
              <a:buClr>
                <a:srgbClr val="477E27"/>
              </a:buClr>
              <a:buNone/>
            </a:pPr>
            <a:endParaRPr lang="en-US" sz="1800">
              <a:solidFill>
                <a:schemeClr val="tx1"/>
              </a:solidFill>
              <a:latin typeface="+mn-lt"/>
              <a:ea typeface="MS PGothic" panose="020B0600070205080204" pitchFamily="34" charset="-128"/>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536430" y="179081"/>
            <a:ext cx="8638967" cy="1325563"/>
          </a:xfrm>
        </p:spPr>
        <p:txBody>
          <a:bodyPr>
            <a:normAutofit/>
          </a:bodyPr>
          <a:lstStyle/>
          <a:p>
            <a:r>
              <a:rPr lang="en-CA" sz="4000"/>
              <a:t>Part 2: History of Expansions</a:t>
            </a:r>
          </a:p>
        </p:txBody>
      </p:sp>
    </p:spTree>
    <p:extLst>
      <p:ext uri="{BB962C8B-B14F-4D97-AF65-F5344CB8AC3E}">
        <p14:creationId xmlns:p14="http://schemas.microsoft.com/office/powerpoint/2010/main" val="22232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Economic Expansions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buNone/>
            </a:pPr>
            <a:r>
              <a:rPr lang="en-CA" sz="2000"/>
              <a:t>Choose from one of the following economic expansions or research one of your own. </a:t>
            </a:r>
          </a:p>
          <a:p>
            <a:pPr marL="0" indent="0">
              <a:buNone/>
            </a:pPr>
            <a:endParaRPr lang="en-CA" sz="2000"/>
          </a:p>
          <a:p>
            <a:pPr marL="342265" indent="-304165"/>
            <a:endParaRPr lang="en-CA" sz="2000"/>
          </a:p>
          <a:p>
            <a:pPr marL="342265" indent="-304165"/>
            <a:r>
              <a:rPr lang="en-CA" sz="2000"/>
              <a:t>Post World-War II (1945-1948)</a:t>
            </a:r>
          </a:p>
          <a:p>
            <a:pPr marL="342265" indent="-304165"/>
            <a:endParaRPr lang="en-CA" sz="2000"/>
          </a:p>
          <a:p>
            <a:pPr marL="342265" indent="-304165"/>
            <a:r>
              <a:rPr lang="en-CA" sz="2000"/>
              <a:t>Tech Boom (1995-2001)</a:t>
            </a:r>
          </a:p>
          <a:p>
            <a:pPr marL="342265" indent="-304165"/>
            <a:endParaRPr lang="en-CA" sz="2000"/>
          </a:p>
          <a:p>
            <a:pPr marL="342265" indent="-304165"/>
            <a:r>
              <a:rPr lang="en-CA" sz="2000"/>
              <a:t>Post GFC (Great Financial Crisis) (2009-2020)</a:t>
            </a:r>
          </a:p>
          <a:p>
            <a:pPr marL="0" indent="0">
              <a:lnSpc>
                <a:spcPts val="2500"/>
              </a:lnSpc>
              <a:buNone/>
            </a:pPr>
            <a:endParaRPr lang="en-US" sz="2000"/>
          </a:p>
          <a:p>
            <a:pPr marL="0" indent="0">
              <a:lnSpc>
                <a:spcPts val="2500"/>
              </a:lnSpc>
              <a:buNone/>
            </a:pPr>
            <a:endParaRPr lang="en-US" sz="2000"/>
          </a:p>
        </p:txBody>
      </p:sp>
    </p:spTree>
    <p:extLst>
      <p:ext uri="{BB962C8B-B14F-4D97-AF65-F5344CB8AC3E}">
        <p14:creationId xmlns:p14="http://schemas.microsoft.com/office/powerpoint/2010/main" val="2553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A Special Note for Teachers</a:t>
            </a:r>
          </a:p>
        </p:txBody>
      </p:sp>
      <p:pic>
        <p:nvPicPr>
          <p:cNvPr id="6" name="Picture 5">
            <a:extLst>
              <a:ext uri="{FF2B5EF4-FFF2-40B4-BE49-F238E27FC236}">
                <a16:creationId xmlns:a16="http://schemas.microsoft.com/office/drawing/2014/main" id="{A9853656-CD7E-E42D-9884-228304ED3055}"/>
              </a:ext>
            </a:extLst>
          </p:cNvPr>
          <p:cNvPicPr>
            <a:picLocks noChangeAspect="1"/>
          </p:cNvPicPr>
          <p:nvPr/>
        </p:nvPicPr>
        <p:blipFill rotWithShape="1">
          <a:blip r:embed="rId2"/>
          <a:srcRect l="1455" r="1182"/>
          <a:stretch/>
        </p:blipFill>
        <p:spPr>
          <a:xfrm>
            <a:off x="1803929" y="1613855"/>
            <a:ext cx="5533920" cy="4691405"/>
          </a:xfrm>
          <a:prstGeom prst="rect">
            <a:avLst/>
          </a:prstGeom>
        </p:spPr>
      </p:pic>
    </p:spTree>
    <p:extLst>
      <p:ext uri="{BB962C8B-B14F-4D97-AF65-F5344CB8AC3E}">
        <p14:creationId xmlns:p14="http://schemas.microsoft.com/office/powerpoint/2010/main" val="318783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Part 2: History of Contractions </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buNone/>
            </a:pPr>
            <a:r>
              <a:rPr lang="en-US" sz="2000">
                <a:ea typeface="MS PGothic"/>
                <a:cs typeface="Arial"/>
              </a:rPr>
              <a:t>Your task:</a:t>
            </a:r>
          </a:p>
          <a:p>
            <a:pPr marL="0" indent="0">
              <a:buNone/>
            </a:pPr>
            <a:endParaRPr lang="en-US" sz="2000">
              <a:ea typeface="MS PGothic"/>
              <a:cs typeface="Arial"/>
            </a:endParaRPr>
          </a:p>
          <a:p>
            <a:pPr marL="0" indent="0">
              <a:buNone/>
            </a:pPr>
            <a:r>
              <a:rPr lang="en-US" sz="2000">
                <a:ea typeface="MS PGothic"/>
                <a:cs typeface="Arial"/>
              </a:rPr>
              <a:t>Choose at least one of the famous </a:t>
            </a:r>
            <a:r>
              <a:rPr lang="en-US" sz="2000">
                <a:ea typeface="MS PGothic"/>
                <a:cs typeface="+mj-lt"/>
              </a:rPr>
              <a:t>economic contractions (Recessions, Depressions, and Busts)</a:t>
            </a:r>
            <a:r>
              <a:rPr lang="en-US" sz="2000">
                <a:ea typeface="MS PGothic"/>
                <a:cs typeface="Arial"/>
              </a:rPr>
              <a:t> on the next slide.</a:t>
            </a:r>
          </a:p>
          <a:p>
            <a:pPr marL="0" indent="0">
              <a:buNone/>
            </a:pPr>
            <a:endParaRPr lang="en-US" sz="2000">
              <a:ea typeface="MS PGothic"/>
              <a:cs typeface="Arial"/>
            </a:endParaRPr>
          </a:p>
          <a:p>
            <a:pPr marL="0" indent="0">
              <a:lnSpc>
                <a:spcPct val="150000"/>
              </a:lnSpc>
              <a:buNone/>
            </a:pPr>
            <a:r>
              <a:rPr lang="en-US" sz="2000">
                <a:ea typeface="MS PGothic"/>
                <a:cs typeface="Arial"/>
              </a:rPr>
              <a:t>Your task is to research the </a:t>
            </a:r>
            <a:r>
              <a:rPr lang="en-US" sz="2000" dirty="0">
                <a:ea typeface="MS PGothic"/>
                <a:cs typeface="Arial"/>
              </a:rPr>
              <a:t>bust</a:t>
            </a:r>
            <a:r>
              <a:rPr lang="en-US" sz="2000">
                <a:ea typeface="MS PGothic"/>
                <a:cs typeface="Arial"/>
              </a:rPr>
              <a:t>. </a:t>
            </a:r>
            <a:r>
              <a:rPr lang="en-US" sz="2000">
                <a:ea typeface="MS PGothic"/>
              </a:rPr>
              <a:t>D</a:t>
            </a:r>
            <a:r>
              <a:rPr lang="en-US" sz="2000">
                <a:ea typeface="MS PGothic"/>
                <a:cs typeface="Arial"/>
              </a:rPr>
              <a:t>etermine:</a:t>
            </a:r>
          </a:p>
          <a:p>
            <a:pPr marL="342265" indent="-304165">
              <a:lnSpc>
                <a:spcPct val="150000"/>
              </a:lnSpc>
            </a:pPr>
            <a:r>
              <a:rPr lang="en-US" sz="2000">
                <a:ea typeface="MS PGothic"/>
              </a:rPr>
              <a:t>H</a:t>
            </a:r>
            <a:r>
              <a:rPr lang="en-US" sz="2000">
                <a:ea typeface="MS PGothic"/>
                <a:cs typeface="Arial"/>
              </a:rPr>
              <a:t>ow and when the contraction began</a:t>
            </a:r>
          </a:p>
          <a:p>
            <a:pPr marL="342265" indent="-304165">
              <a:lnSpc>
                <a:spcPct val="150000"/>
              </a:lnSpc>
            </a:pPr>
            <a:r>
              <a:rPr lang="en-US" sz="2000">
                <a:ea typeface="MS PGothic"/>
              </a:rPr>
              <a:t>S</a:t>
            </a:r>
            <a:r>
              <a:rPr lang="en-US" sz="2000">
                <a:ea typeface="MS PGothic"/>
                <a:cs typeface="Arial"/>
              </a:rPr>
              <a:t>ome of the characteristics of the contraction</a:t>
            </a:r>
          </a:p>
          <a:p>
            <a:pPr marL="342265" indent="-304165">
              <a:lnSpc>
                <a:spcPct val="150000"/>
              </a:lnSpc>
            </a:pPr>
            <a:r>
              <a:rPr lang="en-US" sz="2000">
                <a:ea typeface="MS PGothic"/>
              </a:rPr>
              <a:t>T</a:t>
            </a:r>
            <a:r>
              <a:rPr lang="en-US" sz="2000">
                <a:ea typeface="MS PGothic"/>
                <a:cs typeface="Arial"/>
              </a:rPr>
              <a:t>he positive and negative consequences of the contraction</a:t>
            </a:r>
          </a:p>
          <a:p>
            <a:pPr marL="342265" indent="-304165">
              <a:lnSpc>
                <a:spcPct val="150000"/>
              </a:lnSpc>
            </a:pPr>
            <a:r>
              <a:rPr lang="en-US" sz="2000">
                <a:ea typeface="MS PGothic"/>
                <a:cs typeface="Arial"/>
              </a:rPr>
              <a:t>How and when the contraction ended</a:t>
            </a:r>
          </a:p>
          <a:p>
            <a:pPr marL="0" indent="0">
              <a:lnSpc>
                <a:spcPts val="2500"/>
              </a:lnSpc>
              <a:buNone/>
            </a:pPr>
            <a:endParaRPr lang="en-US" sz="2000"/>
          </a:p>
          <a:p>
            <a:pPr marL="0" indent="0">
              <a:lnSpc>
                <a:spcPts val="2500"/>
              </a:lnSpc>
              <a:buNone/>
            </a:pPr>
            <a:endParaRPr lang="en-US" sz="2000"/>
          </a:p>
        </p:txBody>
      </p:sp>
    </p:spTree>
    <p:extLst>
      <p:ext uri="{BB962C8B-B14F-4D97-AF65-F5344CB8AC3E}">
        <p14:creationId xmlns:p14="http://schemas.microsoft.com/office/powerpoint/2010/main" val="39087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History of Contractions </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38100" indent="0">
              <a:lnSpc>
                <a:spcPts val="2400"/>
              </a:lnSpc>
              <a:buNone/>
            </a:pPr>
            <a:r>
              <a:rPr lang="en-US" sz="2000">
                <a:ea typeface="MS PGothic"/>
                <a:cs typeface="Arial"/>
              </a:rPr>
              <a:t>Throughout history, there have been </a:t>
            </a:r>
            <a:r>
              <a:rPr lang="en-US" sz="2000">
                <a:ea typeface="MS PGothic"/>
              </a:rPr>
              <a:t>many economic</a:t>
            </a:r>
            <a:r>
              <a:rPr lang="en-US" sz="2000">
                <a:ea typeface="MS PGothic"/>
                <a:cs typeface="Arial"/>
              </a:rPr>
              <a:t> contractions.</a:t>
            </a:r>
          </a:p>
          <a:p>
            <a:pPr marL="38100" indent="0">
              <a:lnSpc>
                <a:spcPts val="2400"/>
              </a:lnSpc>
              <a:buNone/>
            </a:pPr>
            <a:endParaRPr lang="en-US" sz="2000">
              <a:ea typeface="MS PGothic"/>
            </a:endParaRPr>
          </a:p>
          <a:p>
            <a:pPr marL="38100" indent="0">
              <a:lnSpc>
                <a:spcPts val="2400"/>
              </a:lnSpc>
              <a:buNone/>
            </a:pPr>
            <a:r>
              <a:rPr lang="en-US" sz="2000">
                <a:ea typeface="MS PGothic"/>
                <a:cs typeface="Arial"/>
              </a:rPr>
              <a:t>Choose one of the famous contractions below or research your own. There have been many contractions. These are just a few of the more famous ones:</a:t>
            </a:r>
          </a:p>
          <a:p>
            <a:pPr marL="342265" indent="-304165">
              <a:lnSpc>
                <a:spcPts val="2400"/>
              </a:lnSpc>
            </a:pPr>
            <a:endParaRPr lang="en-US" sz="2000">
              <a:ea typeface="MS PGothic"/>
              <a:cs typeface="Arial"/>
            </a:endParaRPr>
          </a:p>
          <a:p>
            <a:pPr marL="342265" indent="-304165">
              <a:lnSpc>
                <a:spcPts val="2400"/>
              </a:lnSpc>
            </a:pPr>
            <a:r>
              <a:rPr lang="en-US" sz="2000"/>
              <a:t>The Credit Crisis of (1772)</a:t>
            </a:r>
          </a:p>
          <a:p>
            <a:pPr marL="342265" indent="-304165">
              <a:lnSpc>
                <a:spcPts val="2400"/>
              </a:lnSpc>
            </a:pPr>
            <a:r>
              <a:rPr lang="en-US" sz="2000"/>
              <a:t>The OPEC Oil Price Shock of (1973)</a:t>
            </a:r>
          </a:p>
          <a:p>
            <a:pPr marL="342265" indent="-304165">
              <a:lnSpc>
                <a:spcPts val="2400"/>
              </a:lnSpc>
            </a:pPr>
            <a:r>
              <a:rPr lang="en-US" sz="2000"/>
              <a:t>The Asian Crisis of (1997)</a:t>
            </a:r>
            <a:endParaRPr lang="en-US" sz="2000">
              <a:ea typeface="MS PGothic"/>
              <a:cs typeface="Arial"/>
            </a:endParaRPr>
          </a:p>
          <a:p>
            <a:pPr marL="342265" indent="-304165">
              <a:lnSpc>
                <a:spcPts val="2400"/>
              </a:lnSpc>
            </a:pPr>
            <a:r>
              <a:rPr lang="en-US" sz="2000">
                <a:ea typeface="MS PGothic"/>
                <a:cs typeface="Arial"/>
              </a:rPr>
              <a:t>The great depression (1929-1939)</a:t>
            </a:r>
          </a:p>
          <a:p>
            <a:pPr marL="342265" indent="-304165">
              <a:lnSpc>
                <a:spcPts val="2400"/>
              </a:lnSpc>
            </a:pPr>
            <a:r>
              <a:rPr lang="en-US" sz="2000">
                <a:ea typeface="MS PGothic"/>
                <a:cs typeface="Arial"/>
              </a:rPr>
              <a:t>The great recession (2007-2008)</a:t>
            </a:r>
          </a:p>
          <a:p>
            <a:pPr marL="0" indent="0">
              <a:lnSpc>
                <a:spcPts val="2500"/>
              </a:lnSpc>
              <a:buNone/>
            </a:pPr>
            <a:endParaRPr lang="en-US" sz="2000"/>
          </a:p>
        </p:txBody>
      </p:sp>
    </p:spTree>
    <p:extLst>
      <p:ext uri="{BB962C8B-B14F-4D97-AF65-F5344CB8AC3E}">
        <p14:creationId xmlns:p14="http://schemas.microsoft.com/office/powerpoint/2010/main" val="389263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Resources </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r>
              <a:rPr lang="en-US" sz="2000">
                <a:cs typeface="Arial"/>
                <a:hlinkClick r:id="rId2"/>
              </a:rPr>
              <a:t>https://www.britannica.com/list/5-of-the-worlds-most-devastating-financial-crises</a:t>
            </a:r>
            <a:endParaRPr lang="en-US" sz="2000">
              <a:cs typeface="Arial"/>
            </a:endParaRPr>
          </a:p>
          <a:p>
            <a:endParaRPr lang="en-US" sz="2000">
              <a:cs typeface="Arial"/>
            </a:endParaRPr>
          </a:p>
          <a:p>
            <a:r>
              <a:rPr lang="en-US" sz="2000">
                <a:cs typeface="Arial"/>
                <a:hlinkClick r:id="rId3"/>
              </a:rPr>
              <a:t>https://www.britannica.com/event/Asian-financial-crisis</a:t>
            </a:r>
            <a:endParaRPr lang="en-US" sz="2000">
              <a:cs typeface="Arial"/>
            </a:endParaRPr>
          </a:p>
          <a:p>
            <a:endParaRPr lang="en-US" sz="2000">
              <a:cs typeface="Arial"/>
            </a:endParaRPr>
          </a:p>
          <a:p>
            <a:r>
              <a:rPr lang="en-US" sz="2000">
                <a:cs typeface="Arial"/>
                <a:hlinkClick r:id="rId4"/>
              </a:rPr>
              <a:t>https://www.history.com/topics/great-depression/great-depression-history</a:t>
            </a:r>
            <a:endParaRPr lang="en-US" sz="2000">
              <a:cs typeface="Arial"/>
            </a:endParaRPr>
          </a:p>
          <a:p>
            <a:endParaRPr lang="en-US" sz="2000">
              <a:cs typeface="Arial"/>
            </a:endParaRPr>
          </a:p>
          <a:p>
            <a:r>
              <a:rPr lang="en-US" sz="2000">
                <a:cs typeface="Arial"/>
                <a:hlinkClick r:id="rId5"/>
              </a:rPr>
              <a:t>https://www.federalreservehistory.org/essays/great-recession-and-its-aftermath</a:t>
            </a:r>
            <a:endParaRPr lang="en-US" sz="2000">
              <a:cs typeface="Arial"/>
            </a:endParaRPr>
          </a:p>
          <a:p>
            <a:pPr marL="0" indent="0">
              <a:lnSpc>
                <a:spcPts val="2500"/>
              </a:lnSpc>
              <a:buNone/>
            </a:pPr>
            <a:endParaRPr lang="en-US" sz="2000"/>
          </a:p>
        </p:txBody>
      </p:sp>
    </p:spTree>
    <p:extLst>
      <p:ext uri="{BB962C8B-B14F-4D97-AF65-F5344CB8AC3E}">
        <p14:creationId xmlns:p14="http://schemas.microsoft.com/office/powerpoint/2010/main" val="70438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DF9190-71F6-B635-8FC9-D8B96C398C96}"/>
              </a:ext>
            </a:extLst>
          </p:cNvPr>
          <p:cNvSpPr>
            <a:spLocks noGrp="1"/>
          </p:cNvSpPr>
          <p:nvPr>
            <p:ph type="title"/>
          </p:nvPr>
        </p:nvSpPr>
        <p:spPr>
          <a:xfrm>
            <a:off x="2520168" y="1984588"/>
            <a:ext cx="7923212" cy="685800"/>
          </a:xfrm>
        </p:spPr>
        <p:txBody>
          <a:bodyPr>
            <a:normAutofit fontScale="90000"/>
          </a:bodyPr>
          <a:lstStyle/>
          <a:p>
            <a:r>
              <a:rPr lang="en-US" sz="7200" b="1" dirty="0">
                <a:latin typeface="Dreaming Outloud Pro" panose="03050502040302030504" pitchFamily="66" charset="0"/>
                <a:ea typeface="MS PGothic"/>
                <a:cs typeface="Dreaming Outloud Pro" panose="03050502040302030504" pitchFamily="66" charset="0"/>
              </a:rPr>
              <a:t>Part</a:t>
            </a:r>
          </a:p>
        </p:txBody>
      </p:sp>
      <p:sp>
        <p:nvSpPr>
          <p:cNvPr id="4" name="Title 1">
            <a:extLst>
              <a:ext uri="{FF2B5EF4-FFF2-40B4-BE49-F238E27FC236}">
                <a16:creationId xmlns:a16="http://schemas.microsoft.com/office/drawing/2014/main" id="{B371492C-06FF-D5D7-00A6-8BAD743AAF04}"/>
              </a:ext>
            </a:extLst>
          </p:cNvPr>
          <p:cNvSpPr txBox="1">
            <a:spLocks/>
          </p:cNvSpPr>
          <p:nvPr/>
        </p:nvSpPr>
        <p:spPr bwMode="auto">
          <a:xfrm>
            <a:off x="613110" y="4600882"/>
            <a:ext cx="7923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en-US" sz="4800" kern="0" dirty="0">
                <a:latin typeface="Aharoni"/>
                <a:ea typeface="MS PGothic"/>
                <a:cs typeface="Aharoni"/>
              </a:rPr>
              <a:t>Government Responses to Economic Expansions and Contractions</a:t>
            </a:r>
            <a:endParaRPr lang="en-US" sz="3200" dirty="0">
              <a:latin typeface="Aharoni"/>
              <a:cs typeface="Aharoni"/>
            </a:endParaRPr>
          </a:p>
        </p:txBody>
      </p:sp>
      <p:pic>
        <p:nvPicPr>
          <p:cNvPr id="5" name="Picture 4">
            <a:extLst>
              <a:ext uri="{FF2B5EF4-FFF2-40B4-BE49-F238E27FC236}">
                <a16:creationId xmlns:a16="http://schemas.microsoft.com/office/drawing/2014/main" id="{0789B3EC-E2F7-37BF-E108-4B8AD2936BCB}"/>
              </a:ext>
            </a:extLst>
          </p:cNvPr>
          <p:cNvPicPr>
            <a:picLocks noChangeAspect="1"/>
          </p:cNvPicPr>
          <p:nvPr/>
        </p:nvPicPr>
        <p:blipFill>
          <a:blip r:embed="rId3"/>
          <a:stretch>
            <a:fillRect/>
          </a:stretch>
        </p:blipFill>
        <p:spPr>
          <a:xfrm>
            <a:off x="4465301" y="687416"/>
            <a:ext cx="2353003" cy="2791215"/>
          </a:xfrm>
          <a:prstGeom prst="rect">
            <a:avLst/>
          </a:prstGeom>
        </p:spPr>
      </p:pic>
    </p:spTree>
    <p:extLst>
      <p:ext uri="{BB962C8B-B14F-4D97-AF65-F5344CB8AC3E}">
        <p14:creationId xmlns:p14="http://schemas.microsoft.com/office/powerpoint/2010/main" val="88530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Part 3: Government Intervention </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lnSpc>
                <a:spcPts val="2500"/>
              </a:lnSpc>
              <a:buNone/>
            </a:pPr>
            <a:endParaRPr lang="en-US" sz="2000"/>
          </a:p>
          <a:p>
            <a:pPr marL="342265" indent="-304165"/>
            <a:r>
              <a:rPr lang="en-US" sz="2000">
                <a:ea typeface="MS PGothic"/>
                <a:cs typeface="Arial"/>
              </a:rPr>
              <a:t>There are </a:t>
            </a:r>
            <a:r>
              <a:rPr lang="en-US" sz="2000">
                <a:ea typeface="MS PGothic"/>
              </a:rPr>
              <a:t>many </a:t>
            </a:r>
            <a:r>
              <a:rPr lang="en-US" sz="2000">
                <a:ea typeface="MS PGothic"/>
                <a:cs typeface="Arial"/>
              </a:rPr>
              <a:t>ways that governments can deal with economic cycles.</a:t>
            </a:r>
            <a:r>
              <a:rPr lang="en-US" sz="2000">
                <a:ea typeface="MS PGothic"/>
              </a:rPr>
              <a:t> </a:t>
            </a:r>
            <a:endParaRPr lang="en-US" sz="2000">
              <a:ea typeface="MS PGothic"/>
              <a:cs typeface="Arial"/>
            </a:endParaRPr>
          </a:p>
          <a:p>
            <a:pPr marL="342265" indent="-304165"/>
            <a:endParaRPr lang="en-US" sz="2000">
              <a:ea typeface="MS PGothic"/>
              <a:cs typeface="Arial"/>
            </a:endParaRPr>
          </a:p>
          <a:p>
            <a:pPr marL="342265" indent="-304165"/>
            <a:r>
              <a:rPr lang="en-US" sz="2000">
                <a:ea typeface="MS PGothic"/>
              </a:rPr>
              <a:t>Their</a:t>
            </a:r>
            <a:r>
              <a:rPr lang="en-US" sz="2000">
                <a:ea typeface="MS PGothic"/>
                <a:cs typeface="Arial"/>
              </a:rPr>
              <a:t> responses are generally different during periods of economic expansion and recession.</a:t>
            </a:r>
          </a:p>
          <a:p>
            <a:pPr marL="342265" indent="-304165"/>
            <a:endParaRPr lang="en-US" sz="2000">
              <a:ea typeface="MS PGothic"/>
              <a:cs typeface="Arial"/>
            </a:endParaRPr>
          </a:p>
          <a:p>
            <a:pPr marL="342265" indent="-304165"/>
            <a:r>
              <a:rPr lang="en-US" sz="2000">
                <a:ea typeface="MS PGothic"/>
                <a:cs typeface="Arial"/>
              </a:rPr>
              <a:t>These responses are intended to smooth the volatility that occurs during the good times and the bad.</a:t>
            </a:r>
            <a:endParaRPr lang="en-US" sz="2000">
              <a:cs typeface="Arial"/>
            </a:endParaRPr>
          </a:p>
          <a:p>
            <a:pPr marL="0" indent="0">
              <a:lnSpc>
                <a:spcPts val="2500"/>
              </a:lnSpc>
              <a:buNone/>
            </a:pPr>
            <a:endParaRPr lang="en-US" sz="2000"/>
          </a:p>
        </p:txBody>
      </p:sp>
      <p:pic>
        <p:nvPicPr>
          <p:cNvPr id="4" name="Picture 3">
            <a:extLst>
              <a:ext uri="{FF2B5EF4-FFF2-40B4-BE49-F238E27FC236}">
                <a16:creationId xmlns:a16="http://schemas.microsoft.com/office/drawing/2014/main" id="{B5C63E4D-60F1-D87F-7D46-31D4429553B3}"/>
              </a:ext>
            </a:extLst>
          </p:cNvPr>
          <p:cNvPicPr>
            <a:picLocks noChangeAspect="1"/>
          </p:cNvPicPr>
          <p:nvPr/>
        </p:nvPicPr>
        <p:blipFill>
          <a:blip r:embed="rId2"/>
          <a:stretch>
            <a:fillRect/>
          </a:stretch>
        </p:blipFill>
        <p:spPr>
          <a:xfrm>
            <a:off x="4284324" y="4392269"/>
            <a:ext cx="3063149" cy="1828592"/>
          </a:xfrm>
          <a:prstGeom prst="rect">
            <a:avLst/>
          </a:prstGeom>
        </p:spPr>
      </p:pic>
    </p:spTree>
    <p:extLst>
      <p:ext uri="{BB962C8B-B14F-4D97-AF65-F5344CB8AC3E}">
        <p14:creationId xmlns:p14="http://schemas.microsoft.com/office/powerpoint/2010/main" val="2906436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Part 3: Responses to Economic Expansions </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lnSpc>
                <a:spcPts val="2500"/>
              </a:lnSpc>
              <a:buNone/>
            </a:pPr>
            <a:endParaRPr lang="en-US" sz="2000"/>
          </a:p>
          <a:p>
            <a:r>
              <a:rPr lang="en-US" sz="2000">
                <a:ea typeface="MS PGothic"/>
                <a:cs typeface="Arial"/>
              </a:rPr>
              <a:t>Governments often choose to intervene in different ways at different stages of the business cycle. </a:t>
            </a:r>
          </a:p>
          <a:p>
            <a:endParaRPr lang="en-US" sz="2000">
              <a:ea typeface="MS PGothic"/>
              <a:cs typeface="Arial"/>
            </a:endParaRPr>
          </a:p>
          <a:p>
            <a:r>
              <a:rPr lang="en-US" sz="2000">
                <a:ea typeface="MS PGothic"/>
                <a:cs typeface="Arial"/>
              </a:rPr>
              <a:t>The purpose is to use tax dollars (the people’s money) to help smooth out the cycle for everyone.</a:t>
            </a:r>
          </a:p>
          <a:p>
            <a:endParaRPr lang="en-US" sz="2000">
              <a:ea typeface="MS PGothic"/>
              <a:cs typeface="Arial"/>
            </a:endParaRPr>
          </a:p>
          <a:p>
            <a:r>
              <a:rPr lang="en-US" sz="2000">
                <a:ea typeface="MS PGothic"/>
                <a:cs typeface="Arial"/>
              </a:rPr>
              <a:t>(IMPORTANT: Remember, the government doesn’t have money. The tax money they spend belongs to the </a:t>
            </a:r>
            <a:r>
              <a:rPr lang="en-US" sz="2000">
                <a:ea typeface="MS PGothic"/>
              </a:rPr>
              <a:t>citizens</a:t>
            </a:r>
            <a:r>
              <a:rPr lang="en-US" sz="2000">
                <a:ea typeface="MS PGothic"/>
                <a:cs typeface="Arial"/>
              </a:rPr>
              <a:t>.)</a:t>
            </a:r>
          </a:p>
          <a:p>
            <a:endParaRPr lang="en-US" sz="2000">
              <a:ea typeface="MS PGothic"/>
              <a:cs typeface="Arial"/>
            </a:endParaRPr>
          </a:p>
          <a:p>
            <a:r>
              <a:rPr lang="en-US" sz="2000">
                <a:ea typeface="MS PGothic"/>
                <a:cs typeface="Arial"/>
              </a:rPr>
              <a:t>These programs are very different depending on whether they are provided during good times or bad.</a:t>
            </a:r>
          </a:p>
          <a:p>
            <a:pPr marL="0" indent="0">
              <a:lnSpc>
                <a:spcPts val="2500"/>
              </a:lnSpc>
              <a:buNone/>
            </a:pPr>
            <a:endParaRPr lang="en-US" sz="2000"/>
          </a:p>
        </p:txBody>
      </p:sp>
    </p:spTree>
    <p:extLst>
      <p:ext uri="{BB962C8B-B14F-4D97-AF65-F5344CB8AC3E}">
        <p14:creationId xmlns:p14="http://schemas.microsoft.com/office/powerpoint/2010/main" val="80744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Part 3: Responses to Economic Expansions </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lnSpc>
                <a:spcPts val="2500"/>
              </a:lnSpc>
              <a:buNone/>
            </a:pPr>
            <a:endParaRPr lang="en-US" sz="2000"/>
          </a:p>
          <a:p>
            <a:pPr marL="0" indent="0">
              <a:buNone/>
            </a:pPr>
            <a:r>
              <a:rPr lang="en-US" sz="2000">
                <a:ea typeface="MS PGothic"/>
                <a:cs typeface="Arial"/>
              </a:rPr>
              <a:t>For the next ten minutes, look up the </a:t>
            </a:r>
            <a:r>
              <a:rPr lang="en-US" sz="2000">
                <a:ea typeface="MS PGothic"/>
              </a:rPr>
              <a:t>type </a:t>
            </a:r>
            <a:r>
              <a:rPr lang="en-US" sz="2000">
                <a:ea typeface="MS PGothic"/>
                <a:cs typeface="Arial"/>
              </a:rPr>
              <a:t>of responses a responsible government could take.</a:t>
            </a:r>
          </a:p>
          <a:p>
            <a:pPr marL="0" indent="0">
              <a:buNone/>
            </a:pPr>
            <a:endParaRPr lang="en-US" sz="2000">
              <a:ea typeface="MS PGothic"/>
              <a:cs typeface="Arial"/>
            </a:endParaRPr>
          </a:p>
          <a:p>
            <a:pPr marL="0" indent="0">
              <a:buNone/>
            </a:pPr>
            <a:r>
              <a:rPr lang="en-US" sz="2000">
                <a:ea typeface="MS PGothic"/>
                <a:cs typeface="Arial"/>
              </a:rPr>
              <a:t>On your individual worksheet, fill out at least 3 possible government responses for each situation.</a:t>
            </a:r>
          </a:p>
          <a:p>
            <a:pPr marL="0" indent="0">
              <a:buNone/>
            </a:pPr>
            <a:endParaRPr lang="en-US" sz="2000">
              <a:ea typeface="MS PGothic"/>
              <a:cs typeface="Arial"/>
            </a:endParaRPr>
          </a:p>
          <a:p>
            <a:pPr marL="0" indent="0">
              <a:buNone/>
            </a:pPr>
            <a:r>
              <a:rPr lang="en-US" sz="2000">
                <a:ea typeface="MS PGothic"/>
                <a:cs typeface="Arial"/>
              </a:rPr>
              <a:t>Question #1: What are some possible government responses during expansions (the good times)?</a:t>
            </a:r>
          </a:p>
          <a:p>
            <a:pPr marL="0" indent="0">
              <a:buNone/>
            </a:pPr>
            <a:endParaRPr lang="en-US" sz="2000">
              <a:ea typeface="MS PGothic"/>
              <a:cs typeface="Arial"/>
            </a:endParaRPr>
          </a:p>
          <a:p>
            <a:pPr marL="0" indent="0">
              <a:buNone/>
            </a:pPr>
            <a:r>
              <a:rPr lang="en-US" sz="2000">
                <a:ea typeface="MS PGothic"/>
                <a:cs typeface="Arial"/>
              </a:rPr>
              <a:t>Question #2: What are some possible government responses during contractions (the bad times)?</a:t>
            </a:r>
          </a:p>
          <a:p>
            <a:pPr marL="0" indent="0">
              <a:lnSpc>
                <a:spcPts val="2500"/>
              </a:lnSpc>
              <a:buNone/>
            </a:pPr>
            <a:endParaRPr lang="en-US" sz="2000"/>
          </a:p>
        </p:txBody>
      </p:sp>
    </p:spTree>
    <p:extLst>
      <p:ext uri="{BB962C8B-B14F-4D97-AF65-F5344CB8AC3E}">
        <p14:creationId xmlns:p14="http://schemas.microsoft.com/office/powerpoint/2010/main" val="3895356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Group Discussion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buNone/>
            </a:pPr>
            <a:r>
              <a:rPr lang="en-US" sz="2000" kern="0">
                <a:ea typeface="MS PGothic"/>
                <a:cs typeface="Arial"/>
              </a:rPr>
              <a:t>Share your answers with the class. Write down any responses </a:t>
            </a:r>
            <a:r>
              <a:rPr lang="en-US" sz="2000">
                <a:ea typeface="MS PGothic"/>
              </a:rPr>
              <a:t>from the class which</a:t>
            </a:r>
            <a:r>
              <a:rPr lang="en-US" sz="2000" kern="0">
                <a:ea typeface="MS PGothic"/>
                <a:cs typeface="Arial"/>
              </a:rPr>
              <a:t> you did not</a:t>
            </a:r>
            <a:r>
              <a:rPr lang="en-US" sz="2000">
                <a:ea typeface="MS PGothic"/>
              </a:rPr>
              <a:t> </a:t>
            </a:r>
            <a:r>
              <a:rPr lang="en-US" sz="2000" kern="0">
                <a:ea typeface="MS PGothic"/>
                <a:cs typeface="Arial"/>
              </a:rPr>
              <a:t>think of on your own worksheet.</a:t>
            </a:r>
          </a:p>
          <a:p>
            <a:pPr marL="0" indent="0">
              <a:buFontTx/>
              <a:buNone/>
            </a:pPr>
            <a:endParaRPr lang="en-US" sz="2000" kern="0">
              <a:ea typeface="MS PGothic"/>
              <a:cs typeface="Arial"/>
            </a:endParaRPr>
          </a:p>
          <a:p>
            <a:pPr marL="0" indent="0">
              <a:buFontTx/>
              <a:buNone/>
            </a:pPr>
            <a:r>
              <a:rPr lang="en-US" sz="2000" kern="0">
                <a:ea typeface="MS PGothic"/>
                <a:cs typeface="Arial"/>
              </a:rPr>
              <a:t>Question #1: What are some possible government responses during expansions (the good times)?</a:t>
            </a:r>
          </a:p>
          <a:p>
            <a:pPr marL="0" indent="0">
              <a:buFontTx/>
              <a:buNone/>
            </a:pPr>
            <a:endParaRPr lang="en-US" sz="2000" kern="0">
              <a:ea typeface="MS PGothic"/>
              <a:cs typeface="Arial"/>
            </a:endParaRPr>
          </a:p>
          <a:p>
            <a:pPr marL="0" indent="0">
              <a:buFontTx/>
              <a:buNone/>
            </a:pPr>
            <a:r>
              <a:rPr lang="en-US" sz="2000" kern="0">
                <a:ea typeface="MS PGothic"/>
                <a:cs typeface="Arial"/>
              </a:rPr>
              <a:t>Possible answers:</a:t>
            </a:r>
          </a:p>
          <a:p>
            <a:pPr marL="381000" indent="-342900"/>
            <a:r>
              <a:rPr lang="en-US" sz="2000" kern="0">
                <a:ea typeface="MS PGothic"/>
                <a:cs typeface="Arial"/>
              </a:rPr>
              <a:t>Raise interest rates to slow down investments (technically this is the job of the independent central bank such as the Bank of Canada)</a:t>
            </a:r>
          </a:p>
          <a:p>
            <a:pPr marL="381000" indent="-342900"/>
            <a:r>
              <a:rPr lang="en-US" sz="2000" kern="0">
                <a:ea typeface="MS PGothic"/>
                <a:cs typeface="Arial"/>
              </a:rPr>
              <a:t>Raise taxes to build revenue to save for future recessions</a:t>
            </a:r>
          </a:p>
          <a:p>
            <a:pPr marL="381000" indent="-342900"/>
            <a:r>
              <a:rPr lang="en-US" sz="2000" kern="0">
                <a:ea typeface="MS PGothic"/>
                <a:cs typeface="Arial"/>
              </a:rPr>
              <a:t>Cut government spending to build revenue for the bad times</a:t>
            </a:r>
          </a:p>
          <a:p>
            <a:pPr marL="0" indent="0">
              <a:lnSpc>
                <a:spcPts val="2500"/>
              </a:lnSpc>
              <a:buNone/>
            </a:pPr>
            <a:endParaRPr lang="en-US" sz="2000"/>
          </a:p>
        </p:txBody>
      </p:sp>
      <p:sp>
        <p:nvSpPr>
          <p:cNvPr id="4" name="TextBox 3">
            <a:extLst>
              <a:ext uri="{FF2B5EF4-FFF2-40B4-BE49-F238E27FC236}">
                <a16:creationId xmlns:a16="http://schemas.microsoft.com/office/drawing/2014/main" id="{5AC7D751-FC88-2266-7613-2428E0B81BDF}"/>
              </a:ext>
            </a:extLst>
          </p:cNvPr>
          <p:cNvSpPr txBox="1"/>
          <p:nvPr/>
        </p:nvSpPr>
        <p:spPr>
          <a:xfrm>
            <a:off x="432325" y="5883069"/>
            <a:ext cx="8079867" cy="230832"/>
          </a:xfrm>
          <a:prstGeom prst="rect">
            <a:avLst/>
          </a:prstGeom>
          <a:noFill/>
        </p:spPr>
        <p:txBody>
          <a:bodyPr wrap="square" rtlCol="0">
            <a:spAutoFit/>
          </a:bodyPr>
          <a:lstStyle/>
          <a:p>
            <a:r>
              <a:rPr lang="en-CA" sz="900"/>
              <a:t>*Raising and lowering interest rates are technically the purview of the independent central bank, but they often respond in lockstep with the government </a:t>
            </a:r>
          </a:p>
        </p:txBody>
      </p:sp>
    </p:spTree>
    <p:extLst>
      <p:ext uri="{BB962C8B-B14F-4D97-AF65-F5344CB8AC3E}">
        <p14:creationId xmlns:p14="http://schemas.microsoft.com/office/powerpoint/2010/main" val="9463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Group Discussion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buFontTx/>
              <a:buNone/>
            </a:pPr>
            <a:r>
              <a:rPr lang="en-US" sz="2000" kern="0">
                <a:ea typeface="MS PGothic"/>
                <a:cs typeface="Arial"/>
              </a:rPr>
              <a:t>Share your answers with the class. Write down any responses which you did not think of on your own worksheet.</a:t>
            </a:r>
          </a:p>
          <a:p>
            <a:pPr marL="0" indent="0">
              <a:buFontTx/>
              <a:buNone/>
            </a:pPr>
            <a:endParaRPr lang="en-US" sz="2000" kern="0">
              <a:ea typeface="MS PGothic"/>
              <a:cs typeface="Arial"/>
            </a:endParaRPr>
          </a:p>
          <a:p>
            <a:pPr marL="0" indent="0">
              <a:buNone/>
            </a:pPr>
            <a:r>
              <a:rPr lang="en-US" sz="2000" kern="0">
                <a:ea typeface="MS PGothic"/>
                <a:cs typeface="Arial"/>
              </a:rPr>
              <a:t>Question #2: What are some possible government responses during recessions (the bad times)?</a:t>
            </a:r>
          </a:p>
          <a:p>
            <a:pPr marL="0" indent="0">
              <a:buNone/>
            </a:pPr>
            <a:endParaRPr lang="en-US" sz="2000" kern="0">
              <a:ea typeface="MS PGothic"/>
              <a:cs typeface="Arial"/>
            </a:endParaRPr>
          </a:p>
          <a:p>
            <a:pPr marL="0" indent="0">
              <a:buFontTx/>
              <a:buNone/>
            </a:pPr>
            <a:r>
              <a:rPr lang="en-US" sz="2000" kern="0">
                <a:ea typeface="MS PGothic"/>
                <a:cs typeface="Arial"/>
              </a:rPr>
              <a:t>Possible answers:</a:t>
            </a:r>
          </a:p>
          <a:p>
            <a:r>
              <a:rPr lang="en-US" sz="2000" kern="0">
                <a:ea typeface="MS PGothic"/>
                <a:cs typeface="Arial"/>
              </a:rPr>
              <a:t>Lower interest rates to ease burden on borrowers</a:t>
            </a:r>
          </a:p>
          <a:p>
            <a:r>
              <a:rPr lang="en-US" sz="2000" kern="0">
                <a:ea typeface="MS PGothic"/>
                <a:cs typeface="Arial"/>
              </a:rPr>
              <a:t>Spend on infrastructure to create jobs and stimulate the economy</a:t>
            </a:r>
          </a:p>
          <a:p>
            <a:r>
              <a:rPr lang="en-US" sz="2000" kern="0">
                <a:ea typeface="MS PGothic"/>
                <a:cs typeface="Arial"/>
              </a:rPr>
              <a:t>Put money into social programs such as E.I. (employment insurance)</a:t>
            </a:r>
          </a:p>
          <a:p>
            <a:r>
              <a:rPr lang="en-US" sz="2000" kern="0">
                <a:ea typeface="MS PGothic"/>
                <a:cs typeface="Arial"/>
              </a:rPr>
              <a:t>Lower taxes to encourage investment and stimulate spending</a:t>
            </a:r>
            <a:endParaRPr lang="en-US" sz="2000" kern="0">
              <a:cs typeface="Arial"/>
            </a:endParaRPr>
          </a:p>
          <a:p>
            <a:pPr marL="0" indent="0">
              <a:lnSpc>
                <a:spcPts val="2500"/>
              </a:lnSpc>
              <a:buNone/>
            </a:pPr>
            <a:endParaRPr lang="en-US" sz="2000"/>
          </a:p>
        </p:txBody>
      </p:sp>
      <p:sp>
        <p:nvSpPr>
          <p:cNvPr id="4" name="TextBox 3">
            <a:extLst>
              <a:ext uri="{FF2B5EF4-FFF2-40B4-BE49-F238E27FC236}">
                <a16:creationId xmlns:a16="http://schemas.microsoft.com/office/drawing/2014/main" id="{5AC7D751-FC88-2266-7613-2428E0B81BDF}"/>
              </a:ext>
            </a:extLst>
          </p:cNvPr>
          <p:cNvSpPr txBox="1"/>
          <p:nvPr/>
        </p:nvSpPr>
        <p:spPr>
          <a:xfrm>
            <a:off x="432325" y="5883069"/>
            <a:ext cx="8079867" cy="230832"/>
          </a:xfrm>
          <a:prstGeom prst="rect">
            <a:avLst/>
          </a:prstGeom>
          <a:noFill/>
        </p:spPr>
        <p:txBody>
          <a:bodyPr wrap="square" rtlCol="0">
            <a:spAutoFit/>
          </a:bodyPr>
          <a:lstStyle/>
          <a:p>
            <a:r>
              <a:rPr lang="en-CA" sz="900"/>
              <a:t>*Raising and lowering interest rates are technically the purview of the independent central bank, but they often respond in lockstep with the government </a:t>
            </a:r>
          </a:p>
        </p:txBody>
      </p:sp>
    </p:spTree>
    <p:extLst>
      <p:ext uri="{BB962C8B-B14F-4D97-AF65-F5344CB8AC3E}">
        <p14:creationId xmlns:p14="http://schemas.microsoft.com/office/powerpoint/2010/main" val="398150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Debate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buFontTx/>
              <a:buNone/>
            </a:pPr>
            <a:r>
              <a:rPr lang="en-US" sz="2000"/>
              <a:t>A debate is defined as </a:t>
            </a:r>
          </a:p>
          <a:p>
            <a:pPr marL="0" indent="0">
              <a:buFontTx/>
              <a:buNone/>
            </a:pPr>
            <a:r>
              <a:rPr lang="en-US" sz="2000">
                <a:solidFill>
                  <a:srgbClr val="303336"/>
                </a:solidFill>
              </a:rPr>
              <a:t>“a regulated discussion of a proposition (an idea) between two matched sides.” (Merriam – Webster Dictionary)</a:t>
            </a:r>
          </a:p>
          <a:p>
            <a:pPr marL="0" indent="0">
              <a:buFontTx/>
              <a:buNone/>
            </a:pPr>
            <a:endParaRPr lang="en-US" sz="2000">
              <a:solidFill>
                <a:srgbClr val="303336"/>
              </a:solidFill>
            </a:endParaRPr>
          </a:p>
          <a:p>
            <a:pPr marL="0" indent="0">
              <a:buFontTx/>
              <a:buNone/>
            </a:pPr>
            <a:r>
              <a:rPr lang="en-US" sz="2000">
                <a:solidFill>
                  <a:srgbClr val="303336"/>
                </a:solidFill>
              </a:rPr>
              <a:t>People in a debate generally:</a:t>
            </a:r>
          </a:p>
          <a:p>
            <a:r>
              <a:rPr lang="en-US" sz="2000">
                <a:solidFill>
                  <a:srgbClr val="303336"/>
                </a:solidFill>
              </a:rPr>
              <a:t>Are assigned (this is the best way to do it) or choose a topic and a side</a:t>
            </a:r>
            <a:endParaRPr lang="en-US" sz="2000"/>
          </a:p>
          <a:p>
            <a:r>
              <a:rPr lang="en-US" altLang="en-US" sz="2000">
                <a:solidFill>
                  <a:srgbClr val="303336"/>
                </a:solidFill>
              </a:rPr>
              <a:t>Research their points and potential opposing arguments</a:t>
            </a:r>
          </a:p>
          <a:p>
            <a:r>
              <a:rPr lang="en-US" altLang="en-US" sz="2000">
                <a:solidFill>
                  <a:srgbClr val="303336"/>
                </a:solidFill>
              </a:rPr>
              <a:t>Present their points to the judges in rounds (often three or more rounds of  proposition and opposition)</a:t>
            </a:r>
          </a:p>
          <a:p>
            <a:pPr marL="0" indent="0">
              <a:lnSpc>
                <a:spcPts val="2500"/>
              </a:lnSpc>
              <a:buNone/>
            </a:pPr>
            <a:endParaRPr lang="en-US" sz="2000"/>
          </a:p>
        </p:txBody>
      </p:sp>
      <p:sp>
        <p:nvSpPr>
          <p:cNvPr id="4" name="TextBox 3">
            <a:extLst>
              <a:ext uri="{FF2B5EF4-FFF2-40B4-BE49-F238E27FC236}">
                <a16:creationId xmlns:a16="http://schemas.microsoft.com/office/drawing/2014/main" id="{5AC7D751-FC88-2266-7613-2428E0B81BDF}"/>
              </a:ext>
            </a:extLst>
          </p:cNvPr>
          <p:cNvSpPr txBox="1"/>
          <p:nvPr/>
        </p:nvSpPr>
        <p:spPr>
          <a:xfrm>
            <a:off x="432325" y="5883069"/>
            <a:ext cx="8079867" cy="230832"/>
          </a:xfrm>
          <a:prstGeom prst="rect">
            <a:avLst/>
          </a:prstGeom>
          <a:noFill/>
        </p:spPr>
        <p:txBody>
          <a:bodyPr wrap="square" rtlCol="0">
            <a:spAutoFit/>
          </a:bodyPr>
          <a:lstStyle/>
          <a:p>
            <a:r>
              <a:rPr lang="en-CA" sz="900"/>
              <a:t>*Raising and lowering interest rates are technically the purview of the independent central bank, but they often respond in lockstep with the government </a:t>
            </a:r>
          </a:p>
        </p:txBody>
      </p:sp>
    </p:spTree>
    <p:extLst>
      <p:ext uri="{BB962C8B-B14F-4D97-AF65-F5344CB8AC3E}">
        <p14:creationId xmlns:p14="http://schemas.microsoft.com/office/powerpoint/2010/main" val="307896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a:solidFill>
                  <a:srgbClr val="093254"/>
                </a:solidFill>
                <a:latin typeface="Arial" panose="020B0604020202020204" pitchFamily="34" charset="0"/>
                <a:cs typeface="Arial" panose="020B0604020202020204" pitchFamily="34" charset="0"/>
              </a:rPr>
              <a:t>Students will…</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262312"/>
          </a:xfrm>
        </p:spPr>
        <p:txBody>
          <a:bodyPr lIns="68569" tIns="34275" rIns="68569" bIns="34275">
            <a:normAutofit/>
          </a:bodyPr>
          <a:lstStyle/>
          <a:p>
            <a:pPr marL="342265" indent="-304165">
              <a:lnSpc>
                <a:spcPts val="2400"/>
              </a:lnSpc>
            </a:pPr>
            <a:r>
              <a:rPr lang="en-US" sz="2000">
                <a:ea typeface="MS PGothic"/>
              </a:rPr>
              <a:t>Learn the basics of the business cycle</a:t>
            </a:r>
            <a:endParaRPr lang="en-US"/>
          </a:p>
          <a:p>
            <a:pPr marL="342265" indent="-304165">
              <a:lnSpc>
                <a:spcPts val="2400"/>
              </a:lnSpc>
            </a:pPr>
            <a:endParaRPr lang="en-US" sz="2000">
              <a:ea typeface="MS PGothic"/>
            </a:endParaRPr>
          </a:p>
          <a:p>
            <a:pPr marL="342265" indent="-304165">
              <a:lnSpc>
                <a:spcPts val="2400"/>
              </a:lnSpc>
            </a:pPr>
            <a:r>
              <a:rPr lang="en-US" sz="2000">
                <a:ea typeface="MS PGothic"/>
              </a:rPr>
              <a:t>Describe historical business cycle events and evaluate the impacts of those events on different groups in Canada</a:t>
            </a:r>
          </a:p>
          <a:p>
            <a:pPr marL="342265" indent="-304165">
              <a:lnSpc>
                <a:spcPts val="2400"/>
              </a:lnSpc>
            </a:pPr>
            <a:endParaRPr lang="en-US" sz="2000">
              <a:ea typeface="MS PGothic"/>
            </a:endParaRPr>
          </a:p>
          <a:p>
            <a:pPr marL="342265" indent="-304165">
              <a:lnSpc>
                <a:spcPts val="2400"/>
              </a:lnSpc>
            </a:pPr>
            <a:r>
              <a:rPr lang="en-US" sz="2000">
                <a:ea typeface="MS PGothic"/>
              </a:rPr>
              <a:t>Learn about government and central bank interventions and programs at each stage of the business cycle</a:t>
            </a:r>
          </a:p>
          <a:p>
            <a:pPr marL="0" indent="0">
              <a:lnSpc>
                <a:spcPts val="2400"/>
              </a:lnSpc>
              <a:spcAft>
                <a:spcPct val="0"/>
              </a:spcAft>
              <a:buClr>
                <a:srgbClr val="000000"/>
              </a:buClr>
              <a:buNone/>
            </a:pPr>
            <a:endParaRPr lang="en-US" altLang="en-US" sz="2000">
              <a:latin typeface="Arial" panose="020B0604020202020204" pitchFamily="34" charset="0"/>
              <a:cs typeface="Arial" panose="020B0604020202020204" pitchFamily="34" charset="0"/>
              <a:sym typeface="Arial" panose="020B0604020202020204" pitchFamily="34" charset="0"/>
            </a:endParaRPr>
          </a:p>
          <a:p>
            <a:pPr marL="0" indent="0" eaLnBrk="1" hangingPunct="1">
              <a:spcAft>
                <a:spcPct val="0"/>
              </a:spcAft>
              <a:buClr>
                <a:srgbClr val="000000"/>
              </a:buClr>
              <a:buFont typeface="Arial" panose="020B0604020202020204" pitchFamily="34" charset="0"/>
              <a:buNone/>
            </a:pPr>
            <a:endParaRPr lang="en-US" altLang="en-US" sz="28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642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fade">
                                      <p:cBhvr>
                                        <p:cTn id="12" dur="500"/>
                                        <p:tgtEl>
                                          <p:spTgt spid="61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4" end="4"/>
                                            </p:txEl>
                                          </p:spTgt>
                                        </p:tgtEl>
                                        <p:attrNameLst>
                                          <p:attrName>style.visibility</p:attrName>
                                        </p:attrNameLst>
                                      </p:cBhvr>
                                      <p:to>
                                        <p:strVal val="visible"/>
                                      </p:to>
                                    </p:set>
                                    <p:animEffect transition="in" filter="fade">
                                      <p:cBhvr>
                                        <p:cTn id="17" dur="5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Debate</a:t>
            </a:r>
          </a:p>
        </p:txBody>
      </p:sp>
      <p:grpSp>
        <p:nvGrpSpPr>
          <p:cNvPr id="4" name="Group 3">
            <a:extLst>
              <a:ext uri="{FF2B5EF4-FFF2-40B4-BE49-F238E27FC236}">
                <a16:creationId xmlns:a16="http://schemas.microsoft.com/office/drawing/2014/main" id="{A9D5F3F1-C13F-914A-4FF2-F0A3700E9090}"/>
              </a:ext>
            </a:extLst>
          </p:cNvPr>
          <p:cNvGrpSpPr/>
          <p:nvPr/>
        </p:nvGrpSpPr>
        <p:grpSpPr>
          <a:xfrm>
            <a:off x="4429321" y="2163673"/>
            <a:ext cx="4579410" cy="2661113"/>
            <a:chOff x="4060687" y="44566"/>
            <a:chExt cx="4579410" cy="2661113"/>
          </a:xfrm>
        </p:grpSpPr>
        <p:sp>
          <p:nvSpPr>
            <p:cNvPr id="3" name="Thought Bubble: Cloud 2">
              <a:extLst>
                <a:ext uri="{FF2B5EF4-FFF2-40B4-BE49-F238E27FC236}">
                  <a16:creationId xmlns:a16="http://schemas.microsoft.com/office/drawing/2014/main" id="{6C28C52D-4F02-C667-5311-B9BCD0EA23E5}"/>
                </a:ext>
              </a:extLst>
            </p:cNvPr>
            <p:cNvSpPr/>
            <p:nvPr/>
          </p:nvSpPr>
          <p:spPr>
            <a:xfrm>
              <a:off x="4060687" y="44566"/>
              <a:ext cx="4579410" cy="2661113"/>
            </a:xfrm>
            <a:prstGeom prst="cloud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Content Placeholder 2">
              <a:extLst>
                <a:ext uri="{FF2B5EF4-FFF2-40B4-BE49-F238E27FC236}">
                  <a16:creationId xmlns:a16="http://schemas.microsoft.com/office/drawing/2014/main" id="{18B907B4-0331-FC6D-A925-05CF0AC9ED7A}"/>
                </a:ext>
              </a:extLst>
            </p:cNvPr>
            <p:cNvSpPr txBox="1">
              <a:spLocks/>
            </p:cNvSpPr>
            <p:nvPr/>
          </p:nvSpPr>
          <p:spPr bwMode="auto">
            <a:xfrm>
              <a:off x="4774716" y="450938"/>
              <a:ext cx="3138914" cy="184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US" sz="2000" kern="0" dirty="0">
                  <a:ea typeface="MS PGothic"/>
                </a:rPr>
                <a:t>Discussion:</a:t>
              </a:r>
            </a:p>
            <a:p>
              <a:pPr marL="0" indent="0">
                <a:buFont typeface="Arial" panose="020B0604020202020204" pitchFamily="34" charset="0"/>
                <a:buNone/>
              </a:pPr>
              <a:r>
                <a:rPr lang="en-US" sz="2000" kern="0" dirty="0">
                  <a:ea typeface="MS PGothic"/>
                </a:rPr>
                <a:t>Why do you think it is a better debate if you are assigned a topic and side rather than choose one?  </a:t>
              </a:r>
            </a:p>
            <a:p>
              <a:pPr marL="0" indent="0">
                <a:buFont typeface="Arial" panose="020B0604020202020204" pitchFamily="34" charset="0"/>
                <a:buNone/>
              </a:pPr>
              <a:endParaRPr lang="en-US" kern="0" dirty="0"/>
            </a:p>
            <a:p>
              <a:pPr marL="0" indent="0">
                <a:buFont typeface="Arial" panose="020B0604020202020204" pitchFamily="34" charset="0"/>
                <a:buNone/>
              </a:pPr>
              <a:endParaRPr lang="en-US" kern="0" dirty="0"/>
            </a:p>
            <a:p>
              <a:pPr lvl="1"/>
              <a:endParaRPr lang="en-US" kern="0" dirty="0"/>
            </a:p>
            <a:p>
              <a:endParaRPr lang="en-US" kern="0" dirty="0"/>
            </a:p>
            <a:p>
              <a:pPr lvl="1"/>
              <a:endParaRPr lang="en-US" kern="0" dirty="0"/>
            </a:p>
            <a:p>
              <a:pPr lvl="1"/>
              <a:endParaRPr lang="en-US" kern="0" dirty="0"/>
            </a:p>
            <a:p>
              <a:pPr lvl="1"/>
              <a:endParaRPr lang="en-US" kern="0" dirty="0"/>
            </a:p>
            <a:p>
              <a:endParaRPr lang="en-US" altLang="en-US" kern="0" dirty="0"/>
            </a:p>
          </p:txBody>
        </p:sp>
      </p:grpSp>
      <p:pic>
        <p:nvPicPr>
          <p:cNvPr id="8" name="Online Media 1" title="Debating skills - Introduction">
            <a:hlinkClick r:id="" action="ppaction://media"/>
            <a:extLst>
              <a:ext uri="{FF2B5EF4-FFF2-40B4-BE49-F238E27FC236}">
                <a16:creationId xmlns:a16="http://schemas.microsoft.com/office/drawing/2014/main" id="{00376886-1926-9105-7F33-7B0FD3B85F73}"/>
              </a:ext>
            </a:extLst>
          </p:cNvPr>
          <p:cNvPicPr>
            <a:picLocks noRot="1" noChangeAspect="1"/>
          </p:cNvPicPr>
          <p:nvPr>
            <a:videoFile r:link="rId1"/>
          </p:nvPr>
        </p:nvPicPr>
        <p:blipFill>
          <a:blip r:embed="rId3"/>
          <a:stretch>
            <a:fillRect/>
          </a:stretch>
        </p:blipFill>
        <p:spPr>
          <a:xfrm>
            <a:off x="357249" y="3540592"/>
            <a:ext cx="3961606" cy="2238308"/>
          </a:xfrm>
          <a:prstGeom prst="rect">
            <a:avLst/>
          </a:prstGeom>
        </p:spPr>
      </p:pic>
      <p:sp>
        <p:nvSpPr>
          <p:cNvPr id="9" name="TextBox 8">
            <a:extLst>
              <a:ext uri="{FF2B5EF4-FFF2-40B4-BE49-F238E27FC236}">
                <a16:creationId xmlns:a16="http://schemas.microsoft.com/office/drawing/2014/main" id="{0DEDD757-47A2-BF89-5265-044B9EF21313}"/>
              </a:ext>
            </a:extLst>
          </p:cNvPr>
          <p:cNvSpPr txBox="1"/>
          <p:nvPr/>
        </p:nvSpPr>
        <p:spPr>
          <a:xfrm>
            <a:off x="251406" y="1490369"/>
            <a:ext cx="8638967" cy="707886"/>
          </a:xfrm>
          <a:prstGeom prst="rect">
            <a:avLst/>
          </a:prstGeom>
          <a:noFill/>
        </p:spPr>
        <p:txBody>
          <a:bodyPr wrap="square" rtlCol="0">
            <a:spAutoFit/>
          </a:bodyPr>
          <a:lstStyle/>
          <a:p>
            <a:r>
              <a:rPr lang="en-CA" sz="2000" b="1" dirty="0"/>
              <a:t>Watch the video: </a:t>
            </a:r>
            <a:r>
              <a:rPr lang="en-CA" sz="2000" dirty="0">
                <a:hlinkClick r:id="rId4"/>
              </a:rPr>
              <a:t>https://www.youtube.com/watch?v=1TSkkxu8on0&amp;t=2s</a:t>
            </a:r>
            <a:endParaRPr lang="en-CA" sz="2000" dirty="0"/>
          </a:p>
          <a:p>
            <a:endParaRPr lang="en-CA" sz="2000" dirty="0"/>
          </a:p>
        </p:txBody>
      </p:sp>
    </p:spTree>
    <p:extLst>
      <p:ext uri="{BB962C8B-B14F-4D97-AF65-F5344CB8AC3E}">
        <p14:creationId xmlns:p14="http://schemas.microsoft.com/office/powerpoint/2010/main" val="29841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Debate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fontScale="47500" lnSpcReduction="20000"/>
          </a:bodyPr>
          <a:lstStyle/>
          <a:p>
            <a:pPr marL="0" indent="0">
              <a:lnSpc>
                <a:spcPts val="2500"/>
              </a:lnSpc>
              <a:buNone/>
            </a:pPr>
            <a:endParaRPr lang="en-US" sz="2000"/>
          </a:p>
          <a:p>
            <a:pPr marL="0" indent="0">
              <a:buNone/>
            </a:pPr>
            <a:r>
              <a:rPr lang="en-US" sz="4200">
                <a:ea typeface="MS PGothic"/>
                <a:cs typeface="Arial"/>
              </a:rPr>
              <a:t>Possible debate topics:</a:t>
            </a:r>
          </a:p>
          <a:p>
            <a:pPr marL="0" indent="0">
              <a:buNone/>
            </a:pPr>
            <a:r>
              <a:rPr lang="en-US" sz="4200">
                <a:ea typeface="MS PGothic"/>
                <a:cs typeface="Arial"/>
              </a:rPr>
              <a:t>Remember: Your job is not to prove your own personal opinion. Your job is to win the argument. You may disagree with the point you are arguing.</a:t>
            </a:r>
          </a:p>
          <a:p>
            <a:pPr marL="0" indent="0">
              <a:buNone/>
            </a:pPr>
            <a:endParaRPr lang="en-US" sz="4200">
              <a:ea typeface="MS PGothic"/>
              <a:cs typeface="Arial"/>
            </a:endParaRPr>
          </a:p>
          <a:p>
            <a:r>
              <a:rPr lang="en-US" sz="4200">
                <a:ea typeface="MS PGothic"/>
                <a:cs typeface="Arial"/>
              </a:rPr>
              <a:t>Should governments provide employment insurance? </a:t>
            </a:r>
          </a:p>
          <a:p>
            <a:endParaRPr lang="en-US" sz="4200">
              <a:ea typeface="MS PGothic"/>
              <a:cs typeface="Arial"/>
            </a:endParaRPr>
          </a:p>
          <a:p>
            <a:r>
              <a:rPr lang="en-US" sz="4200">
                <a:cs typeface="Arial"/>
              </a:rPr>
              <a:t>Should central banks lower interest rates to stimulate the economy?</a:t>
            </a:r>
          </a:p>
          <a:p>
            <a:endParaRPr lang="en-US" sz="4200">
              <a:cs typeface="Arial"/>
            </a:endParaRPr>
          </a:p>
          <a:p>
            <a:r>
              <a:rPr lang="en-US" sz="4200">
                <a:cs typeface="Arial"/>
              </a:rPr>
              <a:t>Should governments be involved in the economy at all? Should the free market determine the economy?</a:t>
            </a:r>
          </a:p>
          <a:p>
            <a:endParaRPr lang="en-US" sz="4200">
              <a:cs typeface="Arial"/>
            </a:endParaRPr>
          </a:p>
          <a:p>
            <a:r>
              <a:rPr lang="en-US" sz="4200">
                <a:cs typeface="Arial"/>
              </a:rPr>
              <a:t>Should the government help disadvantaged areas of the country more than richer areas, or should we all be treated the same?</a:t>
            </a:r>
          </a:p>
          <a:p>
            <a:pPr marL="0" indent="0">
              <a:lnSpc>
                <a:spcPts val="2500"/>
              </a:lnSpc>
              <a:buNone/>
            </a:pPr>
            <a:endParaRPr lang="en-US" sz="2000"/>
          </a:p>
        </p:txBody>
      </p:sp>
    </p:spTree>
    <p:extLst>
      <p:ext uri="{BB962C8B-B14F-4D97-AF65-F5344CB8AC3E}">
        <p14:creationId xmlns:p14="http://schemas.microsoft.com/office/powerpoint/2010/main" val="37560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Tough Talk</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94884"/>
            <a:ext cx="8638967" cy="4758207"/>
          </a:xfrm>
        </p:spPr>
        <p:txBody>
          <a:bodyPr>
            <a:normAutofit/>
          </a:bodyPr>
          <a:lstStyle/>
          <a:p>
            <a:pPr marL="0" indent="0">
              <a:lnSpc>
                <a:spcPts val="2500"/>
              </a:lnSpc>
              <a:buNone/>
            </a:pPr>
            <a:r>
              <a:rPr lang="en-US" sz="2000" dirty="0">
                <a:ea typeface="Calibri" panose="020F0502020204030204" pitchFamily="34" charset="0"/>
              </a:rPr>
              <a:t>Gather in groups of 3-5 </a:t>
            </a:r>
            <a:r>
              <a:rPr lang="en-US" sz="2000" dirty="0">
                <a:effectLst/>
                <a:ea typeface="Calibri" panose="020F0502020204030204" pitchFamily="34" charset="0"/>
              </a:rPr>
              <a:t>students </a:t>
            </a:r>
            <a:r>
              <a:rPr lang="en-US" sz="2000" dirty="0">
                <a:ea typeface="Calibri" panose="020F0502020204030204" pitchFamily="34" charset="0"/>
              </a:rPr>
              <a:t>to discuss </a:t>
            </a:r>
            <a:r>
              <a:rPr lang="en-US" sz="2000" dirty="0">
                <a:effectLst/>
                <a:ea typeface="Calibri" panose="020F0502020204030204" pitchFamily="34" charset="0"/>
              </a:rPr>
              <a:t>your</a:t>
            </a:r>
            <a:r>
              <a:rPr lang="en-US" sz="2000" dirty="0">
                <a:ea typeface="Calibri" panose="020F0502020204030204" pitchFamily="34" charset="0"/>
              </a:rPr>
              <a:t> </a:t>
            </a:r>
            <a:r>
              <a:rPr lang="en-US" sz="2000" dirty="0">
                <a:effectLst/>
                <a:ea typeface="Calibri" panose="020F0502020204030204" pitchFamily="34" charset="0"/>
              </a:rPr>
              <a:t>thoughts after the debates.</a:t>
            </a:r>
            <a:r>
              <a:rPr lang="en-US" sz="2000" dirty="0">
                <a:ea typeface="Calibri" panose="020F0502020204030204" pitchFamily="34" charset="0"/>
              </a:rPr>
              <a:t> </a:t>
            </a:r>
          </a:p>
          <a:p>
            <a:pPr marL="0" indent="0">
              <a:lnSpc>
                <a:spcPts val="2500"/>
              </a:lnSpc>
              <a:buNone/>
            </a:pPr>
            <a:endParaRPr lang="en-US" sz="2000" dirty="0">
              <a:effectLst/>
              <a:ea typeface="Calibri" panose="020F0502020204030204" pitchFamily="34" charset="0"/>
            </a:endParaRPr>
          </a:p>
          <a:p>
            <a:pPr marL="285750" indent="-285750">
              <a:lnSpc>
                <a:spcPts val="2500"/>
              </a:lnSpc>
            </a:pPr>
            <a:r>
              <a:rPr lang="en-US" sz="2000" dirty="0">
                <a:effectLst/>
                <a:ea typeface="Calibri" panose="020F0502020204030204" pitchFamily="34" charset="0"/>
              </a:rPr>
              <a:t>Have your opinions changed?</a:t>
            </a:r>
            <a:r>
              <a:rPr lang="en-US" sz="2000" dirty="0">
                <a:ea typeface="Calibri" panose="020F0502020204030204" pitchFamily="34" charset="0"/>
              </a:rPr>
              <a:t> </a:t>
            </a:r>
          </a:p>
          <a:p>
            <a:pPr marL="285750" indent="-285750">
              <a:lnSpc>
                <a:spcPts val="2500"/>
              </a:lnSpc>
            </a:pPr>
            <a:endParaRPr lang="en-US" sz="2000" dirty="0">
              <a:effectLst/>
              <a:ea typeface="Calibri" panose="020F0502020204030204" pitchFamily="34" charset="0"/>
            </a:endParaRPr>
          </a:p>
          <a:p>
            <a:pPr marL="285750" indent="-285750">
              <a:lnSpc>
                <a:spcPts val="2500"/>
              </a:lnSpc>
            </a:pPr>
            <a:r>
              <a:rPr lang="en-US" sz="2000" dirty="0">
                <a:effectLst/>
                <a:ea typeface="Calibri" panose="020F0502020204030204" pitchFamily="34" charset="0"/>
              </a:rPr>
              <a:t>Did they stay the same?</a:t>
            </a:r>
            <a:r>
              <a:rPr lang="en-US" sz="2000" dirty="0">
                <a:ea typeface="Calibri" panose="020F0502020204030204" pitchFamily="34" charset="0"/>
              </a:rPr>
              <a:t> </a:t>
            </a:r>
          </a:p>
          <a:p>
            <a:pPr marL="285750" indent="-285750">
              <a:lnSpc>
                <a:spcPts val="2500"/>
              </a:lnSpc>
            </a:pPr>
            <a:endParaRPr lang="en-US" sz="2000" dirty="0">
              <a:effectLst/>
              <a:ea typeface="Calibri" panose="020F0502020204030204" pitchFamily="34" charset="0"/>
            </a:endParaRPr>
          </a:p>
          <a:p>
            <a:pPr marL="285750" indent="-285750">
              <a:lnSpc>
                <a:spcPts val="2500"/>
              </a:lnSpc>
            </a:pPr>
            <a:r>
              <a:rPr lang="en-US" sz="2000" dirty="0">
                <a:effectLst/>
                <a:ea typeface="Calibri" panose="020F0502020204030204" pitchFamily="34" charset="0"/>
              </a:rPr>
              <a:t>Were there any points in the debate that struck you as particularly important or something you would like to research further?</a:t>
            </a:r>
            <a:endParaRPr lang="en-US" sz="2000" dirty="0"/>
          </a:p>
          <a:p>
            <a:pPr marL="0" indent="0">
              <a:lnSpc>
                <a:spcPts val="2500"/>
              </a:lnSpc>
              <a:buNone/>
            </a:pPr>
            <a:endParaRPr lang="en-US" sz="2000" dirty="0"/>
          </a:p>
        </p:txBody>
      </p:sp>
    </p:spTree>
    <p:extLst>
      <p:ext uri="{BB962C8B-B14F-4D97-AF65-F5344CB8AC3E}">
        <p14:creationId xmlns:p14="http://schemas.microsoft.com/office/powerpoint/2010/main" val="3022176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Debate: Reflection Questions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662399"/>
          </a:xfrm>
        </p:spPr>
        <p:txBody>
          <a:bodyPr>
            <a:normAutofit/>
          </a:bodyPr>
          <a:lstStyle/>
          <a:p>
            <a:pPr>
              <a:buSzPct val="100000"/>
              <a:buFont typeface="+mj-lt"/>
              <a:buAutoNum type="arabicPeriod"/>
            </a:pPr>
            <a:r>
              <a:rPr lang="en-US" sz="2000" dirty="0">
                <a:cs typeface="Arial"/>
              </a:rPr>
              <a:t>Why is choosing a government response so difficult to achieve?</a:t>
            </a:r>
          </a:p>
          <a:p>
            <a:pPr marL="495298" indent="-457200">
              <a:buSzPct val="100000"/>
              <a:buFont typeface="+mj-lt"/>
              <a:buAutoNum type="arabicPeriod"/>
            </a:pPr>
            <a:endParaRPr lang="en-US" sz="2000" dirty="0">
              <a:cs typeface="Arial"/>
            </a:endParaRPr>
          </a:p>
          <a:p>
            <a:pPr>
              <a:buSzPct val="100000"/>
              <a:buFont typeface="+mj-lt"/>
              <a:buAutoNum type="arabicPeriod"/>
            </a:pPr>
            <a:r>
              <a:rPr lang="en-US" sz="2000" dirty="0">
                <a:cs typeface="Arial"/>
              </a:rPr>
              <a:t>Should governments be responsible for providing aid during times of economic recession?</a:t>
            </a:r>
          </a:p>
          <a:p>
            <a:pPr>
              <a:buFont typeface="+mj-lt"/>
              <a:buAutoNum type="arabicPeriod"/>
            </a:pPr>
            <a:endParaRPr lang="en-US" sz="2000" dirty="0">
              <a:cs typeface="Arial"/>
            </a:endParaRPr>
          </a:p>
          <a:p>
            <a:pPr>
              <a:buSzPct val="100000"/>
              <a:buFont typeface="+mj-lt"/>
              <a:buAutoNum type="arabicPeriod"/>
            </a:pPr>
            <a:r>
              <a:rPr lang="en-US" sz="2000" dirty="0">
                <a:cs typeface="Arial"/>
              </a:rPr>
              <a:t>What costs are there for providing government aid? Is it worth it?</a:t>
            </a:r>
          </a:p>
          <a:p>
            <a:pPr>
              <a:buSzPct val="100000"/>
              <a:buFont typeface="+mj-lt"/>
              <a:buAutoNum type="arabicPeriod"/>
            </a:pPr>
            <a:endParaRPr lang="en-US" sz="2000" dirty="0">
              <a:cs typeface="Arial"/>
            </a:endParaRPr>
          </a:p>
          <a:p>
            <a:pPr>
              <a:buSzPct val="100000"/>
              <a:buFont typeface="+mj-lt"/>
              <a:buAutoNum type="arabicPeriod"/>
            </a:pPr>
            <a:r>
              <a:rPr lang="en-US" sz="2000" dirty="0">
                <a:cs typeface="Arial"/>
              </a:rPr>
              <a:t>Why do governments attempt to slow down the economy during a boom? What can happen if an economy “runs hot” (is in a boom phase) for too long?</a:t>
            </a:r>
          </a:p>
          <a:p>
            <a:pPr marL="0" indent="0">
              <a:lnSpc>
                <a:spcPts val="2500"/>
              </a:lnSpc>
              <a:buNone/>
            </a:pPr>
            <a:endParaRPr lang="en-US" sz="2000" dirty="0"/>
          </a:p>
        </p:txBody>
      </p:sp>
    </p:spTree>
    <p:extLst>
      <p:ext uri="{BB962C8B-B14F-4D97-AF65-F5344CB8AC3E}">
        <p14:creationId xmlns:p14="http://schemas.microsoft.com/office/powerpoint/2010/main" val="20423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Debate Resources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lnSpc>
                <a:spcPts val="2500"/>
              </a:lnSpc>
              <a:buNone/>
            </a:pPr>
            <a:endParaRPr lang="en-US" sz="2000"/>
          </a:p>
          <a:p>
            <a:pPr>
              <a:buSzPct val="100000"/>
              <a:buFont typeface="+mj-lt"/>
              <a:buAutoNum type="arabicPeriod"/>
            </a:pPr>
            <a:r>
              <a:rPr lang="en-US" sz="2000">
                <a:ea typeface="MS PGothic"/>
                <a:cs typeface="Arial"/>
                <a:hlinkClick r:id="rId2"/>
              </a:rPr>
              <a:t>https://www.open.edu/openlearncreate/mod/oucontent/view.php?id=161813&amp;section=4.7</a:t>
            </a:r>
            <a:endParaRPr lang="en-US" sz="2000">
              <a:ea typeface="MS PGothic"/>
              <a:cs typeface="Arial"/>
            </a:endParaRPr>
          </a:p>
          <a:p>
            <a:pPr>
              <a:buFont typeface="+mj-lt"/>
              <a:buAutoNum type="arabicPeriod"/>
            </a:pPr>
            <a:endParaRPr lang="en-US" sz="2000">
              <a:ea typeface="MS PGothic"/>
              <a:cs typeface="Arial"/>
            </a:endParaRPr>
          </a:p>
          <a:p>
            <a:pPr>
              <a:buSzPct val="100000"/>
              <a:buFont typeface="+mj-lt"/>
              <a:buAutoNum type="arabicPeriod"/>
            </a:pPr>
            <a:r>
              <a:rPr lang="en-US" sz="2000">
                <a:ea typeface="MS PGothic"/>
                <a:cs typeface="Arial"/>
                <a:hlinkClick r:id="rId3"/>
              </a:rPr>
              <a:t>https://www.wikihow.com/Perform-Well-in-a-Debate</a:t>
            </a:r>
            <a:endParaRPr lang="en-US" sz="2000">
              <a:ea typeface="MS PGothic"/>
              <a:cs typeface="Arial"/>
            </a:endParaRPr>
          </a:p>
          <a:p>
            <a:pPr>
              <a:buFont typeface="+mj-lt"/>
              <a:buAutoNum type="arabicPeriod"/>
            </a:pPr>
            <a:endParaRPr lang="en-US" sz="2000">
              <a:ea typeface="MS PGothic"/>
              <a:cs typeface="Arial"/>
            </a:endParaRPr>
          </a:p>
          <a:p>
            <a:pPr>
              <a:buSzPct val="100000"/>
              <a:buFont typeface="+mj-lt"/>
              <a:buAutoNum type="arabicPeriod"/>
            </a:pPr>
            <a:r>
              <a:rPr lang="en-US" sz="2000">
                <a:ea typeface="MS PGothic"/>
                <a:cs typeface="Arial"/>
                <a:hlinkClick r:id="rId4"/>
              </a:rPr>
              <a:t>https://www.mcgill.ca/tls/files/tls/burgos-debate-structure.pdf</a:t>
            </a:r>
            <a:endParaRPr lang="en-US" sz="2000">
              <a:ea typeface="MS PGothic"/>
              <a:cs typeface="Arial"/>
            </a:endParaRPr>
          </a:p>
          <a:p>
            <a:pPr marL="0" indent="0">
              <a:lnSpc>
                <a:spcPts val="2500"/>
              </a:lnSpc>
              <a:buNone/>
            </a:pPr>
            <a:endParaRPr lang="en-US" sz="2000"/>
          </a:p>
        </p:txBody>
      </p:sp>
    </p:spTree>
    <p:extLst>
      <p:ext uri="{BB962C8B-B14F-4D97-AF65-F5344CB8AC3E}">
        <p14:creationId xmlns:p14="http://schemas.microsoft.com/office/powerpoint/2010/main" val="2777488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Resources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Autofit/>
          </a:bodyPr>
          <a:lstStyle/>
          <a:p>
            <a:pPr marL="342900" indent="-342900">
              <a:lnSpc>
                <a:spcPts val="2500"/>
              </a:lnSpc>
              <a:buSzPct val="100000"/>
            </a:pPr>
            <a:r>
              <a:rPr lang="en-US" sz="2000">
                <a:hlinkClick r:id="rId2"/>
              </a:rPr>
              <a:t>COVID-19: Financial support for people, businesses and organizations - Canada.ca</a:t>
            </a:r>
            <a:endParaRPr lang="en-US" sz="2000"/>
          </a:p>
          <a:p>
            <a:pPr marL="342900" indent="-342900">
              <a:lnSpc>
                <a:spcPts val="2500"/>
              </a:lnSpc>
              <a:buSzPct val="100000"/>
            </a:pPr>
            <a:r>
              <a:rPr lang="en-US" sz="2000">
                <a:hlinkClick r:id="rId3"/>
              </a:rPr>
              <a:t>Employment Insurance benefits - Canada.ca</a:t>
            </a:r>
            <a:endParaRPr lang="en-US" sz="2000"/>
          </a:p>
          <a:p>
            <a:pPr marL="342900" indent="-342900">
              <a:lnSpc>
                <a:spcPts val="2500"/>
              </a:lnSpc>
              <a:buSzPct val="100000"/>
            </a:pPr>
            <a:r>
              <a:rPr lang="en-US" sz="2000">
                <a:hlinkClick r:id="rId4"/>
              </a:rPr>
              <a:t>What Are the Pros and Cons of Unemployment Benefits (stlouisfed.org)</a:t>
            </a:r>
            <a:endParaRPr lang="en-US" sz="2000"/>
          </a:p>
          <a:p>
            <a:pPr marL="342900" indent="-342900">
              <a:lnSpc>
                <a:spcPts val="2500"/>
              </a:lnSpc>
              <a:buSzPct val="100000"/>
            </a:pPr>
            <a:r>
              <a:rPr lang="en-US" sz="2000">
                <a:hlinkClick r:id="rId5"/>
              </a:rPr>
              <a:t>What Are the Pros and Cons of Central Banking? (reference.com)</a:t>
            </a:r>
            <a:endParaRPr lang="en-US" sz="2000"/>
          </a:p>
          <a:p>
            <a:pPr marL="342900" indent="-342900">
              <a:lnSpc>
                <a:spcPts val="2500"/>
              </a:lnSpc>
              <a:buSzPct val="100000"/>
            </a:pPr>
            <a:r>
              <a:rPr lang="en-US" sz="2000">
                <a:hlinkClick r:id="rId6"/>
              </a:rPr>
              <a:t>Fiscal Stimulus Needed to Fight Recessions | Center on Budget and Policy Priorities (cbpp.org)</a:t>
            </a:r>
            <a:endParaRPr lang="en-US" sz="2000"/>
          </a:p>
          <a:p>
            <a:pPr marL="342900" indent="-342900">
              <a:lnSpc>
                <a:spcPts val="2500"/>
              </a:lnSpc>
              <a:buSzPct val="100000"/>
            </a:pPr>
            <a:r>
              <a:rPr lang="en-US" sz="2000">
                <a:hlinkClick r:id="rId7"/>
              </a:rPr>
              <a:t>Public workforce programs during the Great Recession : Monthly Labor Review: U.S. Bureau of Labor Statistics (bls.gov)</a:t>
            </a:r>
            <a:endParaRPr lang="en-US" sz="2000"/>
          </a:p>
        </p:txBody>
      </p:sp>
    </p:spTree>
    <p:extLst>
      <p:ext uri="{BB962C8B-B14F-4D97-AF65-F5344CB8AC3E}">
        <p14:creationId xmlns:p14="http://schemas.microsoft.com/office/powerpoint/2010/main" val="358430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776EA4-8ADA-BBB4-A989-FD249C0D303E}"/>
              </a:ext>
            </a:extLst>
          </p:cNvPr>
          <p:cNvSpPr txBox="1">
            <a:spLocks/>
          </p:cNvSpPr>
          <p:nvPr/>
        </p:nvSpPr>
        <p:spPr bwMode="auto">
          <a:xfrm>
            <a:off x="2231505" y="2161920"/>
            <a:ext cx="79232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Autofit/>
          </a:bodyPr>
          <a:lstStyle>
            <a:defPPr marR="0" lvl="0" algn="l" rtl="0">
              <a:lnSpc>
                <a:spcPct val="100000"/>
              </a:lnSpc>
              <a:spcBef>
                <a:spcPts val="0"/>
              </a:spcBef>
              <a:spcAft>
                <a:spcPts val="0"/>
              </a:spcAft>
            </a:defPPr>
            <a:lvl1pPr lvl="0" algn="l" rtl="0" eaLnBrk="1" fontAlgn="base" hangingPunct="1">
              <a:lnSpc>
                <a:spcPct val="90000"/>
              </a:lnSpc>
              <a:spcBef>
                <a:spcPts val="0"/>
              </a:spcBef>
              <a:spcAft>
                <a:spcPts val="0"/>
              </a:spcAft>
              <a:buClr>
                <a:schemeClr val="dk2"/>
              </a:buClr>
              <a:buSzPts val="4000"/>
              <a:buFont typeface="Arial"/>
              <a:buNone/>
              <a:defRPr sz="1000">
                <a:solidFill>
                  <a:schemeClr val="dk2"/>
                </a:solidFill>
                <a:latin typeface="Arial"/>
                <a:ea typeface="Arial"/>
                <a:cs typeface="Arial"/>
                <a:sym typeface="Arial" panose="020B0604020202020204" pitchFamily="34" charset="0"/>
              </a:defRPr>
            </a:lvl1pPr>
            <a:lvl2pPr lvl="1"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2pPr>
            <a:lvl3pPr lvl="2"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3pPr>
            <a:lvl4pPr lvl="3"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4pPr>
            <a:lvl5pPr lvl="4" algn="l" rtl="0" eaLnBrk="1" fontAlgn="base" hangingPunct="1">
              <a:spcBef>
                <a:spcPts val="0"/>
              </a:spcBef>
              <a:spcAft>
                <a:spcPts val="0"/>
              </a:spcAft>
              <a:buClr>
                <a:srgbClr val="000000"/>
              </a:buClr>
              <a:buSzPts val="1400"/>
              <a:buFont typeface="Arial" panose="020B0604020202020204" pitchFamily="34" charset="0"/>
              <a:buNone/>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r>
              <a:rPr lang="en-US" sz="6500" b="1" kern="0" dirty="0">
                <a:latin typeface="Dreaming Outloud Pro"/>
                <a:ea typeface="MS PGothic"/>
                <a:cs typeface="Dreaming Outloud Pro"/>
              </a:rPr>
              <a:t>Part </a:t>
            </a:r>
          </a:p>
        </p:txBody>
      </p:sp>
      <p:sp>
        <p:nvSpPr>
          <p:cNvPr id="13" name="Title 1">
            <a:extLst>
              <a:ext uri="{FF2B5EF4-FFF2-40B4-BE49-F238E27FC236}">
                <a16:creationId xmlns:a16="http://schemas.microsoft.com/office/drawing/2014/main" id="{B8370769-95E7-0EB1-DC2A-9A951070234C}"/>
              </a:ext>
            </a:extLst>
          </p:cNvPr>
          <p:cNvSpPr txBox="1">
            <a:spLocks/>
          </p:cNvSpPr>
          <p:nvPr/>
        </p:nvSpPr>
        <p:spPr bwMode="auto">
          <a:xfrm>
            <a:off x="255802" y="4781140"/>
            <a:ext cx="870221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marL="0" indent="0" algn="ctr" eaLnBrk="1" hangingPunct="1">
              <a:buNone/>
            </a:pPr>
            <a:r>
              <a:rPr lang="en-CA" sz="4800" kern="0" dirty="0">
                <a:latin typeface="Aharoni"/>
                <a:ea typeface="MS PGothic"/>
                <a:cs typeface="Aharoni"/>
              </a:rPr>
              <a:t>What is a Person to do to do? Life Planning for the Business Cycle</a:t>
            </a:r>
            <a:endParaRPr lang="en-US" sz="4800" kern="0" dirty="0">
              <a:latin typeface="Aharoni"/>
              <a:ea typeface="MS PGothic"/>
              <a:cs typeface="Aharoni"/>
            </a:endParaRPr>
          </a:p>
        </p:txBody>
      </p:sp>
      <p:pic>
        <p:nvPicPr>
          <p:cNvPr id="3" name="Picture 2">
            <a:extLst>
              <a:ext uri="{FF2B5EF4-FFF2-40B4-BE49-F238E27FC236}">
                <a16:creationId xmlns:a16="http://schemas.microsoft.com/office/drawing/2014/main" id="{9E8D2E0D-0F74-EFCE-675B-120DBCCD23C6}"/>
              </a:ext>
            </a:extLst>
          </p:cNvPr>
          <p:cNvPicPr>
            <a:picLocks noChangeAspect="1"/>
          </p:cNvPicPr>
          <p:nvPr/>
        </p:nvPicPr>
        <p:blipFill>
          <a:blip r:embed="rId2"/>
          <a:stretch>
            <a:fillRect/>
          </a:stretch>
        </p:blipFill>
        <p:spPr>
          <a:xfrm>
            <a:off x="4359185" y="1084520"/>
            <a:ext cx="2503913" cy="2655481"/>
          </a:xfrm>
          <a:prstGeom prst="rect">
            <a:avLst/>
          </a:prstGeom>
        </p:spPr>
      </p:pic>
    </p:spTree>
    <p:extLst>
      <p:ext uri="{BB962C8B-B14F-4D97-AF65-F5344CB8AC3E}">
        <p14:creationId xmlns:p14="http://schemas.microsoft.com/office/powerpoint/2010/main" val="2139075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Why plan for different economic cycles?</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5" y="1350334"/>
            <a:ext cx="5090029" cy="5002757"/>
          </a:xfrm>
        </p:spPr>
        <p:txBody>
          <a:bodyPr>
            <a:noAutofit/>
          </a:bodyPr>
          <a:lstStyle/>
          <a:p>
            <a:pPr marL="0" indent="0">
              <a:spcBef>
                <a:spcPct val="20000"/>
              </a:spcBef>
              <a:spcAft>
                <a:spcPct val="25000"/>
              </a:spcAft>
              <a:buNone/>
            </a:pPr>
            <a:r>
              <a:rPr lang="en-US" sz="2000" dirty="0">
                <a:solidFill>
                  <a:srgbClr val="242424"/>
                </a:solidFill>
              </a:rPr>
              <a:t>For one thing, remember the effects each cycle generally has on people’s lives.</a:t>
            </a:r>
            <a:endParaRPr lang="en-US" sz="2000" dirty="0"/>
          </a:p>
          <a:p>
            <a:pPr marL="0" indent="0">
              <a:spcBef>
                <a:spcPct val="20000"/>
              </a:spcBef>
              <a:spcAft>
                <a:spcPct val="25000"/>
              </a:spcAft>
              <a:buNone/>
            </a:pPr>
            <a:endParaRPr lang="en-US" sz="2000" dirty="0"/>
          </a:p>
          <a:p>
            <a:pPr marL="0" indent="0">
              <a:spcBef>
                <a:spcPct val="20000"/>
              </a:spcBef>
              <a:spcAft>
                <a:spcPct val="25000"/>
              </a:spcAft>
              <a:buNone/>
            </a:pPr>
            <a:r>
              <a:rPr lang="en-US" sz="2000" dirty="0">
                <a:solidFill>
                  <a:srgbClr val="242424"/>
                </a:solidFill>
              </a:rPr>
              <a:t>For example, remember the situation during expansions:</a:t>
            </a:r>
            <a:endParaRPr lang="en-US" sz="2000" dirty="0"/>
          </a:p>
          <a:p>
            <a:pPr marL="0" indent="0">
              <a:spcBef>
                <a:spcPct val="20000"/>
              </a:spcBef>
              <a:spcAft>
                <a:spcPct val="25000"/>
              </a:spcAft>
              <a:buNone/>
            </a:pPr>
            <a:endParaRPr lang="en-US" sz="2000" dirty="0"/>
          </a:p>
          <a:p>
            <a:pPr marL="285750" indent="-285750">
              <a:spcBef>
                <a:spcPct val="20000"/>
              </a:spcBef>
              <a:spcAft>
                <a:spcPct val="25000"/>
              </a:spcAft>
              <a:buFont typeface="Arial"/>
              <a:buChar char="•"/>
            </a:pPr>
            <a:r>
              <a:rPr lang="en-US" sz="2000" dirty="0">
                <a:solidFill>
                  <a:srgbClr val="242424"/>
                </a:solidFill>
              </a:rPr>
              <a:t>Jobs are plentiful</a:t>
            </a:r>
            <a:endParaRPr lang="en-US" sz="2000" dirty="0"/>
          </a:p>
          <a:p>
            <a:pPr marL="285750" indent="-285750">
              <a:spcBef>
                <a:spcPct val="20000"/>
              </a:spcBef>
              <a:spcAft>
                <a:spcPct val="25000"/>
              </a:spcAft>
              <a:buFont typeface="Arial"/>
              <a:buChar char="•"/>
            </a:pPr>
            <a:r>
              <a:rPr lang="en-US" sz="2000" dirty="0">
                <a:solidFill>
                  <a:srgbClr val="242424"/>
                </a:solidFill>
              </a:rPr>
              <a:t>Wages are rising</a:t>
            </a:r>
            <a:endParaRPr lang="en-US" sz="2000" dirty="0"/>
          </a:p>
          <a:p>
            <a:pPr marL="285750" indent="-285750">
              <a:spcBef>
                <a:spcPct val="20000"/>
              </a:spcBef>
              <a:spcAft>
                <a:spcPct val="25000"/>
              </a:spcAft>
              <a:buFont typeface="Arial"/>
              <a:buChar char="•"/>
            </a:pPr>
            <a:r>
              <a:rPr lang="en-US" sz="2000" dirty="0">
                <a:solidFill>
                  <a:srgbClr val="242424"/>
                </a:solidFill>
              </a:rPr>
              <a:t>Asset prices (stocks, bonds, real estate, etc.) are rising</a:t>
            </a:r>
            <a:endParaRPr lang="en-US" sz="2000" dirty="0"/>
          </a:p>
          <a:p>
            <a:pPr marL="285750" indent="-285750">
              <a:spcBef>
                <a:spcPct val="20000"/>
              </a:spcBef>
              <a:spcAft>
                <a:spcPct val="25000"/>
              </a:spcAft>
              <a:buFont typeface="Arial"/>
              <a:buChar char="•"/>
            </a:pPr>
            <a:r>
              <a:rPr lang="en-US" sz="2000" dirty="0">
                <a:solidFill>
                  <a:srgbClr val="242424"/>
                </a:solidFill>
              </a:rPr>
              <a:t>Interest rates are low</a:t>
            </a:r>
            <a:endParaRPr lang="en-US" sz="2000" dirty="0"/>
          </a:p>
          <a:p>
            <a:pPr marL="0" indent="0">
              <a:lnSpc>
                <a:spcPts val="2500"/>
              </a:lnSpc>
              <a:buNone/>
            </a:pPr>
            <a:endParaRPr lang="en-US" sz="1800" dirty="0"/>
          </a:p>
        </p:txBody>
      </p:sp>
      <p:grpSp>
        <p:nvGrpSpPr>
          <p:cNvPr id="6" name="Group 5">
            <a:extLst>
              <a:ext uri="{FF2B5EF4-FFF2-40B4-BE49-F238E27FC236}">
                <a16:creationId xmlns:a16="http://schemas.microsoft.com/office/drawing/2014/main" id="{899271AE-D8F6-15D6-914C-6EA32C8E75FF}"/>
              </a:ext>
            </a:extLst>
          </p:cNvPr>
          <p:cNvGrpSpPr/>
          <p:nvPr/>
        </p:nvGrpSpPr>
        <p:grpSpPr>
          <a:xfrm>
            <a:off x="5582016" y="1758986"/>
            <a:ext cx="3441843" cy="4185451"/>
            <a:chOff x="5609688" y="1699266"/>
            <a:chExt cx="3441843" cy="4185451"/>
          </a:xfrm>
        </p:grpSpPr>
        <p:sp>
          <p:nvSpPr>
            <p:cNvPr id="8" name="TextBox 7">
              <a:extLst>
                <a:ext uri="{FF2B5EF4-FFF2-40B4-BE49-F238E27FC236}">
                  <a16:creationId xmlns:a16="http://schemas.microsoft.com/office/drawing/2014/main" id="{43C9E30D-1198-3997-C646-2B9194652290}"/>
                </a:ext>
              </a:extLst>
            </p:cNvPr>
            <p:cNvSpPr txBox="1"/>
            <p:nvPr/>
          </p:nvSpPr>
          <p:spPr>
            <a:xfrm>
              <a:off x="5609688" y="4253501"/>
              <a:ext cx="3441843" cy="1631216"/>
            </a:xfrm>
            <a:prstGeom prst="rect">
              <a:avLst/>
            </a:prstGeom>
            <a:noFill/>
          </p:spPr>
          <p:txBody>
            <a:bodyPr wrap="square" rtlCol="0">
              <a:spAutoFit/>
            </a:bodyPr>
            <a:lstStyle/>
            <a:p>
              <a:r>
                <a:rPr lang="en-US" sz="2000" b="1"/>
                <a:t>“The future belongs to those who prepare for it today.”</a:t>
              </a:r>
            </a:p>
            <a:p>
              <a:endParaRPr lang="en-US" sz="2000" b="1"/>
            </a:p>
            <a:p>
              <a:r>
                <a:rPr lang="en-US" sz="2000" b="1" i="1"/>
                <a:t>- Malcolm X</a:t>
              </a:r>
              <a:endParaRPr lang="en-CA" sz="2000" b="1"/>
            </a:p>
          </p:txBody>
        </p:sp>
        <p:pic>
          <p:nvPicPr>
            <p:cNvPr id="9" name="Picture 8">
              <a:extLst>
                <a:ext uri="{FF2B5EF4-FFF2-40B4-BE49-F238E27FC236}">
                  <a16:creationId xmlns:a16="http://schemas.microsoft.com/office/drawing/2014/main" id="{B6A11E8F-2F98-0ED5-E1B4-D86B6AD155EA}"/>
                </a:ext>
              </a:extLst>
            </p:cNvPr>
            <p:cNvPicPr>
              <a:picLocks noChangeAspect="1"/>
            </p:cNvPicPr>
            <p:nvPr/>
          </p:nvPicPr>
          <p:blipFill>
            <a:blip r:embed="rId2"/>
            <a:stretch>
              <a:fillRect/>
            </a:stretch>
          </p:blipFill>
          <p:spPr>
            <a:xfrm>
              <a:off x="6496741" y="1699266"/>
              <a:ext cx="1667736" cy="2271089"/>
            </a:xfrm>
            <a:prstGeom prst="rect">
              <a:avLst/>
            </a:prstGeom>
          </p:spPr>
        </p:pic>
      </p:grpSp>
    </p:spTree>
    <p:extLst>
      <p:ext uri="{BB962C8B-B14F-4D97-AF65-F5344CB8AC3E}">
        <p14:creationId xmlns:p14="http://schemas.microsoft.com/office/powerpoint/2010/main" val="178420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Minds On - Why plan for different economic cycles?</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11" name="Content Placeholder 2">
            <a:extLst>
              <a:ext uri="{FF2B5EF4-FFF2-40B4-BE49-F238E27FC236}">
                <a16:creationId xmlns:a16="http://schemas.microsoft.com/office/drawing/2014/main" id="{C145349C-1C2E-D53D-2647-7583B2C0DDE7}"/>
              </a:ext>
            </a:extLst>
          </p:cNvPr>
          <p:cNvSpPr txBox="1">
            <a:spLocks/>
          </p:cNvSpPr>
          <p:nvPr/>
        </p:nvSpPr>
        <p:spPr bwMode="auto">
          <a:xfrm>
            <a:off x="249769" y="1573619"/>
            <a:ext cx="5821421" cy="477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8100" indent="0" rtl="0">
              <a:buNone/>
            </a:pPr>
            <a:r>
              <a:rPr lang="en-US" sz="2000" b="1" dirty="0">
                <a:ea typeface="Segoe UI"/>
                <a:cs typeface="Segoe UI"/>
              </a:rPr>
              <a:t>Let’s consider some questions to warm up:​</a:t>
            </a:r>
            <a:endParaRPr lang="en-US" sz="2000" b="1" dirty="0"/>
          </a:p>
          <a:p>
            <a:pPr marL="381000" lvl="0" indent="-342900" rtl="0">
              <a:buSzPct val="100000"/>
              <a:buFont typeface="+mj-lt"/>
              <a:buAutoNum type="arabicPeriod"/>
            </a:pPr>
            <a:r>
              <a:rPr lang="en-US" sz="2000" dirty="0"/>
              <a:t>Why is it important to prepare for bad times during the good times?​</a:t>
            </a:r>
          </a:p>
          <a:p>
            <a:pPr marL="381000" lvl="0" indent="-342900" rtl="0">
              <a:buSzPct val="100000"/>
              <a:buFont typeface="+mj-lt"/>
              <a:buAutoNum type="arabicPeriod"/>
            </a:pPr>
            <a:endParaRPr lang="en-US" sz="2000" dirty="0"/>
          </a:p>
          <a:p>
            <a:pPr marL="381000" lvl="0" indent="-342900" rtl="0">
              <a:buSzPct val="100000"/>
              <a:buFont typeface="+mj-lt"/>
              <a:buAutoNum type="arabicPeriod"/>
            </a:pPr>
            <a:r>
              <a:rPr lang="en-US" sz="2000" dirty="0"/>
              <a:t>What are some strategies you can use to prepare for the bad times during the good?​</a:t>
            </a:r>
          </a:p>
          <a:p>
            <a:pPr marL="381000" lvl="0" indent="-342900" rtl="0">
              <a:buSzPct val="100000"/>
              <a:buFont typeface="+mj-lt"/>
              <a:buAutoNum type="arabicPeriod"/>
            </a:pPr>
            <a:endParaRPr lang="en-US" sz="2000" dirty="0"/>
          </a:p>
          <a:p>
            <a:pPr marL="381000" lvl="0" indent="-342900" rtl="0">
              <a:buSzPct val="100000"/>
              <a:buFont typeface="+mj-lt"/>
              <a:buAutoNum type="arabicPeriod"/>
            </a:pPr>
            <a:r>
              <a:rPr lang="en-US" sz="2000" dirty="0"/>
              <a:t>If that is the wisest course of action, why is it so difficult to prepare for bad times during the good times?</a:t>
            </a:r>
          </a:p>
          <a:p>
            <a:pPr marL="381000" lvl="0" indent="-342900" rtl="0">
              <a:buSzPct val="100000"/>
              <a:buFont typeface="+mj-lt"/>
              <a:buAutoNum type="arabicPeriod"/>
            </a:pPr>
            <a:endParaRPr lang="en-US" sz="2000" dirty="0"/>
          </a:p>
          <a:p>
            <a:pPr marL="381000" lvl="0" indent="-342900" rtl="0">
              <a:buSzPct val="100000"/>
              <a:buFont typeface="+mj-lt"/>
              <a:buAutoNum type="arabicPeriod"/>
            </a:pPr>
            <a:r>
              <a:rPr lang="en-US" sz="2000" dirty="0"/>
              <a:t>Are there any positive aspects of the bad times (during an economic contraction)?</a:t>
            </a:r>
            <a:endParaRPr lang="en-US" sz="2000" kern="0" dirty="0">
              <a:solidFill>
                <a:srgbClr val="242424"/>
              </a:solidFill>
              <a:ea typeface="MS PGothic"/>
            </a:endParaRPr>
          </a:p>
        </p:txBody>
      </p:sp>
      <p:pic>
        <p:nvPicPr>
          <p:cNvPr id="5" name="Picture 4" descr="A picture containing text, stationary, pen&#10;&#10;Description automatically generated">
            <a:extLst>
              <a:ext uri="{FF2B5EF4-FFF2-40B4-BE49-F238E27FC236}">
                <a16:creationId xmlns:a16="http://schemas.microsoft.com/office/drawing/2014/main" id="{B8216964-0AB1-D420-61FC-3E2925870A3E}"/>
              </a:ext>
            </a:extLst>
          </p:cNvPr>
          <p:cNvPicPr>
            <a:picLocks noChangeAspect="1"/>
          </p:cNvPicPr>
          <p:nvPr/>
        </p:nvPicPr>
        <p:blipFill>
          <a:blip r:embed="rId2"/>
          <a:stretch>
            <a:fillRect/>
          </a:stretch>
        </p:blipFill>
        <p:spPr>
          <a:xfrm>
            <a:off x="6192343" y="2688441"/>
            <a:ext cx="2698030" cy="1868385"/>
          </a:xfrm>
          <a:prstGeom prst="rect">
            <a:avLst/>
          </a:prstGeom>
          <a:noFill/>
        </p:spPr>
      </p:pic>
    </p:spTree>
    <p:extLst>
      <p:ext uri="{BB962C8B-B14F-4D97-AF65-F5344CB8AC3E}">
        <p14:creationId xmlns:p14="http://schemas.microsoft.com/office/powerpoint/2010/main" val="93032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500"/>
                                        <p:tgtEl>
                                          <p:spTgt spid="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fade">
                                      <p:cBhvr>
                                        <p:cTn id="2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Minds On Activity: (Sample answers)</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EDA49BCD-A10B-7E7F-A88B-C433D0EF420C}"/>
              </a:ext>
            </a:extLst>
          </p:cNvPr>
          <p:cNvSpPr txBox="1">
            <a:spLocks/>
          </p:cNvSpPr>
          <p:nvPr/>
        </p:nvSpPr>
        <p:spPr bwMode="auto">
          <a:xfrm>
            <a:off x="329609" y="1594884"/>
            <a:ext cx="8560763" cy="452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265" indent="-304165">
              <a:lnSpc>
                <a:spcPts val="2400"/>
              </a:lnSpc>
              <a:buSzPct val="100000"/>
              <a:buFont typeface="Arial" panose="020B0604020202020204" pitchFamily="34" charset="0"/>
              <a:buAutoNum type="arabicPeriod"/>
            </a:pPr>
            <a:r>
              <a:rPr lang="en-US" sz="2000" b="1" kern="0" dirty="0">
                <a:solidFill>
                  <a:srgbClr val="242424"/>
                </a:solidFill>
                <a:latin typeface="+mn-lt"/>
              </a:rPr>
              <a:t>Why is it important to prepare for bad times during the good times?</a:t>
            </a:r>
          </a:p>
          <a:p>
            <a:pPr marL="685165" lvl="1" indent="-285115">
              <a:lnSpc>
                <a:spcPts val="2400"/>
              </a:lnSpc>
            </a:pPr>
            <a:r>
              <a:rPr lang="en-US" sz="2000" kern="0" dirty="0">
                <a:solidFill>
                  <a:srgbClr val="242424"/>
                </a:solidFill>
                <a:latin typeface="+mn-lt"/>
              </a:rPr>
              <a:t>Bad times can hurt the most vulnerable.</a:t>
            </a:r>
          </a:p>
          <a:p>
            <a:pPr marL="685165" lvl="1" indent="-285115">
              <a:lnSpc>
                <a:spcPts val="2400"/>
              </a:lnSpc>
            </a:pPr>
            <a:r>
              <a:rPr lang="en-US" sz="2000" kern="0" dirty="0">
                <a:solidFill>
                  <a:srgbClr val="242424"/>
                </a:solidFill>
                <a:latin typeface="+mn-lt"/>
              </a:rPr>
              <a:t>Bad times make it difficult to catch up financially.</a:t>
            </a:r>
          </a:p>
          <a:p>
            <a:pPr marL="685165" lvl="1" indent="-285115">
              <a:lnSpc>
                <a:spcPts val="2400"/>
              </a:lnSpc>
            </a:pPr>
            <a:r>
              <a:rPr lang="en-US" sz="2000" kern="0" dirty="0">
                <a:solidFill>
                  <a:srgbClr val="242424"/>
                </a:solidFill>
                <a:latin typeface="+mn-lt"/>
              </a:rPr>
              <a:t>You have more earning power.</a:t>
            </a:r>
          </a:p>
          <a:p>
            <a:pPr marL="685165" lvl="1" indent="-285115">
              <a:lnSpc>
                <a:spcPts val="2400"/>
              </a:lnSpc>
            </a:pPr>
            <a:r>
              <a:rPr lang="en-US" sz="2000" kern="0" dirty="0">
                <a:solidFill>
                  <a:srgbClr val="242424"/>
                </a:solidFill>
                <a:latin typeface="+mn-lt"/>
              </a:rPr>
              <a:t>You can lose your finances if you make poor financial choices during bad times.</a:t>
            </a:r>
          </a:p>
          <a:p>
            <a:pPr marL="685165" lvl="1" indent="-285115">
              <a:lnSpc>
                <a:spcPts val="2400"/>
              </a:lnSpc>
              <a:buFont typeface="Arial" panose="020B0604020202020204" pitchFamily="34" charset="0"/>
              <a:buChar char="•"/>
            </a:pPr>
            <a:endParaRPr lang="en-US" sz="2000" kern="0" dirty="0">
              <a:solidFill>
                <a:srgbClr val="242424"/>
              </a:solidFill>
              <a:latin typeface="+mn-lt"/>
            </a:endParaRPr>
          </a:p>
          <a:p>
            <a:pPr marL="342265" indent="-304165">
              <a:lnSpc>
                <a:spcPts val="2400"/>
              </a:lnSpc>
              <a:buSzPct val="100000"/>
              <a:buFont typeface="Arial" panose="020B0604020202020204" pitchFamily="34" charset="0"/>
              <a:buAutoNum type="arabicPeriod"/>
            </a:pPr>
            <a:r>
              <a:rPr lang="en-US" sz="2000" b="1" kern="0" dirty="0">
                <a:solidFill>
                  <a:srgbClr val="242424"/>
                </a:solidFill>
                <a:latin typeface="+mn-lt"/>
              </a:rPr>
              <a:t>What are some strategies you can use to prepare for the bad times during the good?</a:t>
            </a:r>
          </a:p>
          <a:p>
            <a:pPr marL="685165" lvl="1" indent="-285115">
              <a:lnSpc>
                <a:spcPts val="2400"/>
              </a:lnSpc>
            </a:pPr>
            <a:r>
              <a:rPr lang="en-US" sz="2000" kern="0" dirty="0">
                <a:solidFill>
                  <a:srgbClr val="242424"/>
                </a:solidFill>
                <a:latin typeface="+mn-lt"/>
              </a:rPr>
              <a:t>Save money</a:t>
            </a:r>
          </a:p>
          <a:p>
            <a:pPr marL="685165" lvl="1" indent="-285115">
              <a:lnSpc>
                <a:spcPts val="2400"/>
              </a:lnSpc>
            </a:pPr>
            <a:r>
              <a:rPr lang="en-US" sz="2000" kern="0" dirty="0">
                <a:solidFill>
                  <a:srgbClr val="242424"/>
                </a:solidFill>
                <a:latin typeface="+mn-lt"/>
              </a:rPr>
              <a:t>You can sell assets that have gone up a lot and build cash.</a:t>
            </a:r>
          </a:p>
          <a:p>
            <a:pPr marL="685165" lvl="1" indent="-285115"/>
            <a:endParaRPr lang="en-US" kern="0" dirty="0">
              <a:solidFill>
                <a:srgbClr val="242424"/>
              </a:solidFill>
              <a:latin typeface="-apple-system"/>
            </a:endParaRPr>
          </a:p>
        </p:txBody>
      </p:sp>
    </p:spTree>
    <p:extLst>
      <p:ext uri="{BB962C8B-B14F-4D97-AF65-F5344CB8AC3E}">
        <p14:creationId xmlns:p14="http://schemas.microsoft.com/office/powerpoint/2010/main" val="294139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a:solidFill>
                  <a:srgbClr val="093254"/>
                </a:solidFill>
                <a:latin typeface="Arial" panose="020B0604020202020204" pitchFamily="34" charset="0"/>
                <a:cs typeface="Arial" panose="020B0604020202020204" pitchFamily="34" charset="0"/>
              </a:rPr>
              <a:t>Project Introduction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622605"/>
          </a:xfrm>
        </p:spPr>
        <p:txBody>
          <a:bodyPr lIns="68569" tIns="34275" rIns="68569" bIns="34275">
            <a:normAutofit fontScale="25000" lnSpcReduction="20000"/>
          </a:bodyPr>
          <a:lstStyle/>
          <a:p>
            <a:pPr marL="0" indent="0" eaLnBrk="1" hangingPunct="1">
              <a:lnSpc>
                <a:spcPts val="2400"/>
              </a:lnSpc>
              <a:buNone/>
            </a:pPr>
            <a:r>
              <a:rPr lang="en-US" sz="8000" b="1">
                <a:ea typeface="MS PGothic"/>
                <a:cs typeface="Arial"/>
              </a:rPr>
              <a:t>The project is divided into four parts:</a:t>
            </a:r>
          </a:p>
          <a:p>
            <a:pPr marL="0" indent="0" eaLnBrk="1" hangingPunct="1">
              <a:lnSpc>
                <a:spcPts val="2400"/>
              </a:lnSpc>
              <a:buNone/>
            </a:pPr>
            <a:endParaRPr lang="en-US" sz="8000" b="1">
              <a:ea typeface="MS PGothic"/>
              <a:cs typeface="Arial"/>
            </a:endParaRPr>
          </a:p>
          <a:p>
            <a:pPr marL="0" indent="0">
              <a:lnSpc>
                <a:spcPts val="2400"/>
              </a:lnSpc>
              <a:buNone/>
            </a:pPr>
            <a:r>
              <a:rPr lang="en-US" sz="8000" b="1">
                <a:solidFill>
                  <a:srgbClr val="005954"/>
                </a:solidFill>
                <a:ea typeface="MS PGothic"/>
                <a:cs typeface="Arial"/>
                <a:sym typeface="Wingdings" panose="05000000000000000000" pitchFamily="2" charset="2"/>
              </a:rPr>
              <a:t>Part 1:</a:t>
            </a:r>
            <a:r>
              <a:rPr lang="en-US" sz="8000">
                <a:ea typeface="MS PGothic"/>
                <a:cs typeface="Arial"/>
                <a:sym typeface="Wingdings" panose="05000000000000000000" pitchFamily="2" charset="2"/>
              </a:rPr>
              <a:t> Nuts and Bolts:</a:t>
            </a:r>
            <a:r>
              <a:rPr lang="en-US" sz="8000">
                <a:ea typeface="MS PGothic"/>
                <a:sym typeface="Wingdings" panose="05000000000000000000" pitchFamily="2" charset="2"/>
              </a:rPr>
              <a:t> </a:t>
            </a:r>
            <a:r>
              <a:rPr lang="en-US" sz="8000">
                <a:ea typeface="MS PGothic"/>
                <a:cs typeface="Arial"/>
                <a:sym typeface="Wingdings" panose="05000000000000000000" pitchFamily="2" charset="2"/>
              </a:rPr>
              <a:t>The Business Cycle</a:t>
            </a:r>
          </a:p>
          <a:p>
            <a:pPr marL="0" indent="0" eaLnBrk="1" hangingPunct="1">
              <a:lnSpc>
                <a:spcPts val="2400"/>
              </a:lnSpc>
              <a:buNone/>
            </a:pPr>
            <a:endParaRPr lang="en-US" sz="8000">
              <a:ea typeface="MS PGothic"/>
              <a:cs typeface="Arial"/>
              <a:sym typeface="Wingdings" panose="05000000000000000000" pitchFamily="2" charset="2"/>
            </a:endParaRPr>
          </a:p>
          <a:p>
            <a:pPr marL="0" indent="0" eaLnBrk="1" hangingPunct="1">
              <a:lnSpc>
                <a:spcPts val="2400"/>
              </a:lnSpc>
              <a:buNone/>
            </a:pPr>
            <a:r>
              <a:rPr lang="en-US" sz="8000" b="1">
                <a:solidFill>
                  <a:srgbClr val="005954"/>
                </a:solidFill>
                <a:ea typeface="MS PGothic"/>
                <a:cs typeface="Arial"/>
                <a:sym typeface="Wingdings" panose="05000000000000000000" pitchFamily="2" charset="2"/>
              </a:rPr>
              <a:t>Part 2:</a:t>
            </a:r>
            <a:r>
              <a:rPr lang="en-US" sz="8000">
                <a:ea typeface="MS PGothic"/>
                <a:cs typeface="Arial"/>
                <a:sym typeface="Wingdings" panose="05000000000000000000" pitchFamily="2" charset="2"/>
              </a:rPr>
              <a:t> History of Booms and Busts</a:t>
            </a:r>
            <a:endParaRPr lang="en-US" sz="8000">
              <a:ea typeface="MS PGothic"/>
              <a:cs typeface="Arial"/>
            </a:endParaRPr>
          </a:p>
          <a:p>
            <a:pPr marL="0" indent="0" eaLnBrk="1" hangingPunct="1">
              <a:lnSpc>
                <a:spcPts val="2400"/>
              </a:lnSpc>
              <a:buNone/>
            </a:pPr>
            <a:endParaRPr lang="en-US" sz="8000">
              <a:ea typeface="MS PGothic"/>
              <a:cs typeface="Arial"/>
              <a:sym typeface="Wingdings" panose="05000000000000000000" pitchFamily="2" charset="2"/>
            </a:endParaRPr>
          </a:p>
          <a:p>
            <a:pPr marL="0" indent="0" eaLnBrk="1" hangingPunct="1">
              <a:lnSpc>
                <a:spcPts val="2400"/>
              </a:lnSpc>
              <a:buNone/>
            </a:pPr>
            <a:r>
              <a:rPr lang="en-US" sz="8000" b="1">
                <a:solidFill>
                  <a:srgbClr val="005954"/>
                </a:solidFill>
                <a:ea typeface="MS PGothic"/>
                <a:cs typeface="Arial"/>
                <a:sym typeface="Wingdings" panose="05000000000000000000" pitchFamily="2" charset="2"/>
              </a:rPr>
              <a:t>Part 3: </a:t>
            </a:r>
            <a:r>
              <a:rPr lang="en-US" sz="8000">
                <a:ea typeface="MS PGothic"/>
                <a:cs typeface="Arial"/>
                <a:sym typeface="Wingdings" panose="05000000000000000000" pitchFamily="2" charset="2"/>
              </a:rPr>
              <a:t>Government Policies: Impacts and Effects</a:t>
            </a:r>
            <a:endParaRPr lang="en-US" sz="8000">
              <a:ea typeface="MS PGothic"/>
              <a:cs typeface="Arial"/>
            </a:endParaRPr>
          </a:p>
          <a:p>
            <a:pPr marL="0" indent="0" eaLnBrk="1" hangingPunct="1">
              <a:lnSpc>
                <a:spcPts val="2400"/>
              </a:lnSpc>
              <a:buNone/>
            </a:pPr>
            <a:endParaRPr lang="en-US" sz="8000">
              <a:ea typeface="MS PGothic"/>
              <a:cs typeface="Arial"/>
              <a:sym typeface="Wingdings" panose="05000000000000000000" pitchFamily="2" charset="2"/>
            </a:endParaRPr>
          </a:p>
          <a:p>
            <a:pPr marL="0" indent="0" eaLnBrk="1" hangingPunct="1">
              <a:lnSpc>
                <a:spcPts val="2400"/>
              </a:lnSpc>
              <a:buNone/>
            </a:pPr>
            <a:r>
              <a:rPr lang="en-US" sz="8000" b="1">
                <a:solidFill>
                  <a:srgbClr val="005954"/>
                </a:solidFill>
                <a:ea typeface="MS PGothic"/>
                <a:cs typeface="Arial"/>
                <a:sym typeface="Wingdings" panose="05000000000000000000" pitchFamily="2" charset="2"/>
              </a:rPr>
              <a:t>Part 4: </a:t>
            </a:r>
            <a:r>
              <a:rPr lang="en-CA" sz="8000"/>
              <a:t>What is a Person to do to do? Life Planning for the Business Cycle</a:t>
            </a:r>
            <a:endParaRPr lang="en-US" sz="8000">
              <a:ea typeface="MS PGothic"/>
              <a:cs typeface="Arial"/>
            </a:endParaRPr>
          </a:p>
          <a:p>
            <a:pPr marL="0" indent="0" eaLnBrk="1" hangingPunct="1">
              <a:spcAft>
                <a:spcPct val="0"/>
              </a:spcAft>
              <a:buClr>
                <a:srgbClr val="000000"/>
              </a:buClr>
              <a:buFont typeface="Arial" panose="020B0604020202020204" pitchFamily="34" charset="0"/>
              <a:buNone/>
            </a:pPr>
            <a:endParaRPr lang="en-US" altLang="en-US" sz="28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89942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Minds On Activity: (Sample answers)</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EDA49BCD-A10B-7E7F-A88B-C433D0EF420C}"/>
              </a:ext>
            </a:extLst>
          </p:cNvPr>
          <p:cNvSpPr txBox="1">
            <a:spLocks/>
          </p:cNvSpPr>
          <p:nvPr/>
        </p:nvSpPr>
        <p:spPr bwMode="auto">
          <a:xfrm>
            <a:off x="251406" y="1690691"/>
            <a:ext cx="8562985" cy="46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900" indent="-342900">
              <a:lnSpc>
                <a:spcPts val="2400"/>
              </a:lnSpc>
              <a:spcBef>
                <a:spcPct val="20000"/>
              </a:spcBef>
              <a:spcAft>
                <a:spcPct val="25000"/>
              </a:spcAft>
              <a:buSzPct val="100000"/>
              <a:buFont typeface="+mj-lt"/>
              <a:buAutoNum type="arabicPeriod" startAt="3"/>
            </a:pPr>
            <a:r>
              <a:rPr lang="en-US" sz="2000" b="1" kern="0" dirty="0">
                <a:solidFill>
                  <a:srgbClr val="242424"/>
                </a:solidFill>
              </a:rPr>
              <a:t>If preparing for the bad times during the good is the wisest course of action, why is it so difficult to do during the good times?</a:t>
            </a:r>
            <a:endParaRPr lang="en-US" sz="2000" b="1" kern="0" dirty="0"/>
          </a:p>
          <a:p>
            <a:pPr marL="970915" lvl="1" indent="-285750">
              <a:lnSpc>
                <a:spcPts val="2400"/>
              </a:lnSpc>
              <a:spcBef>
                <a:spcPct val="20000"/>
              </a:spcBef>
              <a:spcAft>
                <a:spcPct val="25000"/>
              </a:spcAft>
              <a:buFont typeface="Arial"/>
              <a:buChar char="•"/>
            </a:pPr>
            <a:r>
              <a:rPr lang="en-US" sz="2000" kern="0" dirty="0">
                <a:solidFill>
                  <a:srgbClr val="242424"/>
                </a:solidFill>
              </a:rPr>
              <a:t>People tend to think and plan short term. </a:t>
            </a:r>
          </a:p>
          <a:p>
            <a:pPr marL="970915" lvl="1" indent="-285750">
              <a:lnSpc>
                <a:spcPts val="2400"/>
              </a:lnSpc>
              <a:spcBef>
                <a:spcPct val="20000"/>
              </a:spcBef>
              <a:spcAft>
                <a:spcPct val="25000"/>
              </a:spcAft>
              <a:buFont typeface="Arial"/>
              <a:buChar char="•"/>
            </a:pPr>
            <a:r>
              <a:rPr lang="en-US" sz="2000" kern="0" dirty="0">
                <a:solidFill>
                  <a:srgbClr val="242424"/>
                </a:solidFill>
              </a:rPr>
              <a:t>People tend to expect that what has happened in the recent past will continue forever.</a:t>
            </a:r>
          </a:p>
          <a:p>
            <a:pPr marL="970915" lvl="1" indent="-285750">
              <a:lnSpc>
                <a:spcPts val="2400"/>
              </a:lnSpc>
              <a:spcBef>
                <a:spcPct val="20000"/>
              </a:spcBef>
              <a:spcAft>
                <a:spcPct val="25000"/>
              </a:spcAft>
              <a:buFont typeface="Arial"/>
              <a:buChar char="•"/>
            </a:pPr>
            <a:r>
              <a:rPr lang="en-US" sz="2000" kern="0" dirty="0">
                <a:solidFill>
                  <a:srgbClr val="242424"/>
                </a:solidFill>
              </a:rPr>
              <a:t>People tend to want immediate gratification instead of saving and preparing for the future.</a:t>
            </a:r>
          </a:p>
          <a:p>
            <a:pPr marL="970915" lvl="1" indent="-285750">
              <a:lnSpc>
                <a:spcPts val="2400"/>
              </a:lnSpc>
              <a:spcBef>
                <a:spcPct val="20000"/>
              </a:spcBef>
              <a:spcAft>
                <a:spcPct val="25000"/>
              </a:spcAft>
              <a:buFont typeface="Arial"/>
              <a:buChar char="•"/>
            </a:pPr>
            <a:r>
              <a:rPr lang="en-US" sz="2000" kern="0" dirty="0">
                <a:solidFill>
                  <a:srgbClr val="242424"/>
                </a:solidFill>
              </a:rPr>
              <a:t>The longer it takes to change from one cycle to another, the more people begin to believe one stage of the cycle will continue forever.</a:t>
            </a:r>
          </a:p>
        </p:txBody>
      </p:sp>
    </p:spTree>
    <p:extLst>
      <p:ext uri="{BB962C8B-B14F-4D97-AF65-F5344CB8AC3E}">
        <p14:creationId xmlns:p14="http://schemas.microsoft.com/office/powerpoint/2010/main" val="19706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Minds On Activity: (Sample answers)</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EDA49BCD-A10B-7E7F-A88B-C433D0EF420C}"/>
              </a:ext>
            </a:extLst>
          </p:cNvPr>
          <p:cNvSpPr txBox="1">
            <a:spLocks/>
          </p:cNvSpPr>
          <p:nvPr/>
        </p:nvSpPr>
        <p:spPr bwMode="auto">
          <a:xfrm>
            <a:off x="308343" y="1690692"/>
            <a:ext cx="8506047" cy="389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900" indent="-342900">
              <a:spcBef>
                <a:spcPct val="20000"/>
              </a:spcBef>
              <a:spcAft>
                <a:spcPct val="25000"/>
              </a:spcAft>
              <a:buSzPct val="100000"/>
              <a:buFont typeface="+mj-lt"/>
              <a:buAutoNum type="arabicPeriod" startAt="4"/>
            </a:pPr>
            <a:r>
              <a:rPr lang="en-US" sz="2000" b="1" kern="0" dirty="0"/>
              <a:t>Are there any positive aspects of the bad times (during an economic contraction)?</a:t>
            </a:r>
          </a:p>
          <a:p>
            <a:pPr marL="628650" lvl="1" indent="-285750">
              <a:spcBef>
                <a:spcPct val="20000"/>
              </a:spcBef>
              <a:spcAft>
                <a:spcPct val="25000"/>
              </a:spcAft>
            </a:pPr>
            <a:r>
              <a:rPr lang="en-US" sz="2000" kern="0" dirty="0"/>
              <a:t>Assets are often cheaper due to a fall in prices.</a:t>
            </a:r>
          </a:p>
          <a:p>
            <a:pPr marL="628650" lvl="1" indent="-285750">
              <a:spcBef>
                <a:spcPct val="20000"/>
              </a:spcBef>
              <a:spcAft>
                <a:spcPct val="25000"/>
              </a:spcAft>
            </a:pPr>
            <a:r>
              <a:rPr lang="en-US" sz="2000" kern="0" dirty="0"/>
              <a:t>Interest rates are often high, so long-term GICs may have high rates.</a:t>
            </a:r>
          </a:p>
          <a:p>
            <a:pPr marL="628650" lvl="1" indent="-285750">
              <a:spcBef>
                <a:spcPct val="20000"/>
              </a:spcBef>
              <a:spcAft>
                <a:spcPct val="25000"/>
              </a:spcAft>
            </a:pPr>
            <a:r>
              <a:rPr lang="en-US" sz="2000" kern="0" dirty="0"/>
              <a:t>Rents may be cheaper, due to deflation.</a:t>
            </a:r>
          </a:p>
          <a:p>
            <a:pPr marL="628650" lvl="1" indent="-285750">
              <a:spcBef>
                <a:spcPct val="20000"/>
              </a:spcBef>
              <a:spcAft>
                <a:spcPct val="25000"/>
              </a:spcAft>
            </a:pPr>
            <a:endParaRPr lang="en-US" sz="1800" kern="0" dirty="0"/>
          </a:p>
          <a:p>
            <a:pPr marL="342900" lvl="1" indent="0">
              <a:spcBef>
                <a:spcPct val="20000"/>
              </a:spcBef>
              <a:spcAft>
                <a:spcPct val="25000"/>
              </a:spcAft>
              <a:buNone/>
            </a:pPr>
            <a:endParaRPr lang="en-US" sz="1800" kern="0" dirty="0"/>
          </a:p>
        </p:txBody>
      </p:sp>
    </p:spTree>
    <p:extLst>
      <p:ext uri="{BB962C8B-B14F-4D97-AF65-F5344CB8AC3E}">
        <p14:creationId xmlns:p14="http://schemas.microsoft.com/office/powerpoint/2010/main" val="91973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The Lesson of the Tsunami Stone</a:t>
            </a:r>
          </a:p>
          <a:p>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EDA49BCD-A10B-7E7F-A88B-C433D0EF420C}"/>
              </a:ext>
            </a:extLst>
          </p:cNvPr>
          <p:cNvSpPr txBox="1">
            <a:spLocks/>
          </p:cNvSpPr>
          <p:nvPr/>
        </p:nvSpPr>
        <p:spPr bwMode="auto">
          <a:xfrm>
            <a:off x="467544" y="1573618"/>
            <a:ext cx="5203145" cy="436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285750" indent="-285750">
              <a:spcBef>
                <a:spcPct val="20000"/>
              </a:spcBef>
              <a:spcAft>
                <a:spcPct val="25000"/>
              </a:spcAft>
              <a:buFont typeface="Arial"/>
              <a:buChar char="•"/>
            </a:pPr>
            <a:r>
              <a:rPr lang="en-CA" sz="2000" kern="0" dirty="0"/>
              <a:t>In Japan, there are centuries old stones that warn about building beyond a certain point indicated by a stone marker. </a:t>
            </a:r>
            <a:endParaRPr lang="en-US" sz="2000" kern="0" dirty="0"/>
          </a:p>
          <a:p>
            <a:pPr marL="285750" indent="-285750">
              <a:spcBef>
                <a:spcPct val="20000"/>
              </a:spcBef>
              <a:spcAft>
                <a:spcPct val="25000"/>
              </a:spcAft>
              <a:buFont typeface="Arial"/>
            </a:pPr>
            <a:endParaRPr lang="en-CA" sz="2000" kern="0" dirty="0"/>
          </a:p>
          <a:p>
            <a:pPr marL="285750" indent="-285750">
              <a:spcBef>
                <a:spcPct val="20000"/>
              </a:spcBef>
              <a:spcAft>
                <a:spcPct val="25000"/>
              </a:spcAft>
              <a:buFont typeface="Arial"/>
            </a:pPr>
            <a:r>
              <a:rPr lang="en-CA" sz="2000" kern="0" dirty="0"/>
              <a:t>When tragedy struck, many of the affected areas built below these markers were destroyed, but areas built above them were saved.</a:t>
            </a:r>
          </a:p>
          <a:p>
            <a:pPr marL="285750" indent="-285750">
              <a:spcBef>
                <a:spcPct val="20000"/>
              </a:spcBef>
              <a:spcAft>
                <a:spcPct val="25000"/>
              </a:spcAft>
              <a:buFont typeface="Arial"/>
            </a:pPr>
            <a:endParaRPr lang="en-CA" sz="2000" kern="0" dirty="0"/>
          </a:p>
          <a:p>
            <a:pPr marL="285750" indent="-285750">
              <a:spcBef>
                <a:spcPct val="20000"/>
              </a:spcBef>
              <a:spcAft>
                <a:spcPct val="25000"/>
              </a:spcAft>
              <a:buFont typeface="Arial"/>
            </a:pPr>
            <a:r>
              <a:rPr lang="en-CA" sz="2000" kern="0" dirty="0"/>
              <a:t>We need to look back to the wisdom of history (beyond our own memories) to prepare for the future.</a:t>
            </a:r>
            <a:endParaRPr lang="en-US" sz="2000" kern="0" dirty="0"/>
          </a:p>
          <a:p>
            <a:pPr marL="285750" indent="-285750">
              <a:spcBef>
                <a:spcPct val="20000"/>
              </a:spcBef>
              <a:spcAft>
                <a:spcPct val="25000"/>
              </a:spcAft>
              <a:buFont typeface="Arial"/>
            </a:pPr>
            <a:endParaRPr lang="en-CA" sz="1800" kern="0" dirty="0"/>
          </a:p>
          <a:p>
            <a:pPr marL="0" indent="0">
              <a:spcBef>
                <a:spcPct val="20000"/>
              </a:spcBef>
              <a:spcAft>
                <a:spcPct val="25000"/>
              </a:spcAft>
              <a:buNone/>
            </a:pPr>
            <a:endParaRPr lang="en-US" sz="1800" kern="0" dirty="0"/>
          </a:p>
          <a:p>
            <a:pPr marL="628650" lvl="1" indent="-285750">
              <a:spcBef>
                <a:spcPct val="20000"/>
              </a:spcBef>
              <a:spcAft>
                <a:spcPct val="25000"/>
              </a:spcAft>
            </a:pPr>
            <a:endParaRPr lang="en-US" sz="1800" kern="0" dirty="0"/>
          </a:p>
          <a:p>
            <a:pPr marL="342900" lvl="1" indent="0">
              <a:spcBef>
                <a:spcPct val="20000"/>
              </a:spcBef>
              <a:spcAft>
                <a:spcPct val="25000"/>
              </a:spcAft>
              <a:buNone/>
            </a:pPr>
            <a:endParaRPr lang="en-US" sz="1800" kern="0" dirty="0"/>
          </a:p>
        </p:txBody>
      </p:sp>
      <p:pic>
        <p:nvPicPr>
          <p:cNvPr id="5" name="Picture 4">
            <a:extLst>
              <a:ext uri="{FF2B5EF4-FFF2-40B4-BE49-F238E27FC236}">
                <a16:creationId xmlns:a16="http://schemas.microsoft.com/office/drawing/2014/main" id="{50536747-4297-D038-F541-FD1FBCBF4C40}"/>
              </a:ext>
            </a:extLst>
          </p:cNvPr>
          <p:cNvPicPr>
            <a:picLocks noChangeAspect="1"/>
          </p:cNvPicPr>
          <p:nvPr/>
        </p:nvPicPr>
        <p:blipFill>
          <a:blip r:embed="rId2"/>
          <a:stretch>
            <a:fillRect/>
          </a:stretch>
        </p:blipFill>
        <p:spPr>
          <a:xfrm>
            <a:off x="5752214" y="1369510"/>
            <a:ext cx="2826788" cy="2120091"/>
          </a:xfrm>
          <a:prstGeom prst="rect">
            <a:avLst/>
          </a:prstGeom>
        </p:spPr>
      </p:pic>
      <p:sp>
        <p:nvSpPr>
          <p:cNvPr id="8" name="TextBox 7">
            <a:extLst>
              <a:ext uri="{FF2B5EF4-FFF2-40B4-BE49-F238E27FC236}">
                <a16:creationId xmlns:a16="http://schemas.microsoft.com/office/drawing/2014/main" id="{694FE264-4829-B327-2187-A3753744C260}"/>
              </a:ext>
            </a:extLst>
          </p:cNvPr>
          <p:cNvSpPr txBox="1"/>
          <p:nvPr/>
        </p:nvSpPr>
        <p:spPr>
          <a:xfrm>
            <a:off x="5946408" y="3587754"/>
            <a:ext cx="2438400" cy="2554545"/>
          </a:xfrm>
          <a:prstGeom prst="rect">
            <a:avLst/>
          </a:prstGeom>
          <a:noFill/>
        </p:spPr>
        <p:txBody>
          <a:bodyPr wrap="square" lIns="91440" tIns="45720" rIns="91440" bIns="45720" rtlCol="0" anchor="t">
            <a:spAutoFit/>
          </a:bodyPr>
          <a:lstStyle/>
          <a:p>
            <a:r>
              <a:rPr lang="en-US" sz="2000" b="1" kern="0" dirty="0">
                <a:solidFill>
                  <a:srgbClr val="000000"/>
                </a:solidFill>
                <a:latin typeface="Arial"/>
                <a:cs typeface="Arial"/>
                <a:sym typeface="Arial"/>
              </a:rPr>
              <a:t>“Those who cannot remember the past are condemned to repeat it.”</a:t>
            </a:r>
          </a:p>
          <a:p>
            <a:endParaRPr lang="en-US" sz="2000" kern="0" dirty="0">
              <a:solidFill>
                <a:srgbClr val="000000"/>
              </a:solidFill>
              <a:latin typeface="Arial"/>
              <a:cs typeface="Arial"/>
              <a:sym typeface="Arial"/>
            </a:endParaRPr>
          </a:p>
          <a:p>
            <a:r>
              <a:rPr lang="en-US" sz="2000" kern="0" dirty="0">
                <a:solidFill>
                  <a:srgbClr val="000000"/>
                </a:solidFill>
                <a:latin typeface="Arial"/>
                <a:cs typeface="Arial"/>
                <a:sym typeface="Arial"/>
              </a:rPr>
              <a:t>- Attributed to George Santayana</a:t>
            </a:r>
            <a:endParaRPr lang="en-CA" sz="2000" kern="0" dirty="0">
              <a:solidFill>
                <a:srgbClr val="000000"/>
              </a:solidFill>
              <a:latin typeface="Arial"/>
              <a:cs typeface="Arial"/>
              <a:sym typeface="Arial"/>
            </a:endParaRPr>
          </a:p>
        </p:txBody>
      </p:sp>
    </p:spTree>
    <p:extLst>
      <p:ext uri="{BB962C8B-B14F-4D97-AF65-F5344CB8AC3E}">
        <p14:creationId xmlns:p14="http://schemas.microsoft.com/office/powerpoint/2010/main" val="38322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The Turkey Problem</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EDA49BCD-A10B-7E7F-A88B-C433D0EF420C}"/>
              </a:ext>
            </a:extLst>
          </p:cNvPr>
          <p:cNvSpPr txBox="1">
            <a:spLocks/>
          </p:cNvSpPr>
          <p:nvPr/>
        </p:nvSpPr>
        <p:spPr bwMode="auto">
          <a:xfrm>
            <a:off x="430272" y="1701208"/>
            <a:ext cx="5240417" cy="42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265" indent="-304165">
              <a:spcBef>
                <a:spcPct val="20000"/>
              </a:spcBef>
              <a:spcAft>
                <a:spcPct val="25000"/>
              </a:spcAft>
              <a:buFont typeface="Arial"/>
              <a:buChar char="•"/>
            </a:pPr>
            <a:r>
              <a:rPr lang="en-CA" sz="2000" kern="0" dirty="0"/>
              <a:t>Taken from “The Black Swan” by Nassim </a:t>
            </a:r>
            <a:r>
              <a:rPr lang="en-CA" sz="2000" kern="0" dirty="0" err="1"/>
              <a:t>Taleb</a:t>
            </a:r>
            <a:endParaRPr lang="en-US" sz="2000" kern="0" dirty="0"/>
          </a:p>
          <a:p>
            <a:pPr marL="342265" indent="-304165">
              <a:spcBef>
                <a:spcPct val="20000"/>
              </a:spcBef>
              <a:spcAft>
                <a:spcPct val="25000"/>
              </a:spcAft>
              <a:buFont typeface="Arial"/>
              <a:buChar char="•"/>
            </a:pPr>
            <a:endParaRPr lang="en-CA" sz="2000" kern="0" dirty="0"/>
          </a:p>
          <a:p>
            <a:pPr marL="342265" indent="-304165">
              <a:spcBef>
                <a:spcPct val="20000"/>
              </a:spcBef>
              <a:spcAft>
                <a:spcPct val="25000"/>
              </a:spcAft>
              <a:buFont typeface="Arial"/>
              <a:buChar char="•"/>
            </a:pPr>
            <a:r>
              <a:rPr lang="en-CA" sz="2000" kern="0" dirty="0"/>
              <a:t>Imagine a turkey on a farm</a:t>
            </a:r>
            <a:endParaRPr lang="en-US" sz="2000" kern="0" dirty="0"/>
          </a:p>
          <a:p>
            <a:pPr marL="342265" indent="-304165">
              <a:spcBef>
                <a:spcPct val="20000"/>
              </a:spcBef>
              <a:spcAft>
                <a:spcPct val="25000"/>
              </a:spcAft>
              <a:buFont typeface="Arial"/>
              <a:buChar char="•"/>
            </a:pPr>
            <a:endParaRPr lang="en-CA" sz="2000" kern="0" dirty="0"/>
          </a:p>
          <a:p>
            <a:pPr marL="342265" indent="-304165">
              <a:spcBef>
                <a:spcPct val="20000"/>
              </a:spcBef>
              <a:spcAft>
                <a:spcPct val="25000"/>
              </a:spcAft>
              <a:buFont typeface="Arial"/>
              <a:buChar char="•"/>
            </a:pPr>
            <a:r>
              <a:rPr lang="en-CA" sz="2000" kern="0" dirty="0"/>
              <a:t>Every day of that turkey’s life, the farmer feeds it and cares for it. </a:t>
            </a:r>
          </a:p>
          <a:p>
            <a:pPr marL="342265" indent="-304165">
              <a:spcBef>
                <a:spcPct val="20000"/>
              </a:spcBef>
              <a:spcAft>
                <a:spcPct val="25000"/>
              </a:spcAft>
              <a:buFont typeface="Arial"/>
              <a:buChar char="•"/>
            </a:pPr>
            <a:endParaRPr lang="en-CA" sz="2000" kern="0" dirty="0"/>
          </a:p>
          <a:p>
            <a:pPr marL="342265" indent="-304165">
              <a:spcBef>
                <a:spcPct val="20000"/>
              </a:spcBef>
              <a:spcAft>
                <a:spcPct val="25000"/>
              </a:spcAft>
              <a:buFont typeface="Arial"/>
              <a:buChar char="•"/>
            </a:pPr>
            <a:r>
              <a:rPr lang="en-CA" sz="2000" kern="0" dirty="0"/>
              <a:t>A graph of the turkey’s life would look like this: </a:t>
            </a:r>
            <a:endParaRPr lang="en-CA" sz="2000" dirty="0"/>
          </a:p>
          <a:p>
            <a:pPr marL="285750" indent="-285750">
              <a:spcBef>
                <a:spcPct val="20000"/>
              </a:spcBef>
              <a:spcAft>
                <a:spcPct val="25000"/>
              </a:spcAft>
              <a:buFont typeface="Arial"/>
            </a:pPr>
            <a:endParaRPr lang="en-CA" sz="1800" kern="0" dirty="0"/>
          </a:p>
          <a:p>
            <a:pPr marL="0" indent="0">
              <a:spcBef>
                <a:spcPct val="20000"/>
              </a:spcBef>
              <a:spcAft>
                <a:spcPct val="25000"/>
              </a:spcAft>
              <a:buNone/>
            </a:pPr>
            <a:endParaRPr lang="en-US" sz="1800" kern="0" dirty="0"/>
          </a:p>
          <a:p>
            <a:pPr marL="628650" lvl="1" indent="-285750">
              <a:spcBef>
                <a:spcPct val="20000"/>
              </a:spcBef>
              <a:spcAft>
                <a:spcPct val="25000"/>
              </a:spcAft>
            </a:pPr>
            <a:endParaRPr lang="en-US" sz="1800" kern="0" dirty="0"/>
          </a:p>
          <a:p>
            <a:pPr marL="342900" lvl="1" indent="0">
              <a:spcBef>
                <a:spcPct val="20000"/>
              </a:spcBef>
              <a:spcAft>
                <a:spcPct val="25000"/>
              </a:spcAft>
              <a:buNone/>
            </a:pPr>
            <a:endParaRPr lang="en-US" sz="1800" kern="0" dirty="0"/>
          </a:p>
        </p:txBody>
      </p:sp>
      <p:pic>
        <p:nvPicPr>
          <p:cNvPr id="7" name="Picture 6" descr="A picture containing clipart&#10;&#10;Description automatically generated">
            <a:extLst>
              <a:ext uri="{FF2B5EF4-FFF2-40B4-BE49-F238E27FC236}">
                <a16:creationId xmlns:a16="http://schemas.microsoft.com/office/drawing/2014/main" id="{8BD7DB5F-C210-0B04-7AC0-FD661C50886A}"/>
              </a:ext>
            </a:extLst>
          </p:cNvPr>
          <p:cNvPicPr>
            <a:picLocks noChangeAspect="1"/>
          </p:cNvPicPr>
          <p:nvPr/>
        </p:nvPicPr>
        <p:blipFill>
          <a:blip r:embed="rId2"/>
          <a:stretch>
            <a:fillRect/>
          </a:stretch>
        </p:blipFill>
        <p:spPr>
          <a:xfrm>
            <a:off x="5779619" y="3253927"/>
            <a:ext cx="1362265" cy="1105054"/>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571FA98B-08E6-0886-3DF8-FDA5C8948310}"/>
              </a:ext>
            </a:extLst>
          </p:cNvPr>
          <p:cNvPicPr>
            <a:picLocks noChangeAspect="1"/>
          </p:cNvPicPr>
          <p:nvPr/>
        </p:nvPicPr>
        <p:blipFill>
          <a:blip r:embed="rId3"/>
          <a:stretch>
            <a:fillRect/>
          </a:stretch>
        </p:blipFill>
        <p:spPr>
          <a:xfrm>
            <a:off x="7141884" y="2578177"/>
            <a:ext cx="1571844" cy="1952898"/>
          </a:xfrm>
          <a:prstGeom prst="rect">
            <a:avLst/>
          </a:prstGeom>
        </p:spPr>
      </p:pic>
      <p:pic>
        <p:nvPicPr>
          <p:cNvPr id="5" name="Picture 4">
            <a:extLst>
              <a:ext uri="{FF2B5EF4-FFF2-40B4-BE49-F238E27FC236}">
                <a16:creationId xmlns:a16="http://schemas.microsoft.com/office/drawing/2014/main" id="{AC4428F8-76C7-91C0-7A03-A5BFA5F6976B}"/>
              </a:ext>
            </a:extLst>
          </p:cNvPr>
          <p:cNvPicPr>
            <a:picLocks noChangeAspect="1"/>
          </p:cNvPicPr>
          <p:nvPr/>
        </p:nvPicPr>
        <p:blipFill>
          <a:blip r:embed="rId4"/>
          <a:stretch>
            <a:fillRect/>
          </a:stretch>
        </p:blipFill>
        <p:spPr>
          <a:xfrm rot="20940221">
            <a:off x="2137960" y="5324321"/>
            <a:ext cx="1825039" cy="711334"/>
          </a:xfrm>
          <a:prstGeom prst="rect">
            <a:avLst/>
          </a:prstGeom>
        </p:spPr>
      </p:pic>
    </p:spTree>
    <p:extLst>
      <p:ext uri="{BB962C8B-B14F-4D97-AF65-F5344CB8AC3E}">
        <p14:creationId xmlns:p14="http://schemas.microsoft.com/office/powerpoint/2010/main" val="214481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332998"/>
            <a:ext cx="8638967" cy="1325563"/>
          </a:xfrm>
        </p:spPr>
        <p:txBody>
          <a:bodyPr>
            <a:normAutofit/>
          </a:bodyPr>
          <a:lstStyle/>
          <a:p>
            <a:r>
              <a:rPr lang="en-CA" sz="3600" dirty="0"/>
              <a:t>The Turkey Problem</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graphicFrame>
        <p:nvGraphicFramePr>
          <p:cNvPr id="5" name="Chart 4">
            <a:extLst>
              <a:ext uri="{FF2B5EF4-FFF2-40B4-BE49-F238E27FC236}">
                <a16:creationId xmlns:a16="http://schemas.microsoft.com/office/drawing/2014/main" id="{2AFEE7B1-53E9-247C-37EC-E9DDC6CA848C}"/>
              </a:ext>
            </a:extLst>
          </p:cNvPr>
          <p:cNvGraphicFramePr/>
          <p:nvPr>
            <p:extLst>
              <p:ext uri="{D42A27DB-BD31-4B8C-83A1-F6EECF244321}">
                <p14:modId xmlns:p14="http://schemas.microsoft.com/office/powerpoint/2010/main" val="3508491943"/>
              </p:ext>
            </p:extLst>
          </p:nvPr>
        </p:nvGraphicFramePr>
        <p:xfrm>
          <a:off x="1524000" y="1896733"/>
          <a:ext cx="609600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21A0F66E-BA58-7941-04BE-1ED7742E2DB5}"/>
              </a:ext>
            </a:extLst>
          </p:cNvPr>
          <p:cNvGrpSpPr/>
          <p:nvPr/>
        </p:nvGrpSpPr>
        <p:grpSpPr>
          <a:xfrm>
            <a:off x="48395" y="2940729"/>
            <a:ext cx="2142060" cy="1912951"/>
            <a:chOff x="48395" y="2440996"/>
            <a:chExt cx="2142060" cy="1912951"/>
          </a:xfrm>
        </p:grpSpPr>
        <p:sp>
          <p:nvSpPr>
            <p:cNvPr id="9" name="Cloud 8">
              <a:extLst>
                <a:ext uri="{FF2B5EF4-FFF2-40B4-BE49-F238E27FC236}">
                  <a16:creationId xmlns:a16="http://schemas.microsoft.com/office/drawing/2014/main" id="{52FC565B-E8AD-775E-7707-6A2CE4C91ECE}"/>
                </a:ext>
              </a:extLst>
            </p:cNvPr>
            <p:cNvSpPr/>
            <p:nvPr/>
          </p:nvSpPr>
          <p:spPr bwMode="auto">
            <a:xfrm>
              <a:off x="48395" y="2440996"/>
              <a:ext cx="1857162" cy="1279231"/>
            </a:xfrm>
            <a:prstGeom prst="cloud">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The turkey is beginning the good life. </a:t>
              </a:r>
              <a:r>
                <a:rPr lang="en-CA" sz="1200">
                  <a:solidFill>
                    <a:srgbClr val="000000"/>
                  </a:solidFill>
                  <a:latin typeface="Arial" charset="0"/>
                  <a:ea typeface="ＭＳ Ｐゴシック" charset="0"/>
                  <a:cs typeface="ＭＳ Ｐゴシック" charset="0"/>
                </a:rPr>
                <a:t>The farmer feeds it each day.</a:t>
              </a:r>
              <a:endParaRPr kumimoji="0" lang="en-CA" sz="12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Arrow: Right 11">
              <a:extLst>
                <a:ext uri="{FF2B5EF4-FFF2-40B4-BE49-F238E27FC236}">
                  <a16:creationId xmlns:a16="http://schemas.microsoft.com/office/drawing/2014/main" id="{92C694C3-0EA6-D7A3-B2B2-3B7EEC957BBF}"/>
                </a:ext>
              </a:extLst>
            </p:cNvPr>
            <p:cNvSpPr/>
            <p:nvPr/>
          </p:nvSpPr>
          <p:spPr bwMode="auto">
            <a:xfrm rot="2728667">
              <a:off x="1645924" y="3611732"/>
              <a:ext cx="821933" cy="267128"/>
            </a:xfrm>
            <a:prstGeom prst="rightArrow">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4" name="Picture 23">
              <a:extLst>
                <a:ext uri="{FF2B5EF4-FFF2-40B4-BE49-F238E27FC236}">
                  <a16:creationId xmlns:a16="http://schemas.microsoft.com/office/drawing/2014/main" id="{167DD8E8-BE0F-2EC3-1239-CB2A64ECC133}"/>
                </a:ext>
              </a:extLst>
            </p:cNvPr>
            <p:cNvPicPr>
              <a:picLocks noChangeAspect="1"/>
            </p:cNvPicPr>
            <p:nvPr/>
          </p:nvPicPr>
          <p:blipFill>
            <a:blip r:embed="rId3"/>
            <a:stretch>
              <a:fillRect/>
            </a:stretch>
          </p:blipFill>
          <p:spPr>
            <a:xfrm>
              <a:off x="435817" y="3770036"/>
              <a:ext cx="719821" cy="583911"/>
            </a:xfrm>
            <a:prstGeom prst="rect">
              <a:avLst/>
            </a:prstGeom>
          </p:spPr>
        </p:pic>
      </p:grpSp>
      <p:grpSp>
        <p:nvGrpSpPr>
          <p:cNvPr id="6" name="Group 5">
            <a:extLst>
              <a:ext uri="{FF2B5EF4-FFF2-40B4-BE49-F238E27FC236}">
                <a16:creationId xmlns:a16="http://schemas.microsoft.com/office/drawing/2014/main" id="{5F2B0088-DBE8-56B2-816E-2003F1D9AFBF}"/>
              </a:ext>
            </a:extLst>
          </p:cNvPr>
          <p:cNvGrpSpPr/>
          <p:nvPr/>
        </p:nvGrpSpPr>
        <p:grpSpPr>
          <a:xfrm>
            <a:off x="1825898" y="1594470"/>
            <a:ext cx="2655022" cy="2537554"/>
            <a:chOff x="1825898" y="1094737"/>
            <a:chExt cx="2655022" cy="2537554"/>
          </a:xfrm>
        </p:grpSpPr>
        <p:sp>
          <p:nvSpPr>
            <p:cNvPr id="14" name="Cloud 13">
              <a:extLst>
                <a:ext uri="{FF2B5EF4-FFF2-40B4-BE49-F238E27FC236}">
                  <a16:creationId xmlns:a16="http://schemas.microsoft.com/office/drawing/2014/main" id="{B45872E5-620F-0519-C09E-BE2B69E80A78}"/>
                </a:ext>
              </a:extLst>
            </p:cNvPr>
            <p:cNvSpPr/>
            <p:nvPr/>
          </p:nvSpPr>
          <p:spPr bwMode="auto">
            <a:xfrm>
              <a:off x="1825898" y="1094737"/>
              <a:ext cx="2655022" cy="1279231"/>
            </a:xfrm>
            <a:prstGeom prst="cloud">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As the months pass, the turkey speculates tomorrow will be the same</a:t>
              </a:r>
            </a:p>
          </p:txBody>
        </p:sp>
        <p:sp>
          <p:nvSpPr>
            <p:cNvPr id="16" name="Arrow: Right 15">
              <a:extLst>
                <a:ext uri="{FF2B5EF4-FFF2-40B4-BE49-F238E27FC236}">
                  <a16:creationId xmlns:a16="http://schemas.microsoft.com/office/drawing/2014/main" id="{92AFE9D1-9168-9559-62DE-244FAED3A028}"/>
                </a:ext>
              </a:extLst>
            </p:cNvPr>
            <p:cNvSpPr/>
            <p:nvPr/>
          </p:nvSpPr>
          <p:spPr bwMode="auto">
            <a:xfrm rot="4356668">
              <a:off x="2538430" y="2849008"/>
              <a:ext cx="1237416" cy="329149"/>
            </a:xfrm>
            <a:prstGeom prst="rightArrow">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6" name="Picture 25">
              <a:extLst>
                <a:ext uri="{FF2B5EF4-FFF2-40B4-BE49-F238E27FC236}">
                  <a16:creationId xmlns:a16="http://schemas.microsoft.com/office/drawing/2014/main" id="{DBE85AF9-2A15-B0B5-AD08-D0325F6B735A}"/>
                </a:ext>
              </a:extLst>
            </p:cNvPr>
            <p:cNvPicPr>
              <a:picLocks noChangeAspect="1"/>
            </p:cNvPicPr>
            <p:nvPr/>
          </p:nvPicPr>
          <p:blipFill>
            <a:blip r:embed="rId3"/>
            <a:stretch>
              <a:fillRect/>
            </a:stretch>
          </p:blipFill>
          <p:spPr>
            <a:xfrm>
              <a:off x="3385486" y="2530913"/>
              <a:ext cx="907875" cy="736458"/>
            </a:xfrm>
            <a:prstGeom prst="rect">
              <a:avLst/>
            </a:prstGeom>
          </p:spPr>
        </p:pic>
      </p:grpSp>
      <p:grpSp>
        <p:nvGrpSpPr>
          <p:cNvPr id="7" name="Group 6">
            <a:extLst>
              <a:ext uri="{FF2B5EF4-FFF2-40B4-BE49-F238E27FC236}">
                <a16:creationId xmlns:a16="http://schemas.microsoft.com/office/drawing/2014/main" id="{4F46E594-77AA-B91E-65F2-23C401D6C71C}"/>
              </a:ext>
            </a:extLst>
          </p:cNvPr>
          <p:cNvGrpSpPr/>
          <p:nvPr/>
        </p:nvGrpSpPr>
        <p:grpSpPr>
          <a:xfrm>
            <a:off x="4572000" y="3905543"/>
            <a:ext cx="2996689" cy="2448925"/>
            <a:chOff x="4572000" y="3405810"/>
            <a:chExt cx="2996689" cy="2448925"/>
          </a:xfrm>
        </p:grpSpPr>
        <p:sp>
          <p:nvSpPr>
            <p:cNvPr id="18" name="Arrow: Right 17">
              <a:extLst>
                <a:ext uri="{FF2B5EF4-FFF2-40B4-BE49-F238E27FC236}">
                  <a16:creationId xmlns:a16="http://schemas.microsoft.com/office/drawing/2014/main" id="{B9177E17-FD82-8011-B5E2-38C63E4E7B18}"/>
                </a:ext>
              </a:extLst>
            </p:cNvPr>
            <p:cNvSpPr/>
            <p:nvPr/>
          </p:nvSpPr>
          <p:spPr bwMode="auto">
            <a:xfrm rot="13226414">
              <a:off x="5302036" y="3405810"/>
              <a:ext cx="821933" cy="267128"/>
            </a:xfrm>
            <a:prstGeom prst="rightArrow">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8" name="Picture 27" descr="A picture containing clipart&#10;&#10;Description automatically generated">
              <a:extLst>
                <a:ext uri="{FF2B5EF4-FFF2-40B4-BE49-F238E27FC236}">
                  <a16:creationId xmlns:a16="http://schemas.microsoft.com/office/drawing/2014/main" id="{B5234A30-B955-B8AD-65F7-A3829D0FA9AA}"/>
                </a:ext>
              </a:extLst>
            </p:cNvPr>
            <p:cNvPicPr>
              <a:picLocks noChangeAspect="1"/>
            </p:cNvPicPr>
            <p:nvPr/>
          </p:nvPicPr>
          <p:blipFill>
            <a:blip r:embed="rId3"/>
            <a:stretch>
              <a:fillRect/>
            </a:stretch>
          </p:blipFill>
          <p:spPr>
            <a:xfrm>
              <a:off x="6381333" y="4891565"/>
              <a:ext cx="1187356" cy="963170"/>
            </a:xfrm>
            <a:prstGeom prst="rect">
              <a:avLst/>
            </a:prstGeom>
          </p:spPr>
        </p:pic>
        <p:sp>
          <p:nvSpPr>
            <p:cNvPr id="30" name="Cloud 29">
              <a:extLst>
                <a:ext uri="{FF2B5EF4-FFF2-40B4-BE49-F238E27FC236}">
                  <a16:creationId xmlns:a16="http://schemas.microsoft.com/office/drawing/2014/main" id="{109C4E4F-2DFC-809A-E5F8-8A8224E9CD7B}"/>
                </a:ext>
              </a:extLst>
            </p:cNvPr>
            <p:cNvSpPr/>
            <p:nvPr/>
          </p:nvSpPr>
          <p:spPr bwMode="auto">
            <a:xfrm>
              <a:off x="4572000" y="3891394"/>
              <a:ext cx="2338767" cy="1279231"/>
            </a:xfrm>
            <a:prstGeom prst="cloud">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Each passing day confirms that the next day will be even better.</a:t>
              </a:r>
            </a:p>
          </p:txBody>
        </p:sp>
      </p:grpSp>
      <p:grpSp>
        <p:nvGrpSpPr>
          <p:cNvPr id="8" name="Group 7">
            <a:extLst>
              <a:ext uri="{FF2B5EF4-FFF2-40B4-BE49-F238E27FC236}">
                <a16:creationId xmlns:a16="http://schemas.microsoft.com/office/drawing/2014/main" id="{91C1E345-2118-BB80-4633-E1E511482368}"/>
              </a:ext>
            </a:extLst>
          </p:cNvPr>
          <p:cNvGrpSpPr/>
          <p:nvPr/>
        </p:nvGrpSpPr>
        <p:grpSpPr>
          <a:xfrm>
            <a:off x="5239820" y="604833"/>
            <a:ext cx="3848061" cy="2541559"/>
            <a:chOff x="5239820" y="105100"/>
            <a:chExt cx="3848061" cy="2541559"/>
          </a:xfrm>
        </p:grpSpPr>
        <p:pic>
          <p:nvPicPr>
            <p:cNvPr id="38" name="Picture 37" descr="A picture containing clipart&#10;&#10;Description automatically generated">
              <a:extLst>
                <a:ext uri="{FF2B5EF4-FFF2-40B4-BE49-F238E27FC236}">
                  <a16:creationId xmlns:a16="http://schemas.microsoft.com/office/drawing/2014/main" id="{3768C173-7757-27C1-AF5B-92AD41F0083E}"/>
                </a:ext>
              </a:extLst>
            </p:cNvPr>
            <p:cNvPicPr>
              <a:picLocks noChangeAspect="1"/>
            </p:cNvPicPr>
            <p:nvPr/>
          </p:nvPicPr>
          <p:blipFill>
            <a:blip r:embed="rId3"/>
            <a:stretch>
              <a:fillRect/>
            </a:stretch>
          </p:blipFill>
          <p:spPr>
            <a:xfrm>
              <a:off x="7725616" y="1541605"/>
              <a:ext cx="1362265" cy="1105054"/>
            </a:xfrm>
            <a:prstGeom prst="rect">
              <a:avLst/>
            </a:prstGeom>
          </p:spPr>
        </p:pic>
        <p:sp>
          <p:nvSpPr>
            <p:cNvPr id="20" name="Arrow: Right 19">
              <a:extLst>
                <a:ext uri="{FF2B5EF4-FFF2-40B4-BE49-F238E27FC236}">
                  <a16:creationId xmlns:a16="http://schemas.microsoft.com/office/drawing/2014/main" id="{CD23E1E6-3596-D744-6F50-38C387B629CD}"/>
                </a:ext>
              </a:extLst>
            </p:cNvPr>
            <p:cNvSpPr/>
            <p:nvPr/>
          </p:nvSpPr>
          <p:spPr bwMode="auto">
            <a:xfrm rot="5400000">
              <a:off x="6172810" y="1825988"/>
              <a:ext cx="575067" cy="242378"/>
            </a:xfrm>
            <a:prstGeom prst="rightArrow">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2" name="Cloud 31">
              <a:extLst>
                <a:ext uri="{FF2B5EF4-FFF2-40B4-BE49-F238E27FC236}">
                  <a16:creationId xmlns:a16="http://schemas.microsoft.com/office/drawing/2014/main" id="{5FB9BD63-2BC8-6296-217E-C2189ACC3212}"/>
                </a:ext>
              </a:extLst>
            </p:cNvPr>
            <p:cNvSpPr/>
            <p:nvPr/>
          </p:nvSpPr>
          <p:spPr bwMode="auto">
            <a:xfrm>
              <a:off x="5239820" y="105100"/>
              <a:ext cx="3811713" cy="1735860"/>
            </a:xfrm>
            <a:prstGeom prst="cloud">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r>
                <a:rPr lang="en-CA" sz="1200">
                  <a:solidFill>
                    <a:srgbClr val="000000"/>
                  </a:solidFill>
                  <a:latin typeface="Arial"/>
                  <a:ea typeface="ＭＳ Ｐゴシック"/>
                  <a:cs typeface="ＭＳ Ｐゴシック" charset="0"/>
                </a:rPr>
                <a:t>Even though some turkeys start to notice that some friends are missing, the turkey thinks back to the past year and projects that the future will continue as the past has done.</a:t>
              </a:r>
              <a:endParaRPr kumimoji="0" lang="en-CA" sz="1200" b="0" i="0" u="none" strike="noStrike" cap="none" normalizeH="0" baseline="0">
                <a:ln>
                  <a:noFill/>
                </a:ln>
                <a:solidFill>
                  <a:srgbClr val="000000"/>
                </a:solidFill>
                <a:effectLst/>
                <a:latin typeface="Arial"/>
                <a:ea typeface="ＭＳ Ｐゴシック"/>
                <a:cs typeface="ＭＳ Ｐゴシック" charset="0"/>
              </a:endParaRPr>
            </a:p>
          </p:txBody>
        </p:sp>
      </p:grpSp>
      <p:grpSp>
        <p:nvGrpSpPr>
          <p:cNvPr id="10" name="Group 9">
            <a:extLst>
              <a:ext uri="{FF2B5EF4-FFF2-40B4-BE49-F238E27FC236}">
                <a16:creationId xmlns:a16="http://schemas.microsoft.com/office/drawing/2014/main" id="{4D9815BE-1F8A-397A-593B-0A911CB15214}"/>
              </a:ext>
            </a:extLst>
          </p:cNvPr>
          <p:cNvGrpSpPr/>
          <p:nvPr/>
        </p:nvGrpSpPr>
        <p:grpSpPr>
          <a:xfrm>
            <a:off x="7200603" y="3232784"/>
            <a:ext cx="1850930" cy="2009580"/>
            <a:chOff x="7200603" y="2733051"/>
            <a:chExt cx="1850930" cy="2009580"/>
          </a:xfrm>
        </p:grpSpPr>
        <p:pic>
          <p:nvPicPr>
            <p:cNvPr id="22" name="Picture 21" descr="Icon&#10;&#10;Description automatically generated">
              <a:extLst>
                <a:ext uri="{FF2B5EF4-FFF2-40B4-BE49-F238E27FC236}">
                  <a16:creationId xmlns:a16="http://schemas.microsoft.com/office/drawing/2014/main" id="{3CD7146B-825C-5214-70AF-8029EB386036}"/>
                </a:ext>
              </a:extLst>
            </p:cNvPr>
            <p:cNvPicPr>
              <a:picLocks noChangeAspect="1"/>
            </p:cNvPicPr>
            <p:nvPr/>
          </p:nvPicPr>
          <p:blipFill>
            <a:blip r:embed="rId4"/>
            <a:stretch>
              <a:fillRect/>
            </a:stretch>
          </p:blipFill>
          <p:spPr>
            <a:xfrm>
              <a:off x="7577458" y="3729520"/>
              <a:ext cx="1474075" cy="1013111"/>
            </a:xfrm>
            <a:prstGeom prst="rect">
              <a:avLst/>
            </a:prstGeom>
          </p:spPr>
        </p:pic>
        <p:sp>
          <p:nvSpPr>
            <p:cNvPr id="34" name="Arrow: Right 33">
              <a:extLst>
                <a:ext uri="{FF2B5EF4-FFF2-40B4-BE49-F238E27FC236}">
                  <a16:creationId xmlns:a16="http://schemas.microsoft.com/office/drawing/2014/main" id="{87B62D28-B4FD-06B9-A70E-34E589E7CBE1}"/>
                </a:ext>
              </a:extLst>
            </p:cNvPr>
            <p:cNvSpPr/>
            <p:nvPr/>
          </p:nvSpPr>
          <p:spPr bwMode="auto">
            <a:xfrm rot="7536791">
              <a:off x="7111067" y="3928433"/>
              <a:ext cx="575067" cy="242378"/>
            </a:xfrm>
            <a:prstGeom prst="rightArrow">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6" name="Cloud 35">
              <a:extLst>
                <a:ext uri="{FF2B5EF4-FFF2-40B4-BE49-F238E27FC236}">
                  <a16:creationId xmlns:a16="http://schemas.microsoft.com/office/drawing/2014/main" id="{323360DB-C578-7FA1-341E-C761B07531F2}"/>
                </a:ext>
              </a:extLst>
            </p:cNvPr>
            <p:cNvSpPr/>
            <p:nvPr/>
          </p:nvSpPr>
          <p:spPr bwMode="auto">
            <a:xfrm>
              <a:off x="7200603" y="2733051"/>
              <a:ext cx="1726057" cy="996469"/>
            </a:xfrm>
            <a:prstGeom prst="cloud">
              <a:avLst/>
            </a:prstGeom>
            <a:solidFill>
              <a:schemeClr val="bg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Thanksgiving</a:t>
              </a:r>
            </a:p>
          </p:txBody>
        </p:sp>
      </p:grpSp>
    </p:spTree>
    <p:extLst>
      <p:ext uri="{BB962C8B-B14F-4D97-AF65-F5344CB8AC3E}">
        <p14:creationId xmlns:p14="http://schemas.microsoft.com/office/powerpoint/2010/main" val="57124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Don’t be a Turkey</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7401A147-C0D4-C0E5-E27E-E2A2F64C0232}"/>
              </a:ext>
            </a:extLst>
          </p:cNvPr>
          <p:cNvSpPr txBox="1">
            <a:spLocks/>
          </p:cNvSpPr>
          <p:nvPr/>
        </p:nvSpPr>
        <p:spPr bwMode="auto">
          <a:xfrm>
            <a:off x="467544" y="1412776"/>
            <a:ext cx="7923981" cy="473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265" indent="-304165"/>
            <a:r>
              <a:rPr lang="en-CA" sz="2000" kern="0"/>
              <a:t>Many people live their lives like the turkey. They don’t read about history and only judge what may happen tomorrow by what happened the day before.</a:t>
            </a:r>
          </a:p>
          <a:p>
            <a:pPr marL="342265" indent="-304165"/>
            <a:endParaRPr lang="en-CA" sz="2000" kern="0"/>
          </a:p>
          <a:p>
            <a:pPr marL="342265" indent="-304165"/>
            <a:r>
              <a:rPr lang="en-CA" sz="2000" kern="0"/>
              <a:t>It’s kind of like driving while looking in the rear-view mirror, expecting the road ahead to look like the road behind. </a:t>
            </a:r>
          </a:p>
          <a:p>
            <a:pPr marL="342265" indent="-304165"/>
            <a:endParaRPr lang="en-CA" sz="2000" kern="0"/>
          </a:p>
          <a:p>
            <a:pPr marL="342265" indent="-304165"/>
            <a:endParaRPr lang="en-CA" sz="2000" kern="0"/>
          </a:p>
          <a:p>
            <a:pPr marL="342265" indent="-304165"/>
            <a:endParaRPr lang="en-CA" sz="2000" kern="0"/>
          </a:p>
          <a:p>
            <a:pPr marL="342265" indent="-304165"/>
            <a:endParaRPr lang="en-CA" sz="2000" kern="0"/>
          </a:p>
          <a:p>
            <a:pPr marL="342265" indent="-304165"/>
            <a:r>
              <a:rPr lang="en-CA" sz="2000" kern="0"/>
              <a:t>This may work for a while, but when the road curves unexpectedly it’s catastrophic.</a:t>
            </a:r>
          </a:p>
          <a:p>
            <a:pPr marL="342265" indent="-304165"/>
            <a:endParaRPr lang="en-CA" sz="1800" kern="0"/>
          </a:p>
          <a:p>
            <a:pPr marL="342265" indent="-304165"/>
            <a:endParaRPr lang="en-CA" sz="1800" kern="0"/>
          </a:p>
          <a:p>
            <a:pPr marL="342265" indent="-304165"/>
            <a:endParaRPr lang="en-CA" sz="1800" kern="0"/>
          </a:p>
        </p:txBody>
      </p:sp>
      <p:pic>
        <p:nvPicPr>
          <p:cNvPr id="8" name="Picture 7" descr="A picture containing mirror, car mirror&#10;&#10;Description automatically generated">
            <a:extLst>
              <a:ext uri="{FF2B5EF4-FFF2-40B4-BE49-F238E27FC236}">
                <a16:creationId xmlns:a16="http://schemas.microsoft.com/office/drawing/2014/main" id="{B1DB6E87-6ACB-DB87-5FE6-D1C2633836A2}"/>
              </a:ext>
            </a:extLst>
          </p:cNvPr>
          <p:cNvPicPr>
            <a:picLocks noChangeAspect="1"/>
          </p:cNvPicPr>
          <p:nvPr/>
        </p:nvPicPr>
        <p:blipFill>
          <a:blip r:embed="rId2"/>
          <a:stretch>
            <a:fillRect/>
          </a:stretch>
        </p:blipFill>
        <p:spPr>
          <a:xfrm>
            <a:off x="6009084" y="3486513"/>
            <a:ext cx="2667372" cy="1457528"/>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CD981A73-C41D-9881-745D-63661DD14DB7}"/>
              </a:ext>
            </a:extLst>
          </p:cNvPr>
          <p:cNvPicPr>
            <a:picLocks noChangeAspect="1"/>
          </p:cNvPicPr>
          <p:nvPr/>
        </p:nvPicPr>
        <p:blipFill>
          <a:blip r:embed="rId3"/>
          <a:stretch>
            <a:fillRect/>
          </a:stretch>
        </p:blipFill>
        <p:spPr>
          <a:xfrm>
            <a:off x="3932992" y="5596009"/>
            <a:ext cx="1275793" cy="1095874"/>
          </a:xfrm>
          <a:prstGeom prst="rect">
            <a:avLst/>
          </a:prstGeom>
        </p:spPr>
      </p:pic>
    </p:spTree>
    <p:extLst>
      <p:ext uri="{BB962C8B-B14F-4D97-AF65-F5344CB8AC3E}">
        <p14:creationId xmlns:p14="http://schemas.microsoft.com/office/powerpoint/2010/main" val="182328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Don’t be a Turkey</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5" name="Content Placeholder 2">
            <a:extLst>
              <a:ext uri="{FF2B5EF4-FFF2-40B4-BE49-F238E27FC236}">
                <a16:creationId xmlns:a16="http://schemas.microsoft.com/office/drawing/2014/main" id="{A6C62611-13F2-9F55-FF6B-705719C73DC4}"/>
              </a:ext>
            </a:extLst>
          </p:cNvPr>
          <p:cNvSpPr txBox="1">
            <a:spLocks/>
          </p:cNvSpPr>
          <p:nvPr/>
        </p:nvSpPr>
        <p:spPr bwMode="auto">
          <a:xfrm>
            <a:off x="251406" y="1412775"/>
            <a:ext cx="8638967" cy="50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265" indent="-304165"/>
            <a:r>
              <a:rPr lang="en-CA" sz="2000" kern="0" dirty="0"/>
              <a:t>Thankfully, you no longer have to be a turkey.</a:t>
            </a:r>
          </a:p>
          <a:p>
            <a:pPr marL="342265" indent="-304165"/>
            <a:endParaRPr lang="en-CA" sz="2000" kern="0" dirty="0"/>
          </a:p>
          <a:p>
            <a:pPr marL="342265" indent="-304165"/>
            <a:r>
              <a:rPr lang="en-CA" sz="2000" kern="0" dirty="0"/>
              <a:t>With your knowledge of the business cycle, you can make decisions of what will likely come in the future, because you know what happened in the past.</a:t>
            </a:r>
          </a:p>
          <a:p>
            <a:pPr marL="342265" indent="-304165"/>
            <a:endParaRPr lang="en-CA" sz="2000" kern="0" dirty="0"/>
          </a:p>
          <a:p>
            <a:pPr marL="342265" indent="-304165"/>
            <a:r>
              <a:rPr lang="en-CA" sz="2000" kern="0" dirty="0"/>
              <a:t>In this activity you will look at 3 different scenarios:</a:t>
            </a:r>
          </a:p>
          <a:p>
            <a:pPr marL="685165" lvl="1" indent="-285115"/>
            <a:r>
              <a:rPr lang="en-CA" sz="2000" kern="0" dirty="0"/>
              <a:t>A financial plan for when you are studying</a:t>
            </a:r>
          </a:p>
          <a:p>
            <a:pPr marL="685165" lvl="1" indent="-285115"/>
            <a:r>
              <a:rPr lang="en-CA" sz="2000" kern="0" dirty="0"/>
              <a:t>A financial plan for if you are working</a:t>
            </a:r>
          </a:p>
          <a:p>
            <a:pPr marL="685165" lvl="1" indent="-285115"/>
            <a:r>
              <a:rPr lang="en-CA" sz="2000" kern="0" dirty="0"/>
              <a:t>A financial plan for if you are working while studying</a:t>
            </a:r>
          </a:p>
          <a:p>
            <a:pPr marL="685165" lvl="1" indent="-285115"/>
            <a:endParaRPr lang="en-CA" sz="2000" kern="0" dirty="0"/>
          </a:p>
          <a:p>
            <a:pPr marL="342265" indent="-304165"/>
            <a:r>
              <a:rPr lang="en-CA" sz="2000" kern="0" dirty="0"/>
              <a:t>For each plan, you will examine how your financial plan will change whether you are in an economic expansion or a contraction.</a:t>
            </a:r>
          </a:p>
        </p:txBody>
      </p:sp>
    </p:spTree>
    <p:extLst>
      <p:ext uri="{BB962C8B-B14F-4D97-AF65-F5344CB8AC3E}">
        <p14:creationId xmlns:p14="http://schemas.microsoft.com/office/powerpoint/2010/main" val="2364179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US" sz="3600"/>
              <a:t>Cyclical Planning</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650B6215-1965-C158-3920-3F233DD6EB01}"/>
              </a:ext>
            </a:extLst>
          </p:cNvPr>
          <p:cNvSpPr txBox="1">
            <a:spLocks/>
          </p:cNvSpPr>
          <p:nvPr/>
        </p:nvSpPr>
        <p:spPr bwMode="auto">
          <a:xfrm>
            <a:off x="393406" y="1412775"/>
            <a:ext cx="8399720" cy="51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600"/>
              </a:lnSpc>
              <a:buFont typeface="Arial" panose="020B0604020202020204" pitchFamily="34" charset="0"/>
              <a:buNone/>
            </a:pPr>
            <a:r>
              <a:rPr lang="en-US" sz="2000" kern="0" dirty="0"/>
              <a:t>Your assignment:</a:t>
            </a:r>
          </a:p>
          <a:p>
            <a:pPr marL="0" indent="0">
              <a:lnSpc>
                <a:spcPts val="2600"/>
              </a:lnSpc>
              <a:buFont typeface="Arial" panose="020B0604020202020204" pitchFamily="34" charset="0"/>
              <a:buNone/>
            </a:pPr>
            <a:endParaRPr lang="en-US" sz="2000" kern="0" dirty="0"/>
          </a:p>
          <a:p>
            <a:pPr marL="342265" indent="-304165">
              <a:lnSpc>
                <a:spcPts val="2600"/>
              </a:lnSpc>
              <a:buSzPct val="100000"/>
              <a:buFontTx/>
              <a:buAutoNum type="arabicParenR"/>
            </a:pPr>
            <a:r>
              <a:rPr lang="en-US" sz="2000" kern="0" dirty="0"/>
              <a:t>Choose one of the following scenarios:</a:t>
            </a:r>
          </a:p>
          <a:p>
            <a:pPr marL="38100" indent="0">
              <a:lnSpc>
                <a:spcPts val="2600"/>
              </a:lnSpc>
              <a:buNone/>
            </a:pPr>
            <a:r>
              <a:rPr lang="en-US" sz="2000" kern="0" dirty="0"/>
              <a:t>               a. earn money only </a:t>
            </a:r>
            <a:endParaRPr lang="en-US" sz="2000" dirty="0"/>
          </a:p>
          <a:p>
            <a:pPr marL="38100" indent="0">
              <a:lnSpc>
                <a:spcPts val="2600"/>
              </a:lnSpc>
              <a:buNone/>
            </a:pPr>
            <a:r>
              <a:rPr lang="en-US" sz="2000" kern="0" dirty="0"/>
              <a:t>               b. studies only </a:t>
            </a:r>
            <a:endParaRPr lang="en-US" sz="2000" dirty="0"/>
          </a:p>
          <a:p>
            <a:pPr marL="38100" indent="0">
              <a:lnSpc>
                <a:spcPts val="2600"/>
              </a:lnSpc>
              <a:buNone/>
            </a:pPr>
            <a:r>
              <a:rPr lang="en-US" sz="2000" kern="0" dirty="0"/>
              <a:t>               c. study and earn money </a:t>
            </a:r>
            <a:endParaRPr lang="en-US" sz="2000" dirty="0"/>
          </a:p>
          <a:p>
            <a:pPr marL="38100" indent="0">
              <a:lnSpc>
                <a:spcPts val="2600"/>
              </a:lnSpc>
              <a:buNone/>
            </a:pPr>
            <a:r>
              <a:rPr lang="en-US" sz="2000" kern="0" dirty="0"/>
              <a:t>If you like, choose the scenario that you think you will be interested in pursuing in the future.</a:t>
            </a:r>
            <a:endParaRPr lang="en-US" sz="2000" dirty="0"/>
          </a:p>
          <a:p>
            <a:pPr marL="342265" indent="-304165">
              <a:lnSpc>
                <a:spcPts val="2600"/>
              </a:lnSpc>
              <a:buFont typeface="Arial" panose="020B0604020202020204" pitchFamily="34" charset="0"/>
              <a:buAutoNum type="arabicParenR"/>
            </a:pPr>
            <a:endParaRPr lang="en-US" sz="2000" kern="0" dirty="0"/>
          </a:p>
          <a:p>
            <a:pPr marL="38100" indent="0">
              <a:lnSpc>
                <a:spcPts val="2600"/>
              </a:lnSpc>
              <a:buNone/>
            </a:pPr>
            <a:r>
              <a:rPr lang="en-US" sz="2000" kern="0" dirty="0"/>
              <a:t>2) Describe how you will plan for each of the following scenarios, how you will get money to support yourself, and how you will budget for each of the three options.</a:t>
            </a:r>
          </a:p>
          <a:p>
            <a:pPr marL="342265" indent="-304165">
              <a:lnSpc>
                <a:spcPct val="170000"/>
              </a:lnSpc>
              <a:buAutoNum type="arabicParenR"/>
            </a:pPr>
            <a:endParaRPr lang="en-US" sz="1800" kern="0" dirty="0"/>
          </a:p>
        </p:txBody>
      </p:sp>
    </p:spTree>
    <p:extLst>
      <p:ext uri="{BB962C8B-B14F-4D97-AF65-F5344CB8AC3E}">
        <p14:creationId xmlns:p14="http://schemas.microsoft.com/office/powerpoint/2010/main" val="41319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US" sz="3600"/>
              <a:t>Cyclical Planning</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650B6215-1965-C158-3920-3F233DD6EB01}"/>
              </a:ext>
            </a:extLst>
          </p:cNvPr>
          <p:cNvSpPr txBox="1">
            <a:spLocks/>
          </p:cNvSpPr>
          <p:nvPr/>
        </p:nvSpPr>
        <p:spPr bwMode="auto">
          <a:xfrm>
            <a:off x="350873" y="1412775"/>
            <a:ext cx="8389089" cy="494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600"/>
              </a:lnSpc>
              <a:buFont typeface="Arial" panose="020B0604020202020204" pitchFamily="34" charset="0"/>
              <a:buNone/>
            </a:pPr>
            <a:r>
              <a:rPr lang="en-US" sz="2000" kern="0" dirty="0"/>
              <a:t>Your assignment:</a:t>
            </a:r>
          </a:p>
          <a:p>
            <a:pPr marL="38100" indent="0">
              <a:lnSpc>
                <a:spcPts val="2600"/>
              </a:lnSpc>
              <a:buNone/>
            </a:pPr>
            <a:r>
              <a:rPr lang="en-US" sz="2000" kern="0" dirty="0"/>
              <a:t>3) Describe the situation you will be in during a contraction or an expansion. Use the information you know about contractions or expansions to defend your analysis. Mention the positive and negative aspects of each. </a:t>
            </a:r>
          </a:p>
        </p:txBody>
      </p:sp>
    </p:spTree>
    <p:extLst>
      <p:ext uri="{BB962C8B-B14F-4D97-AF65-F5344CB8AC3E}">
        <p14:creationId xmlns:p14="http://schemas.microsoft.com/office/powerpoint/2010/main" val="2568201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A Primer for the Financial Plans Assignment</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5" name="Content Placeholder 2">
            <a:extLst>
              <a:ext uri="{FF2B5EF4-FFF2-40B4-BE49-F238E27FC236}">
                <a16:creationId xmlns:a16="http://schemas.microsoft.com/office/drawing/2014/main" id="{599AED10-1FF1-FF0B-D7DC-7AAFDB516DE4}"/>
              </a:ext>
            </a:extLst>
          </p:cNvPr>
          <p:cNvSpPr txBox="1">
            <a:spLocks/>
          </p:cNvSpPr>
          <p:nvPr/>
        </p:nvSpPr>
        <p:spPr bwMode="auto">
          <a:xfrm>
            <a:off x="251406" y="1412775"/>
            <a:ext cx="8541720" cy="494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265" indent="-304165"/>
            <a:r>
              <a:rPr lang="en-CA" sz="2000" kern="0" dirty="0">
                <a:ea typeface="MS PGothic"/>
              </a:rPr>
              <a:t>Complete the questions on the </a:t>
            </a:r>
            <a:r>
              <a:rPr lang="en-CA" sz="2000" b="1" kern="0" dirty="0">
                <a:ea typeface="MS PGothic"/>
              </a:rPr>
              <a:t>Financial Plans</a:t>
            </a:r>
            <a:r>
              <a:rPr lang="en-CA" sz="2000" kern="0" dirty="0">
                <a:ea typeface="MS PGothic"/>
              </a:rPr>
              <a:t> worksheet for your chosen scenario. (</a:t>
            </a:r>
            <a:r>
              <a:rPr lang="en-CA" sz="2000" kern="0" dirty="0">
                <a:highlight>
                  <a:srgbClr val="FFFF00"/>
                </a:highlight>
                <a:ea typeface="MS PGothic"/>
              </a:rPr>
              <a:t>link to Excel/Google spreadsheet</a:t>
            </a:r>
            <a:r>
              <a:rPr lang="en-CA" sz="2000" kern="0" dirty="0">
                <a:ea typeface="MS PGothic"/>
              </a:rPr>
              <a:t>)</a:t>
            </a:r>
          </a:p>
          <a:p>
            <a:pPr marL="342265" indent="-304165"/>
            <a:endParaRPr lang="en-CA" sz="2000" kern="0" dirty="0"/>
          </a:p>
          <a:p>
            <a:pPr marL="342265" indent="-304165"/>
            <a:r>
              <a:rPr lang="en-CA" sz="2000" kern="0" dirty="0">
                <a:ea typeface="MS PGothic"/>
              </a:rPr>
              <a:t>Remember to fill out the sections for both economic expansions and economic contractions.</a:t>
            </a:r>
          </a:p>
          <a:p>
            <a:pPr marL="342265" indent="-304165"/>
            <a:endParaRPr lang="en-CA" sz="2000" kern="0" dirty="0"/>
          </a:p>
          <a:p>
            <a:pPr marL="342265" indent="-304165"/>
            <a:r>
              <a:rPr lang="en-CA" sz="2000" kern="0" dirty="0">
                <a:ea typeface="MS PGothic"/>
              </a:rPr>
              <a:t>Try to come up with at least three ideas for each of the questions.</a:t>
            </a:r>
          </a:p>
          <a:p>
            <a:pPr marL="342265" indent="-304165"/>
            <a:endParaRPr lang="en-CA" sz="2000" kern="0" dirty="0"/>
          </a:p>
          <a:p>
            <a:pPr marL="342265" indent="-304165"/>
            <a:r>
              <a:rPr lang="en-CA" sz="2000" kern="0" dirty="0">
                <a:ea typeface="MS PGothic"/>
              </a:rPr>
              <a:t>In particular, remember there are both positive and negative aspects to economic expansions and contractions.</a:t>
            </a:r>
          </a:p>
          <a:p>
            <a:pPr marL="342265" indent="-304165"/>
            <a:endParaRPr lang="en-CA" sz="2000" kern="0" dirty="0"/>
          </a:p>
          <a:p>
            <a:pPr marL="342265" indent="-304165"/>
            <a:r>
              <a:rPr lang="en-CA" sz="2000" kern="0" dirty="0">
                <a:ea typeface="MS PGothic"/>
              </a:rPr>
              <a:t>Be creative in your answers and ideas!</a:t>
            </a:r>
          </a:p>
        </p:txBody>
      </p:sp>
    </p:spTree>
    <p:extLst>
      <p:ext uri="{BB962C8B-B14F-4D97-AF65-F5344CB8AC3E}">
        <p14:creationId xmlns:p14="http://schemas.microsoft.com/office/powerpoint/2010/main" val="94355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DF9190-71F6-B635-8FC9-D8B96C398C96}"/>
              </a:ext>
            </a:extLst>
          </p:cNvPr>
          <p:cNvSpPr>
            <a:spLocks noGrp="1"/>
          </p:cNvSpPr>
          <p:nvPr>
            <p:ph type="title"/>
          </p:nvPr>
        </p:nvSpPr>
        <p:spPr>
          <a:xfrm>
            <a:off x="2145282" y="2286403"/>
            <a:ext cx="7923212" cy="685800"/>
          </a:xfrm>
        </p:spPr>
        <p:txBody>
          <a:bodyPr>
            <a:normAutofit fontScale="90000"/>
          </a:bodyPr>
          <a:lstStyle/>
          <a:p>
            <a:r>
              <a:rPr lang="en-US" sz="7200" b="1" dirty="0">
                <a:latin typeface="Dreaming Outloud Pro" panose="03050502040302030504" pitchFamily="66" charset="0"/>
                <a:ea typeface="MS PGothic"/>
                <a:cs typeface="Dreaming Outloud Pro" panose="03050502040302030504" pitchFamily="66" charset="0"/>
              </a:rPr>
              <a:t>Part</a:t>
            </a:r>
          </a:p>
        </p:txBody>
      </p:sp>
      <p:sp>
        <p:nvSpPr>
          <p:cNvPr id="4" name="Title 1">
            <a:extLst>
              <a:ext uri="{FF2B5EF4-FFF2-40B4-BE49-F238E27FC236}">
                <a16:creationId xmlns:a16="http://schemas.microsoft.com/office/drawing/2014/main" id="{B371492C-06FF-D5D7-00A6-8BAD743AAF04}"/>
              </a:ext>
            </a:extLst>
          </p:cNvPr>
          <p:cNvSpPr txBox="1">
            <a:spLocks/>
          </p:cNvSpPr>
          <p:nvPr/>
        </p:nvSpPr>
        <p:spPr bwMode="auto">
          <a:xfrm>
            <a:off x="1815929" y="4545016"/>
            <a:ext cx="7923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r>
              <a:rPr lang="en-US" sz="6000" kern="0" dirty="0">
                <a:latin typeface="Aharoni" panose="02010803020104030203" pitchFamily="2" charset="-79"/>
                <a:ea typeface="MS PGothic"/>
                <a:cs typeface="Aharoni" panose="02010803020104030203" pitchFamily="2" charset="-79"/>
              </a:rPr>
              <a:t>Nuts and Bolts</a:t>
            </a:r>
          </a:p>
        </p:txBody>
      </p:sp>
      <p:pic>
        <p:nvPicPr>
          <p:cNvPr id="5" name="Picture 4">
            <a:extLst>
              <a:ext uri="{FF2B5EF4-FFF2-40B4-BE49-F238E27FC236}">
                <a16:creationId xmlns:a16="http://schemas.microsoft.com/office/drawing/2014/main" id="{95CF2B43-7055-9887-7646-A595578B0507}"/>
              </a:ext>
            </a:extLst>
          </p:cNvPr>
          <p:cNvPicPr>
            <a:picLocks noChangeAspect="1"/>
          </p:cNvPicPr>
          <p:nvPr/>
        </p:nvPicPr>
        <p:blipFill>
          <a:blip r:embed="rId3"/>
          <a:stretch>
            <a:fillRect/>
          </a:stretch>
        </p:blipFill>
        <p:spPr>
          <a:xfrm>
            <a:off x="4572000" y="1114686"/>
            <a:ext cx="2314898" cy="2686425"/>
          </a:xfrm>
          <a:prstGeom prst="rect">
            <a:avLst/>
          </a:prstGeom>
        </p:spPr>
      </p:pic>
    </p:spTree>
    <p:extLst>
      <p:ext uri="{BB962C8B-B14F-4D97-AF65-F5344CB8AC3E}">
        <p14:creationId xmlns:p14="http://schemas.microsoft.com/office/powerpoint/2010/main" val="1230652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Studies Only</a:t>
            </a:r>
            <a:endParaRPr lang="en-US"/>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6" name="Content Placeholder 2">
            <a:extLst>
              <a:ext uri="{FF2B5EF4-FFF2-40B4-BE49-F238E27FC236}">
                <a16:creationId xmlns:a16="http://schemas.microsoft.com/office/drawing/2014/main" id="{BAA5348B-8204-9B79-5B59-E3F28EE3B502}"/>
              </a:ext>
            </a:extLst>
          </p:cNvPr>
          <p:cNvSpPr txBox="1">
            <a:spLocks/>
          </p:cNvSpPr>
          <p:nvPr/>
        </p:nvSpPr>
        <p:spPr bwMode="auto">
          <a:xfrm>
            <a:off x="251406" y="1412775"/>
            <a:ext cx="8638967" cy="50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CA" sz="2000" b="1" kern="0" dirty="0">
                <a:ea typeface="MS PGothic"/>
              </a:rPr>
              <a:t>In this scenario, you plan to be a full-time student (no part-time work). </a:t>
            </a:r>
            <a:endParaRPr lang="en-US" sz="2000" b="1" kern="0" dirty="0"/>
          </a:p>
          <a:p>
            <a:pPr marL="0" indent="0">
              <a:buFont typeface="Arial" panose="020B0604020202020204" pitchFamily="34" charset="0"/>
              <a:buNone/>
            </a:pPr>
            <a:endParaRPr lang="en-CA" sz="2000" kern="0" dirty="0">
              <a:ea typeface="MS PGothic"/>
            </a:endParaRPr>
          </a:p>
          <a:p>
            <a:pPr marL="0" indent="0">
              <a:buFont typeface="Arial" panose="020B0604020202020204" pitchFamily="34" charset="0"/>
              <a:buNone/>
            </a:pPr>
            <a:r>
              <a:rPr lang="en-CA" sz="2000" kern="0" dirty="0">
                <a:ea typeface="MS PGothic"/>
              </a:rPr>
              <a:t>Common financial goals for a </a:t>
            </a:r>
            <a:r>
              <a:rPr lang="en-CA" sz="2000" b="1" kern="0" dirty="0">
                <a:ea typeface="MS PGothic"/>
              </a:rPr>
              <a:t>Studies Only </a:t>
            </a:r>
            <a:r>
              <a:rPr lang="en-CA" sz="2000" kern="0" dirty="0">
                <a:ea typeface="MS PGothic"/>
              </a:rPr>
              <a:t>scenario are:</a:t>
            </a:r>
            <a:endParaRPr lang="en-CA" sz="2000" kern="0" dirty="0"/>
          </a:p>
          <a:p>
            <a:pPr marL="685165" lvl="1" indent="-285115">
              <a:buFont typeface="Wingdings"/>
              <a:buChar char="q"/>
            </a:pPr>
            <a:r>
              <a:rPr lang="en-CA" sz="2000" kern="0" dirty="0">
                <a:ea typeface="MS PGothic"/>
              </a:rPr>
              <a:t>Graduate with minimal debt.</a:t>
            </a:r>
          </a:p>
          <a:p>
            <a:pPr marL="685165" lvl="1" indent="-285115">
              <a:buFont typeface="Wingdings"/>
              <a:buChar char="q"/>
            </a:pPr>
            <a:r>
              <a:rPr lang="en-CA" sz="2000" kern="0" dirty="0">
                <a:ea typeface="MS PGothic"/>
              </a:rPr>
              <a:t>Live within your means.</a:t>
            </a:r>
          </a:p>
          <a:p>
            <a:pPr marL="0" indent="0">
              <a:buFont typeface="Arial" panose="020B0604020202020204" pitchFamily="34" charset="0"/>
              <a:buNone/>
            </a:pPr>
            <a:endParaRPr lang="en-CA" sz="2000" kern="0" dirty="0">
              <a:ea typeface="MS PGothic"/>
            </a:endParaRPr>
          </a:p>
          <a:p>
            <a:pPr marL="0" indent="0">
              <a:buFont typeface="Arial" panose="020B0604020202020204" pitchFamily="34" charset="0"/>
              <a:buNone/>
            </a:pPr>
            <a:r>
              <a:rPr lang="en-CA" sz="2000" kern="0" dirty="0">
                <a:ea typeface="MS PGothic"/>
              </a:rPr>
              <a:t>The</a:t>
            </a:r>
            <a:r>
              <a:rPr lang="en-CA" sz="2000" b="1" kern="0" dirty="0">
                <a:ea typeface="MS PGothic"/>
              </a:rPr>
              <a:t> business cycle</a:t>
            </a:r>
            <a:r>
              <a:rPr lang="en-CA" sz="2000" kern="0" dirty="0">
                <a:ea typeface="MS PGothic"/>
              </a:rPr>
              <a:t> highly influences the achievement of these goals.</a:t>
            </a:r>
          </a:p>
          <a:p>
            <a:pPr marL="0" indent="0">
              <a:buNone/>
            </a:pPr>
            <a:endParaRPr lang="en-CA" sz="2000" kern="0" dirty="0">
              <a:ea typeface="MS PGothic"/>
            </a:endParaRPr>
          </a:p>
          <a:p>
            <a:pPr marL="0" indent="0">
              <a:buNone/>
            </a:pPr>
            <a:r>
              <a:rPr lang="en-CA" sz="2000" kern="0" dirty="0">
                <a:ea typeface="MS PGothic"/>
              </a:rPr>
              <a:t>Examine the likelihood of achieving these goals, then plan your strategy by completing the </a:t>
            </a:r>
            <a:r>
              <a:rPr lang="en-CA" sz="2000" b="1" kern="0" dirty="0">
                <a:ea typeface="MS PGothic"/>
              </a:rPr>
              <a:t>Financial Plans</a:t>
            </a:r>
            <a:r>
              <a:rPr lang="en-CA" sz="2000" kern="0" dirty="0">
                <a:ea typeface="MS PGothic"/>
              </a:rPr>
              <a:t> worksheet.  </a:t>
            </a:r>
          </a:p>
          <a:p>
            <a:pPr marL="0" indent="0">
              <a:buNone/>
            </a:pPr>
            <a:endParaRPr lang="en-CA" sz="2000" kern="0" dirty="0">
              <a:ea typeface="MS PGothic"/>
            </a:endParaRPr>
          </a:p>
          <a:p>
            <a:pPr marL="0" indent="0">
              <a:buNone/>
            </a:pPr>
            <a:r>
              <a:rPr lang="en-CA" sz="2000" kern="0" dirty="0">
                <a:ea typeface="MS PGothic"/>
              </a:rPr>
              <a:t>Use the STUDIES ONLY worksheet Tabs of the Financial Plans.</a:t>
            </a:r>
            <a:endParaRPr lang="en-CA" sz="1050" dirty="0"/>
          </a:p>
          <a:p>
            <a:pPr marL="0" indent="0">
              <a:buNone/>
            </a:pPr>
            <a:endParaRPr lang="en-CA" sz="1800" kern="0" dirty="0">
              <a:ea typeface="MS PGothic"/>
            </a:endParaRPr>
          </a:p>
        </p:txBody>
      </p:sp>
    </p:spTree>
    <p:extLst>
      <p:ext uri="{BB962C8B-B14F-4D97-AF65-F5344CB8AC3E}">
        <p14:creationId xmlns:p14="http://schemas.microsoft.com/office/powerpoint/2010/main" val="2427399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Studies and Work</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8" name="Content Placeholder 2">
            <a:extLst>
              <a:ext uri="{FF2B5EF4-FFF2-40B4-BE49-F238E27FC236}">
                <a16:creationId xmlns:a16="http://schemas.microsoft.com/office/drawing/2014/main" id="{255762E6-13C0-1A20-18EB-B2D0CBF404FB}"/>
              </a:ext>
            </a:extLst>
          </p:cNvPr>
          <p:cNvSpPr txBox="1">
            <a:spLocks/>
          </p:cNvSpPr>
          <p:nvPr/>
        </p:nvSpPr>
        <p:spPr bwMode="auto">
          <a:xfrm>
            <a:off x="251406" y="1412776"/>
            <a:ext cx="8541720" cy="500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CA" sz="2000" b="1" kern="0" dirty="0">
                <a:ea typeface="MS PGothic"/>
              </a:rPr>
              <a:t>In this scenario, you plan to be a full-time student while working part time to earn income.</a:t>
            </a:r>
            <a:endParaRPr lang="en-CA" sz="2000" kern="0" dirty="0">
              <a:ea typeface="MS PGothic"/>
            </a:endParaRPr>
          </a:p>
          <a:p>
            <a:pPr marL="0" indent="0">
              <a:buFont typeface="Arial" panose="020B0604020202020204" pitchFamily="34" charset="0"/>
              <a:buNone/>
            </a:pPr>
            <a:endParaRPr lang="en-CA" sz="2000" b="1" kern="0" dirty="0">
              <a:ea typeface="MS PGothic"/>
            </a:endParaRPr>
          </a:p>
          <a:p>
            <a:pPr marL="0" indent="0">
              <a:buFont typeface="Arial" panose="020B0604020202020204" pitchFamily="34" charset="0"/>
              <a:buNone/>
            </a:pPr>
            <a:r>
              <a:rPr lang="en-CA" sz="2000" kern="0" dirty="0">
                <a:ea typeface="MS PGothic"/>
              </a:rPr>
              <a:t>Common financial goals for a </a:t>
            </a:r>
            <a:r>
              <a:rPr lang="en-CA" sz="2000" b="1" kern="0" dirty="0">
                <a:ea typeface="MS PGothic"/>
              </a:rPr>
              <a:t>Studies with Work </a:t>
            </a:r>
            <a:r>
              <a:rPr lang="en-CA" sz="2000" kern="0" dirty="0">
                <a:ea typeface="MS PGothic"/>
              </a:rPr>
              <a:t>scenario are:</a:t>
            </a:r>
            <a:endParaRPr lang="en-CA" sz="2000" kern="0" dirty="0">
              <a:ea typeface="MS PGothic"/>
              <a:cs typeface="+mn-lt"/>
            </a:endParaRPr>
          </a:p>
          <a:p>
            <a:pPr marL="1028700" lvl="1" indent="-285115">
              <a:buFont typeface="Wingdings,Sans-Serif"/>
              <a:buChar char="q"/>
            </a:pPr>
            <a:r>
              <a:rPr lang="en-CA" sz="2000" kern="0" dirty="0">
                <a:ea typeface="MS PGothic"/>
              </a:rPr>
              <a:t>Graduate with minimal or </a:t>
            </a:r>
            <a:r>
              <a:rPr lang="en-CA" sz="2000" b="1" kern="0" dirty="0">
                <a:ea typeface="MS PGothic"/>
              </a:rPr>
              <a:t>zero</a:t>
            </a:r>
            <a:r>
              <a:rPr lang="en-CA" sz="2000" kern="0" dirty="0">
                <a:ea typeface="MS PGothic"/>
              </a:rPr>
              <a:t> debt </a:t>
            </a:r>
            <a:endParaRPr lang="en-US" sz="2000" kern="0" dirty="0">
              <a:ea typeface="+mn-lt"/>
              <a:cs typeface="+mn-lt"/>
            </a:endParaRPr>
          </a:p>
          <a:p>
            <a:pPr marL="1028700" lvl="1" indent="-285115">
              <a:buFont typeface="Wingdings,Sans-Serif"/>
              <a:buChar char="q"/>
            </a:pPr>
            <a:r>
              <a:rPr lang="en-CA" sz="2000" kern="0" dirty="0">
                <a:ea typeface="MS PGothic"/>
              </a:rPr>
              <a:t>Live within your means</a:t>
            </a:r>
            <a:endParaRPr lang="en-US" sz="2000" kern="0" dirty="0">
              <a:ea typeface="MS PGothic"/>
              <a:cs typeface="+mn-lt"/>
            </a:endParaRPr>
          </a:p>
          <a:p>
            <a:pPr marL="1028700" lvl="1" indent="-285115">
              <a:buFont typeface="Wingdings,Sans-Serif"/>
              <a:buChar char="q"/>
            </a:pPr>
            <a:r>
              <a:rPr lang="en-CA" sz="2000" kern="0" dirty="0">
                <a:ea typeface="MS PGothic"/>
              </a:rPr>
              <a:t>Build an emergency fund</a:t>
            </a:r>
          </a:p>
          <a:p>
            <a:pPr marL="1028700" lvl="1" indent="-285115">
              <a:buFont typeface="Wingdings,Sans-Serif"/>
              <a:buChar char="q"/>
            </a:pPr>
            <a:endParaRPr lang="en-CA" sz="2000" kern="0" dirty="0">
              <a:ea typeface="MS PGothic"/>
            </a:endParaRPr>
          </a:p>
          <a:p>
            <a:pPr marL="0" indent="0">
              <a:buFont typeface="Arial" panose="020B0604020202020204" pitchFamily="34" charset="0"/>
              <a:buNone/>
            </a:pPr>
            <a:r>
              <a:rPr lang="en-CA" sz="2000" kern="0" dirty="0">
                <a:ea typeface="+mn-lt"/>
                <a:cs typeface="+mn-lt"/>
              </a:rPr>
              <a:t>The</a:t>
            </a:r>
            <a:r>
              <a:rPr lang="en-CA" sz="2000" b="1" kern="0" dirty="0">
                <a:ea typeface="+mn-lt"/>
                <a:cs typeface="+mn-lt"/>
              </a:rPr>
              <a:t> </a:t>
            </a:r>
            <a:r>
              <a:rPr lang="en-CA" sz="2000" b="1" kern="0" dirty="0">
                <a:ea typeface="MS PGothic"/>
              </a:rPr>
              <a:t>business cycle</a:t>
            </a:r>
            <a:r>
              <a:rPr lang="en-CA" sz="2000" kern="0" dirty="0">
                <a:ea typeface="MS PGothic"/>
              </a:rPr>
              <a:t> highly influences the achievement of these goals.</a:t>
            </a:r>
            <a:endParaRPr lang="en-CA" sz="2000" kern="0" dirty="0">
              <a:ea typeface="+mn-lt"/>
              <a:cs typeface="+mn-lt"/>
            </a:endParaRPr>
          </a:p>
          <a:p>
            <a:pPr marL="0" indent="0">
              <a:buNone/>
            </a:pPr>
            <a:endParaRPr lang="en-CA" sz="2000" kern="0" dirty="0">
              <a:ea typeface="MS PGothic"/>
            </a:endParaRPr>
          </a:p>
          <a:p>
            <a:pPr marL="0" indent="0">
              <a:buFont typeface="Arial" panose="020B0604020202020204" pitchFamily="34" charset="0"/>
              <a:buNone/>
            </a:pPr>
            <a:r>
              <a:rPr lang="en-CA" sz="2000" kern="0" dirty="0">
                <a:ea typeface="MS PGothic"/>
              </a:rPr>
              <a:t>Examine the likelihood of achieving these goals, then plan your strategy by completing the </a:t>
            </a:r>
            <a:r>
              <a:rPr lang="en-CA" sz="2000" b="1" kern="0" dirty="0">
                <a:ea typeface="MS PGothic"/>
              </a:rPr>
              <a:t>Financial Plans</a:t>
            </a:r>
            <a:r>
              <a:rPr lang="en-CA" sz="2000" kern="0" dirty="0">
                <a:ea typeface="MS PGothic"/>
              </a:rPr>
              <a:t> worksheet.</a:t>
            </a:r>
          </a:p>
          <a:p>
            <a:pPr marL="0" indent="0">
              <a:buNone/>
            </a:pPr>
            <a:endParaRPr lang="en-CA" sz="2000" kern="0" dirty="0">
              <a:ea typeface="MS PGothic"/>
            </a:endParaRPr>
          </a:p>
          <a:p>
            <a:pPr marL="0" indent="0">
              <a:buNone/>
            </a:pPr>
            <a:r>
              <a:rPr lang="en-CA" sz="2000" kern="0" dirty="0">
                <a:ea typeface="MS PGothic"/>
              </a:rPr>
              <a:t>Use the Studies AND Work worksheet Tabs of the Financial Plan.</a:t>
            </a:r>
            <a:endParaRPr lang="en-CA" sz="1050" dirty="0"/>
          </a:p>
        </p:txBody>
      </p:sp>
    </p:spTree>
    <p:extLst>
      <p:ext uri="{BB962C8B-B14F-4D97-AF65-F5344CB8AC3E}">
        <p14:creationId xmlns:p14="http://schemas.microsoft.com/office/powerpoint/2010/main" val="3353211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US" sz="3600"/>
              <a:t>Work Only</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8" name="Content Placeholder 2">
            <a:extLst>
              <a:ext uri="{FF2B5EF4-FFF2-40B4-BE49-F238E27FC236}">
                <a16:creationId xmlns:a16="http://schemas.microsoft.com/office/drawing/2014/main" id="{255762E6-13C0-1A20-18EB-B2D0CBF404FB}"/>
              </a:ext>
            </a:extLst>
          </p:cNvPr>
          <p:cNvSpPr txBox="1">
            <a:spLocks/>
          </p:cNvSpPr>
          <p:nvPr/>
        </p:nvSpPr>
        <p:spPr bwMode="auto">
          <a:xfrm>
            <a:off x="251405" y="1412775"/>
            <a:ext cx="8638967" cy="50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buNone/>
            </a:pPr>
            <a:r>
              <a:rPr lang="en-CA" sz="2000" b="1" dirty="0">
                <a:ea typeface="MS PGothic"/>
                <a:cs typeface="Arial"/>
              </a:rPr>
              <a:t>In this scenario, you plan to enter the workforce full time.</a:t>
            </a:r>
          </a:p>
          <a:p>
            <a:pPr marL="0" indent="0">
              <a:buNone/>
            </a:pPr>
            <a:endParaRPr lang="en-CA" sz="2000" b="1" dirty="0">
              <a:ea typeface="MS PGothic"/>
              <a:cs typeface="Arial"/>
            </a:endParaRPr>
          </a:p>
          <a:p>
            <a:pPr marL="0" indent="0">
              <a:buNone/>
            </a:pPr>
            <a:r>
              <a:rPr lang="en-CA" sz="2000" dirty="0">
                <a:ea typeface="MS PGothic"/>
                <a:cs typeface="Arial"/>
              </a:rPr>
              <a:t>Common financial goals for a </a:t>
            </a:r>
            <a:r>
              <a:rPr lang="en-CA" sz="2000" b="1" dirty="0">
                <a:ea typeface="MS PGothic"/>
                <a:cs typeface="Arial"/>
              </a:rPr>
              <a:t>Full-time work </a:t>
            </a:r>
            <a:r>
              <a:rPr lang="en-CA" sz="2000" dirty="0">
                <a:ea typeface="MS PGothic"/>
                <a:cs typeface="Arial"/>
              </a:rPr>
              <a:t>scenario are:</a:t>
            </a:r>
            <a:endParaRPr lang="en-CA" sz="2000" dirty="0">
              <a:ea typeface="+mn-lt"/>
              <a:cs typeface="+mn-lt"/>
            </a:endParaRPr>
          </a:p>
          <a:p>
            <a:pPr marL="1028700" lvl="1" indent="-285115">
              <a:buFont typeface="Wingdings,Sans-Serif"/>
              <a:buChar char="q"/>
            </a:pPr>
            <a:r>
              <a:rPr lang="en-CA" sz="2000" dirty="0">
                <a:ea typeface="MS PGothic"/>
                <a:cs typeface="+mn-lt"/>
              </a:rPr>
              <a:t>Plan for a </a:t>
            </a:r>
            <a:r>
              <a:rPr lang="en-CA" sz="2000" b="1" dirty="0">
                <a:ea typeface="MS PGothic"/>
                <a:cs typeface="+mn-lt"/>
              </a:rPr>
              <a:t>big-ticket </a:t>
            </a:r>
            <a:r>
              <a:rPr lang="en-CA" sz="2000" dirty="0">
                <a:ea typeface="MS PGothic"/>
                <a:cs typeface="+mn-lt"/>
              </a:rPr>
              <a:t>future purchase</a:t>
            </a:r>
            <a:endParaRPr lang="en-US" sz="2000" dirty="0">
              <a:ea typeface="+mn-lt"/>
              <a:cs typeface="+mn-lt"/>
            </a:endParaRPr>
          </a:p>
          <a:p>
            <a:pPr marL="1028700" lvl="1" indent="-285115">
              <a:buFont typeface="Wingdings,Sans-Serif"/>
              <a:buChar char="q"/>
            </a:pPr>
            <a:r>
              <a:rPr lang="en-CA" sz="2000" dirty="0">
                <a:ea typeface="MS PGothic"/>
                <a:cs typeface="+mn-lt"/>
              </a:rPr>
              <a:t>Build an emergency fund</a:t>
            </a:r>
            <a:endParaRPr lang="en-US" sz="2000" dirty="0">
              <a:ea typeface="+mn-lt"/>
              <a:cs typeface="+mn-lt"/>
            </a:endParaRPr>
          </a:p>
          <a:p>
            <a:pPr marL="1028700" lvl="1" indent="-285115">
              <a:buFont typeface="Wingdings,Sans-Serif"/>
              <a:buChar char="q"/>
            </a:pPr>
            <a:r>
              <a:rPr lang="en-CA" sz="2000" dirty="0">
                <a:ea typeface="MS PGothic"/>
                <a:cs typeface="Arial"/>
              </a:rPr>
              <a:t>Live within your means</a:t>
            </a:r>
            <a:endParaRPr lang="en-US" sz="2000" dirty="0">
              <a:ea typeface="+mn-lt"/>
              <a:cs typeface="+mn-lt"/>
            </a:endParaRPr>
          </a:p>
          <a:p>
            <a:pPr marL="1028700" lvl="1" indent="-285115">
              <a:buFont typeface="Wingdings,Sans-Serif"/>
              <a:buChar char="q"/>
            </a:pPr>
            <a:r>
              <a:rPr lang="en-CA" sz="2000" dirty="0">
                <a:ea typeface="MS PGothic"/>
                <a:cs typeface="Arial"/>
              </a:rPr>
              <a:t>Investing for Retirement</a:t>
            </a:r>
          </a:p>
          <a:p>
            <a:pPr marL="1028700" lvl="1" indent="-285115">
              <a:buFont typeface="Wingdings,Sans-Serif"/>
              <a:buChar char="q"/>
            </a:pPr>
            <a:endParaRPr lang="en-CA" sz="2000" dirty="0">
              <a:ea typeface="MS PGothic"/>
              <a:cs typeface="Arial"/>
            </a:endParaRPr>
          </a:p>
          <a:p>
            <a:pPr marL="0" indent="0">
              <a:buNone/>
            </a:pPr>
            <a:r>
              <a:rPr lang="en-CA" sz="2000" dirty="0">
                <a:ea typeface="MS PGothic"/>
                <a:cs typeface="Arial"/>
              </a:rPr>
              <a:t>The</a:t>
            </a:r>
            <a:r>
              <a:rPr lang="en-CA" sz="2000" b="1" dirty="0">
                <a:ea typeface="MS PGothic"/>
                <a:cs typeface="Arial"/>
              </a:rPr>
              <a:t> business cycle</a:t>
            </a:r>
            <a:r>
              <a:rPr lang="en-CA" sz="2000" dirty="0">
                <a:ea typeface="MS PGothic"/>
                <a:cs typeface="Arial"/>
              </a:rPr>
              <a:t> highly influences the achievement of these goals.</a:t>
            </a:r>
            <a:endParaRPr lang="en-CA" sz="2000" dirty="0">
              <a:ea typeface="MS PGothic"/>
            </a:endParaRPr>
          </a:p>
          <a:p>
            <a:pPr marL="0" indent="0">
              <a:buNone/>
            </a:pPr>
            <a:endParaRPr lang="en-CA" sz="2000" dirty="0">
              <a:ea typeface="MS PGothic"/>
            </a:endParaRPr>
          </a:p>
          <a:p>
            <a:pPr marL="0" indent="0">
              <a:buNone/>
            </a:pPr>
            <a:r>
              <a:rPr lang="en-CA" sz="2000" dirty="0">
                <a:ea typeface="MS PGothic"/>
                <a:cs typeface="Arial"/>
              </a:rPr>
              <a:t>Examine the likelihood of achieving these goals, then plan your strategy by completing the </a:t>
            </a:r>
            <a:r>
              <a:rPr lang="en-CA" sz="2000" b="1" dirty="0">
                <a:ea typeface="MS PGothic"/>
                <a:cs typeface="Arial"/>
              </a:rPr>
              <a:t>Financial </a:t>
            </a:r>
            <a:r>
              <a:rPr lang="en-CA" sz="2000" b="1" dirty="0">
                <a:ea typeface="MS PGothic"/>
              </a:rPr>
              <a:t>Plans</a:t>
            </a:r>
            <a:r>
              <a:rPr lang="en-CA" sz="2000" dirty="0">
                <a:ea typeface="MS PGothic"/>
                <a:cs typeface="Arial"/>
              </a:rPr>
              <a:t> worksheet.</a:t>
            </a:r>
          </a:p>
          <a:p>
            <a:pPr marL="0" indent="0">
              <a:buNone/>
            </a:pPr>
            <a:endParaRPr lang="en-CA" sz="2000" dirty="0">
              <a:ea typeface="MS PGothic"/>
            </a:endParaRPr>
          </a:p>
          <a:p>
            <a:pPr marL="0" indent="0">
              <a:buNone/>
            </a:pPr>
            <a:r>
              <a:rPr lang="en-CA" sz="2000" dirty="0">
                <a:ea typeface="MS PGothic"/>
              </a:rPr>
              <a:t>Use the WORK ONLY worksheet Tabs of the Financial Plans.</a:t>
            </a:r>
            <a:endParaRPr lang="en-CA" sz="1050" dirty="0"/>
          </a:p>
        </p:txBody>
      </p:sp>
    </p:spTree>
    <p:extLst>
      <p:ext uri="{BB962C8B-B14F-4D97-AF65-F5344CB8AC3E}">
        <p14:creationId xmlns:p14="http://schemas.microsoft.com/office/powerpoint/2010/main" val="425708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Discussion Questions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8" name="Content Placeholder 2">
            <a:extLst>
              <a:ext uri="{FF2B5EF4-FFF2-40B4-BE49-F238E27FC236}">
                <a16:creationId xmlns:a16="http://schemas.microsoft.com/office/drawing/2014/main" id="{255762E6-13C0-1A20-18EB-B2D0CBF404FB}"/>
              </a:ext>
            </a:extLst>
          </p:cNvPr>
          <p:cNvSpPr txBox="1">
            <a:spLocks/>
          </p:cNvSpPr>
          <p:nvPr/>
        </p:nvSpPr>
        <p:spPr bwMode="auto">
          <a:xfrm>
            <a:off x="251406" y="1412776"/>
            <a:ext cx="8509822" cy="468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fontScale="47500" lnSpcReduction="20000"/>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265" indent="-304165">
              <a:lnSpc>
                <a:spcPct val="120000"/>
              </a:lnSpc>
            </a:pPr>
            <a:r>
              <a:rPr lang="en-CA" sz="4000" dirty="0"/>
              <a:t>What negative aspects of an economic contraction did you have to plan for? What positive effects did you have to plan for?</a:t>
            </a:r>
            <a:endParaRPr lang="en-US" dirty="0"/>
          </a:p>
          <a:p>
            <a:pPr marL="342265" indent="-304165">
              <a:lnSpc>
                <a:spcPct val="120000"/>
              </a:lnSpc>
            </a:pPr>
            <a:endParaRPr lang="en-CA" sz="4000" dirty="0"/>
          </a:p>
          <a:p>
            <a:pPr marL="342265" indent="-304165">
              <a:lnSpc>
                <a:spcPct val="120000"/>
              </a:lnSpc>
            </a:pPr>
            <a:r>
              <a:rPr lang="en-CA" sz="4000" dirty="0"/>
              <a:t>What negative aspects of an economic expansion did you have to plan for? What positive effects did you have to plan for?</a:t>
            </a:r>
          </a:p>
          <a:p>
            <a:pPr marL="342265" indent="-304165">
              <a:lnSpc>
                <a:spcPct val="120000"/>
              </a:lnSpc>
            </a:pPr>
            <a:endParaRPr lang="en-CA" sz="4000" dirty="0"/>
          </a:p>
          <a:p>
            <a:pPr marL="342265" indent="-304165">
              <a:lnSpc>
                <a:spcPct val="120000"/>
              </a:lnSpc>
            </a:pPr>
            <a:r>
              <a:rPr lang="en-CA" sz="4000" dirty="0"/>
              <a:t>Were you surprised to know that there were positive aspects of an economic contraction or negative impacts of an expansion?</a:t>
            </a:r>
          </a:p>
          <a:p>
            <a:pPr marL="342265" indent="-304165">
              <a:lnSpc>
                <a:spcPct val="120000"/>
              </a:lnSpc>
            </a:pPr>
            <a:endParaRPr lang="en-CA" sz="4000" dirty="0"/>
          </a:p>
          <a:p>
            <a:pPr marL="342265" indent="-304165">
              <a:lnSpc>
                <a:spcPct val="120000"/>
              </a:lnSpc>
            </a:pPr>
            <a:r>
              <a:rPr lang="en-CA" sz="4000" dirty="0"/>
              <a:t>Why is it so hard for most individuals to plan for a contraction when in an expansion, or an expansion when in a contraction? (remember the turkey!)</a:t>
            </a:r>
          </a:p>
        </p:txBody>
      </p:sp>
    </p:spTree>
    <p:extLst>
      <p:ext uri="{BB962C8B-B14F-4D97-AF65-F5344CB8AC3E}">
        <p14:creationId xmlns:p14="http://schemas.microsoft.com/office/powerpoint/2010/main" val="11363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Key Takeaways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a:solidFill>
                <a:srgbClr val="242424"/>
              </a:solidFill>
            </a:endParaRPr>
          </a:p>
          <a:p>
            <a:pPr marL="0" indent="0">
              <a:lnSpc>
                <a:spcPts val="2500"/>
              </a:lnSpc>
              <a:buNone/>
            </a:pPr>
            <a:endParaRPr lang="en-US" sz="1800"/>
          </a:p>
        </p:txBody>
      </p:sp>
      <p:sp>
        <p:nvSpPr>
          <p:cNvPr id="8" name="Content Placeholder 2">
            <a:extLst>
              <a:ext uri="{FF2B5EF4-FFF2-40B4-BE49-F238E27FC236}">
                <a16:creationId xmlns:a16="http://schemas.microsoft.com/office/drawing/2014/main" id="{255762E6-13C0-1A20-18EB-B2D0CBF404FB}"/>
              </a:ext>
            </a:extLst>
          </p:cNvPr>
          <p:cNvSpPr txBox="1">
            <a:spLocks/>
          </p:cNvSpPr>
          <p:nvPr/>
        </p:nvSpPr>
        <p:spPr bwMode="auto">
          <a:xfrm>
            <a:off x="340242" y="1412776"/>
            <a:ext cx="8431618" cy="468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42265" indent="-304165">
              <a:lnSpc>
                <a:spcPct val="120000"/>
              </a:lnSpc>
            </a:pPr>
            <a:r>
              <a:rPr lang="en-CA" sz="2000" dirty="0"/>
              <a:t>For each of these scenarios, the way you plan is affected greatly by whether you are living in an economic expansion or contraction</a:t>
            </a:r>
            <a:endParaRPr lang="en-US" sz="2000" dirty="0"/>
          </a:p>
          <a:p>
            <a:pPr marL="342265" indent="-304165">
              <a:lnSpc>
                <a:spcPct val="120000"/>
              </a:lnSpc>
            </a:pPr>
            <a:r>
              <a:rPr lang="en-CA" sz="2000" dirty="0"/>
              <a:t>Most adults under the age of 45 have never lived through an economic contraction.</a:t>
            </a:r>
          </a:p>
          <a:p>
            <a:pPr marL="342265" indent="-304165">
              <a:lnSpc>
                <a:spcPct val="120000"/>
              </a:lnSpc>
            </a:pPr>
            <a:r>
              <a:rPr lang="en-CA" sz="2000" dirty="0"/>
              <a:t>The business cycle, however, indicates that a contraction or expansion are as likely as the seasons.</a:t>
            </a:r>
          </a:p>
          <a:p>
            <a:pPr marL="342265" indent="-304165">
              <a:lnSpc>
                <a:spcPct val="120000"/>
              </a:lnSpc>
            </a:pPr>
            <a:r>
              <a:rPr lang="en-CA" sz="2000" dirty="0"/>
              <a:t>Therefore, you need to plan your finances so that you can thrive in either case.</a:t>
            </a:r>
          </a:p>
          <a:p>
            <a:pPr marL="342265" indent="-304165">
              <a:lnSpc>
                <a:spcPct val="120000"/>
              </a:lnSpc>
            </a:pPr>
            <a:r>
              <a:rPr lang="en-CA" sz="2000" dirty="0"/>
              <a:t>Learning from history (not just the past few years) can help you understand what is coming so that you won’t end up getting wiped out. (like the turkey!)</a:t>
            </a:r>
          </a:p>
        </p:txBody>
      </p:sp>
    </p:spTree>
    <p:extLst>
      <p:ext uri="{BB962C8B-B14F-4D97-AF65-F5344CB8AC3E}">
        <p14:creationId xmlns:p14="http://schemas.microsoft.com/office/powerpoint/2010/main" val="35200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dirty="0"/>
              <a:t>Bonus Video</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dirty="0">
              <a:solidFill>
                <a:srgbClr val="242424"/>
              </a:solidFill>
            </a:endParaRPr>
          </a:p>
          <a:p>
            <a:pPr marL="0" indent="0">
              <a:lnSpc>
                <a:spcPts val="2500"/>
              </a:lnSpc>
              <a:buNone/>
            </a:pPr>
            <a:endParaRPr lang="en-US" sz="1800" dirty="0"/>
          </a:p>
        </p:txBody>
      </p:sp>
      <p:sp>
        <p:nvSpPr>
          <p:cNvPr id="8" name="Content Placeholder 2">
            <a:extLst>
              <a:ext uri="{FF2B5EF4-FFF2-40B4-BE49-F238E27FC236}">
                <a16:creationId xmlns:a16="http://schemas.microsoft.com/office/drawing/2014/main" id="{255762E6-13C0-1A20-18EB-B2D0CBF404FB}"/>
              </a:ext>
            </a:extLst>
          </p:cNvPr>
          <p:cNvSpPr txBox="1">
            <a:spLocks/>
          </p:cNvSpPr>
          <p:nvPr/>
        </p:nvSpPr>
        <p:spPr bwMode="auto">
          <a:xfrm>
            <a:off x="251407" y="1412776"/>
            <a:ext cx="8467292" cy="468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38098" indent="0" algn="l">
              <a:lnSpc>
                <a:spcPts val="2400"/>
              </a:lnSpc>
              <a:buNone/>
            </a:pPr>
            <a:r>
              <a:rPr lang="en-CA" sz="2000" dirty="0"/>
              <a:t>After learning about the business cycle, we understand why </a:t>
            </a:r>
            <a:r>
              <a:rPr lang="en-CA" sz="2000" b="1" dirty="0"/>
              <a:t>we should invest while we are young</a:t>
            </a:r>
            <a:r>
              <a:rPr lang="en-CA" sz="2000" dirty="0"/>
              <a:t>. </a:t>
            </a:r>
          </a:p>
          <a:p>
            <a:pPr marL="38098" indent="0" algn="l">
              <a:lnSpc>
                <a:spcPts val="2400"/>
              </a:lnSpc>
              <a:buNone/>
            </a:pPr>
            <a:r>
              <a:rPr lang="en-CA" sz="2000" b="1" dirty="0">
                <a:solidFill>
                  <a:schemeClr val="accent1"/>
                </a:solidFill>
              </a:rPr>
              <a:t>You, as a young person, can benefit the most!</a:t>
            </a:r>
          </a:p>
          <a:p>
            <a:pPr marL="38098" indent="0" algn="l">
              <a:lnSpc>
                <a:spcPts val="2400"/>
              </a:lnSpc>
              <a:buNone/>
            </a:pPr>
            <a:endParaRPr lang="en-CA" sz="2000" dirty="0"/>
          </a:p>
          <a:p>
            <a:pPr marL="38098" indent="0" algn="l">
              <a:lnSpc>
                <a:spcPts val="2400"/>
              </a:lnSpc>
              <a:buNone/>
            </a:pPr>
            <a:r>
              <a:rPr lang="en-CA" sz="2000" b="1" dirty="0"/>
              <a:t>Watch this video: </a:t>
            </a:r>
            <a:r>
              <a:rPr lang="en-CA" sz="2000" dirty="0">
                <a:hlinkClick r:id="rId3"/>
              </a:rPr>
              <a:t>https://www.youtube.com/watch?v=gO_ImU2LT3Y</a:t>
            </a:r>
            <a:endParaRPr lang="en-CA" sz="2000" dirty="0"/>
          </a:p>
          <a:p>
            <a:pPr marL="38098" indent="0" algn="l">
              <a:lnSpc>
                <a:spcPts val="2400"/>
              </a:lnSpc>
              <a:buNone/>
            </a:pPr>
            <a:endParaRPr lang="en-CA" sz="2000" dirty="0"/>
          </a:p>
        </p:txBody>
      </p:sp>
      <p:pic>
        <p:nvPicPr>
          <p:cNvPr id="4" name="Online Media 3" title="Grade 10 - Why Invest When You're Young?">
            <a:hlinkClick r:id="" action="ppaction://media"/>
            <a:extLst>
              <a:ext uri="{FF2B5EF4-FFF2-40B4-BE49-F238E27FC236}">
                <a16:creationId xmlns:a16="http://schemas.microsoft.com/office/drawing/2014/main" id="{BDF63F01-C15B-5F54-EF52-0AE103251B9E}"/>
              </a:ext>
            </a:extLst>
          </p:cNvPr>
          <p:cNvPicPr>
            <a:picLocks noRot="1" noChangeAspect="1"/>
          </p:cNvPicPr>
          <p:nvPr>
            <a:videoFile r:link="rId1"/>
          </p:nvPr>
        </p:nvPicPr>
        <p:blipFill>
          <a:blip r:embed="rId4"/>
          <a:stretch>
            <a:fillRect/>
          </a:stretch>
        </p:blipFill>
        <p:spPr>
          <a:xfrm>
            <a:off x="1676685" y="3452367"/>
            <a:ext cx="5790629" cy="3271705"/>
          </a:xfrm>
          <a:prstGeom prst="rect">
            <a:avLst/>
          </a:prstGeom>
        </p:spPr>
      </p:pic>
    </p:spTree>
    <p:extLst>
      <p:ext uri="{BB962C8B-B14F-4D97-AF65-F5344CB8AC3E}">
        <p14:creationId xmlns:p14="http://schemas.microsoft.com/office/powerpoint/2010/main" val="137586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16042"/>
            <a:ext cx="8638967" cy="1325563"/>
          </a:xfrm>
        </p:spPr>
        <p:txBody>
          <a:bodyPr>
            <a:normAutofit/>
          </a:bodyPr>
          <a:lstStyle/>
          <a:p>
            <a:r>
              <a:rPr lang="en-CA" sz="3600"/>
              <a:t>Resources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5073304" cy="5002757"/>
          </a:xfrm>
        </p:spPr>
        <p:txBody>
          <a:bodyPr>
            <a:noAutofit/>
          </a:bodyPr>
          <a:lstStyle/>
          <a:p>
            <a:pPr marL="0" indent="0">
              <a:spcBef>
                <a:spcPct val="20000"/>
              </a:spcBef>
              <a:spcAft>
                <a:spcPct val="25000"/>
              </a:spcAft>
              <a:buNone/>
            </a:pPr>
            <a:endParaRPr lang="en-US" sz="1800" dirty="0">
              <a:solidFill>
                <a:srgbClr val="242424"/>
              </a:solidFill>
            </a:endParaRPr>
          </a:p>
          <a:p>
            <a:pPr marL="0" indent="0">
              <a:lnSpc>
                <a:spcPts val="2500"/>
              </a:lnSpc>
              <a:buNone/>
            </a:pPr>
            <a:endParaRPr lang="en-US" sz="1800" dirty="0"/>
          </a:p>
        </p:txBody>
      </p:sp>
      <p:sp>
        <p:nvSpPr>
          <p:cNvPr id="8" name="Content Placeholder 2">
            <a:extLst>
              <a:ext uri="{FF2B5EF4-FFF2-40B4-BE49-F238E27FC236}">
                <a16:creationId xmlns:a16="http://schemas.microsoft.com/office/drawing/2014/main" id="{255762E6-13C0-1A20-18EB-B2D0CBF404FB}"/>
              </a:ext>
            </a:extLst>
          </p:cNvPr>
          <p:cNvSpPr txBox="1">
            <a:spLocks/>
          </p:cNvSpPr>
          <p:nvPr/>
        </p:nvSpPr>
        <p:spPr bwMode="auto">
          <a:xfrm>
            <a:off x="329609" y="1412776"/>
            <a:ext cx="8389089" cy="468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algn="l">
              <a:buFont typeface="+mj-lt"/>
              <a:buAutoNum type="arabicPeriod"/>
            </a:pPr>
            <a:r>
              <a:rPr lang="en-US" sz="2000" dirty="0">
                <a:hlinkClick r:id="rId2"/>
              </a:rPr>
              <a:t>The Black Swan: The Impact of the Highly Improbable – Wikipedia</a:t>
            </a:r>
            <a:endParaRPr lang="en-US" sz="2000" dirty="0"/>
          </a:p>
          <a:p>
            <a:pPr algn="l">
              <a:buFont typeface="+mj-lt"/>
              <a:buAutoNum type="arabicPeriod"/>
            </a:pPr>
            <a:endParaRPr lang="en-US" sz="2000" b="0" i="0" dirty="0">
              <a:solidFill>
                <a:srgbClr val="242424"/>
              </a:solidFill>
              <a:effectLst/>
              <a:latin typeface="-apple-system"/>
            </a:endParaRPr>
          </a:p>
          <a:p>
            <a:pPr algn="l">
              <a:buFont typeface="+mj-lt"/>
              <a:buAutoNum type="arabicPeriod"/>
            </a:pPr>
            <a:r>
              <a:rPr lang="en-US" sz="2000" dirty="0">
                <a:hlinkClick r:id="rId3"/>
              </a:rPr>
              <a:t>What Is an Economic Contraction? (thebalancemoney.com)</a:t>
            </a:r>
            <a:endParaRPr lang="en-US" sz="2000" dirty="0"/>
          </a:p>
          <a:p>
            <a:pPr algn="l">
              <a:buFont typeface="+mj-lt"/>
              <a:buAutoNum type="arabicPeriod"/>
            </a:pPr>
            <a:endParaRPr lang="en-US" sz="2000" b="0" i="0" dirty="0">
              <a:solidFill>
                <a:srgbClr val="242424"/>
              </a:solidFill>
              <a:effectLst/>
              <a:latin typeface="-apple-system"/>
            </a:endParaRPr>
          </a:p>
          <a:p>
            <a:pPr>
              <a:buFont typeface="+mj-lt"/>
              <a:buAutoNum type="arabicPeriod"/>
            </a:pPr>
            <a:r>
              <a:rPr lang="en-CA" sz="2000" dirty="0">
                <a:hlinkClick r:id="rId4"/>
              </a:rPr>
              <a:t>These Century-Old Stone "Tsunami Stones" Dot Japan’s Coastline | Smart News| Smithsonian Magazine</a:t>
            </a:r>
            <a:endParaRPr lang="en-CA" sz="2000" dirty="0"/>
          </a:p>
        </p:txBody>
      </p:sp>
    </p:spTree>
    <p:extLst>
      <p:ext uri="{BB962C8B-B14F-4D97-AF65-F5344CB8AC3E}">
        <p14:creationId xmlns:p14="http://schemas.microsoft.com/office/powerpoint/2010/main" val="253499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Minds 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5805149" cy="4267957"/>
          </a:xfrm>
        </p:spPr>
        <p:txBody>
          <a:bodyPr>
            <a:normAutofit/>
          </a:bodyPr>
          <a:lstStyle/>
          <a:p>
            <a:pPr marL="0" indent="0">
              <a:lnSpc>
                <a:spcPts val="2400"/>
              </a:lnSpc>
              <a:buSzTx/>
              <a:buNone/>
              <a:defRPr b="1"/>
            </a:pPr>
            <a:r>
              <a:rPr lang="en-US" sz="2000"/>
              <a:t>Think-Pair-Share</a:t>
            </a:r>
            <a:endParaRPr lang="en-US" sz="2000" b="1"/>
          </a:p>
          <a:p>
            <a:pPr marL="0" indent="0">
              <a:lnSpc>
                <a:spcPts val="2400"/>
              </a:lnSpc>
              <a:buSzTx/>
              <a:buNone/>
            </a:pPr>
            <a:endParaRPr lang="en-US" sz="2000"/>
          </a:p>
          <a:p>
            <a:pPr>
              <a:lnSpc>
                <a:spcPts val="2400"/>
              </a:lnSpc>
              <a:buSzTx/>
            </a:pPr>
            <a:r>
              <a:rPr lang="en-US" sz="2000"/>
              <a:t>What is a cycle? Can you think of examples in life of anything that moves in cycles?</a:t>
            </a:r>
          </a:p>
          <a:p>
            <a:pPr>
              <a:lnSpc>
                <a:spcPts val="2400"/>
              </a:lnSpc>
              <a:buSzTx/>
            </a:pPr>
            <a:endParaRPr lang="en-US" sz="2000"/>
          </a:p>
          <a:p>
            <a:pPr>
              <a:lnSpc>
                <a:spcPts val="2400"/>
              </a:lnSpc>
              <a:buSzTx/>
            </a:pPr>
            <a:r>
              <a:rPr lang="en-US" sz="2000"/>
              <a:t>How do you think cycles apply to business and the economy?</a:t>
            </a:r>
          </a:p>
          <a:p>
            <a:pPr>
              <a:lnSpc>
                <a:spcPts val="2400"/>
              </a:lnSpc>
              <a:buSzTx/>
            </a:pPr>
            <a:endParaRPr lang="en-US" sz="2000"/>
          </a:p>
          <a:p>
            <a:pPr>
              <a:lnSpc>
                <a:spcPts val="2400"/>
              </a:lnSpc>
              <a:buSzTx/>
            </a:pPr>
            <a:r>
              <a:rPr lang="en-US" sz="2000"/>
              <a:t>Why is it important to think in terms of cycles when looking at the business world and the economy?</a:t>
            </a:r>
          </a:p>
          <a:p>
            <a:pPr marL="0" indent="0">
              <a:lnSpc>
                <a:spcPts val="2500"/>
              </a:lnSpc>
              <a:buNone/>
            </a:pPr>
            <a:endParaRPr lang="en-US" sz="2000">
              <a:solidFill>
                <a:schemeClr val="tx1"/>
              </a:solidFill>
            </a:endParaRPr>
          </a:p>
        </p:txBody>
      </p:sp>
      <p:pic>
        <p:nvPicPr>
          <p:cNvPr id="4" name="Content Placeholder 4" descr="Content Placeholder 4">
            <a:extLst>
              <a:ext uri="{FF2B5EF4-FFF2-40B4-BE49-F238E27FC236}">
                <a16:creationId xmlns:a16="http://schemas.microsoft.com/office/drawing/2014/main" id="{32357D38-568B-A514-1B44-EEA4F39D43E5}"/>
              </a:ext>
            </a:extLst>
          </p:cNvPr>
          <p:cNvPicPr>
            <a:picLocks noChangeAspect="1"/>
          </p:cNvPicPr>
          <p:nvPr/>
        </p:nvPicPr>
        <p:blipFill>
          <a:blip r:embed="rId2"/>
          <a:stretch>
            <a:fillRect/>
          </a:stretch>
        </p:blipFill>
        <p:spPr>
          <a:xfrm>
            <a:off x="6461448" y="3234913"/>
            <a:ext cx="1880961" cy="2111957"/>
          </a:xfrm>
          <a:prstGeom prst="rect">
            <a:avLst/>
          </a:prstGeom>
          <a:ln w="12700">
            <a:miter lim="400000"/>
          </a:ln>
        </p:spPr>
      </p:pic>
    </p:spTree>
    <p:extLst>
      <p:ext uri="{BB962C8B-B14F-4D97-AF65-F5344CB8AC3E}">
        <p14:creationId xmlns:p14="http://schemas.microsoft.com/office/powerpoint/2010/main" val="60614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Stages of the Business Cycle</a:t>
            </a:r>
          </a:p>
        </p:txBody>
      </p:sp>
      <p:sp>
        <p:nvSpPr>
          <p:cNvPr id="5" name="TextBox 4">
            <a:extLst>
              <a:ext uri="{FF2B5EF4-FFF2-40B4-BE49-F238E27FC236}">
                <a16:creationId xmlns:a16="http://schemas.microsoft.com/office/drawing/2014/main" id="{3A77E7CE-A287-427F-807F-FD6CA75186EF}"/>
              </a:ext>
            </a:extLst>
          </p:cNvPr>
          <p:cNvSpPr txBox="1"/>
          <p:nvPr/>
        </p:nvSpPr>
        <p:spPr>
          <a:xfrm>
            <a:off x="3068787" y="6492871"/>
            <a:ext cx="3303587"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800" b="0" i="0" u="none" strike="noStrike" cap="none" spc="0" normalizeH="0" baseline="0">
                <a:ln>
                  <a:noFill/>
                </a:ln>
                <a:solidFill>
                  <a:srgbClr val="000000"/>
                </a:solidFill>
                <a:effectLst/>
                <a:uFillTx/>
                <a:latin typeface="+mn-lt"/>
                <a:ea typeface="+mn-ea"/>
                <a:cs typeface="+mn-cs"/>
                <a:sym typeface="Arial"/>
              </a:rPr>
              <a:t>https://www.investopedia.com/terms</a:t>
            </a:r>
          </a:p>
        </p:txBody>
      </p:sp>
      <p:sp>
        <p:nvSpPr>
          <p:cNvPr id="4" name="Text Placeholder 2">
            <a:extLst>
              <a:ext uri="{FF2B5EF4-FFF2-40B4-BE49-F238E27FC236}">
                <a16:creationId xmlns:a16="http://schemas.microsoft.com/office/drawing/2014/main" id="{D2459F01-393D-F43C-C074-250A2E156887}"/>
              </a:ext>
            </a:extLst>
          </p:cNvPr>
          <p:cNvSpPr txBox="1">
            <a:spLocks/>
          </p:cNvSpPr>
          <p:nvPr/>
        </p:nvSpPr>
        <p:spPr bwMode="auto">
          <a:xfrm>
            <a:off x="251405" y="1275316"/>
            <a:ext cx="8638967" cy="53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457200" indent="-457200">
              <a:buSzPct val="100000"/>
              <a:buFont typeface="+mj-lt"/>
              <a:buAutoNum type="arabicPeriod"/>
            </a:pPr>
            <a:r>
              <a:rPr lang="en-US" sz="2000" b="1" kern="0" dirty="0">
                <a:solidFill>
                  <a:srgbClr val="111111"/>
                </a:solidFill>
                <a:latin typeface="+mn-lt"/>
              </a:rPr>
              <a:t>Expansion</a:t>
            </a:r>
            <a:r>
              <a:rPr lang="en-US" sz="2000" kern="0" dirty="0">
                <a:solidFill>
                  <a:srgbClr val="111111"/>
                </a:solidFill>
                <a:latin typeface="+mn-lt"/>
              </a:rPr>
              <a:t>: </a:t>
            </a:r>
          </a:p>
          <a:p>
            <a:r>
              <a:rPr lang="en-US" sz="2000" kern="0" dirty="0">
                <a:solidFill>
                  <a:srgbClr val="111111"/>
                </a:solidFill>
                <a:latin typeface="+mn-lt"/>
              </a:rPr>
              <a:t>Money is cheap to borrow.. </a:t>
            </a:r>
          </a:p>
          <a:p>
            <a:r>
              <a:rPr lang="en-US" sz="2000" dirty="0">
                <a:solidFill>
                  <a:srgbClr val="111111"/>
                </a:solidFill>
              </a:rPr>
              <a:t>businesses build up inventories again</a:t>
            </a:r>
            <a:r>
              <a:rPr lang="en-US" sz="2000" kern="0" dirty="0">
                <a:solidFill>
                  <a:srgbClr val="111111"/>
                </a:solidFill>
                <a:latin typeface="+mn-lt"/>
              </a:rPr>
              <a:t>.</a:t>
            </a:r>
          </a:p>
          <a:p>
            <a:r>
              <a:rPr lang="en-US" sz="2000" dirty="0">
                <a:solidFill>
                  <a:srgbClr val="111111"/>
                </a:solidFill>
              </a:rPr>
              <a:t>Consumers start spending.</a:t>
            </a:r>
          </a:p>
          <a:p>
            <a:r>
              <a:rPr lang="en-US" sz="2000" dirty="0">
                <a:solidFill>
                  <a:srgbClr val="111111"/>
                </a:solidFill>
              </a:rPr>
              <a:t>GDP rises, per capita income grows, unemployment declines, and equity markets generally perform well.</a:t>
            </a:r>
            <a:endParaRPr lang="en-US" sz="2000" kern="0" dirty="0">
              <a:solidFill>
                <a:srgbClr val="111111"/>
              </a:solidFill>
              <a:latin typeface="+mn-lt"/>
            </a:endParaRPr>
          </a:p>
          <a:p>
            <a:pPr marL="0" indent="0">
              <a:buNone/>
            </a:pPr>
            <a:endParaRPr lang="en-US" sz="2000" kern="0" dirty="0">
              <a:solidFill>
                <a:srgbClr val="111111"/>
              </a:solidFill>
              <a:latin typeface="+mn-lt"/>
            </a:endParaRPr>
          </a:p>
          <a:p>
            <a:pPr marL="457200" indent="-457200">
              <a:buSzPct val="100000"/>
              <a:buFont typeface="+mj-lt"/>
              <a:buAutoNum type="arabicPeriod" startAt="2"/>
            </a:pPr>
            <a:r>
              <a:rPr lang="en-US" sz="2000" b="1" kern="0" dirty="0">
                <a:solidFill>
                  <a:srgbClr val="111111"/>
                </a:solidFill>
                <a:latin typeface="+mn-lt"/>
              </a:rPr>
              <a:t>Peak: </a:t>
            </a:r>
          </a:p>
          <a:p>
            <a:r>
              <a:rPr lang="en-US" sz="2000" dirty="0">
                <a:solidFill>
                  <a:srgbClr val="111111"/>
                </a:solidFill>
              </a:rPr>
              <a:t>The expansion phase eventually peaks. </a:t>
            </a:r>
            <a:r>
              <a:rPr lang="en-US" sz="2000" kern="0" dirty="0">
                <a:solidFill>
                  <a:srgbClr val="111111"/>
                </a:solidFill>
                <a:latin typeface="+mn-lt"/>
              </a:rPr>
              <a:t>The economy hits rock bottom, paving the way for a recovery.</a:t>
            </a:r>
          </a:p>
          <a:p>
            <a:r>
              <a:rPr lang="en-US" sz="2000" dirty="0">
                <a:solidFill>
                  <a:srgbClr val="111111"/>
                </a:solidFill>
              </a:rPr>
              <a:t>Sharp demand leads the cost of goods to soar, and suddenly economic indicators stop growing.</a:t>
            </a:r>
            <a:endParaRPr lang="en-US" sz="2000" kern="0" dirty="0">
              <a:solidFill>
                <a:srgbClr val="111111"/>
              </a:solidFill>
              <a:latin typeface="+mn-lt"/>
            </a:endParaRPr>
          </a:p>
          <a:p>
            <a:pPr marL="0" indent="0" algn="ctr">
              <a:buFont typeface="Arial" panose="020B0604020202020204" pitchFamily="34" charset="0"/>
              <a:buNone/>
            </a:pPr>
            <a:endParaRPr lang="en-US" sz="2000" b="1" kern="0" dirty="0">
              <a:solidFill>
                <a:srgbClr val="111111"/>
              </a:solidFill>
              <a:latin typeface="+mn-lt"/>
            </a:endParaRPr>
          </a:p>
          <a:p>
            <a:pPr marL="0" indent="0">
              <a:buFont typeface="Arial" panose="020B0604020202020204" pitchFamily="34" charset="0"/>
              <a:buNone/>
            </a:pPr>
            <a:endParaRPr lang="en-US" sz="2000" b="1" kern="0" dirty="0">
              <a:solidFill>
                <a:srgbClr val="111111"/>
              </a:solidFill>
              <a:latin typeface="+mn-lt"/>
            </a:endParaRPr>
          </a:p>
          <a:p>
            <a:pPr marL="342882" lvl="1" indent="0">
              <a:lnSpc>
                <a:spcPct val="100000"/>
              </a:lnSpc>
              <a:spcBef>
                <a:spcPct val="0"/>
              </a:spcBef>
              <a:spcAft>
                <a:spcPct val="0"/>
              </a:spcAft>
              <a:buFont typeface="Arial" panose="020B0604020202020204" pitchFamily="34" charset="0"/>
              <a:buNone/>
            </a:pPr>
            <a:endParaRPr lang="en-US" sz="2000" kern="0" dirty="0"/>
          </a:p>
        </p:txBody>
      </p:sp>
    </p:spTree>
    <p:extLst>
      <p:ext uri="{BB962C8B-B14F-4D97-AF65-F5344CB8AC3E}">
        <p14:creationId xmlns:p14="http://schemas.microsoft.com/office/powerpoint/2010/main" val="16610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Stages of the Business Cycle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67625"/>
            <a:ext cx="8638967" cy="5331126"/>
          </a:xfrm>
        </p:spPr>
        <p:txBody>
          <a:bodyPr>
            <a:normAutofit lnSpcReduction="10000"/>
          </a:bodyPr>
          <a:lstStyle/>
          <a:p>
            <a:pPr marL="457200" indent="-457200">
              <a:buSzPct val="100000"/>
              <a:buFont typeface="+mj-lt"/>
              <a:buAutoNum type="arabicPeriod" startAt="3"/>
            </a:pPr>
            <a:r>
              <a:rPr lang="en-US" sz="2000" b="1">
                <a:solidFill>
                  <a:srgbClr val="111111"/>
                </a:solidFill>
                <a:latin typeface="+mn-lt"/>
              </a:rPr>
              <a:t>Contraction</a:t>
            </a:r>
            <a:r>
              <a:rPr lang="en-US" sz="2000">
                <a:solidFill>
                  <a:srgbClr val="111111"/>
                </a:solidFill>
                <a:latin typeface="+mn-lt"/>
              </a:rPr>
              <a:t>: </a:t>
            </a:r>
            <a:endParaRPr lang="en-US" sz="2000" dirty="0">
              <a:solidFill>
                <a:srgbClr val="111111"/>
              </a:solidFill>
              <a:latin typeface="+mn-lt"/>
            </a:endParaRPr>
          </a:p>
          <a:p>
            <a:r>
              <a:rPr lang="en-US" sz="2000">
                <a:solidFill>
                  <a:srgbClr val="111111"/>
                </a:solidFill>
                <a:latin typeface="+mn-lt"/>
              </a:rPr>
              <a:t>Economic growth begins to weaken. </a:t>
            </a:r>
            <a:endParaRPr lang="en-US" sz="2000" dirty="0">
              <a:solidFill>
                <a:srgbClr val="111111"/>
              </a:solidFill>
              <a:latin typeface="+mn-lt"/>
            </a:endParaRPr>
          </a:p>
          <a:p>
            <a:r>
              <a:rPr lang="en-US" sz="2000">
                <a:solidFill>
                  <a:srgbClr val="111111"/>
                </a:solidFill>
                <a:latin typeface="+mn-lt"/>
              </a:rPr>
              <a:t>Companies stop hiring as demand tapers off and then begin laying off staff to reduce expenses.</a:t>
            </a:r>
            <a:endParaRPr lang="en-US" sz="2000" dirty="0">
              <a:solidFill>
                <a:srgbClr val="111111"/>
              </a:solidFill>
              <a:latin typeface="+mn-lt"/>
            </a:endParaRPr>
          </a:p>
          <a:p>
            <a:pPr marL="685783" lvl="4" indent="-342900">
              <a:buSzPct val="100000"/>
            </a:pPr>
            <a:r>
              <a:rPr lang="en-US" sz="2000" b="1">
                <a:solidFill>
                  <a:srgbClr val="111111"/>
                </a:solidFill>
                <a:latin typeface="+mn-lt"/>
              </a:rPr>
              <a:t>Recession </a:t>
            </a:r>
            <a:r>
              <a:rPr lang="en-US" sz="2000">
                <a:solidFill>
                  <a:srgbClr val="111111"/>
                </a:solidFill>
                <a:latin typeface="+mn-lt"/>
              </a:rPr>
              <a:t>- A recession is the phase of the business cycle when aggregate (overall) economic activity is contracting</a:t>
            </a:r>
            <a:r>
              <a:rPr lang="en-US" sz="2000" dirty="0">
                <a:solidFill>
                  <a:srgbClr val="111111"/>
                </a:solidFill>
                <a:latin typeface="+mn-lt"/>
              </a:rPr>
              <a:t>.</a:t>
            </a:r>
          </a:p>
          <a:p>
            <a:pPr marL="685783" lvl="4" indent="-342900"/>
            <a:r>
              <a:rPr lang="en-US" sz="2000" b="1">
                <a:solidFill>
                  <a:srgbClr val="111111"/>
                </a:solidFill>
                <a:latin typeface="+mn-lt"/>
              </a:rPr>
              <a:t>Depression</a:t>
            </a:r>
            <a:r>
              <a:rPr lang="en-US" sz="2000">
                <a:solidFill>
                  <a:srgbClr val="111111"/>
                </a:solidFill>
                <a:latin typeface="+mn-lt"/>
              </a:rPr>
              <a:t> -  An extreme recession that lasts three or more years or which leads to a decline in real gross domestic product (GDP) of at least 10% in a given year.</a:t>
            </a:r>
            <a:endParaRPr lang="en-US" sz="2000" dirty="0">
              <a:solidFill>
                <a:srgbClr val="111111"/>
              </a:solidFill>
              <a:latin typeface="+mn-lt"/>
            </a:endParaRPr>
          </a:p>
          <a:p>
            <a:pPr marL="342900" indent="-342900"/>
            <a:endParaRPr lang="en-US" sz="2000" dirty="0">
              <a:solidFill>
                <a:srgbClr val="111111"/>
              </a:solidFill>
              <a:latin typeface="+mn-lt"/>
            </a:endParaRPr>
          </a:p>
          <a:p>
            <a:pPr marL="457200" indent="-457200">
              <a:buSzPct val="100000"/>
              <a:buFont typeface="+mj-lt"/>
              <a:buAutoNum type="arabicPeriod" startAt="4"/>
            </a:pPr>
            <a:r>
              <a:rPr lang="en-US" sz="2000" b="1">
                <a:solidFill>
                  <a:srgbClr val="111111"/>
                </a:solidFill>
                <a:latin typeface="+mn-lt"/>
              </a:rPr>
              <a:t>Trough: </a:t>
            </a:r>
            <a:endParaRPr lang="en-US" sz="2000" b="1" dirty="0">
              <a:solidFill>
                <a:srgbClr val="111111"/>
              </a:solidFill>
              <a:latin typeface="+mn-lt"/>
            </a:endParaRPr>
          </a:p>
          <a:p>
            <a:r>
              <a:rPr lang="en-US" sz="2000">
                <a:solidFill>
                  <a:srgbClr val="111111"/>
                </a:solidFill>
                <a:latin typeface="+mn-lt"/>
              </a:rPr>
              <a:t>The economy transitions from the contraction phase to the expansion phase. </a:t>
            </a:r>
            <a:endParaRPr lang="en-US" sz="2000" dirty="0">
              <a:solidFill>
                <a:srgbClr val="111111"/>
              </a:solidFill>
              <a:latin typeface="+mn-lt"/>
            </a:endParaRPr>
          </a:p>
          <a:p>
            <a:r>
              <a:rPr lang="en-US" sz="2000">
                <a:solidFill>
                  <a:srgbClr val="111111"/>
                </a:solidFill>
                <a:latin typeface="+mn-lt"/>
              </a:rPr>
              <a:t>The economy hits rock bottom, paving the way for a recovery.</a:t>
            </a:r>
            <a:endParaRPr lang="en-US" sz="2000" dirty="0">
              <a:solidFill>
                <a:srgbClr val="111111"/>
              </a:solidFill>
              <a:latin typeface="+mn-lt"/>
            </a:endParaRPr>
          </a:p>
          <a:p>
            <a:pPr marL="0" indent="0" algn="ctr">
              <a:buNone/>
            </a:pPr>
            <a:endParaRPr lang="en-US" sz="2000" b="1">
              <a:solidFill>
                <a:srgbClr val="111111"/>
              </a:solidFill>
              <a:latin typeface="+mn-lt"/>
            </a:endParaRPr>
          </a:p>
          <a:p>
            <a:pPr marL="0" indent="0">
              <a:buNone/>
            </a:pPr>
            <a:r>
              <a:rPr lang="en-US" sz="2000" b="1">
                <a:solidFill>
                  <a:srgbClr val="111111"/>
                </a:solidFill>
                <a:latin typeface="+mn-lt"/>
              </a:rPr>
              <a:t>After the trough in the cycle, it starts over from the beginning. </a:t>
            </a:r>
          </a:p>
          <a:p>
            <a:pPr marL="342882" lvl="1" indent="0">
              <a:lnSpc>
                <a:spcPct val="100000"/>
              </a:lnSpc>
              <a:spcBef>
                <a:spcPct val="0"/>
              </a:spcBef>
              <a:spcAft>
                <a:spcPct val="0"/>
              </a:spcAft>
              <a:buNone/>
            </a:pPr>
            <a:endParaRPr lang="en-US" sz="2000"/>
          </a:p>
        </p:txBody>
      </p:sp>
      <p:sp>
        <p:nvSpPr>
          <p:cNvPr id="4" name="TextBox 3">
            <a:extLst>
              <a:ext uri="{FF2B5EF4-FFF2-40B4-BE49-F238E27FC236}">
                <a16:creationId xmlns:a16="http://schemas.microsoft.com/office/drawing/2014/main" id="{96BC7A87-7162-F9CC-6AAD-1C044792B01A}"/>
              </a:ext>
            </a:extLst>
          </p:cNvPr>
          <p:cNvSpPr txBox="1"/>
          <p:nvPr/>
        </p:nvSpPr>
        <p:spPr>
          <a:xfrm>
            <a:off x="4969506" y="6385151"/>
            <a:ext cx="3303587"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800" b="0" i="0" u="none" strike="noStrike" cap="none" spc="0" normalizeH="0" baseline="0">
                <a:ln>
                  <a:noFill/>
                </a:ln>
                <a:solidFill>
                  <a:srgbClr val="000000"/>
                </a:solidFill>
                <a:effectLst/>
                <a:uFillTx/>
                <a:latin typeface="+mn-lt"/>
                <a:ea typeface="+mn-ea"/>
                <a:cs typeface="+mn-cs"/>
                <a:sym typeface="Arial"/>
              </a:rPr>
              <a:t>https://www.investopedia.com/terms</a:t>
            </a:r>
          </a:p>
        </p:txBody>
      </p:sp>
    </p:spTree>
    <p:extLst>
      <p:ext uri="{BB962C8B-B14F-4D97-AF65-F5344CB8AC3E}">
        <p14:creationId xmlns:p14="http://schemas.microsoft.com/office/powerpoint/2010/main" val="277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Stages of the Business Cycle</a:t>
            </a:r>
            <a:endParaRPr lang="en-CA" sz="3600"/>
          </a:p>
        </p:txBody>
      </p:sp>
      <p:pic>
        <p:nvPicPr>
          <p:cNvPr id="6" name="Picture 5">
            <a:extLst>
              <a:ext uri="{FF2B5EF4-FFF2-40B4-BE49-F238E27FC236}">
                <a16:creationId xmlns:a16="http://schemas.microsoft.com/office/drawing/2014/main" id="{9938AF4F-0018-2299-1D09-E8C4ACB99487}"/>
              </a:ext>
            </a:extLst>
          </p:cNvPr>
          <p:cNvPicPr>
            <a:picLocks noChangeAspect="1"/>
          </p:cNvPicPr>
          <p:nvPr/>
        </p:nvPicPr>
        <p:blipFill>
          <a:blip r:embed="rId2"/>
          <a:stretch>
            <a:fillRect/>
          </a:stretch>
        </p:blipFill>
        <p:spPr>
          <a:xfrm>
            <a:off x="647700" y="1385923"/>
            <a:ext cx="7848600" cy="4323575"/>
          </a:xfrm>
          <a:prstGeom prst="rect">
            <a:avLst/>
          </a:prstGeom>
        </p:spPr>
      </p:pic>
      <p:sp>
        <p:nvSpPr>
          <p:cNvPr id="7" name="TextBox 6">
            <a:extLst>
              <a:ext uri="{FF2B5EF4-FFF2-40B4-BE49-F238E27FC236}">
                <a16:creationId xmlns:a16="http://schemas.microsoft.com/office/drawing/2014/main" id="{4AC0B802-6957-924A-4F90-87EBD1E44787}"/>
              </a:ext>
            </a:extLst>
          </p:cNvPr>
          <p:cNvSpPr txBox="1"/>
          <p:nvPr/>
        </p:nvSpPr>
        <p:spPr>
          <a:xfrm>
            <a:off x="6012279" y="5634440"/>
            <a:ext cx="3975935" cy="261610"/>
          </a:xfrm>
          <a:prstGeom prst="rect">
            <a:avLst/>
          </a:prstGeom>
          <a:noFill/>
        </p:spPr>
        <p:txBody>
          <a:bodyPr wrap="square" rtlCol="0">
            <a:spAutoFit/>
          </a:bodyPr>
          <a:lstStyle/>
          <a:p>
            <a:r>
              <a:rPr lang="en-CA" sz="1050"/>
              <a:t>C.D. Howe Commentary No. 366, 2012 </a:t>
            </a:r>
          </a:p>
        </p:txBody>
      </p:sp>
    </p:spTree>
    <p:extLst>
      <p:ext uri="{BB962C8B-B14F-4D97-AF65-F5344CB8AC3E}">
        <p14:creationId xmlns:p14="http://schemas.microsoft.com/office/powerpoint/2010/main" val="4279433984"/>
      </p:ext>
    </p:extLst>
  </p:cSld>
  <p:clrMapOvr>
    <a:masterClrMapping/>
  </p:clrMapOvr>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493094-0435-4eae-a32c-76983131fc0f">
      <Terms xmlns="http://schemas.microsoft.com/office/infopath/2007/PartnerControls"/>
    </lcf76f155ced4ddcb4097134ff3c332f>
    <TaxCatchAll xmlns="1bca0e2f-16d9-4d6a-8327-7fd70d5596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AB852A-0F1E-43AF-86DD-CDEB92FA258D}">
  <ds:schemaRefs>
    <ds:schemaRef ds:uri="http://www.w3.org/XML/1998/namespace"/>
    <ds:schemaRef ds:uri="http://purl.org/dc/elements/1.1/"/>
    <ds:schemaRef ds:uri="1bca0e2f-16d9-4d6a-8327-7fd70d55969c"/>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6493094-0435-4eae-a32c-76983131fc0f"/>
    <ds:schemaRef ds:uri="http://schemas.microsoft.com/office/2006/metadata/properties"/>
  </ds:schemaRefs>
</ds:datastoreItem>
</file>

<file path=customXml/itemProps2.xml><?xml version="1.0" encoding="utf-8"?>
<ds:datastoreItem xmlns:ds="http://schemas.openxmlformats.org/officeDocument/2006/customXml" ds:itemID="{34A581EC-43B8-4740-9F2D-8D1D7BA3A37E}">
  <ds:schemaRefs>
    <ds:schemaRef ds:uri="http://schemas.microsoft.com/sharepoint/v3/contenttype/forms"/>
  </ds:schemaRefs>
</ds:datastoreItem>
</file>

<file path=customXml/itemProps3.xml><?xml version="1.0" encoding="utf-8"?>
<ds:datastoreItem xmlns:ds="http://schemas.openxmlformats.org/officeDocument/2006/customXml" ds:itemID="{E12A6851-F7E1-42FB-812A-E3A1277D2969}">
  <ds:schemaRefs>
    <ds:schemaRef ds:uri="http://schemas.microsoft.com/office/2006/metadata/longProperties"/>
  </ds:schemaRefs>
</ds:datastoreItem>
</file>

<file path=customXml/itemProps4.xml><?xml version="1.0" encoding="utf-8"?>
<ds:datastoreItem xmlns:ds="http://schemas.openxmlformats.org/officeDocument/2006/customXml" ds:itemID="{0F5E0CEC-0EDD-4AF9-A2EB-8FE71F2303DA}">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3910</Words>
  <Application>Microsoft Office PowerPoint</Application>
  <PresentationFormat>On-screen Show (4:3)</PresentationFormat>
  <Paragraphs>464</Paragraphs>
  <Slides>56</Slides>
  <Notes>6</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Aharoni</vt:lpstr>
      <vt:lpstr>-apple-system</vt:lpstr>
      <vt:lpstr>Arial</vt:lpstr>
      <vt:lpstr>Calibri</vt:lpstr>
      <vt:lpstr>Dreaming Outloud Pro</vt:lpstr>
      <vt:lpstr>Wingdings</vt:lpstr>
      <vt:lpstr>Wingdings,Sans-Serif</vt:lpstr>
      <vt:lpstr>Office Theme</vt:lpstr>
      <vt:lpstr>The Business Cycle and You!</vt:lpstr>
      <vt:lpstr>A Special Note for Teachers</vt:lpstr>
      <vt:lpstr>Students will…</vt:lpstr>
      <vt:lpstr>Project Introduction</vt:lpstr>
      <vt:lpstr>Part</vt:lpstr>
      <vt:lpstr>Minds On Activity</vt:lpstr>
      <vt:lpstr>Stages of the Business Cycle</vt:lpstr>
      <vt:lpstr>Stages of the Business Cycle</vt:lpstr>
      <vt:lpstr>Stages of the Business Cycle</vt:lpstr>
      <vt:lpstr>Academic Language</vt:lpstr>
      <vt:lpstr>Extreme Cases: Booms</vt:lpstr>
      <vt:lpstr>Extreme Cases: Busts</vt:lpstr>
      <vt:lpstr>Assignment</vt:lpstr>
      <vt:lpstr>Resources</vt:lpstr>
      <vt:lpstr>Business News Resources</vt:lpstr>
      <vt:lpstr>Part</vt:lpstr>
      <vt:lpstr>Expansions</vt:lpstr>
      <vt:lpstr>Part 2: History of Expansions</vt:lpstr>
      <vt:lpstr>Economic Expansions</vt:lpstr>
      <vt:lpstr>Part 2: History of Contractions </vt:lpstr>
      <vt:lpstr>History of Contractions </vt:lpstr>
      <vt:lpstr>Resources </vt:lpstr>
      <vt:lpstr>Part</vt:lpstr>
      <vt:lpstr>Part 3: Government Intervention </vt:lpstr>
      <vt:lpstr>Part 3: Responses to Economic Expansions </vt:lpstr>
      <vt:lpstr>Part 3: Responses to Economic Expansions </vt:lpstr>
      <vt:lpstr>Group Discussion</vt:lpstr>
      <vt:lpstr>Group Discussion</vt:lpstr>
      <vt:lpstr>Debate</vt:lpstr>
      <vt:lpstr>Debate</vt:lpstr>
      <vt:lpstr>Debate</vt:lpstr>
      <vt:lpstr>Tough Talk</vt:lpstr>
      <vt:lpstr>Debate: Reflection Questions</vt:lpstr>
      <vt:lpstr>Debate Resources</vt:lpstr>
      <vt:lpstr>Resources</vt:lpstr>
      <vt:lpstr>PowerPoint Presentation</vt:lpstr>
      <vt:lpstr>Why plan for different economic cycles?</vt:lpstr>
      <vt:lpstr>Minds On - Why plan for different economic cycles?</vt:lpstr>
      <vt:lpstr>Minds On Activity: (Sample answers)</vt:lpstr>
      <vt:lpstr>Minds On Activity: (Sample answers)</vt:lpstr>
      <vt:lpstr>Minds On Activity: (Sample answers)</vt:lpstr>
      <vt:lpstr>The Lesson of the Tsunami Stone </vt:lpstr>
      <vt:lpstr>The Turkey Problem</vt:lpstr>
      <vt:lpstr>The Turkey Problem</vt:lpstr>
      <vt:lpstr>Don’t be a Turkey</vt:lpstr>
      <vt:lpstr>Don’t be a Turkey</vt:lpstr>
      <vt:lpstr>Cyclical Planning</vt:lpstr>
      <vt:lpstr>Cyclical Planning</vt:lpstr>
      <vt:lpstr>A Primer for the Financial Plans Assignment</vt:lpstr>
      <vt:lpstr>Studies Only</vt:lpstr>
      <vt:lpstr>Studies and Work</vt:lpstr>
      <vt:lpstr>Work Only</vt:lpstr>
      <vt:lpstr>Discussion Questions</vt:lpstr>
      <vt:lpstr>Key Takeaways</vt:lpstr>
      <vt:lpstr>Bonus Video</vt:lpstr>
      <vt:lpstr>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1</cp:revision>
  <dcterms:created xsi:type="dcterms:W3CDTF">2011-06-06T13:23:04Z</dcterms:created>
  <dcterms:modified xsi:type="dcterms:W3CDTF">2023-03-21T20:55:18Z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Meredith Roberts</vt:lpwstr>
  </property>
  <property fmtid="{D5CDD505-2E9C-101B-9397-08002B2CF9AE}" pid="3" name="Order">
    <vt:lpwstr>935400.000000000</vt:lpwstr>
  </property>
  <property fmtid="{D5CDD505-2E9C-101B-9397-08002B2CF9AE}" pid="4" name="display_urn:schemas-microsoft-com:office:office#Author">
    <vt:lpwstr>Meredith Roberts</vt:lpwstr>
  </property>
  <property fmtid="{D5CDD505-2E9C-101B-9397-08002B2CF9AE}" pid="5" name="ContentTypeId">
    <vt:lpwstr>0x0101006F7E63EF2496EC4A8317235C224509C7</vt:lpwstr>
  </property>
  <property fmtid="{D5CDD505-2E9C-101B-9397-08002B2CF9AE}" pid="6" name="MediaServiceImageTags">
    <vt:lpwstr/>
  </property>
</Properties>
</file>