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7" r:id="rId6"/>
    <p:sldId id="298" r:id="rId7"/>
    <p:sldId id="258" r:id="rId8"/>
    <p:sldId id="274" r:id="rId9"/>
    <p:sldId id="270" r:id="rId10"/>
    <p:sldId id="292" r:id="rId11"/>
    <p:sldId id="291" r:id="rId12"/>
    <p:sldId id="272" r:id="rId13"/>
    <p:sldId id="283" r:id="rId14"/>
    <p:sldId id="293" r:id="rId15"/>
    <p:sldId id="273" r:id="rId16"/>
    <p:sldId id="294" r:id="rId17"/>
    <p:sldId id="290" r:id="rId18"/>
    <p:sldId id="295" r:id="rId19"/>
    <p:sldId id="296" r:id="rId20"/>
    <p:sldId id="287" r:id="rId21"/>
    <p:sldId id="275" r:id="rId22"/>
    <p:sldId id="289" r:id="rId23"/>
    <p:sldId id="29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kvxmfM+3ST+6y5fbKgS7zA==" hashData="XaC3f1WGRqGdBvgK+UHlsHOgvPEH/dZxt0YaNp1iT1pIEmJQ0gMfJY+BxCveaDi8UJSJo0eY42YTl7Gl6MH/E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E3A"/>
    <a:srgbClr val="FFFF00"/>
    <a:srgbClr val="005954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4C0CC-68A7-4AE0-8599-AF8755C5254F}" v="1" dt="2021-08-26T20:38:55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write down some of things they need or want, and put down the price. Teachers can talk about goods and services.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68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big purchase your saving goal. Or ask students to write down something special they want to save for.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12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6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can research on the investment options listed above or look for other options.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2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can research on the investment options listed above or look for other options.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2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case that the total in over the weekly allowance, teacher shows students how to reduce expenses from one of the buckets.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5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f-mb5L6J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f-mb5L6JY?feature=oembed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Jz5UFmkk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aJz5UFmkk8?feature=oembed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revenue-agency/services/tax/individuals/topics/rrsps-related-plans/registered-retirement-savings-plan-rrsp.html" TargetMode="External"/><Relationship Id="rId2" Type="http://schemas.openxmlformats.org/officeDocument/2006/relationships/hyperlink" Target="https://www.canada.ca/en/services/benefits/education/education-savings/res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ada.ca/en/revenue-agency/services/forms-publications/publications/rc4466/tax-free-savings-account-tfsa-guide-individual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FGCgnebmc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GCgnebmc8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CmIxraWl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CmIxraWlM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424862" cy="10795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5954"/>
                </a:solidFill>
                <a:latin typeface="Open Sans" panose="020B0606030504020204" pitchFamily="34" charset="0"/>
              </a:rPr>
              <a:t>Where Is My Money?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8BF1E"/>
                </a:solidFill>
                <a:latin typeface="Open Sans" panose="020B0606030504020204" pitchFamily="34" charset="0"/>
              </a:rPr>
              <a:t>Grade 4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924175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5F26E-47BF-496A-8270-D5EF5F72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00" y="886661"/>
            <a:ext cx="6958450" cy="543793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Saving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Making an effort not to spend money now, so you can save for something special!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1830D9-CAC0-4A99-A3AE-DA66479120A3}"/>
              </a:ext>
            </a:extLst>
          </p:cNvPr>
          <p:cNvSpPr txBox="1"/>
          <p:nvPr/>
        </p:nvSpPr>
        <p:spPr>
          <a:xfrm flipH="1">
            <a:off x="1099563" y="3042399"/>
            <a:ext cx="18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Video game –</a:t>
            </a:r>
            <a:br>
              <a:rPr lang="en-US" sz="1400" dirty="0"/>
            </a:br>
            <a:r>
              <a:rPr lang="en-US" sz="1400" dirty="0"/>
              <a:t>Animal Crossing </a:t>
            </a:r>
            <a:r>
              <a:rPr lang="en-US" sz="1400" b="1" dirty="0"/>
              <a:t>$80</a:t>
            </a:r>
            <a:endParaRPr lang="en-CA" sz="1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101702-B72E-46E6-BFF7-AF1D702C52E4}"/>
              </a:ext>
            </a:extLst>
          </p:cNvPr>
          <p:cNvSpPr/>
          <p:nvPr/>
        </p:nvSpPr>
        <p:spPr bwMode="auto">
          <a:xfrm>
            <a:off x="988000" y="2954996"/>
            <a:ext cx="2032603" cy="773203"/>
          </a:xfrm>
          <a:custGeom>
            <a:avLst/>
            <a:gdLst>
              <a:gd name="connsiteX0" fmla="*/ 0 w 2032603"/>
              <a:gd name="connsiteY0" fmla="*/ 386602 h 773203"/>
              <a:gd name="connsiteX1" fmla="*/ 1016302 w 2032603"/>
              <a:gd name="connsiteY1" fmla="*/ 0 h 773203"/>
              <a:gd name="connsiteX2" fmla="*/ 2032604 w 2032603"/>
              <a:gd name="connsiteY2" fmla="*/ 386602 h 773203"/>
              <a:gd name="connsiteX3" fmla="*/ 1016302 w 2032603"/>
              <a:gd name="connsiteY3" fmla="*/ 773204 h 773203"/>
              <a:gd name="connsiteX4" fmla="*/ 0 w 2032603"/>
              <a:gd name="connsiteY4" fmla="*/ 386602 h 77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603" h="773203" extrusionOk="0">
                <a:moveTo>
                  <a:pt x="0" y="386602"/>
                </a:moveTo>
                <a:cubicBezTo>
                  <a:pt x="-35735" y="131066"/>
                  <a:pt x="545032" y="-32683"/>
                  <a:pt x="1016302" y="0"/>
                </a:cubicBezTo>
                <a:cubicBezTo>
                  <a:pt x="1572190" y="3034"/>
                  <a:pt x="2060443" y="164781"/>
                  <a:pt x="2032604" y="386602"/>
                </a:cubicBezTo>
                <a:cubicBezTo>
                  <a:pt x="2003585" y="542259"/>
                  <a:pt x="1553829" y="847139"/>
                  <a:pt x="1016302" y="773204"/>
                </a:cubicBezTo>
                <a:cubicBezTo>
                  <a:pt x="476465" y="743611"/>
                  <a:pt x="4431" y="599751"/>
                  <a:pt x="0" y="386602"/>
                </a:cubicBezTo>
                <a:close/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Graphic 5" descr="Line arrow: Counter-clockwise curve with solid fill">
            <a:extLst>
              <a:ext uri="{FF2B5EF4-FFF2-40B4-BE49-F238E27FC236}">
                <a16:creationId xmlns:a16="http://schemas.microsoft.com/office/drawing/2014/main" id="{D77DA986-7934-4371-8614-E75CD5B93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782307">
            <a:off x="3002148" y="2750149"/>
            <a:ext cx="757263" cy="757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7D9114-14EE-4518-9719-57F65EC1E979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Saving Goal: $80</a:t>
            </a:r>
            <a:br>
              <a:rPr lang="en-US" sz="1600" dirty="0"/>
            </a:br>
            <a:r>
              <a:rPr lang="en-US" sz="1400" dirty="0"/>
              <a:t>Video game --Animal Crossing</a:t>
            </a:r>
            <a:endParaRPr lang="en-CA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3EFCE-6FE2-4E3D-866C-8CA9B902FFD6}"/>
              </a:ext>
            </a:extLst>
          </p:cNvPr>
          <p:cNvSpPr txBox="1"/>
          <p:nvPr/>
        </p:nvSpPr>
        <p:spPr>
          <a:xfrm flipH="1">
            <a:off x="3351772" y="3448552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will save $5 this week.</a:t>
            </a:r>
            <a:endParaRPr lang="en-CA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E239E-4710-44F2-A239-F90F1DE067AC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Fried chicken       </a:t>
            </a:r>
            <a:r>
              <a:rPr lang="en-US" sz="1400" b="1" dirty="0"/>
              <a:t>$8</a:t>
            </a:r>
            <a:endParaRPr lang="en-CA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7DF7ED-5B95-4750-AE9A-C0F1E8485413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Food delivery fee </a:t>
            </a:r>
            <a:r>
              <a:rPr lang="en-US" sz="1400" b="1" dirty="0"/>
              <a:t>$3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745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2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What is “donating”?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hlinkClick r:id="rId3"/>
              </a:rPr>
              <a:t>https://www.youtube.com/watch?v=Pbf-mb5L6JY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Online Media 1" title="The Importance of Donating - Money Savvy For Kids">
            <a:hlinkClick r:id="" action="ppaction://media"/>
            <a:extLst>
              <a:ext uri="{FF2B5EF4-FFF2-40B4-BE49-F238E27FC236}">
                <a16:creationId xmlns:a16="http://schemas.microsoft.com/office/drawing/2014/main" id="{0803BCD6-B009-4F00-A204-AED984B240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3802" y="1717677"/>
            <a:ext cx="7627723" cy="43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5F26E-47BF-496A-8270-D5EF5F72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00" y="886661"/>
            <a:ext cx="6958450" cy="543793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Donating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Giving to others in need, and it comes from your heart.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7D9114-14EE-4518-9719-57F65EC1E979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Saving Goal: $80</a:t>
            </a:r>
            <a:br>
              <a:rPr lang="en-US" sz="1600" dirty="0"/>
            </a:br>
            <a:r>
              <a:rPr lang="en-US" sz="1400" dirty="0"/>
              <a:t>Video game --Animal Crossing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009F5-6C25-48C0-8CAB-FE53E3CFEE42}"/>
              </a:ext>
            </a:extLst>
          </p:cNvPr>
          <p:cNvSpPr txBox="1"/>
          <p:nvPr/>
        </p:nvSpPr>
        <p:spPr>
          <a:xfrm flipH="1">
            <a:off x="3351772" y="3448552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will save $5 this week.</a:t>
            </a:r>
            <a:endParaRPr lang="en-CA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2763D-324F-4100-907C-8436AFFBD8F8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Fried chicken       </a:t>
            </a:r>
            <a:r>
              <a:rPr lang="en-US" sz="1400" b="1" dirty="0"/>
              <a:t>$8</a:t>
            </a:r>
            <a:endParaRPr lang="en-CA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B9AC9-D082-4C3B-9FE7-26A15C9DB0EF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Food delivery fee </a:t>
            </a:r>
            <a:r>
              <a:rPr lang="en-US" sz="1400" b="1" dirty="0"/>
              <a:t>$3</a:t>
            </a:r>
            <a:endParaRPr lang="en-CA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430A8-6C77-4FED-AC50-EF25676F05C4}"/>
              </a:ext>
            </a:extLst>
          </p:cNvPr>
          <p:cNvSpPr txBox="1"/>
          <p:nvPr/>
        </p:nvSpPr>
        <p:spPr>
          <a:xfrm>
            <a:off x="5180343" y="2377352"/>
            <a:ext cx="1086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School bake sale </a:t>
            </a:r>
            <a:r>
              <a:rPr lang="en-US" sz="1400" b="1" dirty="0"/>
              <a:t>$2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42795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What is “investing”?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F3A27A-4FC9-4C2E-8D5B-B9703ACD9569}"/>
              </a:ext>
            </a:extLst>
          </p:cNvPr>
          <p:cNvSpPr txBox="1">
            <a:spLocks/>
          </p:cNvSpPr>
          <p:nvPr/>
        </p:nvSpPr>
        <p:spPr bwMode="auto">
          <a:xfrm>
            <a:off x="610394" y="1219200"/>
            <a:ext cx="79232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kern="0" dirty="0">
                <a:hlinkClick r:id="rId3"/>
              </a:rPr>
              <a:t>https://www.youtube.com/watch?v</a:t>
            </a:r>
            <a:r>
              <a:rPr lang="en-US" altLang="en-US" sz="1800" kern="0">
                <a:hlinkClick r:id="rId3"/>
              </a:rPr>
              <a:t>=BaJz5UFmkk8</a:t>
            </a:r>
            <a:endParaRPr lang="en-US" altLang="en-US" sz="1800" kern="0"/>
          </a:p>
          <a:p>
            <a:pPr marL="0" indent="0" eaLnBrk="1" hangingPunct="1">
              <a:buNone/>
            </a:pPr>
            <a:endParaRPr lang="en-US" altLang="en-US" sz="1800" kern="0" dirty="0"/>
          </a:p>
        </p:txBody>
      </p:sp>
      <p:pic>
        <p:nvPicPr>
          <p:cNvPr id="2" name="Online Media 1" title="Kid Explains Investing in One Minute">
            <a:hlinkClick r:id="" action="ppaction://media"/>
            <a:extLst>
              <a:ext uri="{FF2B5EF4-FFF2-40B4-BE49-F238E27FC236}">
                <a16:creationId xmlns:a16="http://schemas.microsoft.com/office/drawing/2014/main" id="{D6338A3A-2A42-4DCE-8AAD-2131400793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0018" y="1534006"/>
            <a:ext cx="7892547" cy="44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5F26E-47BF-496A-8270-D5EF5F72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00" y="886661"/>
            <a:ext cx="6958450" cy="543793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Investing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Having money grow over a long period of time. There are some risks.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7D9114-14EE-4518-9719-57F65EC1E979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Saving Goal: $80</a:t>
            </a:r>
            <a:br>
              <a:rPr lang="en-US" sz="1600" dirty="0"/>
            </a:br>
            <a:r>
              <a:rPr lang="en-US" sz="1400" dirty="0"/>
              <a:t>Video game --Animal Crossing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009F5-6C25-48C0-8CAB-FE53E3CFEE42}"/>
              </a:ext>
            </a:extLst>
          </p:cNvPr>
          <p:cNvSpPr txBox="1"/>
          <p:nvPr/>
        </p:nvSpPr>
        <p:spPr>
          <a:xfrm flipH="1">
            <a:off x="3351772" y="3448552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will save $5 this week.</a:t>
            </a:r>
            <a:endParaRPr lang="en-CA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2763D-324F-4100-907C-8436AFFBD8F8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Fried chicken       </a:t>
            </a:r>
            <a:r>
              <a:rPr lang="en-US" sz="1400" b="1" dirty="0"/>
              <a:t>$8</a:t>
            </a:r>
            <a:endParaRPr lang="en-CA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B9AC9-D082-4C3B-9FE7-26A15C9DB0EF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Food delivery fee </a:t>
            </a:r>
            <a:r>
              <a:rPr lang="en-US" sz="1400" b="1" dirty="0"/>
              <a:t>$3</a:t>
            </a:r>
            <a:endParaRPr lang="en-CA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430A8-6C77-4FED-AC50-EF25676F05C4}"/>
              </a:ext>
            </a:extLst>
          </p:cNvPr>
          <p:cNvSpPr txBox="1"/>
          <p:nvPr/>
        </p:nvSpPr>
        <p:spPr>
          <a:xfrm>
            <a:off x="5180343" y="2365291"/>
            <a:ext cx="1086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School bake sale </a:t>
            </a:r>
            <a:r>
              <a:rPr lang="en-US" sz="1400" b="1" dirty="0"/>
              <a:t>$2</a:t>
            </a:r>
            <a:endParaRPr lang="en-CA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D361B-D430-4255-BE55-26F8CC877E7C}"/>
              </a:ext>
            </a:extLst>
          </p:cNvPr>
          <p:cNvSpPr txBox="1"/>
          <p:nvPr/>
        </p:nvSpPr>
        <p:spPr>
          <a:xfrm>
            <a:off x="6460270" y="2994310"/>
            <a:ext cx="157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RRSP (Retirement Savings Plan)</a:t>
            </a:r>
            <a:endParaRPr lang="en-CA" sz="1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33B73-F522-4CB5-8687-BBBC1D334494}"/>
              </a:ext>
            </a:extLst>
          </p:cNvPr>
          <p:cNvSpPr txBox="1"/>
          <p:nvPr/>
        </p:nvSpPr>
        <p:spPr>
          <a:xfrm>
            <a:off x="6653024" y="3789755"/>
            <a:ext cx="1738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TFSA</a:t>
            </a:r>
          </a:p>
          <a:p>
            <a:r>
              <a:rPr lang="en-US" sz="1400" dirty="0"/>
              <a:t>(Tax-Free Savings Account)</a:t>
            </a:r>
            <a:endParaRPr lang="en-CA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350CD-F04B-4415-9FDA-2304C7E1C1F5}"/>
              </a:ext>
            </a:extLst>
          </p:cNvPr>
          <p:cNvSpPr txBox="1"/>
          <p:nvPr/>
        </p:nvSpPr>
        <p:spPr>
          <a:xfrm>
            <a:off x="6426326" y="4579069"/>
            <a:ext cx="11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Government bonds</a:t>
            </a:r>
            <a:endParaRPr lang="en-CA" sz="14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B9BBE-6794-4797-9254-A2516AD083A7}"/>
              </a:ext>
            </a:extLst>
          </p:cNvPr>
          <p:cNvSpPr txBox="1"/>
          <p:nvPr/>
        </p:nvSpPr>
        <p:spPr>
          <a:xfrm>
            <a:off x="6762224" y="5146150"/>
            <a:ext cx="126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Stocks</a:t>
            </a:r>
            <a:endParaRPr lang="en-CA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702072-D56A-45B6-86E9-71CA1B9AF1A4}"/>
              </a:ext>
            </a:extLst>
          </p:cNvPr>
          <p:cNvSpPr txBox="1"/>
          <p:nvPr/>
        </p:nvSpPr>
        <p:spPr>
          <a:xfrm>
            <a:off x="6464804" y="2519179"/>
            <a:ext cx="17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Savings account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433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5F26E-47BF-496A-8270-D5EF5F72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00" y="886661"/>
            <a:ext cx="6958450" cy="543793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Managing My Money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the total amount is same as your weekly allowance?  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7D9114-14EE-4518-9719-57F65EC1E979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Saving Goal: $80</a:t>
            </a:r>
            <a:br>
              <a:rPr lang="en-US" sz="1600" dirty="0"/>
            </a:br>
            <a:r>
              <a:rPr lang="en-US" sz="1400" dirty="0"/>
              <a:t>Video game --Animal Crossing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009F5-6C25-48C0-8CAB-FE53E3CFEE42}"/>
              </a:ext>
            </a:extLst>
          </p:cNvPr>
          <p:cNvSpPr txBox="1"/>
          <p:nvPr/>
        </p:nvSpPr>
        <p:spPr>
          <a:xfrm flipH="1">
            <a:off x="3351772" y="3450941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will save $5 this week.</a:t>
            </a:r>
            <a:endParaRPr lang="en-CA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2763D-324F-4100-907C-8436AFFBD8F8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Fried chicken       </a:t>
            </a:r>
            <a:r>
              <a:rPr lang="en-US" sz="1400" b="1" dirty="0"/>
              <a:t>$8</a:t>
            </a:r>
            <a:endParaRPr lang="en-CA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B9AC9-D082-4C3B-9FE7-26A15C9DB0EF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Food delivery fee </a:t>
            </a:r>
            <a:r>
              <a:rPr lang="en-US" sz="1400" b="1" dirty="0"/>
              <a:t>$3</a:t>
            </a:r>
            <a:endParaRPr lang="en-CA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430A8-6C77-4FED-AC50-EF25676F05C4}"/>
              </a:ext>
            </a:extLst>
          </p:cNvPr>
          <p:cNvSpPr txBox="1"/>
          <p:nvPr/>
        </p:nvSpPr>
        <p:spPr>
          <a:xfrm>
            <a:off x="5180343" y="2365291"/>
            <a:ext cx="1086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School bake sale </a:t>
            </a:r>
            <a:r>
              <a:rPr lang="en-US" sz="1400" b="1" dirty="0"/>
              <a:t>$2</a:t>
            </a:r>
            <a:endParaRPr lang="en-CA" sz="1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36FB3C-9C06-4366-9AA0-01DE24ADB321}"/>
              </a:ext>
            </a:extLst>
          </p:cNvPr>
          <p:cNvSpPr/>
          <p:nvPr/>
        </p:nvSpPr>
        <p:spPr bwMode="auto">
          <a:xfrm>
            <a:off x="3784144" y="5489574"/>
            <a:ext cx="2400899" cy="617162"/>
          </a:xfrm>
          <a:custGeom>
            <a:avLst/>
            <a:gdLst>
              <a:gd name="connsiteX0" fmla="*/ 0 w 2400899"/>
              <a:gd name="connsiteY0" fmla="*/ 308581 h 617162"/>
              <a:gd name="connsiteX1" fmla="*/ 1200450 w 2400899"/>
              <a:gd name="connsiteY1" fmla="*/ 0 h 617162"/>
              <a:gd name="connsiteX2" fmla="*/ 2400900 w 2400899"/>
              <a:gd name="connsiteY2" fmla="*/ 308581 h 617162"/>
              <a:gd name="connsiteX3" fmla="*/ 1200450 w 2400899"/>
              <a:gd name="connsiteY3" fmla="*/ 617162 h 617162"/>
              <a:gd name="connsiteX4" fmla="*/ 0 w 2400899"/>
              <a:gd name="connsiteY4" fmla="*/ 308581 h 61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899" h="617162" extrusionOk="0">
                <a:moveTo>
                  <a:pt x="0" y="308581"/>
                </a:moveTo>
                <a:cubicBezTo>
                  <a:pt x="20595" y="57427"/>
                  <a:pt x="482014" y="24354"/>
                  <a:pt x="1200450" y="0"/>
                </a:cubicBezTo>
                <a:cubicBezTo>
                  <a:pt x="1896305" y="8435"/>
                  <a:pt x="2388839" y="142494"/>
                  <a:pt x="2400900" y="308581"/>
                </a:cubicBezTo>
                <a:cubicBezTo>
                  <a:pt x="2421923" y="473571"/>
                  <a:pt x="1859045" y="636977"/>
                  <a:pt x="1200450" y="617162"/>
                </a:cubicBezTo>
                <a:cubicBezTo>
                  <a:pt x="522945" y="596020"/>
                  <a:pt x="33193" y="480338"/>
                  <a:pt x="0" y="308581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5EC14B-83C5-48F2-B0AE-78DAB98D072B}"/>
              </a:ext>
            </a:extLst>
          </p:cNvPr>
          <p:cNvSpPr txBox="1"/>
          <p:nvPr/>
        </p:nvSpPr>
        <p:spPr>
          <a:xfrm>
            <a:off x="6460270" y="2994310"/>
            <a:ext cx="157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RRSP (Retirement Savings Plan)</a:t>
            </a:r>
            <a:endParaRPr lang="en-CA" sz="14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7C270-7E4D-4B0B-A234-4AAE6A219FC6}"/>
              </a:ext>
            </a:extLst>
          </p:cNvPr>
          <p:cNvSpPr txBox="1"/>
          <p:nvPr/>
        </p:nvSpPr>
        <p:spPr>
          <a:xfrm>
            <a:off x="6653024" y="3789755"/>
            <a:ext cx="1738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TFSA</a:t>
            </a:r>
          </a:p>
          <a:p>
            <a:r>
              <a:rPr lang="en-US" sz="1400" dirty="0"/>
              <a:t>(Tax-Free Savings Account)</a:t>
            </a:r>
            <a:endParaRPr lang="en-CA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E3B567-77C5-4635-8223-7896D70B58F0}"/>
              </a:ext>
            </a:extLst>
          </p:cNvPr>
          <p:cNvSpPr txBox="1"/>
          <p:nvPr/>
        </p:nvSpPr>
        <p:spPr>
          <a:xfrm>
            <a:off x="6426326" y="4579069"/>
            <a:ext cx="11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Government bonds</a:t>
            </a:r>
            <a:endParaRPr lang="en-CA" sz="14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82991-9E5C-4FA1-91EC-EC00FA4BA021}"/>
              </a:ext>
            </a:extLst>
          </p:cNvPr>
          <p:cNvSpPr txBox="1"/>
          <p:nvPr/>
        </p:nvSpPr>
        <p:spPr>
          <a:xfrm>
            <a:off x="6762224" y="5146150"/>
            <a:ext cx="126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Stocks</a:t>
            </a:r>
            <a:endParaRPr lang="en-CA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FCFBF-47AF-4659-8CAA-D0E2603AD04E}"/>
              </a:ext>
            </a:extLst>
          </p:cNvPr>
          <p:cNvSpPr txBox="1"/>
          <p:nvPr/>
        </p:nvSpPr>
        <p:spPr>
          <a:xfrm>
            <a:off x="6464804" y="2519179"/>
            <a:ext cx="17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Savings account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1417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18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444C4E-846C-416B-9EF5-1F1554D2C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00" y="870482"/>
            <a:ext cx="6958450" cy="543793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0238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954"/>
                </a:solidFill>
                <a:latin typeface="Open Sans" panose="020B0606030504020204" pitchFamily="34" charset="0"/>
              </a:rPr>
              <a:t>For example…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FCDBE24-AE5F-4C5F-A04E-9A51F1E56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364" y="3876259"/>
            <a:ext cx="826152" cy="8612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5DC756-85D4-4AEF-872C-D76808493921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Saving Goal: $80</a:t>
            </a:r>
            <a:br>
              <a:rPr lang="en-US" sz="1600" dirty="0"/>
            </a:br>
            <a:r>
              <a:rPr lang="en-US" sz="1400" dirty="0"/>
              <a:t>Video game --Animal Crossing</a:t>
            </a:r>
            <a:endParaRPr lang="en-CA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DD75D9-C3A6-44DF-92EC-06A45DE53C39}"/>
              </a:ext>
            </a:extLst>
          </p:cNvPr>
          <p:cNvSpPr txBox="1"/>
          <p:nvPr/>
        </p:nvSpPr>
        <p:spPr>
          <a:xfrm flipH="1">
            <a:off x="3351772" y="3450941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will save $5 this week.</a:t>
            </a:r>
            <a:endParaRPr lang="en-CA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87D099-781A-4F50-BD98-2C31CEA406FA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Fried chicken       </a:t>
            </a:r>
            <a:r>
              <a:rPr lang="en-US" sz="1400" b="1" dirty="0"/>
              <a:t>$8</a:t>
            </a:r>
            <a:endParaRPr lang="en-CA" sz="1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C13A70-75D4-458D-833E-F84006B45F1A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Food delivery fee </a:t>
            </a:r>
            <a:r>
              <a:rPr lang="en-US" sz="1400" b="1" dirty="0"/>
              <a:t>$3</a:t>
            </a:r>
            <a:endParaRPr lang="en-CA" sz="1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13F3D7-5BC5-48E3-B1D0-A0CCC96C1AE7}"/>
              </a:ext>
            </a:extLst>
          </p:cNvPr>
          <p:cNvSpPr txBox="1"/>
          <p:nvPr/>
        </p:nvSpPr>
        <p:spPr>
          <a:xfrm>
            <a:off x="5180343" y="2365291"/>
            <a:ext cx="1086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School bake sale </a:t>
            </a:r>
            <a:r>
              <a:rPr lang="en-US" sz="1400" b="1" dirty="0"/>
              <a:t>$2</a:t>
            </a:r>
            <a:endParaRPr lang="en-CA" sz="1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527503-D774-4E8B-85A5-3BE4F1B2C48F}"/>
              </a:ext>
            </a:extLst>
          </p:cNvPr>
          <p:cNvSpPr txBox="1"/>
          <p:nvPr/>
        </p:nvSpPr>
        <p:spPr>
          <a:xfrm>
            <a:off x="6426326" y="2396976"/>
            <a:ext cx="13610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 (Registered</a:t>
            </a:r>
          </a:p>
          <a:p>
            <a:r>
              <a:rPr lang="en-US" sz="1400" dirty="0"/>
              <a:t>Education Savings Plan)</a:t>
            </a:r>
          </a:p>
          <a:p>
            <a:r>
              <a:rPr lang="en-US" sz="1400" b="1" dirty="0"/>
              <a:t>$4</a:t>
            </a:r>
            <a:endParaRPr lang="en-CA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ACB528-2E84-46EC-B1E0-8F888EB55FA7}"/>
              </a:ext>
            </a:extLst>
          </p:cNvPr>
          <p:cNvSpPr txBox="1"/>
          <p:nvPr/>
        </p:nvSpPr>
        <p:spPr>
          <a:xfrm>
            <a:off x="3801438" y="5568841"/>
            <a:ext cx="208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22.00</a:t>
            </a:r>
            <a:endParaRPr lang="en-CA" sz="28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524F24-1251-4E81-B8D9-D276B5116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79"/>
          <a:stretch/>
        </p:blipFill>
        <p:spPr>
          <a:xfrm>
            <a:off x="2934413" y="244219"/>
            <a:ext cx="3275173" cy="7402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F006F0-2F8B-4FD5-B347-35AE98B99E86}"/>
              </a:ext>
            </a:extLst>
          </p:cNvPr>
          <p:cNvSpPr txBox="1"/>
          <p:nvPr/>
        </p:nvSpPr>
        <p:spPr>
          <a:xfrm>
            <a:off x="4317145" y="557743"/>
            <a:ext cx="9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25.00</a:t>
            </a:r>
            <a:endParaRPr lang="en-CA" sz="18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877C2B-C9F8-4035-BA10-5B0A4C97A555}"/>
              </a:ext>
            </a:extLst>
          </p:cNvPr>
          <p:cNvSpPr/>
          <p:nvPr/>
        </p:nvSpPr>
        <p:spPr bwMode="auto">
          <a:xfrm>
            <a:off x="3256908" y="5489574"/>
            <a:ext cx="1923435" cy="617162"/>
          </a:xfrm>
          <a:custGeom>
            <a:avLst/>
            <a:gdLst>
              <a:gd name="connsiteX0" fmla="*/ 0 w 1923435"/>
              <a:gd name="connsiteY0" fmla="*/ 308581 h 617162"/>
              <a:gd name="connsiteX1" fmla="*/ 961718 w 1923435"/>
              <a:gd name="connsiteY1" fmla="*/ 0 h 617162"/>
              <a:gd name="connsiteX2" fmla="*/ 1923436 w 1923435"/>
              <a:gd name="connsiteY2" fmla="*/ 308581 h 617162"/>
              <a:gd name="connsiteX3" fmla="*/ 961718 w 1923435"/>
              <a:gd name="connsiteY3" fmla="*/ 617162 h 617162"/>
              <a:gd name="connsiteX4" fmla="*/ 0 w 1923435"/>
              <a:gd name="connsiteY4" fmla="*/ 308581 h 61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435" h="617162" extrusionOk="0">
                <a:moveTo>
                  <a:pt x="0" y="308581"/>
                </a:moveTo>
                <a:cubicBezTo>
                  <a:pt x="8890" y="103308"/>
                  <a:pt x="391603" y="17119"/>
                  <a:pt x="961718" y="0"/>
                </a:cubicBezTo>
                <a:cubicBezTo>
                  <a:pt x="1525725" y="8435"/>
                  <a:pt x="1911375" y="142494"/>
                  <a:pt x="1923436" y="308581"/>
                </a:cubicBezTo>
                <a:cubicBezTo>
                  <a:pt x="1953533" y="471224"/>
                  <a:pt x="1473995" y="702212"/>
                  <a:pt x="961718" y="617162"/>
                </a:cubicBezTo>
                <a:cubicBezTo>
                  <a:pt x="416061" y="596020"/>
                  <a:pt x="33193" y="480338"/>
                  <a:pt x="0" y="308581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030C768-B5DC-4F4F-A49B-FFB1913AD783}"/>
              </a:ext>
            </a:extLst>
          </p:cNvPr>
          <p:cNvSpPr/>
          <p:nvPr/>
        </p:nvSpPr>
        <p:spPr bwMode="auto">
          <a:xfrm>
            <a:off x="4067418" y="463788"/>
            <a:ext cx="2025157" cy="617162"/>
          </a:xfrm>
          <a:custGeom>
            <a:avLst/>
            <a:gdLst>
              <a:gd name="connsiteX0" fmla="*/ 0 w 2025157"/>
              <a:gd name="connsiteY0" fmla="*/ 308581 h 617162"/>
              <a:gd name="connsiteX1" fmla="*/ 1012579 w 2025157"/>
              <a:gd name="connsiteY1" fmla="*/ 0 h 617162"/>
              <a:gd name="connsiteX2" fmla="*/ 2025158 w 2025157"/>
              <a:gd name="connsiteY2" fmla="*/ 308581 h 617162"/>
              <a:gd name="connsiteX3" fmla="*/ 1012579 w 2025157"/>
              <a:gd name="connsiteY3" fmla="*/ 617162 h 617162"/>
              <a:gd name="connsiteX4" fmla="*/ 0 w 2025157"/>
              <a:gd name="connsiteY4" fmla="*/ 308581 h 61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157" h="617162" extrusionOk="0">
                <a:moveTo>
                  <a:pt x="0" y="308581"/>
                </a:moveTo>
                <a:cubicBezTo>
                  <a:pt x="6130" y="114129"/>
                  <a:pt x="383085" y="30862"/>
                  <a:pt x="1012579" y="0"/>
                </a:cubicBezTo>
                <a:cubicBezTo>
                  <a:pt x="1604676" y="8435"/>
                  <a:pt x="2013097" y="142494"/>
                  <a:pt x="2025158" y="308581"/>
                </a:cubicBezTo>
                <a:cubicBezTo>
                  <a:pt x="2038845" y="475467"/>
                  <a:pt x="1563881" y="652912"/>
                  <a:pt x="1012579" y="617162"/>
                </a:cubicBezTo>
                <a:cubicBezTo>
                  <a:pt x="438832" y="596020"/>
                  <a:pt x="33193" y="480338"/>
                  <a:pt x="0" y="308581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CE6961-5158-4016-B15F-9B09CD70B7D2}"/>
              </a:ext>
            </a:extLst>
          </p:cNvPr>
          <p:cNvSpPr txBox="1"/>
          <p:nvPr/>
        </p:nvSpPr>
        <p:spPr>
          <a:xfrm>
            <a:off x="7106843" y="4840200"/>
            <a:ext cx="1923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spent $3.00 less! </a:t>
            </a:r>
          </a:p>
          <a:p>
            <a:endParaRPr lang="en-US" sz="1600" dirty="0"/>
          </a:p>
          <a:p>
            <a:r>
              <a:rPr lang="en-US" sz="1600" b="1" dirty="0"/>
              <a:t>Where can I put this money?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27313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4" grpId="0" animBg="1"/>
      <p:bldP spid="45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Student Reflection Questions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In pairs or in groups, answer the following questions:</a:t>
            </a:r>
            <a:endParaRPr lang="en-US" altLang="en-US" dirty="0"/>
          </a:p>
          <a:p>
            <a:pPr eaLnBrk="1" hangingPunct="1">
              <a:buFont typeface="+mj-lt"/>
              <a:buAutoNum type="arabicPeriod"/>
            </a:pPr>
            <a:r>
              <a:rPr lang="en-US" altLang="en-US" dirty="0"/>
              <a:t>How many dollars a </a:t>
            </a:r>
            <a:r>
              <a:rPr lang="en-US" altLang="en-US" u="sng" dirty="0"/>
              <a:t>week</a:t>
            </a:r>
            <a:r>
              <a:rPr lang="en-US" altLang="en-US" dirty="0"/>
              <a:t> are you saving?</a:t>
            </a:r>
          </a:p>
          <a:p>
            <a:pPr eaLnBrk="1" hangingPunct="1">
              <a:buFont typeface="+mj-lt"/>
              <a:buAutoNum type="arabicPeriod"/>
            </a:pPr>
            <a:r>
              <a:rPr lang="en-US" altLang="en-US" dirty="0"/>
              <a:t>How many dollars a </a:t>
            </a:r>
            <a:r>
              <a:rPr lang="en-US" altLang="en-US" u="sng" dirty="0"/>
              <a:t>month</a:t>
            </a:r>
            <a:r>
              <a:rPr lang="en-US" altLang="en-US" dirty="0"/>
              <a:t> are you saving?</a:t>
            </a:r>
          </a:p>
          <a:p>
            <a:pPr eaLnBrk="1" hangingPunct="1">
              <a:buFont typeface="+mj-lt"/>
              <a:buAutoNum type="arabicPeriod"/>
            </a:pPr>
            <a:r>
              <a:rPr lang="en-US" altLang="en-US" dirty="0"/>
              <a:t>a) How much more money do you have to save to reach your savings goal? b) Can you think of some ways to reach your goal sooner?</a:t>
            </a:r>
          </a:p>
          <a:p>
            <a:pPr eaLnBrk="1" hangingPunct="1">
              <a:buFont typeface="+mj-lt"/>
              <a:buAutoNum type="arabicPeriod"/>
            </a:pPr>
            <a:r>
              <a:rPr lang="en-US" altLang="en-US" dirty="0">
                <a:ea typeface="MS PGothic"/>
              </a:rPr>
              <a:t>Did you have leftover allowance money? If so, what did you do with it? </a:t>
            </a:r>
            <a:r>
              <a:rPr lang="en-US" altLang="en-US" b="1" dirty="0">
                <a:ea typeface="MS PGothic"/>
              </a:rPr>
              <a:t>OR</a:t>
            </a:r>
            <a:r>
              <a:rPr lang="en-US" altLang="en-US" dirty="0">
                <a:ea typeface="MS PGothic"/>
              </a:rPr>
              <a:t>, Did you spend more than your allowance money? From where did you reduce your expenses?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08C3C8-06DD-4E8D-962B-A0D26E3C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974" y="4055828"/>
            <a:ext cx="1629002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Closing Activity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/>
              <a:t>Exit Slip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Tell me something new you learned today.</a:t>
            </a:r>
          </a:p>
          <a:p>
            <a:pPr marL="457200" indent="-457200" eaLnBrk="1" hangingPunct="1">
              <a:buAutoNum type="arabicPeriod"/>
            </a:pPr>
            <a:endParaRPr lang="en-US" altLang="en-US" sz="2000" dirty="0"/>
          </a:p>
          <a:p>
            <a:pPr marL="457200" indent="-457200" eaLnBrk="1" hangingPunct="1">
              <a:buAutoNum type="arabicPeriod"/>
            </a:pPr>
            <a:endParaRPr lang="en-US" altLang="en-US" sz="2000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E1AD333-D471-4F1F-9987-65BA1EE8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038" y="3087177"/>
            <a:ext cx="4149923" cy="27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For More Information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/>
              <a:t>Registered Education Savings Plan (RESP)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hlinkClick r:id="rId2"/>
              </a:rPr>
              <a:t>https://www.canada.ca/en/services/benefits/education/education-savings/resp.html</a:t>
            </a: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/>
              <a:t>Registered Retirement Savings Plan (RRSP)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hlinkClick r:id="rId3"/>
              </a:rPr>
              <a:t>https://www.canada.ca/en/revenue-agency/services/tax/individuals/topics/rrsps-related-plans/registered-retirement-savings-plan-rrsp.html</a:t>
            </a: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/>
              <a:t>Tax-Free Savings Account (TFSA)</a:t>
            </a: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>
                <a:hlinkClick r:id="rId4"/>
              </a:rPr>
              <a:t>https://www.canada.ca/en/revenue-agency/services/forms-publications/publications/rc4466/tax-free-savings-account-tfsa-guide-individuals.html</a:t>
            </a:r>
            <a:endParaRPr lang="en-US" altLang="en-US" sz="200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457200" indent="-457200" eaLnBrk="1" hangingPunct="1">
              <a:buAutoNum type="arabicPeriod"/>
            </a:pPr>
            <a:endParaRPr lang="en-US" altLang="en-US" sz="2000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031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/>
                <a:ea typeface="MS PGothic"/>
              </a:rPr>
              <a:t>A Special Note For Teachers</a:t>
            </a:r>
            <a:endParaRPr lang="en-US" altLang="en-US" dirty="0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7A99F-5A5E-4725-93BE-836BF9A3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5040" y="1268412"/>
            <a:ext cx="5533920" cy="4691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Agenda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r>
              <a:rPr lang="en-US" altLang="en-US" dirty="0"/>
              <a:t>Minds On Activity: Think-Pair-Share</a:t>
            </a:r>
          </a:p>
          <a:p>
            <a:pPr eaLnBrk="1" hangingPunct="1"/>
            <a:r>
              <a:rPr lang="en-US" altLang="en-US" dirty="0"/>
              <a:t>Managing My Money</a:t>
            </a:r>
          </a:p>
          <a:p>
            <a:pPr eaLnBrk="1" hangingPunct="1"/>
            <a:r>
              <a:rPr lang="en-US" altLang="en-US" dirty="0"/>
              <a:t>Student Reflection Questions</a:t>
            </a:r>
          </a:p>
          <a:p>
            <a:pPr eaLnBrk="1" hangingPunct="1"/>
            <a:r>
              <a:rPr lang="en-US" altLang="en-US" dirty="0"/>
              <a:t>Closing Activity: Exit Slip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Minds On Activity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/>
              <a:t>Think-Pair-Share</a:t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/>
            <a:r>
              <a:rPr lang="en-US" altLang="en-US" dirty="0"/>
              <a:t>Have you heard of a ‘budget’ before? What is it?</a:t>
            </a:r>
          </a:p>
          <a:p>
            <a:pPr eaLnBrk="1" hangingPunct="1"/>
            <a:r>
              <a:rPr lang="en-US" altLang="en-US" dirty="0"/>
              <a:t>Do you think it is important to budget our money? Why or why not?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F46506-5BED-434D-BC5C-7E1442A9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67" y="3404278"/>
            <a:ext cx="1946292" cy="21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Managing My Money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dirty="0">
                <a:ea typeface="MS PGothic"/>
              </a:rPr>
              <a:t>How much money do you get in </a:t>
            </a:r>
            <a:r>
              <a:rPr lang="en-US" altLang="en-US" sz="2400" b="1" dirty="0">
                <a:ea typeface="MS PGothic"/>
              </a:rPr>
              <a:t>one week</a:t>
            </a:r>
            <a:r>
              <a:rPr lang="en-US" altLang="en-US" sz="2400" dirty="0">
                <a:ea typeface="MS PGothic"/>
              </a:rPr>
              <a:t>? </a:t>
            </a:r>
            <a:endParaRPr lang="en-US" altLang="en-US" sz="240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718D3D-979D-4487-BD26-3E7694CE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72" y="2398054"/>
            <a:ext cx="5322056" cy="2061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2AA6A-D55D-428C-8310-F5175BA8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945" y="3795453"/>
            <a:ext cx="951580" cy="19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1F5B0-38D1-4DCC-8807-D6B6366E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4523546"/>
            <a:ext cx="1012714" cy="1259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6F02B-3A69-44A4-9482-260B010FF53D}"/>
              </a:ext>
            </a:extLst>
          </p:cNvPr>
          <p:cNvSpPr txBox="1"/>
          <p:nvPr/>
        </p:nvSpPr>
        <p:spPr>
          <a:xfrm>
            <a:off x="2483768" y="292494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</a:t>
            </a:r>
            <a:endParaRPr lang="en-CA" sz="6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EC6266-080D-49D5-B820-9C813A969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38"/>
          <a:stretch/>
        </p:blipFill>
        <p:spPr>
          <a:xfrm rot="192314">
            <a:off x="5779222" y="1761483"/>
            <a:ext cx="1572908" cy="2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1777E-2595-4BDC-8E94-BBC95C8D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54" y="1219200"/>
            <a:ext cx="6734492" cy="4844712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Where does money go?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5070E-BA9A-42CA-9F47-CC5B9407381A}"/>
              </a:ext>
            </a:extLst>
          </p:cNvPr>
          <p:cNvGrpSpPr/>
          <p:nvPr/>
        </p:nvGrpSpPr>
        <p:grpSpPr>
          <a:xfrm>
            <a:off x="4806357" y="-1535556"/>
            <a:ext cx="1777429" cy="1428107"/>
            <a:chOff x="2806602" y="2497699"/>
            <a:chExt cx="1777429" cy="142810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1AC9F4-278E-4A1A-A042-1E767DF7A12B}"/>
                </a:ext>
              </a:extLst>
            </p:cNvPr>
            <p:cNvSpPr/>
            <p:nvPr/>
          </p:nvSpPr>
          <p:spPr bwMode="auto">
            <a:xfrm>
              <a:off x="2960715" y="2497699"/>
              <a:ext cx="1469204" cy="1428107"/>
            </a:xfrm>
            <a:prstGeom prst="ellipse">
              <a:avLst/>
            </a:prstGeom>
            <a:solidFill>
              <a:srgbClr val="FDCE3A">
                <a:alpha val="47843"/>
              </a:srgbClr>
            </a:solidFill>
            <a:ln w="9525" cap="flat" cmpd="sng" algn="ctr">
              <a:solidFill>
                <a:srgbClr val="FDCE3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F3B4E-9333-4203-97EA-779F40E5010C}"/>
                </a:ext>
              </a:extLst>
            </p:cNvPr>
            <p:cNvSpPr txBox="1"/>
            <p:nvPr/>
          </p:nvSpPr>
          <p:spPr>
            <a:xfrm>
              <a:off x="2806602" y="3011697"/>
              <a:ext cx="1777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Spending</a:t>
              </a:r>
              <a:endParaRPr lang="en-C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72E515-4D44-4220-9949-8A03D894E155}"/>
              </a:ext>
            </a:extLst>
          </p:cNvPr>
          <p:cNvGrpSpPr/>
          <p:nvPr/>
        </p:nvGrpSpPr>
        <p:grpSpPr>
          <a:xfrm>
            <a:off x="5810656" y="-1582386"/>
            <a:ext cx="1777429" cy="1428107"/>
            <a:chOff x="4561265" y="2845308"/>
            <a:chExt cx="1777429" cy="142810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E0B680-38D7-4072-AB87-53430369AA30}"/>
                </a:ext>
              </a:extLst>
            </p:cNvPr>
            <p:cNvSpPr/>
            <p:nvPr/>
          </p:nvSpPr>
          <p:spPr bwMode="auto">
            <a:xfrm>
              <a:off x="4716675" y="2845308"/>
              <a:ext cx="1469204" cy="1428107"/>
            </a:xfrm>
            <a:prstGeom prst="ellipse">
              <a:avLst/>
            </a:prstGeom>
            <a:solidFill>
              <a:srgbClr val="FDCE3A">
                <a:alpha val="47843"/>
              </a:srgbClr>
            </a:solidFill>
            <a:ln w="9525" cap="flat" cmpd="sng" algn="ctr">
              <a:solidFill>
                <a:srgbClr val="FDCE3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8D548A-FDD0-403E-BFE5-D3BC79E0C196}"/>
                </a:ext>
              </a:extLst>
            </p:cNvPr>
            <p:cNvSpPr txBox="1"/>
            <p:nvPr/>
          </p:nvSpPr>
          <p:spPr>
            <a:xfrm>
              <a:off x="4561265" y="3359306"/>
              <a:ext cx="1777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Saving</a:t>
              </a:r>
              <a:endParaRPr lang="en-C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5997DB-6992-4E12-B10D-1474619C06B8}"/>
              </a:ext>
            </a:extLst>
          </p:cNvPr>
          <p:cNvGrpSpPr/>
          <p:nvPr/>
        </p:nvGrpSpPr>
        <p:grpSpPr>
          <a:xfrm>
            <a:off x="6545257" y="-1446119"/>
            <a:ext cx="1777429" cy="1428107"/>
            <a:chOff x="2508436" y="3925805"/>
            <a:chExt cx="1777429" cy="142810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B025ABD-0337-44A6-9461-7D5C9BB7016D}"/>
                </a:ext>
              </a:extLst>
            </p:cNvPr>
            <p:cNvSpPr/>
            <p:nvPr/>
          </p:nvSpPr>
          <p:spPr bwMode="auto">
            <a:xfrm>
              <a:off x="2662549" y="3925805"/>
              <a:ext cx="1469204" cy="1428107"/>
            </a:xfrm>
            <a:prstGeom prst="ellipse">
              <a:avLst/>
            </a:prstGeom>
            <a:solidFill>
              <a:srgbClr val="FDCE3A">
                <a:alpha val="47843"/>
              </a:srgbClr>
            </a:solidFill>
            <a:ln w="9525" cap="flat" cmpd="sng" algn="ctr">
              <a:solidFill>
                <a:srgbClr val="FDCE3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583CB5-3991-410D-AB0A-DB6014B37604}"/>
                </a:ext>
              </a:extLst>
            </p:cNvPr>
            <p:cNvSpPr txBox="1"/>
            <p:nvPr/>
          </p:nvSpPr>
          <p:spPr>
            <a:xfrm>
              <a:off x="2508436" y="4439803"/>
              <a:ext cx="1777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Donating</a:t>
              </a:r>
              <a:endParaRPr lang="en-C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51C949-2277-4BCD-844D-C6CC638A5EAD}"/>
              </a:ext>
            </a:extLst>
          </p:cNvPr>
          <p:cNvGrpSpPr/>
          <p:nvPr/>
        </p:nvGrpSpPr>
        <p:grpSpPr>
          <a:xfrm>
            <a:off x="7355618" y="-1466670"/>
            <a:ext cx="1777429" cy="1428107"/>
            <a:chOff x="4110283" y="4273414"/>
            <a:chExt cx="1777429" cy="142810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060C3C-1C87-45C2-B1A6-ED6E8569FF76}"/>
                </a:ext>
              </a:extLst>
            </p:cNvPr>
            <p:cNvSpPr/>
            <p:nvPr/>
          </p:nvSpPr>
          <p:spPr bwMode="auto">
            <a:xfrm>
              <a:off x="4264396" y="4273414"/>
              <a:ext cx="1469204" cy="1428107"/>
            </a:xfrm>
            <a:prstGeom prst="ellipse">
              <a:avLst/>
            </a:prstGeom>
            <a:solidFill>
              <a:srgbClr val="FDCE3A">
                <a:alpha val="47843"/>
              </a:srgbClr>
            </a:solidFill>
            <a:ln w="9525" cap="flat" cmpd="sng" algn="ctr">
              <a:solidFill>
                <a:srgbClr val="FDCE3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CB558D-A54B-4E2F-8FFE-9E8F51F0D711}"/>
                </a:ext>
              </a:extLst>
            </p:cNvPr>
            <p:cNvSpPr txBox="1"/>
            <p:nvPr/>
          </p:nvSpPr>
          <p:spPr>
            <a:xfrm>
              <a:off x="4110283" y="4806247"/>
              <a:ext cx="1777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Investing</a:t>
              </a:r>
              <a:endParaRPr lang="en-C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8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2106 C -0.00243 0.00115 -0.00833 -0.14862 -0.02482 -0.01829 C -0.04219 0.11203 -0.09878 0.7199 -0.11875 0.81643 C -0.13732 0.95925 -0.11389 0.52453 -0.21823 0.59513 " pathEditMode="fixed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-0.00625 -0.02175 -0.00695 -0.17106 -0.02379 -0.04375 C -0.04011 0.08334 -0.10035 0.41945 -0.10035 0.76274 C -0.10035 0.58959 -0.14757 0.6132 -0.16059 0.6132 " pathEditMode="fixed" rAng="0" ptsTypes="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-0.01319 -0.0287 -0.02153 -0.19722 -0.05816 -0.05625 C -0.0934 0.08426 -0.21667 0.675 -0.23663 0.81736 C -0.21146 0.95347 -0.30434 0.45787 -0.42309 0.80556 " pathEditMode="fixed" rAng="0" ptsTypes="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3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-0.0085 -0.02916 -0.00139 -0.18356 -0.03906 -0.05763 C -0.07673 0.06852 -0.22569 0.30903 -0.22569 0.75625 C -0.22569 0.53056 -0.3309 0.7095 -0.3408 0.81181 " pathEditMode="fixed" rAng="0" ptsTypes="AA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Spending It Wisely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hlinkClick r:id="rId3"/>
              </a:rPr>
              <a:t>https://youtu.be/nFGCgnebmc8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Online Media 2" title="Spending Money Wisely - Money Savvy For Kids">
            <a:hlinkClick r:id="" action="ppaction://media"/>
            <a:extLst>
              <a:ext uri="{FF2B5EF4-FFF2-40B4-BE49-F238E27FC236}">
                <a16:creationId xmlns:a16="http://schemas.microsoft.com/office/drawing/2014/main" id="{20F42A06-013C-4271-8818-33BCBF40D5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5793" y="1717677"/>
            <a:ext cx="7392413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5F26E-47BF-496A-8270-D5EF5F72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00" y="876300"/>
            <a:ext cx="6958450" cy="543793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Spending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Spending: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Buying something you need or want.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60612CD-BDE7-4526-B486-B7BF9262DFCB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Fried chicken       </a:t>
            </a:r>
            <a:r>
              <a:rPr lang="en-US" sz="1400" b="1" dirty="0"/>
              <a:t>$8</a:t>
            </a:r>
            <a:endParaRPr lang="en-CA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29E96-F292-4009-9DAE-D6F1C670890D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Food delivery fee </a:t>
            </a:r>
            <a:r>
              <a:rPr lang="en-US" sz="1400" b="1" dirty="0"/>
              <a:t>$3</a:t>
            </a:r>
            <a:endParaRPr lang="en-CA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830D9-CAC0-4A99-A3AE-DA66479120A3}"/>
              </a:ext>
            </a:extLst>
          </p:cNvPr>
          <p:cNvSpPr txBox="1"/>
          <p:nvPr/>
        </p:nvSpPr>
        <p:spPr>
          <a:xfrm flipH="1">
            <a:off x="1099562" y="3051091"/>
            <a:ext cx="18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Video game –</a:t>
            </a:r>
            <a:br>
              <a:rPr lang="en-US" sz="1400" dirty="0"/>
            </a:br>
            <a:r>
              <a:rPr lang="en-US" sz="1400" dirty="0"/>
              <a:t>Animal Crossing </a:t>
            </a:r>
            <a:r>
              <a:rPr lang="en-US" sz="1400" b="1" dirty="0"/>
              <a:t>$80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4932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What is “saving”?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hlinkClick r:id="rId3"/>
              </a:rPr>
              <a:t>https://www.youtube.com/watch?v=JkCmIxraWlM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Online Media 2" title="A lesson on responsible saving for kids - Smartkids">
            <a:hlinkClick r:id="" action="ppaction://media"/>
            <a:extLst>
              <a:ext uri="{FF2B5EF4-FFF2-40B4-BE49-F238E27FC236}">
                <a16:creationId xmlns:a16="http://schemas.microsoft.com/office/drawing/2014/main" id="{5737A0CA-526A-444D-9613-B3E0DAD2BC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8592" y="1717677"/>
            <a:ext cx="7706816" cy="43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36AF21ECD984DAE009D672589A92C" ma:contentTypeVersion="16" ma:contentTypeDescription="Create a new document." ma:contentTypeScope="" ma:versionID="2e60272f744566d631b97ccba38f4cb9">
  <xsd:schema xmlns:xsd="http://www.w3.org/2001/XMLSchema" xmlns:xs="http://www.w3.org/2001/XMLSchema" xmlns:p="http://schemas.microsoft.com/office/2006/metadata/properties" xmlns:ns2="30b57f21-544d-4ccf-a224-cf4bd29a42a3" xmlns:ns3="58f3cb47-7ddb-4c19-b7fa-7a0a8aba5842" targetNamespace="http://schemas.microsoft.com/office/2006/metadata/properties" ma:root="true" ma:fieldsID="7ed1a5f2217b9fbc1cc1d9e8e59b541e" ns2:_="" ns3:_="">
    <xsd:import namespace="30b57f21-544d-4ccf-a224-cf4bd29a42a3"/>
    <xsd:import namespace="58f3cb47-7ddb-4c19-b7fa-7a0a8aba5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7f21-544d-4ccf-a224-cf4bd29a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ff290c-aeff-4dbd-ad2e-2ebfab986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cb47-7ddb-4c19-b7fa-7a0a8aba5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bdabb-e35b-47aa-a42e-66e0c01efd38}" ma:internalName="TaxCatchAll" ma:showField="CatchAllData" ma:web="58f3cb47-7ddb-4c19-b7fa-7a0a8aba5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f3cb47-7ddb-4c19-b7fa-7a0a8aba5842" xsi:nil="true"/>
    <lcf76f155ced4ddcb4097134ff3c332f xmlns="30b57f21-544d-4ccf-a224-cf4bd29a42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59E42E-C3B4-45E8-BB3D-B7F37D000AE8}"/>
</file>

<file path=customXml/itemProps4.xml><?xml version="1.0" encoding="utf-8"?>
<ds:datastoreItem xmlns:ds="http://schemas.openxmlformats.org/officeDocument/2006/customXml" ds:itemID="{FB1ABF76-BADC-4C69-B0E6-CD9F8E4572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On-screen Show (4:3)</PresentationFormat>
  <Paragraphs>116</Paragraphs>
  <Slides>19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Blank Presentation</vt:lpstr>
      <vt:lpstr>Where Is My Money?</vt:lpstr>
      <vt:lpstr>A Special Note For Teachers</vt:lpstr>
      <vt:lpstr>Agenda</vt:lpstr>
      <vt:lpstr>Minds On Activity</vt:lpstr>
      <vt:lpstr>Managing My Money</vt:lpstr>
      <vt:lpstr>Where does money go?</vt:lpstr>
      <vt:lpstr>Spending It Wisely</vt:lpstr>
      <vt:lpstr>Spending</vt:lpstr>
      <vt:lpstr>What is “saving”?</vt:lpstr>
      <vt:lpstr>Saving</vt:lpstr>
      <vt:lpstr>What is “donating”?</vt:lpstr>
      <vt:lpstr>Donating</vt:lpstr>
      <vt:lpstr>What is “investing”?</vt:lpstr>
      <vt:lpstr>Investing</vt:lpstr>
      <vt:lpstr>Managing My Money</vt:lpstr>
      <vt:lpstr>For example…</vt:lpstr>
      <vt:lpstr>Student Reflection Questions</vt:lpstr>
      <vt:lpstr>Closing Activity</vt:lpstr>
      <vt:lpstr>For More Information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8</cp:revision>
  <dcterms:created xsi:type="dcterms:W3CDTF">2011-06-06T13:23:04Z</dcterms:created>
  <dcterms:modified xsi:type="dcterms:W3CDTF">2021-12-06T20:38:36Z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0x010100FDD36AF21ECD984DAE009D672589A92C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