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5"/>
  </p:sldMasterIdLst>
  <p:notesMasterIdLst>
    <p:notesMasterId r:id="rId40"/>
  </p:notesMasterIdLst>
  <p:handoutMasterIdLst>
    <p:handoutMasterId r:id="rId41"/>
  </p:handoutMasterIdLst>
  <p:sldIdLst>
    <p:sldId id="257" r:id="rId6"/>
    <p:sldId id="298" r:id="rId7"/>
    <p:sldId id="258" r:id="rId8"/>
    <p:sldId id="266" r:id="rId9"/>
    <p:sldId id="351" r:id="rId10"/>
    <p:sldId id="355" r:id="rId11"/>
    <p:sldId id="269" r:id="rId12"/>
    <p:sldId id="270" r:id="rId13"/>
    <p:sldId id="271" r:id="rId14"/>
    <p:sldId id="287" r:id="rId15"/>
    <p:sldId id="288" r:id="rId16"/>
    <p:sldId id="352" r:id="rId17"/>
    <p:sldId id="353" r:id="rId18"/>
    <p:sldId id="354" r:id="rId19"/>
    <p:sldId id="292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4" r:id="rId28"/>
    <p:sldId id="293" r:id="rId29"/>
    <p:sldId id="294" r:id="rId30"/>
    <p:sldId id="295" r:id="rId31"/>
    <p:sldId id="296" r:id="rId32"/>
    <p:sldId id="297" r:id="rId33"/>
    <p:sldId id="273" r:id="rId34"/>
    <p:sldId id="274" r:id="rId35"/>
    <p:sldId id="281" r:id="rId36"/>
    <p:sldId id="282" r:id="rId37"/>
    <p:sldId id="283" r:id="rId38"/>
    <p:sldId id="285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modifyVerifier cryptProviderType="rsaAES" cryptAlgorithmClass="hash" cryptAlgorithmType="typeAny" cryptAlgorithmSid="14" spinCount="100000" saltData="tvKB1l9bD4bhWhN3KbIseQ==" hashData="veFsdkx/11wNIqRoueVYKYzwHAVTEH3qOz5UgqrwIVVuXlrTJus+JmyCJAtVewISmOdGax64BCC9Kf802JzrF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54"/>
    <a:srgbClr val="EA7224"/>
    <a:srgbClr val="980206"/>
    <a:srgbClr val="FDCE3A"/>
    <a:srgbClr val="98BF1E"/>
    <a:srgbClr val="477E27"/>
    <a:srgbClr val="5C4A89"/>
    <a:srgbClr val="00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E91602-4055-46A9-ADD1-92CFF33472D5}" v="5" dt="2021-11-24T19:25:26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414F85-49FD-4247-ACE8-E049A0C5F2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309B3-691A-4C3F-A1FC-7C75CAC17D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5B08C4-2137-426E-89AF-990054B89F97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67E08-AB9C-4946-B463-C7C15C454B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33C49-D3B6-41CD-ACA7-2751554E60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7D754E0-4609-40BC-8D04-2D92DEB0D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E607ACF-F20A-45E6-BE88-04859A2C48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A5922B9-0351-4B2E-918D-F938727B459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B7A27C5-B96E-44C1-A972-E8719DE099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08B9D4D-63B1-4786-A249-2039B040E2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4D96DC8-2FB0-467E-85B0-22D66BE9F2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15060F9C-4BA0-4F7E-B9DC-7FE1BBBF8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3BDF90-9B25-453B-83E0-7C6DEAB5F8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1.Match the coin: Basic literacy &amp; numeracy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2.Which one doesn’t belong? Basic literacy &amp; numeracy</a:t>
            </a:r>
            <a:endParaRPr lang="en-GB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3.Virtual trip to the store: Curriculum standard gr. 4 F1.2, gr. 5 F1.2</a:t>
            </a:r>
            <a:endParaRPr lang="en-GB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4.The Price is Good: Curriculum standard gr. 4 F1.1, gr. 4 F1.5, gr. 5 F1.5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69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Disclaimer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0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03E4B8F-E39D-415C-9FD1-48324CFEA9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33338"/>
            <a:ext cx="92329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7997122-2720-4A39-86CE-E05558E9E1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0350"/>
            <a:ext cx="3259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988841"/>
            <a:ext cx="8424936" cy="1080119"/>
          </a:xfrm>
        </p:spPr>
        <p:txBody>
          <a:bodyPr/>
          <a:lstStyle>
            <a:lvl1pPr algn="ctr">
              <a:lnSpc>
                <a:spcPct val="85000"/>
              </a:lnSpc>
              <a:defRPr sz="4800">
                <a:solidFill>
                  <a:srgbClr val="003E3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068960"/>
            <a:ext cx="8424936" cy="4572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477E2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001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– 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FC0B54-ED9A-4E13-8A46-BBB9F19D66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FEC84E0-E8A2-4A7C-9084-B475B6EAE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970A8-5592-4F1E-9924-BDE11EB0ED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79BD86C0-2772-4189-86E9-098651FA57A6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923981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42A868-16CD-4CF7-B8ED-85A4CFD72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51725" y="6103938"/>
            <a:ext cx="1006475" cy="349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0799EC-A505-4BE5-8DFA-14BA55F04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31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doub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C06ACB7-5103-4CE3-A320-1ECD112E9B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E0088AB-2F15-49EA-91AE-98AF43308D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1CCA2-AA7E-4B68-8941-5D40FBD44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DD1EA6E0-76D8-414F-8690-39B83060E0D6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3816423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499992" y="1412776"/>
            <a:ext cx="3888432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845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column w/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E8E6791-D5FC-4B2B-B748-38B3BF267F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F5D9F7-8903-4DA0-A733-26C7BFBFCE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036A0B-4DDD-43E2-9B5A-B29E2ECCE00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DDF2AA1A-C8EC-4D2B-A9A5-7A786BEBA968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3816423" cy="414982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499993" y="1413680"/>
            <a:ext cx="3888358" cy="417590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4611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9DF36F9-56FB-4643-8EAD-98A57CF203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7FE9CFE-02B6-43C1-956B-6355F1C18D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29FAB0-E70E-4FFA-A2A9-BBD8D724BD6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ED6DB6B-13E3-4C07-85CE-B296F542255B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4" y="1484784"/>
            <a:ext cx="7920807" cy="403244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2234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9ECDE7D-AA42-49C7-B705-46C403598D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1A9595E-D42C-41E1-93C7-51ECB35AD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DF1A14-F7D4-49B8-B169-41463095C9A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12117CC-225F-43E4-858F-38FF4E50F699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4" y="1484785"/>
            <a:ext cx="7920807" cy="33843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8313" y="5084763"/>
            <a:ext cx="7920037" cy="28845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2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E3E935-9219-43BD-B1C0-C994441A72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FA3E0-56BB-4937-B7CF-80E6F25D3C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7BEA60-25F7-4235-8519-8171C889DE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C4C9E0CC-6315-494F-A250-AE318807BD41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5" y="1484784"/>
            <a:ext cx="3888432" cy="403244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99992" y="1484784"/>
            <a:ext cx="3888432" cy="403244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D41E4F5-F8D4-48A7-9FEA-B815523A79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451725" y="6103938"/>
            <a:ext cx="1006475" cy="349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DD0207-A730-4C47-B9BB-528A1D0B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30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pic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47BDD8E6-94B4-4324-B352-A493B32A3C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3B8B2888-6F86-4D23-A78B-4E993287D0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0AE22C-54BA-47F2-B87A-AE69A3357E8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C2424D7C-5C6A-40CD-A93D-FCFE8953F2BA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5" y="1484784"/>
            <a:ext cx="3888432" cy="367240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99992" y="1484784"/>
            <a:ext cx="3888432" cy="367240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68313" y="5229200"/>
            <a:ext cx="3887663" cy="360040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499992" y="5229200"/>
            <a:ext cx="3887663" cy="360040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65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024B81F-5BB8-4B8E-883D-34BAAFF436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3A2507E-B04E-4B2C-A4D4-E987A1A86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26494-C4D9-4E43-9B35-E3B9ECA58EC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55C493DD-CECC-4356-B072-73C4182D6195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0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885732-474B-4DDD-B953-CA5FDDFE3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33400"/>
            <a:ext cx="77073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8FB72D-B1B0-4943-8AB9-D1F22E9C5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95400"/>
            <a:ext cx="7707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05F9EB-1644-46EB-86D6-DEC607BB9E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FF5126-6DDE-4404-9A2D-065253B180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752113-A41C-4BA0-8B97-22C7491C40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A57548E-CA4B-4924-BBB6-DB64FB4B217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1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jpg"/><Relationship Id="rId9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61.jpeg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7.png"/><Relationship Id="rId7" Type="http://schemas.openxmlformats.org/officeDocument/2006/relationships/image" Target="../media/image72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8D7C075-C074-4110-8A70-E252F32F0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1989138"/>
            <a:ext cx="8424862" cy="1079500"/>
          </a:xfrm>
        </p:spPr>
        <p:txBody>
          <a:bodyPr/>
          <a:lstStyle/>
          <a:p>
            <a:pPr eaLnBrk="1" hangingPunct="1"/>
            <a:r>
              <a:rPr lang="en-US" altLang="en-US" sz="4600" b="1">
                <a:solidFill>
                  <a:srgbClr val="005954"/>
                </a:solidFill>
                <a:latin typeface="Open Sans"/>
                <a:ea typeface="MS PGothic"/>
              </a:rPr>
              <a:t>Money In Words &amp; Numbers</a:t>
            </a:r>
            <a:endParaRPr lang="en-US" altLang="en-US" sz="4600" b="1">
              <a:solidFill>
                <a:srgbClr val="005954"/>
              </a:solidFill>
              <a:latin typeface="Open Sans" panose="020B0606030504020204" pitchFamily="34" charset="0"/>
            </a:endParaRP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47F8F22D-8145-40F0-A28E-026AFAD1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88" y="3068638"/>
            <a:ext cx="8424862" cy="457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8BF1E"/>
                </a:solidFill>
                <a:latin typeface="Open Sans"/>
                <a:ea typeface="MS PGothic"/>
              </a:rPr>
              <a:t>Grade 4</a:t>
            </a:r>
            <a:endParaRPr lang="en-US" altLang="en-US" dirty="0">
              <a:solidFill>
                <a:srgbClr val="98BF1E"/>
              </a:solidFill>
              <a:latin typeface="Open Sans" panose="020B0606030504020204" pitchFamily="34" charset="0"/>
            </a:endParaRPr>
          </a:p>
        </p:txBody>
      </p:sp>
      <p:cxnSp>
        <p:nvCxnSpPr>
          <p:cNvPr id="13316" name="Straight Connector 3">
            <a:extLst>
              <a:ext uri="{FF2B5EF4-FFF2-40B4-BE49-F238E27FC236}">
                <a16:creationId xmlns:a16="http://schemas.microsoft.com/office/drawing/2014/main" id="{A0C7CF5E-54EB-4692-A20D-FEEBA01D7A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7088" y="2924175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1F57-356A-4189-B75A-B93309E9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 the Coin</a:t>
            </a:r>
            <a:endParaRPr lang="en-CA"/>
          </a:p>
        </p:txBody>
      </p:sp>
      <p:pic>
        <p:nvPicPr>
          <p:cNvPr id="16" name="Content Placeholder 15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8F16B100-C8E8-490A-8362-A2A3A6A96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83" y="1902851"/>
            <a:ext cx="2668339" cy="25330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887070-338C-48A3-A2EB-668F82718C34}"/>
              </a:ext>
            </a:extLst>
          </p:cNvPr>
          <p:cNvSpPr txBox="1"/>
          <p:nvPr/>
        </p:nvSpPr>
        <p:spPr>
          <a:xfrm>
            <a:off x="3751337" y="1671344"/>
            <a:ext cx="194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9FB18-4022-499A-9597-86BFCD6EA207}"/>
              </a:ext>
            </a:extLst>
          </p:cNvPr>
          <p:cNvSpPr txBox="1"/>
          <p:nvPr/>
        </p:nvSpPr>
        <p:spPr>
          <a:xfrm>
            <a:off x="4352405" y="3554537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274B4-B520-4722-842C-948EC501CB6F}"/>
              </a:ext>
            </a:extLst>
          </p:cNvPr>
          <p:cNvSpPr txBox="1"/>
          <p:nvPr/>
        </p:nvSpPr>
        <p:spPr>
          <a:xfrm>
            <a:off x="4296208" y="2296482"/>
            <a:ext cx="206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B950E-31BB-4FCA-A7DC-07A2CA7A8D85}"/>
              </a:ext>
            </a:extLst>
          </p:cNvPr>
          <p:cNvSpPr txBox="1"/>
          <p:nvPr/>
        </p:nvSpPr>
        <p:spPr>
          <a:xfrm>
            <a:off x="3779912" y="4154947"/>
            <a:ext cx="146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1E761-0F3C-45F1-8CFB-E5470D70169C}"/>
              </a:ext>
            </a:extLst>
          </p:cNvPr>
          <p:cNvSpPr txBox="1"/>
          <p:nvPr/>
        </p:nvSpPr>
        <p:spPr>
          <a:xfrm>
            <a:off x="3659127" y="2944802"/>
            <a:ext cx="163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 dirty="0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76143-890C-4D7B-9A7E-A8CBBAECB9C7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cents = $0.25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0D0C5-97CF-472C-BE9E-E1531689062F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cents = $0.10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05B68-7E39-479C-8CFC-80FAF7D9DA1E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cents = $0.05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63287-D461-4793-99BB-BCD2633352EF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Dollars = $2.00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F0787-9FE2-4558-A7A6-3CBD6817B4BB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Dollar = $1.00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8698 0.0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5882 -0.15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10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8C30-24F4-4FDA-88A4-0D95DE03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 the Coin</a:t>
            </a:r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A856B-4E0E-4F0B-98DA-0C0DB1FF8336}"/>
              </a:ext>
            </a:extLst>
          </p:cNvPr>
          <p:cNvSpPr txBox="1"/>
          <p:nvPr/>
        </p:nvSpPr>
        <p:spPr>
          <a:xfrm>
            <a:off x="3751337" y="1671344"/>
            <a:ext cx="194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382A1-08E8-4588-B2C8-5084708E0862}"/>
              </a:ext>
            </a:extLst>
          </p:cNvPr>
          <p:cNvSpPr txBox="1"/>
          <p:nvPr/>
        </p:nvSpPr>
        <p:spPr>
          <a:xfrm>
            <a:off x="4352405" y="3554537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54DA0-F8D0-4E5E-A906-0143ACDBBEE2}"/>
              </a:ext>
            </a:extLst>
          </p:cNvPr>
          <p:cNvSpPr txBox="1"/>
          <p:nvPr/>
        </p:nvSpPr>
        <p:spPr>
          <a:xfrm>
            <a:off x="4296208" y="2296482"/>
            <a:ext cx="206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E80C0-A92D-463D-AFEC-0ACEBB55D16C}"/>
              </a:ext>
            </a:extLst>
          </p:cNvPr>
          <p:cNvSpPr txBox="1"/>
          <p:nvPr/>
        </p:nvSpPr>
        <p:spPr>
          <a:xfrm>
            <a:off x="3779912" y="4154947"/>
            <a:ext cx="146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33542-1601-4E8A-932C-E52E2502FF3F}"/>
              </a:ext>
            </a:extLst>
          </p:cNvPr>
          <p:cNvSpPr txBox="1"/>
          <p:nvPr/>
        </p:nvSpPr>
        <p:spPr>
          <a:xfrm>
            <a:off x="3786279" y="2979789"/>
            <a:ext cx="163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E835A-B968-466F-A47C-98BDCE114F97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cents = $0.25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604C3-E720-454A-8501-4CA16CFDC8CE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cents = $0.10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24C92-A64E-40AF-9538-4D80EEE065DF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cents = $0.05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33AC2-09AD-4761-93AB-87A2B1D41B66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Dollars = $2.00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DA6FE-3982-4C8E-A330-B4493A0C2200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Dollar = $1.00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3D8B00-2D42-4FF6-807F-AABF70F9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3" y="1941762"/>
            <a:ext cx="2676800" cy="27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29236 0.2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58039 0.2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2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7867-360F-4A00-9013-7654BE6E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Bills</a:t>
            </a:r>
            <a:endParaRPr lang="en-CA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E78910B-AA70-4555-91F3-719F2A4DF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251391"/>
            <a:ext cx="3703764" cy="17341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93B48-A96D-4DA5-B8B0-12C5F2CE9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6" y="3429000"/>
            <a:ext cx="3517341" cy="163835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6BC239-624F-4F8F-A221-FA7B9176F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694" y="448277"/>
            <a:ext cx="3840731" cy="178808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5322316-E7A4-4157-ABA1-291D20B26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130" y="2285598"/>
            <a:ext cx="3753041" cy="1753799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8A71A22-1740-42F5-99C7-41B7E66B9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534" y="4179659"/>
            <a:ext cx="4311421" cy="19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9AF05E1-712F-48A9-8946-DFA7A8653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1267" y="1128131"/>
            <a:ext cx="4585961" cy="21472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C3D9FA-984B-4BAE-95AF-8A932849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52177"/>
            <a:ext cx="7923212" cy="685800"/>
          </a:xfrm>
        </p:spPr>
        <p:txBody>
          <a:bodyPr/>
          <a:lstStyle/>
          <a:p>
            <a:r>
              <a:rPr lang="en-US" dirty="0"/>
              <a:t>Canadian Bills</a:t>
            </a:r>
            <a:endParaRPr lang="en-CA" dirty="0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A326F719-8D12-4EDC-ACDA-073E2269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71" y="3625472"/>
            <a:ext cx="4609761" cy="214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5D9398-7E8E-472E-AAC1-113CDE2209E1}"/>
              </a:ext>
            </a:extLst>
          </p:cNvPr>
          <p:cNvSpPr txBox="1"/>
          <p:nvPr/>
        </p:nvSpPr>
        <p:spPr>
          <a:xfrm>
            <a:off x="6390526" y="1786232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Five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$5.00</a:t>
            </a:r>
            <a:endParaRPr lang="en-CA" b="1" dirty="0">
              <a:solidFill>
                <a:srgbClr val="00595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353C1-139F-4C6A-9B3D-34109D5C47C1}"/>
              </a:ext>
            </a:extLst>
          </p:cNvPr>
          <p:cNvSpPr txBox="1"/>
          <p:nvPr/>
        </p:nvSpPr>
        <p:spPr>
          <a:xfrm>
            <a:off x="4707321" y="450634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Ten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$10.00</a:t>
            </a:r>
            <a:endParaRPr lang="en-CA" b="1" dirty="0">
              <a:solidFill>
                <a:srgbClr val="005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8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C885A1B-5811-4780-9EE0-4D356924D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154" y="1330370"/>
            <a:ext cx="3442970" cy="160290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EAD115-D593-4F5C-BADF-4454339D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r>
              <a:rPr lang="en-US" dirty="0"/>
              <a:t>Canadian Bills</a:t>
            </a:r>
            <a:endParaRPr lang="en-CA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5F19875-9900-48C5-AF80-C67733D6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1821"/>
            <a:ext cx="4166665" cy="1947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F454E0-A4B4-4ACF-8AB4-C3880AE2BCF1}"/>
              </a:ext>
            </a:extLst>
          </p:cNvPr>
          <p:cNvSpPr txBox="1"/>
          <p:nvPr/>
        </p:nvSpPr>
        <p:spPr>
          <a:xfrm>
            <a:off x="955497" y="3429000"/>
            <a:ext cx="251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EA7224"/>
              </a:solidFill>
            </a:endParaRPr>
          </a:p>
          <a:p>
            <a:pPr algn="ctr"/>
            <a:r>
              <a:rPr lang="en-US" b="1" dirty="0">
                <a:solidFill>
                  <a:srgbClr val="EA7224"/>
                </a:solidFill>
              </a:rPr>
              <a:t>Twenty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$20.00</a:t>
            </a:r>
            <a:endParaRPr lang="en-CA" b="1" dirty="0">
              <a:solidFill>
                <a:srgbClr val="00595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F37A0-0D56-49AC-9BF3-5EA7C484C70A}"/>
              </a:ext>
            </a:extLst>
          </p:cNvPr>
          <p:cNvSpPr txBox="1"/>
          <p:nvPr/>
        </p:nvSpPr>
        <p:spPr>
          <a:xfrm>
            <a:off x="5396747" y="4467787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Fifty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$50.00</a:t>
            </a:r>
            <a:endParaRPr lang="en-CA" b="1" dirty="0">
              <a:solidFill>
                <a:srgbClr val="005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33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8B8D-0C4B-45E5-AEE9-52F9C101D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Canadian Bills</a:t>
            </a:r>
            <a:endParaRPr lang="en-CA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8CF5CC4-8B2E-4DDE-A8AF-B3A395D0B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991" y="1537534"/>
            <a:ext cx="5628017" cy="2519304"/>
          </a:xfr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4DF4456-EF2E-430B-B6F1-721A1066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00" y="4891811"/>
            <a:ext cx="1602769" cy="1106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1C792-611C-498F-BAC3-AA16D5BE5BCF}"/>
              </a:ext>
            </a:extLst>
          </p:cNvPr>
          <p:cNvSpPr txBox="1"/>
          <p:nvPr/>
        </p:nvSpPr>
        <p:spPr>
          <a:xfrm>
            <a:off x="2637888" y="4078698"/>
            <a:ext cx="386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One Hundred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$100.00</a:t>
            </a:r>
            <a:endParaRPr lang="en-CA" b="1" dirty="0">
              <a:solidFill>
                <a:srgbClr val="005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22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424086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$4.00</a:t>
            </a:r>
            <a:endParaRPr lang="en-CA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73CBA7-4881-4A49-B5F0-9BB7B9E53BB0}"/>
              </a:ext>
            </a:extLst>
          </p:cNvPr>
          <p:cNvSpPr txBox="1"/>
          <p:nvPr/>
        </p:nvSpPr>
        <p:spPr>
          <a:xfrm>
            <a:off x="7744272" y="3683290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$3.00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84B95D-C379-4390-BEFF-FC6E322C8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298879"/>
            <a:ext cx="1317367" cy="13467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181AE5-7ECE-4992-86C4-D97FA8F1C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31" y="1895640"/>
            <a:ext cx="1317367" cy="13467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4E2E80-0105-465B-868A-6F38304B8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997" y="1478105"/>
            <a:ext cx="1082828" cy="11069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D0A0E3-54CC-4E41-8FFA-D45A7A5C0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47" y="4132674"/>
            <a:ext cx="1082828" cy="1106939"/>
          </a:xfrm>
          <a:prstGeom prst="rect">
            <a:avLst/>
          </a:prstGeom>
        </p:spPr>
      </p:pic>
      <p:pic>
        <p:nvPicPr>
          <p:cNvPr id="16" name="Picture 1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7CBAEC0-8CE0-470B-B60D-740A7E99F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94" y="4430805"/>
            <a:ext cx="1081094" cy="1123014"/>
          </a:xfrm>
          <a:prstGeom prst="rect">
            <a:avLst/>
          </a:prstGeom>
        </p:spPr>
      </p:pic>
      <p:pic>
        <p:nvPicPr>
          <p:cNvPr id="36" name="Picture 3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4494434-EF4D-4D35-8E68-8632154C9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407" y="3707766"/>
            <a:ext cx="1081094" cy="1123014"/>
          </a:xfrm>
          <a:prstGeom prst="rect">
            <a:avLst/>
          </a:prstGeom>
        </p:spPr>
      </p:pic>
      <p:pic>
        <p:nvPicPr>
          <p:cNvPr id="37" name="Picture 36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AC7BA07-90C9-4978-B614-AAA80E7C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275" y="3670176"/>
            <a:ext cx="1081094" cy="1123014"/>
          </a:xfrm>
          <a:prstGeom prst="rect">
            <a:avLst/>
          </a:prstGeom>
        </p:spPr>
      </p:pic>
      <p:pic>
        <p:nvPicPr>
          <p:cNvPr id="38" name="Picture 3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06E5C99-EC9B-4541-9AD9-65BD0F9A0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609" y="4549922"/>
            <a:ext cx="1081094" cy="1123014"/>
          </a:xfrm>
          <a:prstGeom prst="rect">
            <a:avLst/>
          </a:prstGeom>
        </p:spPr>
      </p:pic>
      <p:pic>
        <p:nvPicPr>
          <p:cNvPr id="39" name="Picture 3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EEF2956D-EFFA-441E-A9FC-9D3B0789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741" y="1334133"/>
            <a:ext cx="1081094" cy="1123014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CC09E44D-065D-455F-967C-C74DB2BAE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30" y="2164987"/>
            <a:ext cx="1081094" cy="1123014"/>
          </a:xfrm>
          <a:prstGeom prst="rect">
            <a:avLst/>
          </a:prstGeom>
        </p:spPr>
      </p:pic>
      <p:pic>
        <p:nvPicPr>
          <p:cNvPr id="41" name="Picture 4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838CFE3E-6F53-422B-AFDD-51C2980B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284" y="4269273"/>
            <a:ext cx="1081094" cy="1123014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535" y="3496089"/>
            <a:ext cx="2449765" cy="24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424086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$6.00</a:t>
            </a:r>
            <a:endParaRPr lang="en-CA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5DBE4-802B-490A-8378-F6F89C2A2549}"/>
              </a:ext>
            </a:extLst>
          </p:cNvPr>
          <p:cNvSpPr txBox="1"/>
          <p:nvPr/>
        </p:nvSpPr>
        <p:spPr>
          <a:xfrm>
            <a:off x="3401657" y="1304181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$8.00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6BA11324-D23F-4AF9-8909-D594F2EC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38" y="2033620"/>
            <a:ext cx="2561975" cy="11995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F5438D-11F5-4BD7-9643-B84A32840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80" y="1298879"/>
            <a:ext cx="916464" cy="936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5D5D4-90C3-4BA9-8FE0-4C57C321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78" y="2296294"/>
            <a:ext cx="916465" cy="9368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5106E9-D240-4D76-AF35-D6688E35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16" y="1322881"/>
            <a:ext cx="916465" cy="9368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D7CB19-8719-4081-9C70-D3A9E177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82" y="2350637"/>
            <a:ext cx="916465" cy="93687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1655" y="1126123"/>
            <a:ext cx="2449765" cy="24497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18DB92-89BB-42AE-8392-3E2F8FF8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77" y="3807258"/>
            <a:ext cx="1071740" cy="10956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E4B015-33BC-4DEB-A3BB-D1843C939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220" y="3850502"/>
            <a:ext cx="1071741" cy="10956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C2933F-64F2-4BB2-93EE-04BAAF6D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61" y="4570441"/>
            <a:ext cx="1101859" cy="11263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D5825A7-F685-4CEF-A384-05DF1E7AD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542" y="3778583"/>
            <a:ext cx="986817" cy="10087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D7BF03-6B41-42C0-8A19-FA02099A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667" y="4624142"/>
            <a:ext cx="1011902" cy="1034434"/>
          </a:xfrm>
          <a:prstGeom prst="rect">
            <a:avLst/>
          </a:prstGeom>
        </p:spPr>
      </p:pic>
      <p:pic>
        <p:nvPicPr>
          <p:cNvPr id="38" name="Picture 3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1301D3C3-4B5A-43A3-AEA7-79989B40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399" y="1758978"/>
            <a:ext cx="999050" cy="1037789"/>
          </a:xfrm>
          <a:prstGeom prst="rect">
            <a:avLst/>
          </a:prstGeom>
        </p:spPr>
      </p:pic>
      <p:pic>
        <p:nvPicPr>
          <p:cNvPr id="39" name="Picture 3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4E64698F-2794-4945-A8D1-6CF7777C9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120" y="3663368"/>
            <a:ext cx="999050" cy="1037789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51EA65B-CB21-4C79-8193-A77708C70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963" y="4656279"/>
            <a:ext cx="999050" cy="10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641844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$10.00</a:t>
            </a:r>
            <a:endParaRPr lang="en-CA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6D8875-05B7-47FE-B2FF-D302648CE20C}"/>
              </a:ext>
            </a:extLst>
          </p:cNvPr>
          <p:cNvSpPr txBox="1"/>
          <p:nvPr/>
        </p:nvSpPr>
        <p:spPr>
          <a:xfrm>
            <a:off x="7699442" y="1319567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$8.00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picture containing map&#10;&#10;Description automatically generated">
            <a:extLst>
              <a:ext uri="{FF2B5EF4-FFF2-40B4-BE49-F238E27FC236}">
                <a16:creationId xmlns:a16="http://schemas.microsoft.com/office/drawing/2014/main" id="{8CB339C6-1F3C-4A10-8192-3CF3A502D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61" y="1713188"/>
            <a:ext cx="2616697" cy="1218842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7BB25FCA-7FDD-421A-89E6-D75676365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73" y="3762099"/>
            <a:ext cx="1845013" cy="863856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76CD4951-6B35-452D-9985-5195FB12C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73" y="4827825"/>
            <a:ext cx="1845013" cy="863856"/>
          </a:xfrm>
          <a:prstGeom prst="rect">
            <a:avLst/>
          </a:prstGeom>
        </p:spPr>
      </p:pic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E0D4216D-EB54-42B7-9066-992CF35A3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823" y="1458753"/>
            <a:ext cx="1845013" cy="86385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3050519C-2FF4-4C7A-A39D-C23F039E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753" y="3832293"/>
            <a:ext cx="1845013" cy="8638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FF33B7-55CC-41C7-95A5-88029E1C0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520" y="4661798"/>
            <a:ext cx="916465" cy="9368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50FB2D-28A2-4BFC-B2B8-8A5B47BD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74" y="4696149"/>
            <a:ext cx="916465" cy="936872"/>
          </a:xfrm>
          <a:prstGeom prst="rect">
            <a:avLst/>
          </a:prstGeom>
        </p:spPr>
      </p:pic>
      <p:pic>
        <p:nvPicPr>
          <p:cNvPr id="33" name="Picture 3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7F973EF-C01C-4C5D-BE93-A2724B9F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021" y="4595232"/>
            <a:ext cx="999050" cy="1037789"/>
          </a:xfrm>
          <a:prstGeom prst="rect">
            <a:avLst/>
          </a:prstGeom>
        </p:spPr>
      </p:pic>
      <p:pic>
        <p:nvPicPr>
          <p:cNvPr id="34" name="Picture 33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706E1F7-1076-4275-B367-D8971FCF9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248" y="2324452"/>
            <a:ext cx="999050" cy="1037789"/>
          </a:xfrm>
          <a:prstGeom prst="rect">
            <a:avLst/>
          </a:prstGeom>
        </p:spPr>
      </p:pic>
      <p:pic>
        <p:nvPicPr>
          <p:cNvPr id="35" name="Picture 3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C111742D-4169-4820-9ED7-703D692FD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38" y="2293004"/>
            <a:ext cx="999050" cy="1037789"/>
          </a:xfrm>
          <a:prstGeom prst="rect">
            <a:avLst/>
          </a:prstGeom>
        </p:spPr>
      </p:pic>
      <p:pic>
        <p:nvPicPr>
          <p:cNvPr id="36" name="Picture 3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7B9486D0-89A6-4BCA-BEE5-B447764BF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847" y="2321927"/>
            <a:ext cx="999050" cy="1037789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5607" y="1097044"/>
            <a:ext cx="2449765" cy="24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78216" y="1296874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368152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3.00</a:t>
            </a:r>
            <a:endParaRPr lang="en-CA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39A5AC-1AA2-4C42-A548-64C75951653C}"/>
              </a:ext>
            </a:extLst>
          </p:cNvPr>
          <p:cNvSpPr txBox="1"/>
          <p:nvPr/>
        </p:nvSpPr>
        <p:spPr>
          <a:xfrm>
            <a:off x="7717857" y="3717030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$2.15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D6719F-6173-4AC0-A0FA-507AECBAC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298" y="1792031"/>
            <a:ext cx="1265990" cy="1294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5074D8-B686-499E-AADF-04B95487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67" y="3915990"/>
            <a:ext cx="1467704" cy="1500386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69C70CB-C8DC-4E7B-A2EB-91F3B2E8E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53" y="1360414"/>
            <a:ext cx="999050" cy="1037789"/>
          </a:xfrm>
          <a:prstGeom prst="rect">
            <a:avLst/>
          </a:prstGeom>
        </p:spPr>
      </p:pic>
      <p:pic>
        <p:nvPicPr>
          <p:cNvPr id="41" name="Picture 4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9F9B222-8DA9-4F15-A412-D1AE7DDD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003" y="2188696"/>
            <a:ext cx="999050" cy="1037789"/>
          </a:xfrm>
          <a:prstGeom prst="rect">
            <a:avLst/>
          </a:prstGeom>
        </p:spPr>
      </p:pic>
      <p:pic>
        <p:nvPicPr>
          <p:cNvPr id="42" name="Picture 41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A09B372-17F2-48C4-B996-308FEA6B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615" y="4666183"/>
            <a:ext cx="999050" cy="1037789"/>
          </a:xfrm>
          <a:prstGeom prst="rect">
            <a:avLst/>
          </a:prstGeom>
        </p:spPr>
      </p:pic>
      <p:pic>
        <p:nvPicPr>
          <p:cNvPr id="43" name="Picture 4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8DE02B2-5B2E-4C9E-8C6A-ED2BE3006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588" y="3682959"/>
            <a:ext cx="999050" cy="1037789"/>
          </a:xfrm>
          <a:prstGeom prst="rect">
            <a:avLst/>
          </a:prstGeom>
        </p:spPr>
      </p:pic>
      <p:pic>
        <p:nvPicPr>
          <p:cNvPr id="33" name="Picture 3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F81ED18B-BDFC-C048-8F67-3596F35E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40" y="1401332"/>
            <a:ext cx="999050" cy="1037789"/>
          </a:xfrm>
          <a:prstGeom prst="rect">
            <a:avLst/>
          </a:prstGeom>
        </p:spPr>
      </p:pic>
      <p:pic>
        <p:nvPicPr>
          <p:cNvPr id="36" name="Picture 3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379C7F79-B92C-C542-8958-6FF44F8FC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994" y="1360414"/>
            <a:ext cx="924603" cy="945192"/>
          </a:xfrm>
          <a:prstGeom prst="rect">
            <a:avLst/>
          </a:prstGeom>
        </p:spPr>
      </p:pic>
      <p:pic>
        <p:nvPicPr>
          <p:cNvPr id="46" name="Picture 4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12265D7B-FB7D-3E4C-A992-83CEE8880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960" y="1342621"/>
            <a:ext cx="924603" cy="945192"/>
          </a:xfrm>
          <a:prstGeom prst="rect">
            <a:avLst/>
          </a:prstGeom>
        </p:spPr>
      </p:pic>
      <p:pic>
        <p:nvPicPr>
          <p:cNvPr id="47" name="Picture 4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6A08005D-F9C0-8E40-B674-69756E22F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201" y="2335458"/>
            <a:ext cx="924603" cy="945192"/>
          </a:xfrm>
          <a:prstGeom prst="rect">
            <a:avLst/>
          </a:prstGeom>
        </p:spPr>
      </p:pic>
      <p:pic>
        <p:nvPicPr>
          <p:cNvPr id="48" name="Picture 4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9235936-8B63-9A4C-BEF6-622488ABE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729" y="2333559"/>
            <a:ext cx="924603" cy="94519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3778E29-00CE-2443-B604-B1D3197A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62" y="3978640"/>
            <a:ext cx="1467704" cy="150038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1802" y="3503950"/>
            <a:ext cx="2449765" cy="2449765"/>
          </a:xfrm>
          <a:prstGeom prst="rect">
            <a:avLst/>
          </a:prstGeom>
        </p:spPr>
      </p:pic>
      <p:pic>
        <p:nvPicPr>
          <p:cNvPr id="50" name="Picture 4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1F2AD51E-1B6E-D740-BB3B-8E78DD96C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90" y="4228174"/>
            <a:ext cx="999050" cy="10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75ABC45-703E-4857-B751-96F66A99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5954"/>
                </a:solidFill>
                <a:latin typeface="Open Sans"/>
                <a:ea typeface="MS PGothic"/>
              </a:rPr>
              <a:t>A Special Note For Teachers</a:t>
            </a:r>
            <a:endParaRPr lang="en-US" altLang="en-US" dirty="0">
              <a:solidFill>
                <a:srgbClr val="005954"/>
              </a:solidFill>
              <a:latin typeface="Open Sans" panose="020B0606030504020204" pitchFamily="34" charset="0"/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CE09169-3831-4481-AC7D-22AA60EC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7923212" cy="4176713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/>
          </a:p>
        </p:txBody>
      </p:sp>
      <p:cxnSp>
        <p:nvCxnSpPr>
          <p:cNvPr id="14340" name="Straight Connector 2">
            <a:extLst>
              <a:ext uri="{FF2B5EF4-FFF2-40B4-BE49-F238E27FC236}">
                <a16:creationId xmlns:a16="http://schemas.microsoft.com/office/drawing/2014/main" id="{CDAA092F-49F5-4EBE-A045-4113BA971B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925" y="1125538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AA7A99F-5A5E-4725-93BE-836BF9A3B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" r="1182"/>
          <a:stretch/>
        </p:blipFill>
        <p:spPr>
          <a:xfrm>
            <a:off x="1805040" y="1268412"/>
            <a:ext cx="5533920" cy="46914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641844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$14.00</a:t>
            </a:r>
            <a:endParaRPr lang="en-CA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3112D-75DE-4F7E-A61C-A8A7280DF46D}"/>
              </a:ext>
            </a:extLst>
          </p:cNvPr>
          <p:cNvSpPr txBox="1"/>
          <p:nvPr/>
        </p:nvSpPr>
        <p:spPr>
          <a:xfrm>
            <a:off x="3293366" y="1278697"/>
            <a:ext cx="128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$14.20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A picture containing map&#10;&#10;Description automatically generated">
            <a:extLst>
              <a:ext uri="{FF2B5EF4-FFF2-40B4-BE49-F238E27FC236}">
                <a16:creationId xmlns:a16="http://schemas.microsoft.com/office/drawing/2014/main" id="{2F4D328D-0F29-4ACD-B342-E0FA8627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6830" y="1868748"/>
            <a:ext cx="1905226" cy="887443"/>
          </a:xfrm>
          <a:prstGeom prst="rect">
            <a:avLst/>
          </a:prstGeom>
        </p:spPr>
      </p:pic>
      <p:pic>
        <p:nvPicPr>
          <p:cNvPr id="37" name="Picture 36" descr="A picture containing map&#10;&#10;Description automatically generated">
            <a:extLst>
              <a:ext uri="{FF2B5EF4-FFF2-40B4-BE49-F238E27FC236}">
                <a16:creationId xmlns:a16="http://schemas.microsoft.com/office/drawing/2014/main" id="{C05F4C8E-215E-4006-B815-8CAFBD169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0453" y="4234148"/>
            <a:ext cx="1905226" cy="887443"/>
          </a:xfrm>
          <a:prstGeom prst="rect">
            <a:avLst/>
          </a:prstGeom>
        </p:spPr>
      </p:pic>
      <p:pic>
        <p:nvPicPr>
          <p:cNvPr id="38" name="Picture 37" descr="A picture containing map&#10;&#10;Description automatically generated">
            <a:extLst>
              <a:ext uri="{FF2B5EF4-FFF2-40B4-BE49-F238E27FC236}">
                <a16:creationId xmlns:a16="http://schemas.microsoft.com/office/drawing/2014/main" id="{4954E9C5-9879-439B-8B87-FDB30EF9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24620" y="1897565"/>
            <a:ext cx="1905226" cy="887443"/>
          </a:xfrm>
          <a:prstGeom prst="rect">
            <a:avLst/>
          </a:prstGeom>
        </p:spPr>
      </p:pic>
      <p:pic>
        <p:nvPicPr>
          <p:cNvPr id="39" name="Picture 38" descr="A picture containing map&#10;&#10;Description automatically generated">
            <a:extLst>
              <a:ext uri="{FF2B5EF4-FFF2-40B4-BE49-F238E27FC236}">
                <a16:creationId xmlns:a16="http://schemas.microsoft.com/office/drawing/2014/main" id="{91BC0D2B-A8DD-472E-A08B-CE97CE656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57500" y="4252427"/>
            <a:ext cx="1905226" cy="8874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00D7D0-B303-41DF-A981-FD676CB90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91" y="1440583"/>
            <a:ext cx="916465" cy="9368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2BF9C1-B52E-4719-A2E8-49EBB297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858" y="3770375"/>
            <a:ext cx="805831" cy="8237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A5CBF78-8075-4ACE-AB2B-D413CDF9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80" y="3732227"/>
            <a:ext cx="916465" cy="9368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47DD4A-B143-4C7B-9F94-7B9926CC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79" y="4746744"/>
            <a:ext cx="916465" cy="9368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2CA6E0-7B9B-42D1-9FE2-9B4DF06B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526" y="1449243"/>
            <a:ext cx="916465" cy="9368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A39D3F3-EDDC-425F-8DBD-D419CFAA2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62" y="2377455"/>
            <a:ext cx="916465" cy="93687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456" y="1120234"/>
            <a:ext cx="2449765" cy="2449765"/>
          </a:xfrm>
          <a:prstGeom prst="rect">
            <a:avLst/>
          </a:prstGeom>
        </p:spPr>
      </p:pic>
      <p:pic>
        <p:nvPicPr>
          <p:cNvPr id="30" name="Picture 2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6BE35D0A-53AD-4A29-95C5-AC81992E4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664" y="4700972"/>
            <a:ext cx="793025" cy="823775"/>
          </a:xfrm>
          <a:prstGeom prst="rect">
            <a:avLst/>
          </a:prstGeom>
        </p:spPr>
      </p:pic>
      <p:pic>
        <p:nvPicPr>
          <p:cNvPr id="32" name="Picture 3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A54B348F-8A8D-4880-B2D0-527E6577F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555" y="3743535"/>
            <a:ext cx="805832" cy="823776"/>
          </a:xfrm>
          <a:prstGeom prst="rect">
            <a:avLst/>
          </a:prstGeom>
        </p:spPr>
      </p:pic>
      <p:pic>
        <p:nvPicPr>
          <p:cNvPr id="46" name="Picture 4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8560BBDD-2786-4847-944B-1BB49A09D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25" y="1886898"/>
            <a:ext cx="999050" cy="1037789"/>
          </a:xfrm>
          <a:prstGeom prst="rect">
            <a:avLst/>
          </a:prstGeom>
        </p:spPr>
      </p:pic>
      <p:pic>
        <p:nvPicPr>
          <p:cNvPr id="47" name="Picture 46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E672F93B-FAD9-284D-AF65-31EA5CD8F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201" y="2280800"/>
            <a:ext cx="974508" cy="1012295"/>
          </a:xfrm>
          <a:prstGeom prst="rect">
            <a:avLst/>
          </a:prstGeom>
        </p:spPr>
      </p:pic>
      <p:pic>
        <p:nvPicPr>
          <p:cNvPr id="55" name="Picture 5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AC2D484-9D69-E442-B8B7-16AD79AD6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177" y="1359856"/>
            <a:ext cx="999050" cy="1037789"/>
          </a:xfrm>
          <a:prstGeom prst="rect">
            <a:avLst/>
          </a:prstGeom>
        </p:spPr>
      </p:pic>
      <p:pic>
        <p:nvPicPr>
          <p:cNvPr id="58" name="Picture 5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9E98E2D-0BBF-3A46-9DB5-FCE69C427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448" y="3770374"/>
            <a:ext cx="805832" cy="823776"/>
          </a:xfrm>
          <a:prstGeom prst="rect">
            <a:avLst/>
          </a:prstGeom>
        </p:spPr>
      </p:pic>
      <p:pic>
        <p:nvPicPr>
          <p:cNvPr id="59" name="Picture 58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A016922-661F-9C4B-B9EB-A525423AD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870" y="4700971"/>
            <a:ext cx="805832" cy="823776"/>
          </a:xfrm>
          <a:prstGeom prst="rect">
            <a:avLst/>
          </a:prstGeom>
        </p:spPr>
      </p:pic>
      <p:pic>
        <p:nvPicPr>
          <p:cNvPr id="60" name="Picture 59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CC15665-B035-4B41-96A6-7B11CBFFE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448" y="4683756"/>
            <a:ext cx="805832" cy="8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51178" y="1317378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641844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$53.00</a:t>
            </a:r>
            <a:endParaRPr lang="en-CA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D49A-3C40-47D0-9DEF-6CA422F451F2}"/>
              </a:ext>
            </a:extLst>
          </p:cNvPr>
          <p:cNvSpPr txBox="1"/>
          <p:nvPr/>
        </p:nvSpPr>
        <p:spPr>
          <a:xfrm>
            <a:off x="7574709" y="3282032"/>
            <a:ext cx="128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$54.00</a:t>
            </a:r>
            <a:endParaRPr lang="en-CA" sz="2800" b="1" dirty="0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C3D35694-E30B-4735-978C-9A652EB9C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59" y="1408656"/>
            <a:ext cx="2294296" cy="1072127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D3B33704-E8C2-4542-B389-4FD6C0A6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24" y="3896602"/>
            <a:ext cx="2294296" cy="1072127"/>
          </a:xfrm>
          <a:prstGeom prst="rect">
            <a:avLst/>
          </a:prstGeom>
        </p:spPr>
      </p:pic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9314BF-83F1-4BBB-A9A9-B28A2D27E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629" y="1315090"/>
            <a:ext cx="1590371" cy="740410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99CB86-B983-4B62-9052-B188F8C2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42" y="1944719"/>
            <a:ext cx="1590371" cy="740410"/>
          </a:xfrm>
          <a:prstGeom prst="rect">
            <a:avLst/>
          </a:prstGeom>
        </p:spPr>
      </p:pic>
      <p:pic>
        <p:nvPicPr>
          <p:cNvPr id="39" name="Picture 38" descr="A picture containing map&#10;&#10;Description automatically generated">
            <a:extLst>
              <a:ext uri="{FF2B5EF4-FFF2-40B4-BE49-F238E27FC236}">
                <a16:creationId xmlns:a16="http://schemas.microsoft.com/office/drawing/2014/main" id="{5E36DA2B-AB38-4173-81C1-B3A19742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824" y="2516711"/>
            <a:ext cx="1722141" cy="802163"/>
          </a:xfrm>
          <a:prstGeom prst="rect">
            <a:avLst/>
          </a:prstGeom>
        </p:spPr>
      </p:pic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5ABCFA-E411-48EB-AF3F-72807E3F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42" y="3746145"/>
            <a:ext cx="1590371" cy="740410"/>
          </a:xfrm>
          <a:prstGeom prst="rect">
            <a:avLst/>
          </a:prstGeom>
        </p:spPr>
      </p:pic>
      <p:pic>
        <p:nvPicPr>
          <p:cNvPr id="41" name="Picture 4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EA11C3-A5D4-4302-BC48-F9D256E4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31" y="4252343"/>
            <a:ext cx="1590371" cy="740410"/>
          </a:xfrm>
          <a:prstGeom prst="rect">
            <a:avLst/>
          </a:prstGeom>
        </p:spPr>
      </p:pic>
      <p:pic>
        <p:nvPicPr>
          <p:cNvPr id="42" name="Picture 41" descr="A picture containing map&#10;&#10;Description automatically generated">
            <a:extLst>
              <a:ext uri="{FF2B5EF4-FFF2-40B4-BE49-F238E27FC236}">
                <a16:creationId xmlns:a16="http://schemas.microsoft.com/office/drawing/2014/main" id="{C1ECCE08-F9FC-44F0-AC2E-3F0ED371A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317" y="4857911"/>
            <a:ext cx="1722141" cy="802163"/>
          </a:xfrm>
          <a:prstGeom prst="rect">
            <a:avLst/>
          </a:prstGeom>
        </p:spPr>
      </p:pic>
      <p:pic>
        <p:nvPicPr>
          <p:cNvPr id="50" name="Picture 4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13EE95BD-235D-B14D-9DBB-B8D9F7799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783" y="2558454"/>
            <a:ext cx="778473" cy="8086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D7945C2-8120-1941-A40D-A4BF5B0E2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830" y="2504991"/>
            <a:ext cx="846129" cy="8649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6612251-F365-FA44-8E13-A9B8D60EE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013" y="1317378"/>
            <a:ext cx="846129" cy="864970"/>
          </a:xfrm>
          <a:prstGeom prst="rect">
            <a:avLst/>
          </a:prstGeom>
        </p:spPr>
      </p:pic>
      <p:pic>
        <p:nvPicPr>
          <p:cNvPr id="54" name="Picture 5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CFC5F3ED-3A06-C64D-9CB5-B5504D5A1A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928" y="1319284"/>
            <a:ext cx="694105" cy="709561"/>
          </a:xfrm>
          <a:prstGeom prst="rect">
            <a:avLst/>
          </a:prstGeom>
        </p:spPr>
      </p:pic>
      <p:pic>
        <p:nvPicPr>
          <p:cNvPr id="56" name="Picture 5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B20F87E-DD5A-C744-B167-1A510C83E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5965" y="2087738"/>
            <a:ext cx="694105" cy="709561"/>
          </a:xfrm>
          <a:prstGeom prst="rect">
            <a:avLst/>
          </a:prstGeom>
        </p:spPr>
      </p:pic>
      <p:pic>
        <p:nvPicPr>
          <p:cNvPr id="57" name="Picture 5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CFE104B-3DC7-7F4A-9520-228D79B64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047" y="1960143"/>
            <a:ext cx="694105" cy="709561"/>
          </a:xfrm>
          <a:prstGeom prst="rect">
            <a:avLst/>
          </a:prstGeom>
        </p:spPr>
      </p:pic>
      <p:pic>
        <p:nvPicPr>
          <p:cNvPr id="58" name="Picture 5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C59E0DE2-F671-B243-A42A-88521D062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026" y="2612064"/>
            <a:ext cx="694105" cy="709561"/>
          </a:xfrm>
          <a:prstGeom prst="rect">
            <a:avLst/>
          </a:prstGeom>
        </p:spPr>
      </p:pic>
      <p:pic>
        <p:nvPicPr>
          <p:cNvPr id="59" name="Picture 5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52CDEE1-5048-0642-9F8C-229A1F671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43" y="3813889"/>
            <a:ext cx="778473" cy="808659"/>
          </a:xfrm>
          <a:prstGeom prst="rect">
            <a:avLst/>
          </a:prstGeom>
        </p:spPr>
      </p:pic>
      <p:pic>
        <p:nvPicPr>
          <p:cNvPr id="60" name="Picture 5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890E260A-D79C-AD47-BFE3-0039436C3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023" y="4564400"/>
            <a:ext cx="778473" cy="808659"/>
          </a:xfrm>
          <a:prstGeom prst="rect">
            <a:avLst/>
          </a:prstGeom>
        </p:spPr>
      </p:pic>
      <p:pic>
        <p:nvPicPr>
          <p:cNvPr id="61" name="Picture 6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6FA65715-274E-7642-98B6-7220D27F7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50" y="4895523"/>
            <a:ext cx="778473" cy="80865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E2B6FEC-EF36-A944-B8DB-E5D0D5C91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410" y="3774290"/>
            <a:ext cx="846129" cy="864970"/>
          </a:xfrm>
          <a:prstGeom prst="rect">
            <a:avLst/>
          </a:prstGeom>
        </p:spPr>
      </p:pic>
      <p:pic>
        <p:nvPicPr>
          <p:cNvPr id="63" name="Picture 6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3E4E0C0-F667-2C45-879C-D7E917A63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607" y="3808920"/>
            <a:ext cx="778473" cy="808659"/>
          </a:xfrm>
          <a:prstGeom prst="rect">
            <a:avLst/>
          </a:prstGeom>
        </p:spPr>
      </p:pic>
      <p:pic>
        <p:nvPicPr>
          <p:cNvPr id="64" name="Picture 63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F3061E19-33AB-5C4A-B78E-A2AA512D3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029" y="4706471"/>
            <a:ext cx="778473" cy="808659"/>
          </a:xfrm>
          <a:prstGeom prst="rect">
            <a:avLst/>
          </a:prstGeom>
        </p:spPr>
      </p:pic>
      <p:pic>
        <p:nvPicPr>
          <p:cNvPr id="65" name="Picture 6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93F4607-231A-884C-9D16-248646097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501" y="4730057"/>
            <a:ext cx="778473" cy="808659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97717" y="3471266"/>
            <a:ext cx="2449765" cy="24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7E006-20E8-4CE3-9C6A-B283F834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AD914-6BDB-4CC3-89B8-718EBBA0B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picture containing text, indoor, scene, marketplace&#10;&#10;Description automatically generated">
            <a:extLst>
              <a:ext uri="{FF2B5EF4-FFF2-40B4-BE49-F238E27FC236}">
                <a16:creationId xmlns:a16="http://schemas.microsoft.com/office/drawing/2014/main" id="{7B2C4512-F667-4730-9D71-47A747BAB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28" y="216024"/>
            <a:ext cx="10192455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6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7943-4459-40BC-8B6C-525B449A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Virtual Trip to the 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D6E94-F55D-40DC-A063-FC8D9001B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ea typeface="MS PGothic"/>
              </a:rPr>
              <a:t>An option for classrooms with available technologies:</a:t>
            </a:r>
          </a:p>
          <a:p>
            <a:r>
              <a:rPr lang="en-CA" dirty="0">
                <a:ea typeface="MS PGothic"/>
              </a:rPr>
              <a:t>Which grocery store do you go to most often?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No Frills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Food Basics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Superstore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Sobeys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Walmart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Neighbourhood grocery store</a:t>
            </a:r>
          </a:p>
          <a:p>
            <a:r>
              <a:rPr lang="en-CA" dirty="0">
                <a:ea typeface="MS PGothic"/>
              </a:rPr>
              <a:t>Students look for an online flyer and “purchase” items for the next week</a:t>
            </a:r>
          </a:p>
          <a:p>
            <a:r>
              <a:rPr lang="en-CA" dirty="0">
                <a:ea typeface="MS PGothic"/>
              </a:rPr>
              <a:t>Students work in groups and shop at different stores. The whole class can compare prices afterwards.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68E9B-6721-4AD6-9E72-5244CC27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064671"/>
            <a:ext cx="1534580" cy="471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EA2FC-3071-4B8B-975B-BDE8FB59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380" y="2383261"/>
            <a:ext cx="1102531" cy="479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FB0A1-8EC0-4ECF-B2CB-60C010D79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108" y="2894509"/>
            <a:ext cx="1723426" cy="545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6B1488-B365-4E15-8A82-0F026FF3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414" y="3236652"/>
            <a:ext cx="1181266" cy="528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D77E4B-C056-4038-A687-7A4998EC3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758" y="3622294"/>
            <a:ext cx="1662774" cy="4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82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F608A-E347-465C-AA5C-21899E74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A258B-216D-4887-A25A-D46997F914D7}"/>
              </a:ext>
            </a:extLst>
          </p:cNvPr>
          <p:cNvSpPr txBox="1"/>
          <p:nvPr/>
        </p:nvSpPr>
        <p:spPr>
          <a:xfrm flipH="1">
            <a:off x="3672675" y="448476"/>
            <a:ext cx="179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PANTRY</a:t>
            </a:r>
            <a:endParaRPr lang="en-CA" sz="2800" b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ED890B-4604-2D4C-966B-A5B9E321D9BE}"/>
              </a:ext>
            </a:extLst>
          </p:cNvPr>
          <p:cNvGrpSpPr/>
          <p:nvPr/>
        </p:nvGrpSpPr>
        <p:grpSpPr>
          <a:xfrm>
            <a:off x="970" y="848572"/>
            <a:ext cx="9177107" cy="5158579"/>
            <a:chOff x="970" y="848572"/>
            <a:chExt cx="9177107" cy="51585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F0DF61-85EF-43E4-B3F9-1ADF2882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766" y="848572"/>
              <a:ext cx="970103" cy="136982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F2E377-7B4B-4481-A840-962CF7F8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6364" y="1229184"/>
              <a:ext cx="703476" cy="12778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4D2712-4537-41FE-8FA5-0CE4DD626C60}"/>
                </a:ext>
              </a:extLst>
            </p:cNvPr>
            <p:cNvSpPr txBox="1"/>
            <p:nvPr/>
          </p:nvSpPr>
          <p:spPr>
            <a:xfrm>
              <a:off x="7320202" y="2464121"/>
              <a:ext cx="15120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Ovaltine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Sale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$2.00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7B8132-8433-4A6D-82AE-4FFF766AA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0171" y="3419421"/>
              <a:ext cx="1017791" cy="15941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6D8F69-72B8-4BBA-A753-FA1694EC0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6637" y="1455280"/>
              <a:ext cx="1758735" cy="10099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64AFC2-D103-4352-A10E-7FC89284DCC5}"/>
                </a:ext>
              </a:extLst>
            </p:cNvPr>
            <p:cNvSpPr txBox="1"/>
            <p:nvPr/>
          </p:nvSpPr>
          <p:spPr>
            <a:xfrm>
              <a:off x="4151159" y="2551670"/>
              <a:ext cx="140638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Jam (250ml)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Sale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$4.00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6C89FB-4434-42A1-955C-708C3583821A}"/>
                </a:ext>
              </a:extLst>
            </p:cNvPr>
            <p:cNvSpPr txBox="1"/>
            <p:nvPr/>
          </p:nvSpPr>
          <p:spPr>
            <a:xfrm>
              <a:off x="74458" y="4411773"/>
              <a:ext cx="1745174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Greek Yogurt &amp; Blueberry Granola Bars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$3.00 +tax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8CD803-A4B4-4BD7-B14D-2FE7D3EE2F17}"/>
                </a:ext>
              </a:extLst>
            </p:cNvPr>
            <p:cNvSpPr txBox="1"/>
            <p:nvPr/>
          </p:nvSpPr>
          <p:spPr>
            <a:xfrm>
              <a:off x="1383059" y="5056291"/>
              <a:ext cx="1991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All Purpose Flour 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(2.5 kg)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$5.00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881710-4732-46DC-BA94-988A91C0160E}"/>
                </a:ext>
              </a:extLst>
            </p:cNvPr>
            <p:cNvSpPr txBox="1"/>
            <p:nvPr/>
          </p:nvSpPr>
          <p:spPr>
            <a:xfrm>
              <a:off x="5865593" y="5117491"/>
              <a:ext cx="1618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Cereal 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(Family Pack)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$7.00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BBE36-6D63-410C-8F39-0ED321076034}"/>
                </a:ext>
              </a:extLst>
            </p:cNvPr>
            <p:cNvSpPr txBox="1"/>
            <p:nvPr/>
          </p:nvSpPr>
          <p:spPr>
            <a:xfrm>
              <a:off x="7376681" y="4948528"/>
              <a:ext cx="1801396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Granulated Sugar (2kg)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$2.00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155511-201D-44E8-BC8C-CF9B755B57F5}"/>
                </a:ext>
              </a:extLst>
            </p:cNvPr>
            <p:cNvSpPr txBox="1"/>
            <p:nvPr/>
          </p:nvSpPr>
          <p:spPr>
            <a:xfrm>
              <a:off x="1798381" y="2453913"/>
              <a:ext cx="2388169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Tea Bags (100 count)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$3.00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89BA34-4128-4DDB-BE6B-1A7B98960C06}"/>
                </a:ext>
              </a:extLst>
            </p:cNvPr>
            <p:cNvSpPr txBox="1"/>
            <p:nvPr/>
          </p:nvSpPr>
          <p:spPr>
            <a:xfrm>
              <a:off x="970" y="2263154"/>
              <a:ext cx="201622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Hot Chocolate (500 g)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$5.00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7E6154-2C7D-4715-AA0F-90EC0FABC2ED}"/>
                </a:ext>
              </a:extLst>
            </p:cNvPr>
            <p:cNvSpPr txBox="1"/>
            <p:nvPr/>
          </p:nvSpPr>
          <p:spPr>
            <a:xfrm>
              <a:off x="3439981" y="5176154"/>
              <a:ext cx="1024705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Veggie Chips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$4.00</a:t>
              </a:r>
            </a:p>
          </p:txBody>
        </p:sp>
        <p:pic>
          <p:nvPicPr>
            <p:cNvPr id="24" name="Picture 7" descr="Text, letter&#10;&#10;Description automatically generated">
              <a:extLst>
                <a:ext uri="{FF2B5EF4-FFF2-40B4-BE49-F238E27FC236}">
                  <a16:creationId xmlns:a16="http://schemas.microsoft.com/office/drawing/2014/main" id="{1CD02EB8-B884-4834-BD55-D82AC5ABB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484" r="17420" b="637"/>
            <a:stretch/>
          </p:blipFill>
          <p:spPr>
            <a:xfrm>
              <a:off x="7616778" y="3218019"/>
              <a:ext cx="1218578" cy="1793561"/>
            </a:xfrm>
            <a:prstGeom prst="rect">
              <a:avLst/>
            </a:prstGeom>
          </p:spPr>
        </p:pic>
        <p:pic>
          <p:nvPicPr>
            <p:cNvPr id="4" name="Picture 24" descr="Text, calendar&#10;&#10;Description automatically generated">
              <a:extLst>
                <a:ext uri="{FF2B5EF4-FFF2-40B4-BE49-F238E27FC236}">
                  <a16:creationId xmlns:a16="http://schemas.microsoft.com/office/drawing/2014/main" id="{104FF65B-4605-466E-8237-EBEB32176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69385" y="1138136"/>
              <a:ext cx="775282" cy="139105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6D3D22-1CE5-44B6-AD84-C4FD0446D6D2}"/>
                </a:ext>
              </a:extLst>
            </p:cNvPr>
            <p:cNvSpPr txBox="1"/>
            <p:nvPr/>
          </p:nvSpPr>
          <p:spPr>
            <a:xfrm>
              <a:off x="5717311" y="2648946"/>
              <a:ext cx="140638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Jam (250ml)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$6.00</a:t>
              </a:r>
              <a:endParaRPr lang="en-CA" sz="1600" b="1" dirty="0">
                <a:latin typeface="Calibri"/>
                <a:ea typeface="MS PGothic"/>
                <a:cs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196412-4408-4341-8AF4-18E01FFFC63E}"/>
                </a:ext>
              </a:extLst>
            </p:cNvPr>
            <p:cNvSpPr txBox="1"/>
            <p:nvPr/>
          </p:nvSpPr>
          <p:spPr>
            <a:xfrm>
              <a:off x="4631846" y="5075780"/>
              <a:ext cx="140408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Kale Chips 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$6.00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29ABEE99-ACEF-2D4C-BEB9-290B2A769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7363" y="1420417"/>
              <a:ext cx="1921288" cy="978110"/>
            </a:xfrm>
            <a:prstGeom prst="rect">
              <a:avLst/>
            </a:prstGeom>
          </p:spPr>
        </p:pic>
        <p:pic>
          <p:nvPicPr>
            <p:cNvPr id="29" name="Picture 28" descr="A package of food&#10;&#10;Description automatically generated with low confidence">
              <a:extLst>
                <a:ext uri="{FF2B5EF4-FFF2-40B4-BE49-F238E27FC236}">
                  <a16:creationId xmlns:a16="http://schemas.microsoft.com/office/drawing/2014/main" id="{5B685261-7942-514B-BBA3-2B2EC8D87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4814" y="3576588"/>
              <a:ext cx="1447399" cy="1599757"/>
            </a:xfrm>
            <a:prstGeom prst="rect">
              <a:avLst/>
            </a:prstGeom>
          </p:spPr>
        </p:pic>
        <p:pic>
          <p:nvPicPr>
            <p:cNvPr id="31" name="Picture 30" descr="A package of food&#10;&#10;Description automatically generated with medium confidence">
              <a:extLst>
                <a:ext uri="{FF2B5EF4-FFF2-40B4-BE49-F238E27FC236}">
                  <a16:creationId xmlns:a16="http://schemas.microsoft.com/office/drawing/2014/main" id="{81D9B1EA-EF2D-4944-9A71-E4F7839B1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6381" y="3560060"/>
              <a:ext cx="1095014" cy="1499693"/>
            </a:xfrm>
            <a:prstGeom prst="rect">
              <a:avLst/>
            </a:prstGeom>
          </p:spPr>
        </p:pic>
        <p:pic>
          <p:nvPicPr>
            <p:cNvPr id="33" name="Picture 32" descr="A package of cereal&#10;&#10;Description automatically generated with medium confidence">
              <a:extLst>
                <a:ext uri="{FF2B5EF4-FFF2-40B4-BE49-F238E27FC236}">
                  <a16:creationId xmlns:a16="http://schemas.microsoft.com/office/drawing/2014/main" id="{67E11190-0830-6F48-9CC7-33EDBBB4A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86055" y="3389924"/>
              <a:ext cx="1390626" cy="1711540"/>
            </a:xfrm>
            <a:prstGeom prst="rect">
              <a:avLst/>
            </a:prstGeom>
          </p:spPr>
        </p:pic>
        <p:pic>
          <p:nvPicPr>
            <p:cNvPr id="35" name="Picture 34" descr="Text&#10;&#10;Description automatically generated">
              <a:extLst>
                <a:ext uri="{FF2B5EF4-FFF2-40B4-BE49-F238E27FC236}">
                  <a16:creationId xmlns:a16="http://schemas.microsoft.com/office/drawing/2014/main" id="{DF5F2A9D-0C74-D647-85F4-961F777F9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1461" y="3047213"/>
              <a:ext cx="1708938" cy="1436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34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8D833A7C-A54D-4A2E-BAD4-D94E6FC65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2011" y="2940018"/>
            <a:ext cx="734130" cy="187101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64221-A1F5-414B-8751-97EECC02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AD3A2-422D-49DF-BC3A-266A066D097C}"/>
              </a:ext>
            </a:extLst>
          </p:cNvPr>
          <p:cNvSpPr txBox="1"/>
          <p:nvPr/>
        </p:nvSpPr>
        <p:spPr>
          <a:xfrm flipH="1">
            <a:off x="3672675" y="459150"/>
            <a:ext cx="179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FRESH</a:t>
            </a:r>
            <a:endParaRPr lang="en-CA" sz="28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ED05E-66AB-4F1B-B316-20E964C89059}"/>
              </a:ext>
            </a:extLst>
          </p:cNvPr>
          <p:cNvSpPr txBox="1"/>
          <p:nvPr/>
        </p:nvSpPr>
        <p:spPr>
          <a:xfrm>
            <a:off x="405428" y="255642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Eggs Large (18 count)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$6.00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9B356-3C4E-47DD-BBD1-EB2AA4792812}"/>
              </a:ext>
            </a:extLst>
          </p:cNvPr>
          <p:cNvSpPr txBox="1"/>
          <p:nvPr/>
        </p:nvSpPr>
        <p:spPr>
          <a:xfrm>
            <a:off x="2623986" y="252990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Strawberries (12oz)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$5.00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9D537B-AFF7-4227-9C26-1796E6F65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89" y="1552601"/>
            <a:ext cx="2188482" cy="9775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3C8780-0C9E-44D7-9D55-2BED575C5686}"/>
              </a:ext>
            </a:extLst>
          </p:cNvPr>
          <p:cNvSpPr txBox="1"/>
          <p:nvPr/>
        </p:nvSpPr>
        <p:spPr>
          <a:xfrm>
            <a:off x="7188956" y="2045162"/>
            <a:ext cx="150020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Avocados (Bag)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$6.00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AAFC4F-D762-486A-88ED-7911E4211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590" y="4508725"/>
            <a:ext cx="1342177" cy="10401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2959CE-6DE6-4370-9C58-7E40BDDA73F8}"/>
              </a:ext>
            </a:extLst>
          </p:cNvPr>
          <p:cNvSpPr txBox="1"/>
          <p:nvPr/>
        </p:nvSpPr>
        <p:spPr>
          <a:xfrm>
            <a:off x="7189636" y="5591525"/>
            <a:ext cx="16749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Bananas (1 kg)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$1.00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A5A1BE-B2A8-4014-BD65-0D0797201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62" y="3181696"/>
            <a:ext cx="1908822" cy="11701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5DB8C4-47BD-4D04-9B71-47C8C03F29AB}"/>
              </a:ext>
            </a:extLst>
          </p:cNvPr>
          <p:cNvSpPr txBox="1"/>
          <p:nvPr/>
        </p:nvSpPr>
        <p:spPr>
          <a:xfrm>
            <a:off x="166783" y="435181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Potatoes (5 pounds)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$3.00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7ECF53-944B-4079-9E96-04C9A6298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299" y="3009091"/>
            <a:ext cx="994615" cy="17269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49823C-E8F9-4346-8CE1-DF3D02EB7EA0}"/>
              </a:ext>
            </a:extLst>
          </p:cNvPr>
          <p:cNvSpPr txBox="1"/>
          <p:nvPr/>
        </p:nvSpPr>
        <p:spPr>
          <a:xfrm>
            <a:off x="2627087" y="4499296"/>
            <a:ext cx="143480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Chicken Breast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$9.00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7C6A1-8D85-4E25-86DA-B3DD98EB581F}"/>
              </a:ext>
            </a:extLst>
          </p:cNvPr>
          <p:cNvSpPr txBox="1"/>
          <p:nvPr/>
        </p:nvSpPr>
        <p:spPr>
          <a:xfrm>
            <a:off x="4478385" y="4870613"/>
            <a:ext cx="13182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2% Milk (4 L)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$4.00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763F9-24E1-4094-A7EA-82A25E4D835F}"/>
              </a:ext>
            </a:extLst>
          </p:cNvPr>
          <p:cNvSpPr txBox="1"/>
          <p:nvPr/>
        </p:nvSpPr>
        <p:spPr>
          <a:xfrm>
            <a:off x="7015868" y="3692928"/>
            <a:ext cx="216012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Halal Chicken Burgers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$15.00 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ABBA0121-72DA-4429-B047-10AEDF0EB7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124" r="-479" b="29479"/>
          <a:stretch/>
        </p:blipFill>
        <p:spPr>
          <a:xfrm>
            <a:off x="2623986" y="1311836"/>
            <a:ext cx="1978308" cy="1122290"/>
          </a:xfrm>
          <a:prstGeom prst="rect">
            <a:avLst/>
          </a:prstGeom>
        </p:spPr>
      </p:pic>
      <p:pic>
        <p:nvPicPr>
          <p:cNvPr id="23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332B6D-D616-4BD8-B217-87A576CD22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717" r="1934" b="19474"/>
          <a:stretch/>
        </p:blipFill>
        <p:spPr>
          <a:xfrm>
            <a:off x="2372966" y="3242907"/>
            <a:ext cx="2060015" cy="12563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46E68F-D512-4C9E-9523-3B092A0B0E76}"/>
              </a:ext>
            </a:extLst>
          </p:cNvPr>
          <p:cNvSpPr txBox="1"/>
          <p:nvPr/>
        </p:nvSpPr>
        <p:spPr>
          <a:xfrm>
            <a:off x="5801346" y="4870612"/>
            <a:ext cx="13182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2% Milk (1 L)</a:t>
            </a:r>
          </a:p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$3.00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id="{18E96F62-FA66-402C-A7D5-DA9D8A4D20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8928" y="1241281"/>
            <a:ext cx="1274324" cy="10777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9DE2C3-6C32-4FA7-9D7A-3F0FDDB79C69}"/>
              </a:ext>
            </a:extLst>
          </p:cNvPr>
          <p:cNvSpPr txBox="1"/>
          <p:nvPr/>
        </p:nvSpPr>
        <p:spPr>
          <a:xfrm>
            <a:off x="4666794" y="2315891"/>
            <a:ext cx="20298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Organic Strawberries (10 oz)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$7.00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92059D-6004-5545-A4B7-7D531B81F6D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399" b="6934"/>
          <a:stretch/>
        </p:blipFill>
        <p:spPr>
          <a:xfrm>
            <a:off x="6783382" y="144360"/>
            <a:ext cx="1905782" cy="1871010"/>
          </a:xfrm>
          <a:prstGeom prst="rect">
            <a:avLst/>
          </a:prstGeom>
        </p:spPr>
      </p:pic>
      <p:pic>
        <p:nvPicPr>
          <p:cNvPr id="27" name="Picture 2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0212065-45B3-7C47-9439-5EEEDC5D61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211" t="9007" r="11039" b="13651"/>
          <a:stretch/>
        </p:blipFill>
        <p:spPr>
          <a:xfrm>
            <a:off x="7277029" y="2604018"/>
            <a:ext cx="1500208" cy="11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1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4831F7-B1BA-4963-93D7-03BC807A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F215F-ACF4-4734-B171-59A385CC4E18}"/>
              </a:ext>
            </a:extLst>
          </p:cNvPr>
          <p:cNvSpPr txBox="1"/>
          <p:nvPr/>
        </p:nvSpPr>
        <p:spPr>
          <a:xfrm flipH="1">
            <a:off x="3672675" y="459150"/>
            <a:ext cx="179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FROZEN</a:t>
            </a:r>
            <a:endParaRPr lang="en-CA" sz="2800" b="1"/>
          </a:p>
        </p:txBody>
      </p:sp>
      <p:pic>
        <p:nvPicPr>
          <p:cNvPr id="27" name="Picture 26" descr="A bag of peas&#10;&#10;Description automatically generated with low confidence">
            <a:extLst>
              <a:ext uri="{FF2B5EF4-FFF2-40B4-BE49-F238E27FC236}">
                <a16:creationId xmlns:a16="http://schemas.microsoft.com/office/drawing/2014/main" id="{F02C8F88-60EC-E04F-B91B-ACD296973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91" y="3969456"/>
            <a:ext cx="1474957" cy="175860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A562B4-6F4D-7940-83A3-AFDB982B7C77}"/>
              </a:ext>
            </a:extLst>
          </p:cNvPr>
          <p:cNvGrpSpPr/>
          <p:nvPr/>
        </p:nvGrpSpPr>
        <p:grpSpPr>
          <a:xfrm>
            <a:off x="391981" y="982370"/>
            <a:ext cx="8443880" cy="5244905"/>
            <a:chOff x="391981" y="982370"/>
            <a:chExt cx="8443880" cy="5244905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061EB012-E494-40BD-B4D0-A5C9A139D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981" y="3523532"/>
              <a:ext cx="1669133" cy="1758602"/>
            </a:xfrm>
            <a:prstGeom prst="rect">
              <a:avLst/>
            </a:prstGeom>
          </p:spPr>
        </p:pic>
        <p:pic>
          <p:nvPicPr>
            <p:cNvPr id="10" name="Picture 9" descr="Text, whiteboard&#10;&#10;Description automatically generated">
              <a:extLst>
                <a:ext uri="{FF2B5EF4-FFF2-40B4-BE49-F238E27FC236}">
                  <a16:creationId xmlns:a16="http://schemas.microsoft.com/office/drawing/2014/main" id="{41A15753-1D87-784E-8895-924848A37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888" y="982370"/>
              <a:ext cx="1434272" cy="14962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DE73D4-B3EF-2044-B523-9925132E2839}"/>
                </a:ext>
              </a:extLst>
            </p:cNvPr>
            <p:cNvSpPr txBox="1"/>
            <p:nvPr/>
          </p:nvSpPr>
          <p:spPr>
            <a:xfrm>
              <a:off x="520725" y="2424495"/>
              <a:ext cx="165370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</a:rPr>
                <a:t>Cauliflower Crust Frozen Pizza </a:t>
              </a:r>
              <a:endParaRPr lang="en-US" sz="1600" b="1" dirty="0">
                <a:latin typeface="Calibri"/>
              </a:endParaRPr>
            </a:p>
            <a:p>
              <a:pPr algn="ctr"/>
              <a:r>
                <a:rPr lang="en-US" sz="1600" b="1" dirty="0">
                  <a:latin typeface="Calibri"/>
                  <a:ea typeface="MS PGothic"/>
                </a:rPr>
                <a:t>$7.00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04EE0E-3EA5-B64B-ADDE-E1EF55D81034}"/>
                </a:ext>
              </a:extLst>
            </p:cNvPr>
            <p:cNvSpPr txBox="1"/>
            <p:nvPr/>
          </p:nvSpPr>
          <p:spPr>
            <a:xfrm>
              <a:off x="448565" y="5255977"/>
              <a:ext cx="165370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</a:rPr>
                <a:t>Chicken Fingers (Club Size)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</a:rPr>
                <a:t>$11.00</a:t>
              </a:r>
            </a:p>
          </p:txBody>
        </p: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39E6E08-5AF6-A142-B258-0DC93510E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8435" y="1236531"/>
              <a:ext cx="1434272" cy="21875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79CB12-57D8-3543-952D-E139A2945CD8}"/>
                </a:ext>
              </a:extLst>
            </p:cNvPr>
            <p:cNvSpPr txBox="1"/>
            <p:nvPr/>
          </p:nvSpPr>
          <p:spPr>
            <a:xfrm>
              <a:off x="2454377" y="3377173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</a:rPr>
                <a:t>Frozen Broccoli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</a:rPr>
                <a:t>$5.00</a:t>
              </a:r>
            </a:p>
          </p:txBody>
        </p:sp>
        <p:pic>
          <p:nvPicPr>
            <p:cNvPr id="21" name="Picture 20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38D5D862-5F45-7643-9063-334AA5A2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1176" y="3651977"/>
              <a:ext cx="1464015" cy="175860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822A28-84CF-3341-BFFA-A78F0F3B691B}"/>
                </a:ext>
              </a:extLst>
            </p:cNvPr>
            <p:cNvSpPr txBox="1"/>
            <p:nvPr/>
          </p:nvSpPr>
          <p:spPr>
            <a:xfrm>
              <a:off x="5541986" y="5420581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</a:rPr>
                <a:t>Frozen Mango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</a:rPr>
                <a:t>$5.00</a:t>
              </a:r>
            </a:p>
          </p:txBody>
        </p:sp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8D6ED54-F81C-7A4C-A06C-1F99D33C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3699" y="3273447"/>
              <a:ext cx="1552162" cy="20391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DF36E7-D1E8-2344-B88B-CE5E5257D6C3}"/>
                </a:ext>
              </a:extLst>
            </p:cNvPr>
            <p:cNvSpPr txBox="1"/>
            <p:nvPr/>
          </p:nvSpPr>
          <p:spPr>
            <a:xfrm>
              <a:off x="7182158" y="5312561"/>
              <a:ext cx="165370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</a:rPr>
                <a:t>Organic Frozen Mango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</a:rPr>
                <a:t>$8.00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7E4CEA-07D1-454E-BF3B-56E43EA59E1B}"/>
                </a:ext>
              </a:extLst>
            </p:cNvPr>
            <p:cNvSpPr txBox="1"/>
            <p:nvPr/>
          </p:nvSpPr>
          <p:spPr>
            <a:xfrm>
              <a:off x="2307110" y="5642500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</a:rPr>
                <a:t>Frozen Edamame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</a:rPr>
                <a:t>$5.00</a:t>
              </a:r>
            </a:p>
          </p:txBody>
        </p:sp>
        <p:pic>
          <p:nvPicPr>
            <p:cNvPr id="30" name="Picture 29" descr="A can of soda&#10;&#10;Description automatically generated with medium confidence">
              <a:extLst>
                <a:ext uri="{FF2B5EF4-FFF2-40B4-BE49-F238E27FC236}">
                  <a16:creationId xmlns:a16="http://schemas.microsoft.com/office/drawing/2014/main" id="{098F5B1B-092E-1544-A5F2-A0F9EA74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2821" y="1339136"/>
              <a:ext cx="1610000" cy="181920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D1332F-11F1-3F47-8B4B-7015FA131392}"/>
                </a:ext>
              </a:extLst>
            </p:cNvPr>
            <p:cNvSpPr txBox="1"/>
            <p:nvPr/>
          </p:nvSpPr>
          <p:spPr>
            <a:xfrm>
              <a:off x="4641982" y="3161034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</a:rPr>
                <a:t>Frozen Yogurt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</a:rPr>
                <a:t>$7.00</a:t>
              </a:r>
            </a:p>
          </p:txBody>
        </p:sp>
        <p:pic>
          <p:nvPicPr>
            <p:cNvPr id="33" name="Picture 32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673A7189-0880-1941-AB56-3742FD955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27224" y="4245025"/>
              <a:ext cx="1696986" cy="139070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6AC294-C02F-914B-9042-C3D041D2E2E6}"/>
                </a:ext>
              </a:extLst>
            </p:cNvPr>
            <p:cNvSpPr txBox="1"/>
            <p:nvPr/>
          </p:nvSpPr>
          <p:spPr>
            <a:xfrm>
              <a:off x="3865970" y="5541963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</a:rPr>
                <a:t>Frozen Quiche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</a:rPr>
                <a:t>$8.00</a:t>
              </a:r>
            </a:p>
          </p:txBody>
        </p:sp>
        <p:pic>
          <p:nvPicPr>
            <p:cNvPr id="37" name="Picture 36" descr="A box of food&#10;&#10;Description automatically generated with low confidence">
              <a:extLst>
                <a:ext uri="{FF2B5EF4-FFF2-40B4-BE49-F238E27FC236}">
                  <a16:creationId xmlns:a16="http://schemas.microsoft.com/office/drawing/2014/main" id="{E5905CDB-4A3B-4348-9E30-8BF151BBB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81052" y="1436501"/>
              <a:ext cx="1876860" cy="114159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49307C-223F-494F-8A7B-E87D08AD6E46}"/>
                </a:ext>
              </a:extLst>
            </p:cNvPr>
            <p:cNvSpPr txBox="1"/>
            <p:nvPr/>
          </p:nvSpPr>
          <p:spPr>
            <a:xfrm>
              <a:off x="6904209" y="2604351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</a:rPr>
                <a:t>Frozen Waffles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</a:rPr>
                <a:t>$3.00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328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FC46BD-A4A7-43F2-8641-CBDED4F2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75F37A-3FB1-47D1-9881-4AC9853D8873}"/>
              </a:ext>
            </a:extLst>
          </p:cNvPr>
          <p:cNvSpPr txBox="1"/>
          <p:nvPr/>
        </p:nvSpPr>
        <p:spPr>
          <a:xfrm flipH="1">
            <a:off x="3672675" y="459150"/>
            <a:ext cx="179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SNACKS</a:t>
            </a:r>
            <a:endParaRPr lang="en-CA" sz="2800" b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670B66-5351-7F41-8718-55B705FAC4D1}"/>
              </a:ext>
            </a:extLst>
          </p:cNvPr>
          <p:cNvGrpSpPr/>
          <p:nvPr/>
        </p:nvGrpSpPr>
        <p:grpSpPr>
          <a:xfrm>
            <a:off x="-75338" y="1052580"/>
            <a:ext cx="9151425" cy="5044893"/>
            <a:chOff x="-75338" y="1052580"/>
            <a:chExt cx="9151425" cy="50448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9C222B-82AF-4C6C-B843-D0F39477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7187" y="1052580"/>
              <a:ext cx="1413911" cy="17191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EBCDE0-9B41-4116-BBB4-1880FB4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8111" y="3735445"/>
              <a:ext cx="1490580" cy="13955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1478B0-1634-471E-B642-C2E4F8A23925}"/>
                </a:ext>
              </a:extLst>
            </p:cNvPr>
            <p:cNvSpPr txBox="1"/>
            <p:nvPr/>
          </p:nvSpPr>
          <p:spPr>
            <a:xfrm>
              <a:off x="-75338" y="2525597"/>
              <a:ext cx="2162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Hershey’s (5 pack)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$4.00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00A854-FC28-410E-8312-D83845B5E582}"/>
                </a:ext>
              </a:extLst>
            </p:cNvPr>
            <p:cNvSpPr txBox="1"/>
            <p:nvPr/>
          </p:nvSpPr>
          <p:spPr>
            <a:xfrm>
              <a:off x="7151994" y="2843200"/>
              <a:ext cx="192409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Bits &amp; Bites Snack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Sale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$3.00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CFDA6B-CC9F-41EE-8F0B-DC9682F44B29}"/>
                </a:ext>
              </a:extLst>
            </p:cNvPr>
            <p:cNvSpPr txBox="1"/>
            <p:nvPr/>
          </p:nvSpPr>
          <p:spPr>
            <a:xfrm>
              <a:off x="1881757" y="2882112"/>
              <a:ext cx="1816961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Chocolate Bar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$1.00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3B4CBC-CBA4-4638-8A69-1E73025FC6BD}"/>
                </a:ext>
              </a:extLst>
            </p:cNvPr>
            <p:cNvSpPr txBox="1"/>
            <p:nvPr/>
          </p:nvSpPr>
          <p:spPr>
            <a:xfrm>
              <a:off x="7024757" y="5152836"/>
              <a:ext cx="136215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Oreo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$5.00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BFF2D0-52EF-48E2-B47B-6E11898A73FE}"/>
                </a:ext>
              </a:extLst>
            </p:cNvPr>
            <p:cNvSpPr txBox="1"/>
            <p:nvPr/>
          </p:nvSpPr>
          <p:spPr>
            <a:xfrm>
              <a:off x="5348492" y="2686705"/>
              <a:ext cx="196164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Fiber 1 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Brownie (5 pack)</a:t>
              </a:r>
            </a:p>
            <a:p>
              <a:pPr algn="ctr"/>
              <a:r>
                <a:rPr lang="en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$ 4.00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1DF372-A512-4183-BAAC-9F84967DD29E}"/>
                </a:ext>
              </a:extLst>
            </p:cNvPr>
            <p:cNvSpPr txBox="1"/>
            <p:nvPr/>
          </p:nvSpPr>
          <p:spPr>
            <a:xfrm>
              <a:off x="45082" y="5264517"/>
              <a:ext cx="192720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Nestle Iced Tea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$3.00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0BF4A8-72FA-43B5-BE33-C86B8740A697}"/>
                </a:ext>
              </a:extLst>
            </p:cNvPr>
            <p:cNvSpPr txBox="1"/>
            <p:nvPr/>
          </p:nvSpPr>
          <p:spPr>
            <a:xfrm>
              <a:off x="2564032" y="5018295"/>
              <a:ext cx="187645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Korean Roasted Seaweed (100 grams)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$2.00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C01FEA-8FE6-4B9D-9DDB-6E95D95FA05B}"/>
                </a:ext>
              </a:extLst>
            </p:cNvPr>
            <p:cNvSpPr txBox="1"/>
            <p:nvPr/>
          </p:nvSpPr>
          <p:spPr>
            <a:xfrm>
              <a:off x="3704518" y="2627764"/>
              <a:ext cx="1734044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Apple Sauce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$3.00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35D4ADB-1075-49D4-9581-FCDFCC4F17C8}"/>
                </a:ext>
              </a:extLst>
            </p:cNvPr>
            <p:cNvSpPr txBox="1"/>
            <p:nvPr/>
          </p:nvSpPr>
          <p:spPr>
            <a:xfrm>
              <a:off x="4785402" y="5266476"/>
              <a:ext cx="187645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Popcorn 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(100 grams)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$5.00</a:t>
              </a:r>
            </a:p>
          </p:txBody>
        </p:sp>
        <p:pic>
          <p:nvPicPr>
            <p:cNvPr id="3" name="Picture 2" descr="Timeline&#10;&#10;Description automatically generated with medium confidence">
              <a:extLst>
                <a:ext uri="{FF2B5EF4-FFF2-40B4-BE49-F238E27FC236}">
                  <a16:creationId xmlns:a16="http://schemas.microsoft.com/office/drawing/2014/main" id="{1FF797E6-1A50-484C-8AE0-F978E987F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3310" y="3721235"/>
              <a:ext cx="2321392" cy="1392835"/>
            </a:xfrm>
            <a:prstGeom prst="rect">
              <a:avLst/>
            </a:prstGeom>
          </p:spPr>
        </p:pic>
        <p:pic>
          <p:nvPicPr>
            <p:cNvPr id="25" name="Picture 24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D28E1BF5-63CD-6544-9ADA-0935B72C4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8644" y="1245439"/>
              <a:ext cx="1481341" cy="1459449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4995FC4-77F8-9943-8A13-833B33A53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5424" y="3422643"/>
              <a:ext cx="1475945" cy="1891055"/>
            </a:xfrm>
            <a:prstGeom prst="rect">
              <a:avLst/>
            </a:prstGeom>
          </p:spPr>
        </p:pic>
        <p:pic>
          <p:nvPicPr>
            <p:cNvPr id="29" name="Picture 2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3C7839B-3671-BC47-AD59-312C3750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72675" y="1662072"/>
              <a:ext cx="2050957" cy="993856"/>
            </a:xfrm>
            <a:prstGeom prst="rect">
              <a:avLst/>
            </a:prstGeom>
          </p:spPr>
        </p:pic>
        <p:pic>
          <p:nvPicPr>
            <p:cNvPr id="31" name="Picture 30" descr="A picture containing text, sweet, sign&#10;&#10;Description automatically generated">
              <a:extLst>
                <a:ext uri="{FF2B5EF4-FFF2-40B4-BE49-F238E27FC236}">
                  <a16:creationId xmlns:a16="http://schemas.microsoft.com/office/drawing/2014/main" id="{E302116E-61CD-FA48-BB20-BECF53EDC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4446" y="1093327"/>
              <a:ext cx="1654902" cy="1330746"/>
            </a:xfrm>
            <a:prstGeom prst="rect">
              <a:avLst/>
            </a:prstGeom>
          </p:spPr>
        </p:pic>
        <p:pic>
          <p:nvPicPr>
            <p:cNvPr id="33" name="Picture 32" descr="Text&#10;&#10;Description automatically generated">
              <a:extLst>
                <a:ext uri="{FF2B5EF4-FFF2-40B4-BE49-F238E27FC236}">
                  <a16:creationId xmlns:a16="http://schemas.microsoft.com/office/drawing/2014/main" id="{6E215467-CF7C-924F-96CC-B4865D475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40139" y="2143730"/>
              <a:ext cx="1529995" cy="650248"/>
            </a:xfrm>
            <a:prstGeom prst="rect">
              <a:avLst/>
            </a:prstGeom>
          </p:spPr>
        </p:pic>
        <p:pic>
          <p:nvPicPr>
            <p:cNvPr id="35" name="Picture 3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293C66E-FC9B-D049-9089-DAAFE723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6801" y="3313420"/>
              <a:ext cx="1067622" cy="1985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164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3AE9-DEED-4426-B3E4-990E11FE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MS PGothic"/>
              </a:rPr>
              <a:t>Online Shopping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64E2-9D1B-4FDF-9312-4198F0B26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A89B4-947E-41C9-89E9-112E6D8B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204864"/>
            <a:ext cx="6080441" cy="215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25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mond 4">
            <a:extLst>
              <a:ext uri="{FF2B5EF4-FFF2-40B4-BE49-F238E27FC236}">
                <a16:creationId xmlns:a16="http://schemas.microsoft.com/office/drawing/2014/main" id="{BE724D8E-2928-4AB6-86DE-73ACC88F79F6}"/>
              </a:ext>
            </a:extLst>
          </p:cNvPr>
          <p:cNvSpPr/>
          <p:nvPr/>
        </p:nvSpPr>
        <p:spPr bwMode="auto">
          <a:xfrm>
            <a:off x="1944276" y="457133"/>
            <a:ext cx="5116530" cy="5039573"/>
          </a:xfrm>
          <a:prstGeom prst="diamond">
            <a:avLst/>
          </a:prstGeom>
          <a:solidFill>
            <a:srgbClr val="9802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C2070-53BE-4227-B9DC-42BE1413455C}"/>
              </a:ext>
            </a:extLst>
          </p:cNvPr>
          <p:cNvSpPr txBox="1"/>
          <p:nvPr/>
        </p:nvSpPr>
        <p:spPr>
          <a:xfrm>
            <a:off x="2795957" y="1268760"/>
            <a:ext cx="3413169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uhaus 93" panose="04030905020B02020C02" pitchFamily="82" charset="0"/>
              </a:rPr>
              <a:t>The Price Is Good</a:t>
            </a:r>
            <a:endParaRPr lang="en-CA" sz="7200" b="1" spc="5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75ABC45-703E-4857-B751-96F66A99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5954"/>
                </a:solidFill>
                <a:latin typeface="Open Sans"/>
                <a:ea typeface="MS PGothic"/>
              </a:rPr>
              <a:t>Agenda</a:t>
            </a:r>
            <a:endParaRPr lang="en-US" altLang="en-US">
              <a:solidFill>
                <a:srgbClr val="005954"/>
              </a:solidFill>
              <a:latin typeface="Open Sans" panose="020B0606030504020204" pitchFamily="34" charset="0"/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CE09169-3831-4481-AC7D-22AA60EC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7923212" cy="41767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>
                <a:ea typeface="MS PGothic"/>
              </a:rPr>
              <a:t>1. Brainstorm: K-W-L Chart</a:t>
            </a:r>
            <a:endParaRPr lang="en-US" altLang="en-US"/>
          </a:p>
          <a:p>
            <a:pPr marL="0" indent="0">
              <a:buNone/>
            </a:pPr>
            <a:r>
              <a:rPr lang="en-US" altLang="en-US">
                <a:ea typeface="MS PGothic"/>
              </a:rPr>
              <a:t>2. Match the Coin</a:t>
            </a:r>
          </a:p>
          <a:p>
            <a:pPr marL="0" indent="0">
              <a:buNone/>
            </a:pPr>
            <a:r>
              <a:rPr lang="en-US" altLang="en-US">
                <a:ea typeface="MS PGothic"/>
              </a:rPr>
              <a:t>3. Which One Doesn't Belong?</a:t>
            </a:r>
            <a:endParaRPr lang="en-US" altLang="en-US"/>
          </a:p>
          <a:p>
            <a:pPr marL="0" indent="0">
              <a:buNone/>
            </a:pPr>
            <a:r>
              <a:rPr lang="en-US" altLang="en-US">
                <a:ea typeface="MS PGothic"/>
              </a:rPr>
              <a:t>4. Virtual Trip to the Store</a:t>
            </a:r>
          </a:p>
          <a:p>
            <a:pPr marL="0" indent="0">
              <a:buNone/>
            </a:pPr>
            <a:r>
              <a:rPr lang="en-US" altLang="en-US">
                <a:ea typeface="MS PGothic"/>
              </a:rPr>
              <a:t>5. The Price Is Good</a:t>
            </a:r>
          </a:p>
          <a:p>
            <a:pPr marL="0" indent="0">
              <a:buNone/>
            </a:pPr>
            <a:endParaRPr lang="en-US" altLang="en-US">
              <a:ea typeface="MS PGothic"/>
            </a:endParaRPr>
          </a:p>
        </p:txBody>
      </p:sp>
      <p:cxnSp>
        <p:nvCxnSpPr>
          <p:cNvPr id="14340" name="Straight Connector 2">
            <a:extLst>
              <a:ext uri="{FF2B5EF4-FFF2-40B4-BE49-F238E27FC236}">
                <a16:creationId xmlns:a16="http://schemas.microsoft.com/office/drawing/2014/main" id="{CDAA092F-49F5-4EBE-A045-4113BA971B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925" y="1125538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A02D2E-BE6C-440F-A410-E25DB743CE1C}"/>
              </a:ext>
            </a:extLst>
          </p:cNvPr>
          <p:cNvSpPr txBox="1"/>
          <p:nvPr/>
        </p:nvSpPr>
        <p:spPr>
          <a:xfrm>
            <a:off x="1130633" y="4765486"/>
            <a:ext cx="205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/>
              <a:t>Pepsi</a:t>
            </a:r>
          </a:p>
          <a:p>
            <a:pPr algn="ctr"/>
            <a:r>
              <a:rPr lang="en-CA" sz="2400" b="1"/>
              <a:t>2 for $6.00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899B2-13E1-4F2C-BD8B-D46F93FE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902" y="1720841"/>
            <a:ext cx="1514686" cy="2991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C3935B-8C56-4ED1-839A-9EE6C96F6CB9}"/>
              </a:ext>
            </a:extLst>
          </p:cNvPr>
          <p:cNvSpPr txBox="1"/>
          <p:nvPr/>
        </p:nvSpPr>
        <p:spPr>
          <a:xfrm>
            <a:off x="5832485" y="4733095"/>
            <a:ext cx="19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Crush</a:t>
            </a:r>
          </a:p>
          <a:p>
            <a:pPr algn="ctr"/>
            <a:r>
              <a:rPr lang="en-CA" sz="2400" b="1" dirty="0"/>
              <a:t>1 for $2.00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87EF2-174E-4E3A-9DC9-B57033BFE735}"/>
              </a:ext>
            </a:extLst>
          </p:cNvPr>
          <p:cNvSpPr txBox="1"/>
          <p:nvPr/>
        </p:nvSpPr>
        <p:spPr>
          <a:xfrm>
            <a:off x="269522" y="526157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>
                <a:solidFill>
                  <a:srgbClr val="EA7224"/>
                </a:solidFill>
              </a:rPr>
              <a:t>Goods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46E3A0-6FC2-4ACE-BA8F-4D7DF8755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22" y="1853259"/>
            <a:ext cx="1467055" cy="2791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342F2-1AA7-4BF0-96FC-9185735A0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61" y="1853259"/>
            <a:ext cx="1467055" cy="2791215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C7DADFD-257A-4644-8636-708D688BF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2611" y="631862"/>
            <a:ext cx="1211267" cy="1211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9ECBEC-CB45-40C0-A1EE-96C65F0EE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731" y="0"/>
            <a:ext cx="1456537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4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A02D2E-BE6C-440F-A410-E25DB743CE1C}"/>
              </a:ext>
            </a:extLst>
          </p:cNvPr>
          <p:cNvSpPr txBox="1"/>
          <p:nvPr/>
        </p:nvSpPr>
        <p:spPr>
          <a:xfrm>
            <a:off x="1259632" y="4932453"/>
            <a:ext cx="205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Milk (4 L)</a:t>
            </a:r>
          </a:p>
          <a:p>
            <a:pPr algn="ctr"/>
            <a:r>
              <a:rPr lang="en-CA" sz="2400" b="1" dirty="0"/>
              <a:t>$</a:t>
            </a:r>
            <a:r>
              <a:rPr lang="en-CA" b="1" dirty="0"/>
              <a:t>8.00</a:t>
            </a:r>
            <a:endParaRPr lang="en-CA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3935B-8C56-4ED1-839A-9EE6C96F6CB9}"/>
              </a:ext>
            </a:extLst>
          </p:cNvPr>
          <p:cNvSpPr txBox="1"/>
          <p:nvPr/>
        </p:nvSpPr>
        <p:spPr>
          <a:xfrm>
            <a:off x="6148872" y="4869160"/>
            <a:ext cx="19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Milk (1 L)</a:t>
            </a:r>
          </a:p>
          <a:p>
            <a:pPr algn="ctr"/>
            <a:r>
              <a:rPr lang="en-CA" b="1" dirty="0"/>
              <a:t>$3.00</a:t>
            </a:r>
            <a:endParaRPr lang="en-CA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87EF2-174E-4E3A-9DC9-B57033BFE735}"/>
              </a:ext>
            </a:extLst>
          </p:cNvPr>
          <p:cNvSpPr txBox="1"/>
          <p:nvPr/>
        </p:nvSpPr>
        <p:spPr>
          <a:xfrm>
            <a:off x="321836" y="199397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>
                <a:solidFill>
                  <a:srgbClr val="EA7224"/>
                </a:solidFill>
              </a:rPr>
              <a:t>Goods</a:t>
            </a: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C7DADFD-257A-4644-8636-708D688BF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4422" y="431766"/>
            <a:ext cx="1211267" cy="121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C9782-E734-445F-BC7F-278FD2A28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3" y="1525050"/>
            <a:ext cx="1951520" cy="3388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68F4E-2078-48E6-B8A3-A80EDCF8C0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91" t="2719" b="2116"/>
          <a:stretch/>
        </p:blipFill>
        <p:spPr>
          <a:xfrm>
            <a:off x="6597005" y="2187910"/>
            <a:ext cx="1055255" cy="252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3FABEB-F8EF-49B3-BF17-1952D96A86EE}"/>
              </a:ext>
            </a:extLst>
          </p:cNvPr>
          <p:cNvSpPr txBox="1"/>
          <p:nvPr/>
        </p:nvSpPr>
        <p:spPr>
          <a:xfrm>
            <a:off x="3718519" y="2789437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5954"/>
                </a:solidFill>
              </a:rPr>
              <a:t>Pro Tip:</a:t>
            </a:r>
          </a:p>
          <a:p>
            <a:r>
              <a:rPr lang="en-US" sz="2000" b="1">
                <a:solidFill>
                  <a:srgbClr val="005954"/>
                </a:solidFill>
              </a:rPr>
              <a:t>Buying bulk!</a:t>
            </a:r>
          </a:p>
          <a:p>
            <a:r>
              <a:rPr lang="en-US" sz="2000">
                <a:solidFill>
                  <a:srgbClr val="005954"/>
                </a:solidFill>
              </a:rPr>
              <a:t>Buying a bigger size is </a:t>
            </a:r>
            <a:r>
              <a:rPr lang="en-US" sz="2000" i="1">
                <a:solidFill>
                  <a:srgbClr val="005954"/>
                </a:solidFill>
              </a:rPr>
              <a:t>usually</a:t>
            </a:r>
            <a:r>
              <a:rPr lang="en-US" sz="2000">
                <a:solidFill>
                  <a:srgbClr val="005954"/>
                </a:solidFill>
              </a:rPr>
              <a:t> cheaper.</a:t>
            </a:r>
            <a:endParaRPr lang="en-CA" sz="2000">
              <a:solidFill>
                <a:srgbClr val="00595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E4DD6-FD16-4EE0-9F20-8F0C2450F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507" y="1770915"/>
            <a:ext cx="1201041" cy="1063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F08A0B-F62D-4A9D-9C7A-A4E80958D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3731" y="0"/>
            <a:ext cx="1456537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C7E0C1B-C8A8-4635-BED7-98DC9F465168}"/>
              </a:ext>
            </a:extLst>
          </p:cNvPr>
          <p:cNvSpPr txBox="1"/>
          <p:nvPr/>
        </p:nvSpPr>
        <p:spPr>
          <a:xfrm>
            <a:off x="282696" y="3029190"/>
            <a:ext cx="29460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b="1" dirty="0"/>
              <a:t>Wonder Woman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 dirty="0"/>
              <a:t>New wheel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 dirty="0"/>
              <a:t>Wash your bike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 dirty="0"/>
              <a:t>New chains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 dirty="0"/>
              <a:t>Polish wheels</a:t>
            </a:r>
          </a:p>
          <a:p>
            <a:pPr algn="ctr"/>
            <a:r>
              <a:rPr lang="en-CA" sz="2000" b="1" dirty="0">
                <a:solidFill>
                  <a:srgbClr val="EA7224"/>
                </a:solidFill>
              </a:rPr>
              <a:t>$85.00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900D91-063E-49B5-A824-1BD04BE38BEE}"/>
              </a:ext>
            </a:extLst>
          </p:cNvPr>
          <p:cNvSpPr txBox="1"/>
          <p:nvPr/>
        </p:nvSpPr>
        <p:spPr>
          <a:xfrm>
            <a:off x="6535054" y="3012167"/>
            <a:ext cx="2272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b="1"/>
              <a:t>Deadpool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/>
              <a:t>New wheel</a:t>
            </a:r>
          </a:p>
          <a:p>
            <a:pPr algn="ctr"/>
            <a:r>
              <a:rPr lang="en-CA" sz="2000" b="1">
                <a:solidFill>
                  <a:srgbClr val="EA7224"/>
                </a:solidFill>
              </a:rPr>
              <a:t>$10.00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F72269-4411-4B12-8411-D36638054959}"/>
              </a:ext>
            </a:extLst>
          </p:cNvPr>
          <p:cNvSpPr txBox="1"/>
          <p:nvPr/>
        </p:nvSpPr>
        <p:spPr>
          <a:xfrm>
            <a:off x="1124516" y="5067301"/>
            <a:ext cx="243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>
                <a:solidFill>
                  <a:srgbClr val="005A55"/>
                </a:solidFill>
              </a:rPr>
              <a:t>What are some questions to consider?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D66BA-D525-44AA-A644-05C7EC6D3266}"/>
              </a:ext>
            </a:extLst>
          </p:cNvPr>
          <p:cNvSpPr txBox="1"/>
          <p:nvPr/>
        </p:nvSpPr>
        <p:spPr>
          <a:xfrm>
            <a:off x="6029071" y="5128855"/>
            <a:ext cx="315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005A55"/>
                </a:solidFill>
              </a:rPr>
              <a:t>What do I </a:t>
            </a:r>
            <a:r>
              <a:rPr lang="en-CA" sz="2400" b="1">
                <a:solidFill>
                  <a:srgbClr val="EA7224"/>
                </a:solidFill>
              </a:rPr>
              <a:t>need</a:t>
            </a:r>
            <a:r>
              <a:rPr lang="en-CA" sz="2400" b="1">
                <a:solidFill>
                  <a:srgbClr val="005A55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7715A6-E233-41AF-9C9A-CA3BE1BB9106}"/>
              </a:ext>
            </a:extLst>
          </p:cNvPr>
          <p:cNvSpPr txBox="1"/>
          <p:nvPr/>
        </p:nvSpPr>
        <p:spPr>
          <a:xfrm>
            <a:off x="299963" y="261939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>
                <a:solidFill>
                  <a:srgbClr val="EA7224"/>
                </a:solidFill>
              </a:rPr>
              <a:t>Service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5684CC-0290-477F-B4CC-CE305019B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3" y="4975572"/>
            <a:ext cx="824553" cy="8377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197C94-D49C-4C1A-A12F-F265D6E5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59" y="1274275"/>
            <a:ext cx="1504158" cy="16069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41BD0-0B3F-4D8B-9739-C80D089A6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924" y="1260262"/>
            <a:ext cx="1448103" cy="1634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FFB248-F4F0-4563-BC81-B0C5DC0DD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2060848"/>
            <a:ext cx="3268354" cy="2044018"/>
          </a:xfrm>
          <a:prstGeom prst="rect">
            <a:avLst/>
          </a:prstGeom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5C692587-BDDC-4DBA-816A-B20393F6B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6894" y="222717"/>
            <a:ext cx="968860" cy="968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55CE8-8AD1-4EF7-AD7C-2E5E312BA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3731" y="0"/>
            <a:ext cx="1456537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6E2D37-AFB5-4495-8107-CD1D36AF153E}"/>
              </a:ext>
            </a:extLst>
          </p:cNvPr>
          <p:cNvSpPr txBox="1"/>
          <p:nvPr/>
        </p:nvSpPr>
        <p:spPr>
          <a:xfrm>
            <a:off x="498414" y="1790699"/>
            <a:ext cx="2736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Shipping Cost</a:t>
            </a:r>
          </a:p>
          <a:p>
            <a:pPr algn="ctr"/>
            <a:endParaRPr lang="en-CA" sz="2000" b="1" dirty="0"/>
          </a:p>
          <a:p>
            <a:pPr algn="ctr"/>
            <a:r>
              <a:rPr lang="en-CA" sz="2000" b="1" dirty="0"/>
              <a:t>Not expedited </a:t>
            </a:r>
          </a:p>
          <a:p>
            <a:pPr algn="ctr"/>
            <a:r>
              <a:rPr lang="en-CA" sz="2000" b="1" dirty="0"/>
              <a:t>(7-10 business days)</a:t>
            </a:r>
          </a:p>
          <a:p>
            <a:pPr algn="ctr"/>
            <a:endParaRPr lang="en-CA" sz="2000" b="1" dirty="0"/>
          </a:p>
          <a:p>
            <a:pPr algn="ctr"/>
            <a:r>
              <a:rPr lang="en-CA" sz="2000" b="1" dirty="0">
                <a:solidFill>
                  <a:srgbClr val="EA7224"/>
                </a:solidFill>
              </a:rPr>
              <a:t>$10.00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1B930-5CC4-427E-9636-D685CC245E1F}"/>
              </a:ext>
            </a:extLst>
          </p:cNvPr>
          <p:cNvSpPr txBox="1"/>
          <p:nvPr/>
        </p:nvSpPr>
        <p:spPr>
          <a:xfrm>
            <a:off x="5924483" y="1736622"/>
            <a:ext cx="3068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/>
              <a:t>Shipping Cost</a:t>
            </a:r>
          </a:p>
          <a:p>
            <a:pPr algn="ctr"/>
            <a:endParaRPr lang="en-CA" sz="2000" b="1"/>
          </a:p>
          <a:p>
            <a:pPr algn="ctr"/>
            <a:r>
              <a:rPr lang="en-CA" sz="2000" b="1"/>
              <a:t>Expedited </a:t>
            </a:r>
          </a:p>
          <a:p>
            <a:pPr algn="ctr"/>
            <a:r>
              <a:rPr lang="en-CA" sz="2000" b="1"/>
              <a:t>(3-day delivery)</a:t>
            </a:r>
          </a:p>
          <a:p>
            <a:pPr algn="ctr"/>
            <a:endParaRPr lang="en-CA" sz="2000" b="1"/>
          </a:p>
          <a:p>
            <a:pPr algn="ctr"/>
            <a:r>
              <a:rPr lang="en-CA" sz="2000" b="1">
                <a:solidFill>
                  <a:srgbClr val="EA7224"/>
                </a:solidFill>
              </a:rPr>
              <a:t>$24.00 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487A14-439C-45C9-9CF8-F7E1FEAE1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31" y="1205924"/>
            <a:ext cx="3027793" cy="3027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C6E321-792C-4159-89B8-3FAE0F99BB10}"/>
              </a:ext>
            </a:extLst>
          </p:cNvPr>
          <p:cNvSpPr txBox="1"/>
          <p:nvPr/>
        </p:nvSpPr>
        <p:spPr>
          <a:xfrm>
            <a:off x="5862156" y="4724301"/>
            <a:ext cx="328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>
                <a:solidFill>
                  <a:srgbClr val="005A55"/>
                </a:solidFill>
              </a:rPr>
              <a:t>Is it urgent? (ex. Medicine)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97282-0862-4B03-B475-9DC276D1FC36}"/>
              </a:ext>
            </a:extLst>
          </p:cNvPr>
          <p:cNvSpPr txBox="1"/>
          <p:nvPr/>
        </p:nvSpPr>
        <p:spPr>
          <a:xfrm>
            <a:off x="6778061" y="5124135"/>
            <a:ext cx="221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>
                <a:solidFill>
                  <a:srgbClr val="005A55"/>
                </a:solidFill>
              </a:rPr>
              <a:t>Will it spoil?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B0DEE-86AA-4133-A101-F98589160FF7}"/>
              </a:ext>
            </a:extLst>
          </p:cNvPr>
          <p:cNvSpPr txBox="1"/>
          <p:nvPr/>
        </p:nvSpPr>
        <p:spPr>
          <a:xfrm>
            <a:off x="4572000" y="5513508"/>
            <a:ext cx="442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>
                <a:solidFill>
                  <a:srgbClr val="005A55"/>
                </a:solidFill>
              </a:rPr>
              <a:t>Which option do you have money for?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1B08E-9B65-488E-B6FC-825C93F3C3E0}"/>
              </a:ext>
            </a:extLst>
          </p:cNvPr>
          <p:cNvSpPr txBox="1"/>
          <p:nvPr/>
        </p:nvSpPr>
        <p:spPr>
          <a:xfrm>
            <a:off x="3798165" y="4064712"/>
            <a:ext cx="3009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depends!</a:t>
            </a:r>
            <a:endParaRPr lang="en-CA" sz="32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3D544-781D-4B93-BE02-CA6DAD2421C2}"/>
              </a:ext>
            </a:extLst>
          </p:cNvPr>
          <p:cNvSpPr txBox="1"/>
          <p:nvPr/>
        </p:nvSpPr>
        <p:spPr>
          <a:xfrm>
            <a:off x="1124516" y="5067301"/>
            <a:ext cx="243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>
                <a:solidFill>
                  <a:srgbClr val="005A55"/>
                </a:solidFill>
              </a:rPr>
              <a:t>What are some questions to consider?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3E653-0CD0-45F2-960D-AC0ED9189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3" y="4975572"/>
            <a:ext cx="824553" cy="8377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6E3D81-3331-4973-B4A6-C955D814F3E8}"/>
              </a:ext>
            </a:extLst>
          </p:cNvPr>
          <p:cNvSpPr txBox="1"/>
          <p:nvPr/>
        </p:nvSpPr>
        <p:spPr>
          <a:xfrm>
            <a:off x="299963" y="261939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>
                <a:solidFill>
                  <a:srgbClr val="EA7224"/>
                </a:solidFill>
              </a:rPr>
              <a:t>Service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4A2F4F-194E-4EA6-B386-D20CF7BC0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456" y="0"/>
            <a:ext cx="1456537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4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5" grpId="0"/>
      <p:bldP spid="16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71FEC0-BB7E-4356-AFDE-12435C10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3" descr="Table&#10;&#10;Description automatically generated">
            <a:extLst>
              <a:ext uri="{FF2B5EF4-FFF2-40B4-BE49-F238E27FC236}">
                <a16:creationId xmlns:a16="http://schemas.microsoft.com/office/drawing/2014/main" id="{D72ABF61-02DD-4B97-B5F7-789DF3524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6994" y="-23589"/>
            <a:ext cx="7930012" cy="599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 pink piggy bank with a dollar bill on it&#10;&#10;Description automatically generated">
            <a:extLst>
              <a:ext uri="{FF2B5EF4-FFF2-40B4-BE49-F238E27FC236}">
                <a16:creationId xmlns:a16="http://schemas.microsoft.com/office/drawing/2014/main" id="{2D82CE82-3BDB-4191-A201-99BBDC781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95" y="212245"/>
            <a:ext cx="1800225" cy="148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2495C0-CC7F-4E17-94FB-75F58C16B01D}"/>
              </a:ext>
            </a:extLst>
          </p:cNvPr>
          <p:cNvSpPr txBox="1"/>
          <p:nvPr/>
        </p:nvSpPr>
        <p:spPr>
          <a:xfrm>
            <a:off x="1979712" y="757535"/>
            <a:ext cx="2222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5A55"/>
                </a:solidFill>
                <a:latin typeface="Ink Free" panose="03080402000500000000" pitchFamily="66" charset="0"/>
              </a:rPr>
              <a:t>Money!</a:t>
            </a:r>
            <a:endParaRPr lang="en-CA" sz="5400">
              <a:solidFill>
                <a:srgbClr val="005A55"/>
              </a:solidFill>
              <a:latin typeface="Ink Free" panose="03080402000500000000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00DA16-E970-4F9A-A7BE-F1F7F6BA44F3}"/>
              </a:ext>
            </a:extLst>
          </p:cNvPr>
          <p:cNvSpPr/>
          <p:nvPr/>
        </p:nvSpPr>
        <p:spPr>
          <a:xfrm>
            <a:off x="5868143" y="1791097"/>
            <a:ext cx="2524979" cy="419367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53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E9C4A92-0185-4BD6-9195-558D82E5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F370B48E-7E96-443B-AB73-50B4E272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994" y="-23589"/>
            <a:ext cx="7930012" cy="5990079"/>
          </a:xfrm>
        </p:spPr>
      </p:pic>
      <p:pic>
        <p:nvPicPr>
          <p:cNvPr id="4" name="Picture 4" descr="A pink piggy bank with a dollar bill on it&#10;&#10;Description automatically generated">
            <a:extLst>
              <a:ext uri="{FF2B5EF4-FFF2-40B4-BE49-F238E27FC236}">
                <a16:creationId xmlns:a16="http://schemas.microsoft.com/office/drawing/2014/main" id="{E761622C-8687-4EEB-A6F1-4891CB78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95" y="212245"/>
            <a:ext cx="1800225" cy="148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19F56-AF71-46BA-894F-6B95C8F3DEC2}"/>
              </a:ext>
            </a:extLst>
          </p:cNvPr>
          <p:cNvSpPr txBox="1"/>
          <p:nvPr/>
        </p:nvSpPr>
        <p:spPr>
          <a:xfrm>
            <a:off x="1979712" y="757535"/>
            <a:ext cx="2222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5A55"/>
                </a:solidFill>
                <a:latin typeface="Ink Free" panose="03080402000500000000" pitchFamily="66" charset="0"/>
              </a:rPr>
              <a:t>Money!</a:t>
            </a:r>
            <a:endParaRPr lang="en-CA" sz="5400">
              <a:solidFill>
                <a:srgbClr val="005A55"/>
              </a:solidFill>
              <a:latin typeface="Ink Free" panose="03080402000500000000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3203F-CDC2-439D-A04F-A5D1F2194519}"/>
              </a:ext>
            </a:extLst>
          </p:cNvPr>
          <p:cNvSpPr/>
          <p:nvPr/>
        </p:nvSpPr>
        <p:spPr>
          <a:xfrm>
            <a:off x="755576" y="1772816"/>
            <a:ext cx="5112568" cy="419367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F9EC-B896-4D8C-B05B-E27E1F4B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Canadian Coins</a:t>
            </a:r>
            <a:endParaRPr lang="en-CA" dirty="0"/>
          </a:p>
        </p:txBody>
      </p:sp>
      <p:pic>
        <p:nvPicPr>
          <p:cNvPr id="5" name="Content Placeholder 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2CA57F1-561D-4ACA-9547-6292644F1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586" y="2522271"/>
            <a:ext cx="2818371" cy="29276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383FD-D7C7-4F73-A1F2-240F861B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154" y="2625013"/>
            <a:ext cx="2818371" cy="2881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A4301C-819F-4D9F-BF21-F2D3949A7D5F}"/>
              </a:ext>
            </a:extLst>
          </p:cNvPr>
          <p:cNvSpPr txBox="1"/>
          <p:nvPr/>
        </p:nvSpPr>
        <p:spPr>
          <a:xfrm>
            <a:off x="1095419" y="1408074"/>
            <a:ext cx="3143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EA7224"/>
                </a:solidFill>
              </a:rPr>
              <a:t>Loonie</a:t>
            </a:r>
            <a:endParaRPr lang="en-US" b="1" dirty="0">
              <a:solidFill>
                <a:srgbClr val="EA7224"/>
              </a:solidFill>
            </a:endParaRPr>
          </a:p>
          <a:p>
            <a:r>
              <a:rPr lang="en-US" b="1" dirty="0">
                <a:solidFill>
                  <a:srgbClr val="005954"/>
                </a:solidFill>
              </a:rPr>
              <a:t>One Dollar = $1.00</a:t>
            </a:r>
          </a:p>
          <a:p>
            <a:endParaRPr lang="en-C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AAFC5-7A0D-4539-A881-0FB602BF0C4A}"/>
              </a:ext>
            </a:extLst>
          </p:cNvPr>
          <p:cNvSpPr txBox="1"/>
          <p:nvPr/>
        </p:nvSpPr>
        <p:spPr>
          <a:xfrm>
            <a:off x="5483938" y="1408073"/>
            <a:ext cx="3143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EA7224"/>
                </a:solidFill>
              </a:rPr>
              <a:t>Toonie</a:t>
            </a:r>
            <a:endParaRPr lang="en-US" b="1" dirty="0">
              <a:solidFill>
                <a:srgbClr val="EA7224"/>
              </a:solidFill>
            </a:endParaRP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Two Dollars = $2.00</a:t>
            </a:r>
          </a:p>
          <a:p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859985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D54ADD-C7F1-49C3-B954-10D03F2C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520" y="3559111"/>
            <a:ext cx="3974937" cy="1572904"/>
          </a:xfrm>
          <a:prstGeom prst="rect">
            <a:avLst/>
          </a:prstGeom>
        </p:spPr>
      </p:pic>
      <p:pic>
        <p:nvPicPr>
          <p:cNvPr id="6" name="Content Placeholder 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3F820A6-7E63-4F9C-A4F6-CF9D8FA75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13" y="1480570"/>
            <a:ext cx="1460421" cy="149294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ED3F39-21A4-4444-A162-D3DBFAA5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r>
              <a:rPr lang="en-US" altLang="en-US" dirty="0"/>
              <a:t>Canadian Coins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90B65-E1A3-44B0-9772-81832D78FCD7}"/>
              </a:ext>
            </a:extLst>
          </p:cNvPr>
          <p:cNvSpPr txBox="1"/>
          <p:nvPr/>
        </p:nvSpPr>
        <p:spPr>
          <a:xfrm>
            <a:off x="1916131" y="1616332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Quarter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25 Cents = $0.25</a:t>
            </a:r>
          </a:p>
        </p:txBody>
      </p:sp>
      <p:pic>
        <p:nvPicPr>
          <p:cNvPr id="10" name="Picture 9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E7DA772A-38E5-4F2D-9486-425D4E9CA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050" y="1480570"/>
            <a:ext cx="1251639" cy="1259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5C9566-7DA2-4F02-9289-CC59B709653A}"/>
              </a:ext>
            </a:extLst>
          </p:cNvPr>
          <p:cNvSpPr txBox="1"/>
          <p:nvPr/>
        </p:nvSpPr>
        <p:spPr>
          <a:xfrm>
            <a:off x="6118260" y="1558158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Nickel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5 Cents = $0.05</a:t>
            </a:r>
          </a:p>
        </p:txBody>
      </p:sp>
      <p:pic>
        <p:nvPicPr>
          <p:cNvPr id="13" name="Picture 1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CDA38BA7-3950-4860-BF64-D458AE4D6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91" y="3391844"/>
            <a:ext cx="2001267" cy="2037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A6BF7E-4027-4BBB-9B43-EFE1E85EFBF2}"/>
              </a:ext>
            </a:extLst>
          </p:cNvPr>
          <p:cNvSpPr txBox="1"/>
          <p:nvPr/>
        </p:nvSpPr>
        <p:spPr>
          <a:xfrm>
            <a:off x="2104515" y="3956243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Dime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10 Cents = $0.10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ED352C-7B82-4346-A4EA-C1626B45F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360" y="3507290"/>
            <a:ext cx="1511939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2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0CDE-E4E7-4495-91BE-B866C6BD8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Match the Coin</a:t>
            </a:r>
          </a:p>
        </p:txBody>
      </p:sp>
      <p:pic>
        <p:nvPicPr>
          <p:cNvPr id="12" name="Content Placeholder 11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2B17C18-97A2-46CD-BA7F-582AB0AE2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19" y="1318508"/>
            <a:ext cx="2152483" cy="22359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98612-7602-4F2D-90B2-98724F5725E1}"/>
              </a:ext>
            </a:extLst>
          </p:cNvPr>
          <p:cNvSpPr txBox="1"/>
          <p:nvPr/>
        </p:nvSpPr>
        <p:spPr>
          <a:xfrm>
            <a:off x="5877583" y="1432789"/>
            <a:ext cx="148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67AF6-6EC5-4AE9-A6C1-C089373DF5C0}"/>
              </a:ext>
            </a:extLst>
          </p:cNvPr>
          <p:cNvSpPr txBox="1"/>
          <p:nvPr/>
        </p:nvSpPr>
        <p:spPr>
          <a:xfrm>
            <a:off x="5938797" y="2312037"/>
            <a:ext cx="1489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37143-1C76-4201-94F2-5AD9E972CB26}"/>
              </a:ext>
            </a:extLst>
          </p:cNvPr>
          <p:cNvSpPr txBox="1"/>
          <p:nvPr/>
        </p:nvSpPr>
        <p:spPr>
          <a:xfrm>
            <a:off x="5938798" y="3226972"/>
            <a:ext cx="1583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7BF136-3A50-463B-9284-366658607564}"/>
              </a:ext>
            </a:extLst>
          </p:cNvPr>
          <p:cNvSpPr txBox="1"/>
          <p:nvPr/>
        </p:nvSpPr>
        <p:spPr>
          <a:xfrm>
            <a:off x="6171497" y="4141907"/>
            <a:ext cx="1117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E5F20-8F9A-4638-B51C-D71B73EA80F3}"/>
              </a:ext>
            </a:extLst>
          </p:cNvPr>
          <p:cNvSpPr txBox="1"/>
          <p:nvPr/>
        </p:nvSpPr>
        <p:spPr>
          <a:xfrm>
            <a:off x="6084168" y="5056842"/>
            <a:ext cx="1251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62477861-B27B-4E4E-A64F-06FEB8E6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20" y="3750192"/>
            <a:ext cx="1979683" cy="20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1.48148E-6 L -0.27031 -0.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29115 0.190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BA2E-A41A-493F-895A-90C26FE4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Match the Coin</a:t>
            </a:r>
          </a:p>
        </p:txBody>
      </p:sp>
      <p:pic>
        <p:nvPicPr>
          <p:cNvPr id="12" name="Content Placeholder 1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A9D7169-41F8-4C26-B282-099EDB3F1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948" y="1352568"/>
            <a:ext cx="2051233" cy="20969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E6E55-6E8F-4B1D-9847-F0E2B209F46B}"/>
              </a:ext>
            </a:extLst>
          </p:cNvPr>
          <p:cNvSpPr txBox="1"/>
          <p:nvPr/>
        </p:nvSpPr>
        <p:spPr>
          <a:xfrm>
            <a:off x="5835898" y="1429125"/>
            <a:ext cx="1856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9E586-9FA4-49E0-BDB3-710BA36745F0}"/>
              </a:ext>
            </a:extLst>
          </p:cNvPr>
          <p:cNvSpPr txBox="1"/>
          <p:nvPr/>
        </p:nvSpPr>
        <p:spPr>
          <a:xfrm>
            <a:off x="5897110" y="2344060"/>
            <a:ext cx="185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C657B-415D-4E87-8B10-0B17811B2687}"/>
              </a:ext>
            </a:extLst>
          </p:cNvPr>
          <p:cNvSpPr txBox="1"/>
          <p:nvPr/>
        </p:nvSpPr>
        <p:spPr>
          <a:xfrm>
            <a:off x="5813825" y="3258995"/>
            <a:ext cx="1973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06078-FECC-4343-A806-A834A6C291A6}"/>
              </a:ext>
            </a:extLst>
          </p:cNvPr>
          <p:cNvSpPr txBox="1"/>
          <p:nvPr/>
        </p:nvSpPr>
        <p:spPr>
          <a:xfrm>
            <a:off x="6156176" y="4173930"/>
            <a:ext cx="139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A40E5-4CBB-4F6A-8973-7552F2DEECBC}"/>
              </a:ext>
            </a:extLst>
          </p:cNvPr>
          <p:cNvSpPr txBox="1"/>
          <p:nvPr/>
        </p:nvSpPr>
        <p:spPr>
          <a:xfrm>
            <a:off x="6082992" y="5088865"/>
            <a:ext cx="155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D91B1224-BE06-4547-AB1B-7DF8571B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56" y="3688497"/>
            <a:ext cx="2177509" cy="21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-0.2908 -0.16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2934 -0.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EFDD-2A5E-49CC-BC52-B0594B739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Match the Coin</a:t>
            </a:r>
          </a:p>
        </p:txBody>
      </p:sp>
      <p:pic>
        <p:nvPicPr>
          <p:cNvPr id="16" name="Content Placeholder 1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CC776F8-1AC5-4BEB-BE30-07C9AD4AD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112" y="1855433"/>
            <a:ext cx="2506231" cy="25517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22367-6AD7-42D2-A73E-9E08AB31266E}"/>
              </a:ext>
            </a:extLst>
          </p:cNvPr>
          <p:cNvSpPr txBox="1"/>
          <p:nvPr/>
        </p:nvSpPr>
        <p:spPr>
          <a:xfrm>
            <a:off x="3751337" y="1671344"/>
            <a:ext cx="194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21B58-81D3-4DAC-B42D-53A990C220AB}"/>
              </a:ext>
            </a:extLst>
          </p:cNvPr>
          <p:cNvSpPr txBox="1"/>
          <p:nvPr/>
        </p:nvSpPr>
        <p:spPr>
          <a:xfrm>
            <a:off x="4352405" y="3554537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4E68C-7E31-438A-9F2A-2B2F4F461A0F}"/>
              </a:ext>
            </a:extLst>
          </p:cNvPr>
          <p:cNvSpPr txBox="1"/>
          <p:nvPr/>
        </p:nvSpPr>
        <p:spPr>
          <a:xfrm>
            <a:off x="4296208" y="2296482"/>
            <a:ext cx="206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8E2DB-400D-4DB1-87AD-B9AA29C93FC1}"/>
              </a:ext>
            </a:extLst>
          </p:cNvPr>
          <p:cNvSpPr txBox="1"/>
          <p:nvPr/>
        </p:nvSpPr>
        <p:spPr>
          <a:xfrm>
            <a:off x="3779912" y="4154947"/>
            <a:ext cx="146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6E8BED-2768-4A2B-926E-75038A2005D4}"/>
              </a:ext>
            </a:extLst>
          </p:cNvPr>
          <p:cNvSpPr txBox="1"/>
          <p:nvPr/>
        </p:nvSpPr>
        <p:spPr>
          <a:xfrm>
            <a:off x="3786279" y="2979789"/>
            <a:ext cx="163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E3378-E5D4-4533-8F16-CFE0AFC111F4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cents = $0.25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B8CF3-0344-4E94-87A5-89655DF71AF4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cents = $0.10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FAA7C-F68C-4038-B064-C0030736FE48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cents = $0.05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8C4DD-5214-4FD8-AAC5-38B6F6C57851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Dollars = $2.00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9F0F6-5DD3-4261-A9B4-BAE7A01794FC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Dollar = $1.00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2974 -0.1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60678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7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D36AF21ECD984DAE009D672589A92C" ma:contentTypeVersion="16" ma:contentTypeDescription="Create a new document." ma:contentTypeScope="" ma:versionID="2e60272f744566d631b97ccba38f4cb9">
  <xsd:schema xmlns:xsd="http://www.w3.org/2001/XMLSchema" xmlns:xs="http://www.w3.org/2001/XMLSchema" xmlns:p="http://schemas.microsoft.com/office/2006/metadata/properties" xmlns:ns2="30b57f21-544d-4ccf-a224-cf4bd29a42a3" xmlns:ns3="58f3cb47-7ddb-4c19-b7fa-7a0a8aba5842" targetNamespace="http://schemas.microsoft.com/office/2006/metadata/properties" ma:root="true" ma:fieldsID="7ed1a5f2217b9fbc1cc1d9e8e59b541e" ns2:_="" ns3:_="">
    <xsd:import namespace="30b57f21-544d-4ccf-a224-cf4bd29a42a3"/>
    <xsd:import namespace="58f3cb47-7ddb-4c19-b7fa-7a0a8aba5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b57f21-544d-4ccf-a224-cf4bd29a42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4ff290c-aeff-4dbd-ad2e-2ebfab9861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3cb47-7ddb-4c19-b7fa-7a0a8aba584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dbdabb-e35b-47aa-a42e-66e0c01efd38}" ma:internalName="TaxCatchAll" ma:showField="CatchAllData" ma:web="58f3cb47-7ddb-4c19-b7fa-7a0a8aba5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f3cb47-7ddb-4c19-b7fa-7a0a8aba5842" xsi:nil="true"/>
    <lcf76f155ced4ddcb4097134ff3c332f xmlns="30b57f21-544d-4ccf-a224-cf4bd29a42a3">
      <Terms xmlns="http://schemas.microsoft.com/office/infopath/2007/PartnerControls"/>
    </lcf76f155ced4ddcb4097134ff3c332f>
  </documentManagement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43A5EA38-37C1-4151-A73D-857D7B0043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268EE4-0E5C-46E6-B3A9-BD1460BD856A}"/>
</file>

<file path=customXml/itemProps3.xml><?xml version="1.0" encoding="utf-8"?>
<ds:datastoreItem xmlns:ds="http://schemas.openxmlformats.org/officeDocument/2006/customXml" ds:itemID="{FB1ABF76-BADC-4C69-B0E6-CD9F8E4572A9}">
  <ds:schemaRefs>
    <ds:schemaRef ds:uri="http://www.w3.org/XML/1998/namespace"/>
    <ds:schemaRef ds:uri="f6493094-0435-4eae-a32c-76983131fc0f"/>
    <ds:schemaRef ds:uri="1bca0e2f-16d9-4d6a-8327-7fd70d55969c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16C6590A-747E-4865-82DA-B15F42952E12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Microsoft Office PowerPoint</Application>
  <PresentationFormat>On-screen Show (4:3)</PresentationFormat>
  <Paragraphs>274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Bauhaus 93</vt:lpstr>
      <vt:lpstr>Calibri</vt:lpstr>
      <vt:lpstr>Ink Free</vt:lpstr>
      <vt:lpstr>Open Sans</vt:lpstr>
      <vt:lpstr>Wingdings</vt:lpstr>
      <vt:lpstr>Blank Presentation</vt:lpstr>
      <vt:lpstr>Money In Words &amp; Numbers</vt:lpstr>
      <vt:lpstr>A Special Note For Teachers</vt:lpstr>
      <vt:lpstr>Agenda</vt:lpstr>
      <vt:lpstr>PowerPoint Presentation</vt:lpstr>
      <vt:lpstr>Canadian Coins</vt:lpstr>
      <vt:lpstr>Canadian Coins</vt:lpstr>
      <vt:lpstr>Match the Coin</vt:lpstr>
      <vt:lpstr>Match the Coin</vt:lpstr>
      <vt:lpstr>Match the Coin</vt:lpstr>
      <vt:lpstr>Match the Coin</vt:lpstr>
      <vt:lpstr>Match the Coin</vt:lpstr>
      <vt:lpstr>Canadian Bills</vt:lpstr>
      <vt:lpstr>Canadian Bills</vt:lpstr>
      <vt:lpstr>Canadian Bills</vt:lpstr>
      <vt:lpstr>Canadian Bills</vt:lpstr>
      <vt:lpstr>Which One Doesn’t Belong?</vt:lpstr>
      <vt:lpstr>Which One Doesn’t Belong?</vt:lpstr>
      <vt:lpstr>Which One Doesn’t Belong?</vt:lpstr>
      <vt:lpstr>Which One Doesn’t Belong?</vt:lpstr>
      <vt:lpstr>Which One Doesn’t Belong?</vt:lpstr>
      <vt:lpstr>Which One Doesn’t Belong?</vt:lpstr>
      <vt:lpstr>PowerPoint Presentation</vt:lpstr>
      <vt:lpstr>Virtual Trip to the Store</vt:lpstr>
      <vt:lpstr>PowerPoint Presentation</vt:lpstr>
      <vt:lpstr>PowerPoint Presentation</vt:lpstr>
      <vt:lpstr>PowerPoint Presentation</vt:lpstr>
      <vt:lpstr>PowerPoint Presentation</vt:lpstr>
      <vt:lpstr>Online Shopping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 College Literacy. Learning for Life</dc:title>
  <dc:creator/>
  <cp:lastModifiedBy/>
  <cp:revision>62</cp:revision>
  <dcterms:created xsi:type="dcterms:W3CDTF">2011-06-06T13:23:04Z</dcterms:created>
  <dcterms:modified xsi:type="dcterms:W3CDTF">2021-12-06T20:04:22Z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Shannon Stevens</vt:lpwstr>
  </property>
  <property fmtid="{D5CDD505-2E9C-101B-9397-08002B2CF9AE}" pid="3" name="Order">
    <vt:r8>935800</vt:r8>
  </property>
  <property fmtid="{D5CDD505-2E9C-101B-9397-08002B2CF9AE}" pid="4" name="display_urn:schemas-microsoft-com:office:office#Author">
    <vt:lpwstr>Shannon Stevens</vt:lpwstr>
  </property>
  <property fmtid="{D5CDD505-2E9C-101B-9397-08002B2CF9AE}" pid="5" name="ContentTypeId">
    <vt:lpwstr>0x0101006F7E63EF2496EC4A8317235C224509C7</vt:lpwstr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TemplateUrl">
    <vt:lpwstr/>
  </property>
  <property fmtid="{D5CDD505-2E9C-101B-9397-08002B2CF9AE}" pid="10" name="ComplianceAssetId">
    <vt:lpwstr/>
  </property>
</Properties>
</file>