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893" r:id="rId5"/>
  </p:sldMasterIdLst>
  <p:notesMasterIdLst>
    <p:notesMasterId r:id="rId28"/>
  </p:notesMasterIdLst>
  <p:handoutMasterIdLst>
    <p:handoutMasterId r:id="rId29"/>
  </p:handoutMasterIdLst>
  <p:sldIdLst>
    <p:sldId id="353" r:id="rId6"/>
    <p:sldId id="354" r:id="rId7"/>
    <p:sldId id="355" r:id="rId8"/>
    <p:sldId id="376" r:id="rId9"/>
    <p:sldId id="364" r:id="rId10"/>
    <p:sldId id="363" r:id="rId11"/>
    <p:sldId id="361" r:id="rId12"/>
    <p:sldId id="365" r:id="rId13"/>
    <p:sldId id="378" r:id="rId14"/>
    <p:sldId id="271" r:id="rId15"/>
    <p:sldId id="379" r:id="rId16"/>
    <p:sldId id="380" r:id="rId17"/>
    <p:sldId id="381" r:id="rId18"/>
    <p:sldId id="371" r:id="rId19"/>
    <p:sldId id="384" r:id="rId20"/>
    <p:sldId id="386" r:id="rId21"/>
    <p:sldId id="382" r:id="rId22"/>
    <p:sldId id="373" r:id="rId23"/>
    <p:sldId id="375" r:id="rId24"/>
    <p:sldId id="372" r:id="rId25"/>
    <p:sldId id="374" r:id="rId26"/>
    <p:sldId id="38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modifyVerifier cryptProviderType="rsaAES" cryptAlgorithmClass="hash" cryptAlgorithmType="typeAny" cryptAlgorithmSid="14" spinCount="100000" saltData="mXuIB4GcdvEO+uPqnViNtg==" hashData="8v6Zvj/BOtkKslwHTLFHOG2nu9h+GibxZs2xysxtUODNTvjGW/GaIJ0VgzRpb0JASe9tBwubaWbmYVxOhwpB3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5954"/>
    <a:srgbClr val="003E38"/>
    <a:srgbClr val="CF5B13"/>
    <a:srgbClr val="B75011"/>
    <a:srgbClr val="EA7123"/>
    <a:srgbClr val="5C4A89"/>
    <a:srgbClr val="FDCE3A"/>
    <a:srgbClr val="98BF1E"/>
    <a:srgbClr val="477E2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387" y="3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D9495D4-AEC1-44CC-876E-4AF530B265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9628FBB7-FDB5-4623-B9FE-64001DA93A4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D2C2C782-B009-4CCF-A3FF-4524DEEEDA32}" type="datetimeFigureOut">
              <a:rPr lang="en-US"/>
              <a:pPr>
                <a:defRPr/>
              </a:pPr>
              <a:t>3/28/2023</a:t>
            </a:fld>
            <a:endParaRPr lang="en-US"/>
          </a:p>
        </p:txBody>
      </p:sp>
      <p:sp>
        <p:nvSpPr>
          <p:cNvPr id="4" name="Footer Placeholder 3">
            <a:extLst>
              <a:ext uri="{FF2B5EF4-FFF2-40B4-BE49-F238E27FC236}">
                <a16:creationId xmlns:a16="http://schemas.microsoft.com/office/drawing/2014/main" id="{632818AA-55B8-488A-84EB-BD1F897251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AFBC563D-D661-43E1-B327-1C8E3874307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2AC7960-17DD-4183-9673-25EA59BC591F}"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C0CD097-99D6-44F0-8D58-7C302EFBFAC9}"/>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8195" name="Rectangle 3">
            <a:extLst>
              <a:ext uri="{FF2B5EF4-FFF2-40B4-BE49-F238E27FC236}">
                <a16:creationId xmlns:a16="http://schemas.microsoft.com/office/drawing/2014/main" id="{F35DE2AF-BB9B-47E5-91EB-E12202C4A018}"/>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en-US"/>
          </a:p>
        </p:txBody>
      </p:sp>
      <p:sp>
        <p:nvSpPr>
          <p:cNvPr id="11268" name="Rectangle 4">
            <a:extLst>
              <a:ext uri="{FF2B5EF4-FFF2-40B4-BE49-F238E27FC236}">
                <a16:creationId xmlns:a16="http://schemas.microsoft.com/office/drawing/2014/main" id="{A06F05BA-3762-4E31-9B07-23595465C0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4ED3AFCF-F459-436C-9A70-562B6B0082FE}"/>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0FD2C517-4B84-4DE0-BAA4-899F817A977A}"/>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US"/>
          </a:p>
        </p:txBody>
      </p:sp>
      <p:sp>
        <p:nvSpPr>
          <p:cNvPr id="8199" name="Rectangle 7">
            <a:extLst>
              <a:ext uri="{FF2B5EF4-FFF2-40B4-BE49-F238E27FC236}">
                <a16:creationId xmlns:a16="http://schemas.microsoft.com/office/drawing/2014/main" id="{FECFCB27-DD45-43E5-9C69-9B5D946E57E0}"/>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ext uri="{91240B29-F687-4f45-9708-019B960494DF}"/>
            <a:ext uri="{FAA26D3D-D897-4be2-8F04-BA451C77F1D7}"/>
          </a:extLst>
        </p:spPr>
        <p:txBody>
          <a:bodyPr vert="horz" wrap="square" lIns="91440" tIns="45720" rIns="91440" bIns="45720" numCol="1" anchor="b" anchorCtr="0" compatLnSpc="1">
            <a:prstTxWarp prst="textNoShape">
              <a:avLst/>
            </a:prstTxWarp>
          </a:bodyPr>
          <a:lstStyle>
            <a:lvl1pPr algn="r">
              <a:defRPr sz="1200"/>
            </a:lvl1pPr>
          </a:lstStyle>
          <a:p>
            <a:fld id="{A909075F-1A24-4A34-8121-5E10FB53706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7" name="Google Shape;68;g123de75d5cf_1_0:notes">
            <a:extLst>
              <a:ext uri="{FF2B5EF4-FFF2-40B4-BE49-F238E27FC236}">
                <a16:creationId xmlns:a16="http://schemas.microsoft.com/office/drawing/2014/main" id="{0835CBF7-5E7F-BD0B-7302-811CA1D00656}"/>
              </a:ext>
            </a:extLst>
          </p:cNvPr>
          <p:cNvSpPr>
            <a:spLocks noGrp="1" noRot="1" noChangeAspect="1" noTextEdit="1"/>
          </p:cNvSpPr>
          <p:nvPr>
            <p:ph type="sldImg" idx="2"/>
          </p:nvPr>
        </p:nvSpPr>
        <p:spPr>
          <a:noFill/>
          <a:ln>
            <a:headEnd/>
            <a:tailEnd/>
          </a:ln>
        </p:spPr>
      </p:sp>
      <p:sp>
        <p:nvSpPr>
          <p:cNvPr id="9218" name="Google Shape;69;g123de75d5cf_1_0:notes">
            <a:extLst>
              <a:ext uri="{FF2B5EF4-FFF2-40B4-BE49-F238E27FC236}">
                <a16:creationId xmlns:a16="http://schemas.microsoft.com/office/drawing/2014/main" id="{C55900A1-4E4F-59CE-F17D-0E9E384C9CDE}"/>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9219" name="Google Shape;70;g123de75d5cf_1_0:notes">
            <a:extLst>
              <a:ext uri="{FF2B5EF4-FFF2-40B4-BE49-F238E27FC236}">
                <a16:creationId xmlns:a16="http://schemas.microsoft.com/office/drawing/2014/main" id="{1B045251-86F1-F0F7-BDC6-6898FABFA3FF}"/>
              </a:ext>
            </a:extLst>
          </p:cNvPr>
          <p:cNvSpPr>
            <a:spLocks noGrp="1" noChangeArrowheads="1"/>
          </p:cNvSpPr>
          <p:nvPr>
            <p:ph type="sldNum" sz="quarter" idx="12"/>
          </p:nvPr>
        </p:nvSpPr>
        <p:spPr>
          <a:noFill/>
        </p:spPr>
        <p:txBody>
          <a:bodyPr/>
          <a:lstStyle>
            <a:lvl1pPr>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fld id="{940FCD35-C85C-3A4F-9419-AFE4A9A31073}"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Note for Teachers: Click on the “Spin” button to spin, click again to stop.</a:t>
            </a:r>
          </a:p>
          <a:p>
            <a:endParaRPr lang="en-GB"/>
          </a:p>
        </p:txBody>
      </p:sp>
      <p:sp>
        <p:nvSpPr>
          <p:cNvPr id="4" name="Slide Number Placeholder 3"/>
          <p:cNvSpPr>
            <a:spLocks noGrp="1"/>
          </p:cNvSpPr>
          <p:nvPr>
            <p:ph type="sldNum" sz="quarter" idx="10"/>
          </p:nvPr>
        </p:nvSpPr>
        <p:spPr/>
        <p:txBody>
          <a:bodyPr/>
          <a:lstStyle/>
          <a:p>
            <a:fld id="{3549B328-75EF-4903-B932-E7F60FD8E0DE}" type="slidenum">
              <a:rPr lang="en-GB" smtClean="0"/>
              <a:t>11</a:t>
            </a:fld>
            <a:endParaRPr lang="en-GB"/>
          </a:p>
        </p:txBody>
      </p:sp>
    </p:spTree>
    <p:extLst>
      <p:ext uri="{BB962C8B-B14F-4D97-AF65-F5344CB8AC3E}">
        <p14:creationId xmlns:p14="http://schemas.microsoft.com/office/powerpoint/2010/main" val="4075627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Note for Teachers: Click on the “Spin” button to spin, click again to stop.</a:t>
            </a:r>
          </a:p>
          <a:p>
            <a:endParaRPr lang="en-GB"/>
          </a:p>
        </p:txBody>
      </p:sp>
      <p:sp>
        <p:nvSpPr>
          <p:cNvPr id="4" name="Slide Number Placeholder 3"/>
          <p:cNvSpPr>
            <a:spLocks noGrp="1"/>
          </p:cNvSpPr>
          <p:nvPr>
            <p:ph type="sldNum" sz="quarter" idx="10"/>
          </p:nvPr>
        </p:nvSpPr>
        <p:spPr/>
        <p:txBody>
          <a:bodyPr/>
          <a:lstStyle/>
          <a:p>
            <a:fld id="{3549B328-75EF-4903-B932-E7F60FD8E0DE}" type="slidenum">
              <a:rPr lang="en-GB" smtClean="0"/>
              <a:t>12</a:t>
            </a:fld>
            <a:endParaRPr lang="en-GB"/>
          </a:p>
        </p:txBody>
      </p:sp>
    </p:spTree>
    <p:extLst>
      <p:ext uri="{BB962C8B-B14F-4D97-AF65-F5344CB8AC3E}">
        <p14:creationId xmlns:p14="http://schemas.microsoft.com/office/powerpoint/2010/main" val="2689221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Note for Teachers: Click on the “Spin” button to spin, click again to stop.</a:t>
            </a:r>
          </a:p>
          <a:p>
            <a:endParaRPr lang="en-GB"/>
          </a:p>
        </p:txBody>
      </p:sp>
      <p:sp>
        <p:nvSpPr>
          <p:cNvPr id="4" name="Slide Number Placeholder 3"/>
          <p:cNvSpPr>
            <a:spLocks noGrp="1"/>
          </p:cNvSpPr>
          <p:nvPr>
            <p:ph type="sldNum" sz="quarter" idx="10"/>
          </p:nvPr>
        </p:nvSpPr>
        <p:spPr/>
        <p:txBody>
          <a:bodyPr/>
          <a:lstStyle/>
          <a:p>
            <a:fld id="{3549B328-75EF-4903-B932-E7F60FD8E0DE}" type="slidenum">
              <a:rPr lang="en-GB" smtClean="0"/>
              <a:t>13</a:t>
            </a:fld>
            <a:endParaRPr lang="en-GB"/>
          </a:p>
        </p:txBody>
      </p:sp>
    </p:spTree>
    <p:extLst>
      <p:ext uri="{BB962C8B-B14F-4D97-AF65-F5344CB8AC3E}">
        <p14:creationId xmlns:p14="http://schemas.microsoft.com/office/powerpoint/2010/main" val="1214059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4131169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26177120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39569319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18740230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612366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55970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981115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2257639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33183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1315915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1992534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78607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69" name="Google Shape;62;p1:notes">
            <a:extLst>
              <a:ext uri="{FF2B5EF4-FFF2-40B4-BE49-F238E27FC236}">
                <a16:creationId xmlns:a16="http://schemas.microsoft.com/office/drawing/2014/main" id="{26045871-3D03-B242-AFF2-CCF4924F8446}"/>
              </a:ext>
            </a:extLst>
          </p:cNvPr>
          <p:cNvSpPr txBox="1">
            <a:spLocks noGrp="1" noChangeArrowheads="1"/>
          </p:cNvSpPr>
          <p:nvPr>
            <p:ph type="body" idx="1"/>
          </p:nvPr>
        </p:nvSpPr>
        <p:spPr/>
        <p:txBody>
          <a:bodyPr/>
          <a:lstStyle/>
          <a:p>
            <a:pPr marL="0" indent="0" eaLnBrk="1" hangingPunct="1">
              <a:buSzPts val="1400"/>
            </a:pPr>
            <a:endParaRPr lang="en-US" altLang="en-US" sz="1200">
              <a:latin typeface="Calibri" panose="020F0502020204030204" pitchFamily="34" charset="0"/>
              <a:cs typeface="Calibri" panose="020F0502020204030204" pitchFamily="34" charset="0"/>
              <a:sym typeface="Calibri" panose="020F0502020204030204" pitchFamily="34" charset="0"/>
            </a:endParaRPr>
          </a:p>
        </p:txBody>
      </p:sp>
      <p:sp>
        <p:nvSpPr>
          <p:cNvPr id="7170" name="Google Shape;63;p1:notes">
            <a:extLst>
              <a:ext uri="{FF2B5EF4-FFF2-40B4-BE49-F238E27FC236}">
                <a16:creationId xmlns:a16="http://schemas.microsoft.com/office/drawing/2014/main" id="{88CC3061-FD35-28B0-E140-CC654E3A0CEA}"/>
              </a:ext>
            </a:extLst>
          </p:cNvPr>
          <p:cNvSpPr>
            <a:spLocks noGrp="1" noRot="1" noChangeAspect="1" noTextEdit="1"/>
          </p:cNvSpPr>
          <p:nvPr>
            <p:ph type="sldImg" idx="2"/>
          </p:nvPr>
        </p:nvSpPr>
        <p:spPr>
          <a:noFill/>
          <a:ln>
            <a:headEnd/>
            <a:tailEnd/>
          </a:ln>
        </p:spPr>
      </p:sp>
    </p:spTree>
    <p:extLst>
      <p:ext uri="{BB962C8B-B14F-4D97-AF65-F5344CB8AC3E}">
        <p14:creationId xmlns:p14="http://schemas.microsoft.com/office/powerpoint/2010/main" val="2900167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Note for Teachers: Click on the “Spin” button to spin, click again to stop.</a:t>
            </a:r>
          </a:p>
          <a:p>
            <a:endParaRPr lang="en-GB"/>
          </a:p>
        </p:txBody>
      </p:sp>
      <p:sp>
        <p:nvSpPr>
          <p:cNvPr id="4" name="Slide Number Placeholder 3"/>
          <p:cNvSpPr>
            <a:spLocks noGrp="1"/>
          </p:cNvSpPr>
          <p:nvPr>
            <p:ph type="sldNum" sz="quarter" idx="10"/>
          </p:nvPr>
        </p:nvSpPr>
        <p:spPr/>
        <p:txBody>
          <a:bodyPr/>
          <a:lstStyle/>
          <a:p>
            <a:fld id="{3549B328-75EF-4903-B932-E7F60FD8E0DE}" type="slidenum">
              <a:rPr lang="en-GB" smtClean="0"/>
              <a:t>10</a:t>
            </a:fld>
            <a:endParaRPr lang="en-GB"/>
          </a:p>
        </p:txBody>
      </p:sp>
    </p:spTree>
    <p:extLst>
      <p:ext uri="{BB962C8B-B14F-4D97-AF65-F5344CB8AC3E}">
        <p14:creationId xmlns:p14="http://schemas.microsoft.com/office/powerpoint/2010/main" val="1218270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251406" y="365129"/>
            <a:ext cx="8638967" cy="1325563"/>
          </a:xfrm>
          <a:prstGeom prst="rect">
            <a:avLst/>
          </a:prstGeom>
          <a:noFill/>
          <a:ln>
            <a:noFill/>
          </a:ln>
        </p:spPr>
        <p:txBody>
          <a:bodyPr spcFirstLastPara="1">
            <a:normAutofit/>
          </a:bodyPr>
          <a:lstStyle>
            <a:lvl1pPr lvl="0" algn="l">
              <a:lnSpc>
                <a:spcPct val="90000"/>
              </a:lnSpc>
              <a:spcBef>
                <a:spcPts val="0"/>
              </a:spcBef>
              <a:spcAft>
                <a:spcPts val="0"/>
              </a:spcAft>
              <a:buClr>
                <a:schemeClr val="dk2"/>
              </a:buClr>
              <a:buSzPts val="4000"/>
              <a:buFont typeface="Aria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4" name="Google Shape;24;p4"/>
          <p:cNvSpPr txBox="1">
            <a:spLocks noGrp="1"/>
          </p:cNvSpPr>
          <p:nvPr>
            <p:ph type="body" idx="1"/>
          </p:nvPr>
        </p:nvSpPr>
        <p:spPr>
          <a:xfrm>
            <a:off x="251406" y="1825625"/>
            <a:ext cx="8638967" cy="4351338"/>
          </a:xfrm>
          <a:prstGeom prst="rect">
            <a:avLst/>
          </a:prstGeom>
          <a:noFill/>
          <a:ln>
            <a:noFill/>
          </a:ln>
        </p:spPr>
        <p:txBody>
          <a:bodyPr spcFirstLastPara="1">
            <a:normAutofit/>
          </a:bodyPr>
          <a:lstStyle>
            <a:lvl1pPr marL="342884" lvl="0" indent="-304786" algn="l">
              <a:lnSpc>
                <a:spcPct val="90000"/>
              </a:lnSpc>
              <a:spcBef>
                <a:spcPts val="750"/>
              </a:spcBef>
              <a:spcAft>
                <a:spcPts val="0"/>
              </a:spcAft>
              <a:buClr>
                <a:schemeClr val="dk1"/>
              </a:buClr>
              <a:buSzPts val="2800"/>
              <a:buChar char="•"/>
              <a:defRPr b="0" i="0">
                <a:latin typeface="Arial"/>
                <a:ea typeface="Arial"/>
                <a:cs typeface="Arial"/>
                <a:sym typeface="Arial"/>
              </a:defRPr>
            </a:lvl1pPr>
            <a:lvl2pPr marL="685766" lvl="1" indent="-285736" algn="l">
              <a:lnSpc>
                <a:spcPct val="90000"/>
              </a:lnSpc>
              <a:spcBef>
                <a:spcPts val="375"/>
              </a:spcBef>
              <a:spcAft>
                <a:spcPts val="0"/>
              </a:spcAft>
              <a:buClr>
                <a:schemeClr val="dk1"/>
              </a:buClr>
              <a:buSzPts val="2400"/>
              <a:buChar char="•"/>
              <a:defRPr b="0" i="0">
                <a:latin typeface="Arial"/>
                <a:ea typeface="Arial"/>
                <a:cs typeface="Arial"/>
                <a:sym typeface="Arial"/>
              </a:defRPr>
            </a:lvl2pPr>
            <a:lvl3pPr marL="1028649" lvl="2" indent="-266687" algn="l">
              <a:lnSpc>
                <a:spcPct val="90000"/>
              </a:lnSpc>
              <a:spcBef>
                <a:spcPts val="375"/>
              </a:spcBef>
              <a:spcAft>
                <a:spcPts val="0"/>
              </a:spcAft>
              <a:buClr>
                <a:schemeClr val="dk1"/>
              </a:buClr>
              <a:buSzPts val="2000"/>
              <a:buChar char="•"/>
              <a:defRPr b="0" i="0">
                <a:latin typeface="Arial"/>
                <a:ea typeface="Arial"/>
                <a:cs typeface="Arial"/>
                <a:sym typeface="Arial"/>
              </a:defRPr>
            </a:lvl3pPr>
            <a:lvl4pPr marL="1371532" lvl="3" indent="-257162" algn="l">
              <a:lnSpc>
                <a:spcPct val="90000"/>
              </a:lnSpc>
              <a:spcBef>
                <a:spcPts val="375"/>
              </a:spcBef>
              <a:spcAft>
                <a:spcPts val="0"/>
              </a:spcAft>
              <a:buClr>
                <a:schemeClr val="dk1"/>
              </a:buClr>
              <a:buSzPts val="1800"/>
              <a:buChar char="•"/>
              <a:defRPr b="0" i="0">
                <a:latin typeface="Arial"/>
                <a:ea typeface="Arial"/>
                <a:cs typeface="Arial"/>
                <a:sym typeface="Arial"/>
              </a:defRPr>
            </a:lvl4pPr>
            <a:lvl5pPr marL="1714415" lvl="4" indent="-257162" algn="l">
              <a:lnSpc>
                <a:spcPct val="90000"/>
              </a:lnSpc>
              <a:spcBef>
                <a:spcPts val="375"/>
              </a:spcBef>
              <a:spcAft>
                <a:spcPts val="0"/>
              </a:spcAft>
              <a:buClr>
                <a:schemeClr val="dk1"/>
              </a:buClr>
              <a:buSzPts val="1800"/>
              <a:buChar char="•"/>
              <a:defRPr b="0" i="0">
                <a:latin typeface="Arial"/>
                <a:ea typeface="Arial"/>
                <a:cs typeface="Arial"/>
                <a:sym typeface="Arial"/>
              </a:defRPr>
            </a:lvl5pPr>
            <a:lvl6pPr marL="2057297" lvl="5" indent="-257162" algn="l">
              <a:lnSpc>
                <a:spcPct val="90000"/>
              </a:lnSpc>
              <a:spcBef>
                <a:spcPts val="375"/>
              </a:spcBef>
              <a:spcAft>
                <a:spcPts val="0"/>
              </a:spcAft>
              <a:buClr>
                <a:schemeClr val="dk1"/>
              </a:buClr>
              <a:buSzPts val="1800"/>
              <a:buChar char="•"/>
              <a:defRPr/>
            </a:lvl6pPr>
            <a:lvl7pPr marL="2400180" lvl="6" indent="-257162" algn="l">
              <a:lnSpc>
                <a:spcPct val="90000"/>
              </a:lnSpc>
              <a:spcBef>
                <a:spcPts val="375"/>
              </a:spcBef>
              <a:spcAft>
                <a:spcPts val="0"/>
              </a:spcAft>
              <a:buClr>
                <a:schemeClr val="dk1"/>
              </a:buClr>
              <a:buSzPts val="1800"/>
              <a:buChar char="•"/>
              <a:defRPr/>
            </a:lvl7pPr>
            <a:lvl8pPr marL="2743064" lvl="7" indent="-257162" algn="l">
              <a:lnSpc>
                <a:spcPct val="90000"/>
              </a:lnSpc>
              <a:spcBef>
                <a:spcPts val="375"/>
              </a:spcBef>
              <a:spcAft>
                <a:spcPts val="0"/>
              </a:spcAft>
              <a:buClr>
                <a:schemeClr val="dk1"/>
              </a:buClr>
              <a:buSzPts val="1800"/>
              <a:buChar char="•"/>
              <a:defRPr/>
            </a:lvl8pPr>
            <a:lvl9pPr marL="3085946" lvl="8" indent="-257162" algn="l">
              <a:lnSpc>
                <a:spcPct val="90000"/>
              </a:lnSpc>
              <a:spcBef>
                <a:spcPts val="375"/>
              </a:spcBef>
              <a:spcAft>
                <a:spcPts val="0"/>
              </a:spcAft>
              <a:buClr>
                <a:schemeClr val="dk1"/>
              </a:buClr>
              <a:buSzPts val="1800"/>
              <a:buChar char="•"/>
              <a:defRPr/>
            </a:lvl9pPr>
          </a:lstStyle>
          <a:p>
            <a:pPr lvl="0"/>
            <a:r>
              <a:rPr lang="en-US"/>
              <a:t>Click to edit Master text styles</a:t>
            </a:r>
          </a:p>
        </p:txBody>
      </p:sp>
      <p:sp>
        <p:nvSpPr>
          <p:cNvPr id="4" name="Google Shape;13;p2">
            <a:extLst>
              <a:ext uri="{FF2B5EF4-FFF2-40B4-BE49-F238E27FC236}">
                <a16:creationId xmlns:a16="http://schemas.microsoft.com/office/drawing/2014/main" id="{6C99DF3A-4F53-FFA9-BE93-EAC502B58377}"/>
              </a:ext>
            </a:extLst>
          </p:cNvPr>
          <p:cNvSpPr txBox="1">
            <a:spLocks noGrp="1"/>
          </p:cNvSpPr>
          <p:nvPr>
            <p:ph type="dt" idx="11"/>
          </p:nvPr>
        </p:nvSpPr>
        <p:spPr>
          <a:ln/>
        </p:spPr>
        <p:txBody>
          <a:bodyPr/>
          <a:lstStyle>
            <a:lvl1pPr>
              <a:defRPr/>
            </a:lvl1pPr>
          </a:lstStyle>
          <a:p>
            <a:pPr>
              <a:defRPr/>
            </a:pPr>
            <a:endParaRPr/>
          </a:p>
        </p:txBody>
      </p:sp>
      <p:sp>
        <p:nvSpPr>
          <p:cNvPr id="5" name="Google Shape;14;p2">
            <a:extLst>
              <a:ext uri="{FF2B5EF4-FFF2-40B4-BE49-F238E27FC236}">
                <a16:creationId xmlns:a16="http://schemas.microsoft.com/office/drawing/2014/main" id="{47B1C58C-862F-15AD-A271-4B3EB25C0E83}"/>
              </a:ext>
            </a:extLst>
          </p:cNvPr>
          <p:cNvSpPr txBox="1">
            <a:spLocks noGrp="1"/>
          </p:cNvSpPr>
          <p:nvPr>
            <p:ph type="ftr" idx="12"/>
          </p:nvPr>
        </p:nvSpPr>
        <p:spPr>
          <a:ln/>
        </p:spPr>
        <p:txBody>
          <a:bodyPr/>
          <a:lstStyle>
            <a:lvl1pPr>
              <a:defRPr/>
            </a:lvl1pPr>
          </a:lstStyle>
          <a:p>
            <a:pPr>
              <a:defRPr/>
            </a:pPr>
            <a:endParaRPr/>
          </a:p>
        </p:txBody>
      </p:sp>
      <p:sp>
        <p:nvSpPr>
          <p:cNvPr id="6" name="Google Shape;15;p2">
            <a:extLst>
              <a:ext uri="{FF2B5EF4-FFF2-40B4-BE49-F238E27FC236}">
                <a16:creationId xmlns:a16="http://schemas.microsoft.com/office/drawing/2014/main" id="{DC375EF9-C07F-91AF-D3B1-144A0535DF83}"/>
              </a:ext>
            </a:extLst>
          </p:cNvPr>
          <p:cNvSpPr txBox="1">
            <a:spLocks noGrp="1"/>
          </p:cNvSpPr>
          <p:nvPr>
            <p:ph type="sldNum" idx="13"/>
          </p:nvPr>
        </p:nvSpPr>
        <p:spPr>
          <a:ln/>
        </p:spPr>
        <p:txBody>
          <a:bodyPr/>
          <a:lstStyle>
            <a:lvl1pPr>
              <a:defRPr/>
            </a:lvl1pPr>
          </a:lstStyle>
          <a:p>
            <a:pPr>
              <a:defRPr/>
            </a:pPr>
            <a:fld id="{FBF13DFA-96B8-4B46-BF7D-A03F389B0CC4}" type="slidenum">
              <a:rPr lang="en-US"/>
              <a:pPr>
                <a:defRPr/>
              </a:pPr>
              <a:t>‹#›</a:t>
            </a:fld>
            <a:endParaRPr lang="en-US"/>
          </a:p>
        </p:txBody>
      </p:sp>
    </p:spTree>
    <p:extLst>
      <p:ext uri="{BB962C8B-B14F-4D97-AF65-F5344CB8AC3E}">
        <p14:creationId xmlns:p14="http://schemas.microsoft.com/office/powerpoint/2010/main" val="2487400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pic>
        <p:nvPicPr>
          <p:cNvPr id="4" name="Google Shape;18;p3">
            <a:extLst>
              <a:ext uri="{FF2B5EF4-FFF2-40B4-BE49-F238E27FC236}">
                <a16:creationId xmlns:a16="http://schemas.microsoft.com/office/drawing/2014/main" id="{0ADB823D-2BA8-AB98-9D60-5DBC0B552648}"/>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l="7442" r="1755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oogle Shape;21;p3">
            <a:extLst>
              <a:ext uri="{FF2B5EF4-FFF2-40B4-BE49-F238E27FC236}">
                <a16:creationId xmlns:a16="http://schemas.microsoft.com/office/drawing/2014/main" id="{09D53A39-EB8F-CEC2-9137-DB01BE3BD89A}"/>
              </a:ext>
            </a:extLst>
          </p:cNvPr>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8" y="5611813"/>
            <a:ext cx="26003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Google Shape;19;p3"/>
          <p:cNvSpPr txBox="1">
            <a:spLocks noGrp="1"/>
          </p:cNvSpPr>
          <p:nvPr>
            <p:ph type="ctrTitle"/>
          </p:nvPr>
        </p:nvSpPr>
        <p:spPr>
          <a:xfrm>
            <a:off x="251405" y="1122363"/>
            <a:ext cx="8593914" cy="2387600"/>
          </a:xfrm>
          <a:prstGeom prst="rect">
            <a:avLst/>
          </a:prstGeom>
          <a:noFill/>
          <a:ln>
            <a:noFill/>
          </a:ln>
        </p:spPr>
        <p:txBody>
          <a:bodyPr spcFirstLastPara="1" anchor="b">
            <a:normAutofit/>
          </a:bodyPr>
          <a:lstStyle>
            <a:lvl1pPr lvl="0" algn="l">
              <a:lnSpc>
                <a:spcPct val="90000"/>
              </a:lnSpc>
              <a:spcBef>
                <a:spcPts val="0"/>
              </a:spcBef>
              <a:spcAft>
                <a:spcPts val="0"/>
              </a:spcAft>
              <a:buClr>
                <a:schemeClr val="lt1"/>
              </a:buClr>
              <a:buSzPts val="6000"/>
              <a:buFont typeface="Arial"/>
              <a:buNone/>
              <a:defRPr sz="45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0" name="Google Shape;20;p3"/>
          <p:cNvSpPr txBox="1">
            <a:spLocks noGrp="1"/>
          </p:cNvSpPr>
          <p:nvPr>
            <p:ph type="subTitle" idx="1"/>
          </p:nvPr>
        </p:nvSpPr>
        <p:spPr>
          <a:xfrm>
            <a:off x="251405" y="3724349"/>
            <a:ext cx="8593914" cy="1533455"/>
          </a:xfrm>
          <a:prstGeom prst="rect">
            <a:avLst/>
          </a:prstGeom>
          <a:noFill/>
          <a:ln>
            <a:noFill/>
          </a:ln>
        </p:spPr>
        <p:txBody>
          <a:bodyPr spcFirstLastPara="1">
            <a:normAutofit/>
          </a:bodyPr>
          <a:lstStyle>
            <a:lvl1pPr lvl="0" algn="l">
              <a:lnSpc>
                <a:spcPct val="90000"/>
              </a:lnSpc>
              <a:spcBef>
                <a:spcPts val="750"/>
              </a:spcBef>
              <a:spcAft>
                <a:spcPts val="0"/>
              </a:spcAft>
              <a:buClr>
                <a:schemeClr val="lt1"/>
              </a:buClr>
              <a:buSzPts val="2800"/>
              <a:buNone/>
              <a:defRPr sz="2100" b="0" i="0">
                <a:solidFill>
                  <a:schemeClr val="lt1"/>
                </a:solidFill>
                <a:latin typeface="Arial"/>
                <a:ea typeface="Arial"/>
                <a:cs typeface="Arial"/>
                <a:sym typeface="Arial"/>
              </a:defRPr>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r>
              <a:rPr lang="en-US"/>
              <a:t>Click to edit Master subtitle style</a:t>
            </a:r>
            <a:endParaRPr/>
          </a:p>
        </p:txBody>
      </p:sp>
      <p:pic>
        <p:nvPicPr>
          <p:cNvPr id="6" name="Picture 5">
            <a:extLst>
              <a:ext uri="{FF2B5EF4-FFF2-40B4-BE49-F238E27FC236}">
                <a16:creationId xmlns:a16="http://schemas.microsoft.com/office/drawing/2014/main" id="{F654E697-6D80-4421-D827-44CBDDCECA27}"/>
              </a:ext>
            </a:extLst>
          </p:cNvPr>
          <p:cNvPicPr>
            <a:picLocks noChangeAspect="1"/>
          </p:cNvPicPr>
          <p:nvPr userDrawn="1"/>
        </p:nvPicPr>
        <p:blipFill>
          <a:blip r:embed="rId4"/>
          <a:srcRect/>
          <a:stretch/>
        </p:blipFill>
        <p:spPr>
          <a:xfrm>
            <a:off x="5933440" y="5999219"/>
            <a:ext cx="2911879" cy="322488"/>
          </a:xfrm>
          <a:prstGeom prst="rect">
            <a:avLst/>
          </a:prstGeom>
        </p:spPr>
      </p:pic>
    </p:spTree>
    <p:extLst>
      <p:ext uri="{BB962C8B-B14F-4D97-AF65-F5344CB8AC3E}">
        <p14:creationId xmlns:p14="http://schemas.microsoft.com/office/powerpoint/2010/main" val="66469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C3757A-D7FC-45AC-8CA1-2EB472E1DDAF}" type="datetimeFigureOut">
              <a:rPr lang="en-GB" smtClean="0"/>
              <a:t>28/03/2023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028414-4FC7-42F2-A172-4D68B13B396B}" type="slidenum">
              <a:rPr lang="en-GB" smtClean="0"/>
              <a:t>‹#›</a:t>
            </a:fld>
            <a:endParaRPr lang="en-GB"/>
          </a:p>
        </p:txBody>
      </p:sp>
    </p:spTree>
    <p:extLst>
      <p:ext uri="{BB962C8B-B14F-4D97-AF65-F5344CB8AC3E}">
        <p14:creationId xmlns:p14="http://schemas.microsoft.com/office/powerpoint/2010/main" val="423591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Google Shape;10;p2">
            <a:extLst>
              <a:ext uri="{FF2B5EF4-FFF2-40B4-BE49-F238E27FC236}">
                <a16:creationId xmlns:a16="http://schemas.microsoft.com/office/drawing/2014/main" id="{05050A78-BCC0-962B-9F54-BC5A7503ACF5}"/>
              </a:ext>
            </a:extLst>
          </p:cNvPr>
          <p:cNvPicPr preferRelativeResize="0">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825625"/>
            <a:ext cx="9144000"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Google Shape;11;p2">
            <a:extLst>
              <a:ext uri="{FF2B5EF4-FFF2-40B4-BE49-F238E27FC236}">
                <a16:creationId xmlns:a16="http://schemas.microsoft.com/office/drawing/2014/main" id="{6EFB601F-E4D3-4F95-67AA-C1DDE5009E1E}"/>
              </a:ext>
            </a:extLst>
          </p:cNvPr>
          <p:cNvSpPr txBox="1">
            <a:spLocks noGrp="1" noChangeArrowheads="1"/>
          </p:cNvSpPr>
          <p:nvPr>
            <p:ph type="title"/>
          </p:nvPr>
        </p:nvSpPr>
        <p:spPr bwMode="auto">
          <a:xfrm>
            <a:off x="250825" y="365125"/>
            <a:ext cx="863917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ctr" anchorCtr="0" compatLnSpc="1">
            <a:prstTxWarp prst="textNoShape">
              <a:avLst/>
            </a:prstTxWarp>
          </a:bodyPr>
          <a:lstStyle/>
          <a:p>
            <a:pPr lvl="0"/>
            <a:endParaRPr lang="en-US" altLang="en-US">
              <a:sym typeface="Arial" panose="020B0604020202020204" pitchFamily="34" charset="0"/>
            </a:endParaRPr>
          </a:p>
        </p:txBody>
      </p:sp>
      <p:sp>
        <p:nvSpPr>
          <p:cNvPr id="1028" name="Google Shape;12;p2">
            <a:extLst>
              <a:ext uri="{FF2B5EF4-FFF2-40B4-BE49-F238E27FC236}">
                <a16:creationId xmlns:a16="http://schemas.microsoft.com/office/drawing/2014/main" id="{5BE0B752-3506-0846-0CD5-07806A66CA3C}"/>
              </a:ext>
            </a:extLst>
          </p:cNvPr>
          <p:cNvSpPr txBox="1">
            <a:spLocks noGrp="1" noChangeArrowheads="1"/>
          </p:cNvSpPr>
          <p:nvPr>
            <p:ph type="body" idx="1"/>
          </p:nvPr>
        </p:nvSpPr>
        <p:spPr bwMode="auto">
          <a:xfrm>
            <a:off x="250825" y="1825625"/>
            <a:ext cx="863917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45700" rIns="91425" bIns="45700" numCol="1" anchor="t" anchorCtr="0" compatLnSpc="1">
            <a:prstTxWarp prst="textNoShape">
              <a:avLst/>
            </a:prstTxWarp>
          </a:bodyPr>
          <a:lstStyle/>
          <a:p>
            <a:pPr lvl="0"/>
            <a:endParaRPr lang="en-US" altLang="en-US">
              <a:sym typeface="Arial" panose="020B0604020202020204" pitchFamily="34" charset="0"/>
            </a:endParaRPr>
          </a:p>
        </p:txBody>
      </p:sp>
      <p:sp>
        <p:nvSpPr>
          <p:cNvPr id="13" name="Google Shape;13;p2">
            <a:extLst>
              <a:ext uri="{FF2B5EF4-FFF2-40B4-BE49-F238E27FC236}">
                <a16:creationId xmlns:a16="http://schemas.microsoft.com/office/drawing/2014/main" id="{8AD8C511-E917-E5C9-AB84-8257300C47FD}"/>
              </a:ext>
            </a:extLst>
          </p:cNvPr>
          <p:cNvSpPr txBox="1">
            <a:spLocks noGrp="1"/>
          </p:cNvSpPr>
          <p:nvPr>
            <p:ph type="dt" idx="10"/>
          </p:nvPr>
        </p:nvSpPr>
        <p:spPr>
          <a:xfrm>
            <a:off x="3927475" y="6356350"/>
            <a:ext cx="1285875" cy="365125"/>
          </a:xfrm>
          <a:prstGeom prst="rect">
            <a:avLst/>
          </a:prstGeom>
          <a:noFill/>
          <a:ln>
            <a:noFill/>
          </a:ln>
        </p:spPr>
        <p:txBody>
          <a:bodyPr spcFirstLastPara="1" wrap="square" lIns="91425" tIns="45700" rIns="91425" bIns="45700" anchor="ctr" anchorCtr="0">
            <a:noAutofit/>
          </a:bodyPr>
          <a:lstStyle>
            <a:lvl1pPr marR="0" lvl="0" algn="ctr" rtl="0" eaLnBrk="1" fontAlgn="auto" hangingPunct="1">
              <a:spcBef>
                <a:spcPts val="0"/>
              </a:spcBef>
              <a:spcAft>
                <a:spcPts val="0"/>
              </a:spcAft>
              <a:buClr>
                <a:srgbClr val="000000"/>
              </a:buClr>
              <a:buSzPts val="1400"/>
              <a:buFont typeface="Arial"/>
              <a:buNone/>
              <a:defRPr sz="750" b="0" i="0" u="none" strike="noStrike" kern="0" cap="none">
                <a:solidFill>
                  <a:schemeClr val="accent4"/>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pPr>
              <a:defRPr/>
            </a:pPr>
            <a:endParaRPr/>
          </a:p>
        </p:txBody>
      </p:sp>
      <p:sp>
        <p:nvSpPr>
          <p:cNvPr id="14" name="Google Shape;14;p2">
            <a:extLst>
              <a:ext uri="{FF2B5EF4-FFF2-40B4-BE49-F238E27FC236}">
                <a16:creationId xmlns:a16="http://schemas.microsoft.com/office/drawing/2014/main" id="{48B2B30E-2E04-0A9C-948B-20BCC3DF94D1}"/>
              </a:ext>
            </a:extLst>
          </p:cNvPr>
          <p:cNvSpPr txBox="1">
            <a:spLocks noGrp="1"/>
          </p:cNvSpPr>
          <p:nvPr>
            <p:ph type="ftr" idx="11"/>
          </p:nvPr>
        </p:nvSpPr>
        <p:spPr>
          <a:xfrm>
            <a:off x="628650" y="6356350"/>
            <a:ext cx="3086100" cy="365125"/>
          </a:xfrm>
          <a:prstGeom prst="rect">
            <a:avLst/>
          </a:prstGeom>
          <a:noFill/>
          <a:ln>
            <a:noFill/>
          </a:ln>
        </p:spPr>
        <p:txBody>
          <a:bodyPr spcFirstLastPara="1" wrap="square" lIns="91425" tIns="45700" rIns="91425" bIns="45700" anchor="ctr" anchorCtr="0">
            <a:noAutofit/>
          </a:bodyPr>
          <a:lstStyle>
            <a:lvl1pPr marR="0" lvl="0" algn="l" rtl="0" eaLnBrk="1" fontAlgn="auto" hangingPunct="1">
              <a:spcBef>
                <a:spcPts val="0"/>
              </a:spcBef>
              <a:spcAft>
                <a:spcPts val="0"/>
              </a:spcAft>
              <a:buClr>
                <a:srgbClr val="000000"/>
              </a:buClr>
              <a:buSzPts val="1400"/>
              <a:buFont typeface="Arial"/>
              <a:buNone/>
              <a:defRPr sz="750" b="0" i="0" u="none" strike="noStrike" kern="0" cap="none">
                <a:solidFill>
                  <a:schemeClr val="accent4"/>
                </a:solidFill>
                <a:latin typeface="Arial"/>
                <a:ea typeface="Arial"/>
                <a:cs typeface="Arial"/>
                <a:sym typeface="Arial"/>
              </a:defRPr>
            </a:lvl1pPr>
            <a:lvl2pPr marR="0" lvl="1"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350" b="0" i="0" u="none" strike="noStrike" cap="none">
                <a:solidFill>
                  <a:schemeClr val="dk1"/>
                </a:solidFill>
                <a:latin typeface="Calibri"/>
                <a:ea typeface="Calibri"/>
                <a:cs typeface="Calibri"/>
                <a:sym typeface="Calibri"/>
              </a:defRPr>
            </a:lvl9pPr>
          </a:lstStyle>
          <a:p>
            <a:pPr>
              <a:defRPr/>
            </a:pPr>
            <a:endParaRPr/>
          </a:p>
        </p:txBody>
      </p:sp>
      <p:sp>
        <p:nvSpPr>
          <p:cNvPr id="15" name="Google Shape;15;p2">
            <a:extLst>
              <a:ext uri="{FF2B5EF4-FFF2-40B4-BE49-F238E27FC236}">
                <a16:creationId xmlns:a16="http://schemas.microsoft.com/office/drawing/2014/main" id="{DEDCBDAF-3D0C-0D23-44F1-8EB95B542AFB}"/>
              </a:ext>
            </a:extLst>
          </p:cNvPr>
          <p:cNvSpPr txBox="1">
            <a:spLocks noGrp="1"/>
          </p:cNvSpPr>
          <p:nvPr>
            <p:ph type="sldNum" idx="12"/>
          </p:nvPr>
        </p:nvSpPr>
        <p:spPr>
          <a:xfrm>
            <a:off x="6457950" y="6356350"/>
            <a:ext cx="2432050" cy="365125"/>
          </a:xfrm>
          <a:prstGeom prst="rect">
            <a:avLst/>
          </a:prstGeom>
          <a:noFill/>
          <a:ln>
            <a:noFill/>
          </a:ln>
        </p:spPr>
        <p:txBody>
          <a:bodyPr spcFirstLastPara="1" wrap="square" lIns="91425" tIns="45700" rIns="91425" bIns="45700" anchor="ctr" anchorCtr="0">
            <a:noAutofit/>
          </a:bodyPr>
          <a:lstStyle>
            <a:lvl1pPr marL="0" marR="0" lvl="0" indent="0" algn="r" rtl="0" eaLnBrk="1" fontAlgn="auto" hangingPunct="1">
              <a:spcBef>
                <a:spcPts val="0"/>
              </a:spcBef>
              <a:spcAft>
                <a:spcPts val="0"/>
              </a:spcAft>
              <a:buClr>
                <a:srgbClr val="000000"/>
              </a:buClr>
              <a:buFont typeface="Arial"/>
              <a:buNone/>
              <a:defRPr sz="750" b="0" i="0" u="none" strike="noStrike" kern="0" cap="none" smtClean="0">
                <a:solidFill>
                  <a:schemeClr val="lt1"/>
                </a:solidFill>
                <a:latin typeface="Arial"/>
                <a:ea typeface="Arial"/>
                <a:cs typeface="Arial"/>
                <a:sym typeface="Arial"/>
              </a:defRPr>
            </a:lvl1pPr>
            <a:lvl2pPr marL="0" marR="0" lvl="1" indent="0" algn="r" rtl="0">
              <a:spcBef>
                <a:spcPts val="0"/>
              </a:spcBef>
              <a:buNone/>
              <a:defRPr sz="750" b="0" i="0" u="none" strike="noStrike" cap="none">
                <a:solidFill>
                  <a:schemeClr val="lt1"/>
                </a:solidFill>
                <a:latin typeface="Arial"/>
                <a:ea typeface="Arial"/>
                <a:cs typeface="Arial"/>
                <a:sym typeface="Arial"/>
              </a:defRPr>
            </a:lvl2pPr>
            <a:lvl3pPr marL="0" marR="0" lvl="2" indent="0" algn="r" rtl="0">
              <a:spcBef>
                <a:spcPts val="0"/>
              </a:spcBef>
              <a:buNone/>
              <a:defRPr sz="750" b="0" i="0" u="none" strike="noStrike" cap="none">
                <a:solidFill>
                  <a:schemeClr val="lt1"/>
                </a:solidFill>
                <a:latin typeface="Arial"/>
                <a:ea typeface="Arial"/>
                <a:cs typeface="Arial"/>
                <a:sym typeface="Arial"/>
              </a:defRPr>
            </a:lvl3pPr>
            <a:lvl4pPr marL="0" marR="0" lvl="3" indent="0" algn="r" rtl="0">
              <a:spcBef>
                <a:spcPts val="0"/>
              </a:spcBef>
              <a:buNone/>
              <a:defRPr sz="750" b="0" i="0" u="none" strike="noStrike" cap="none">
                <a:solidFill>
                  <a:schemeClr val="lt1"/>
                </a:solidFill>
                <a:latin typeface="Arial"/>
                <a:ea typeface="Arial"/>
                <a:cs typeface="Arial"/>
                <a:sym typeface="Arial"/>
              </a:defRPr>
            </a:lvl4pPr>
            <a:lvl5pPr marL="0" marR="0" lvl="4" indent="0" algn="r" rtl="0">
              <a:spcBef>
                <a:spcPts val="0"/>
              </a:spcBef>
              <a:buNone/>
              <a:defRPr sz="750" b="0" i="0" u="none" strike="noStrike" cap="none">
                <a:solidFill>
                  <a:schemeClr val="lt1"/>
                </a:solidFill>
                <a:latin typeface="Arial"/>
                <a:ea typeface="Arial"/>
                <a:cs typeface="Arial"/>
                <a:sym typeface="Arial"/>
              </a:defRPr>
            </a:lvl5pPr>
            <a:lvl6pPr marL="0" marR="0" lvl="5" indent="0" algn="r" rtl="0">
              <a:spcBef>
                <a:spcPts val="0"/>
              </a:spcBef>
              <a:buNone/>
              <a:defRPr sz="750" b="0" i="0" u="none" strike="noStrike" cap="none">
                <a:solidFill>
                  <a:schemeClr val="lt1"/>
                </a:solidFill>
                <a:latin typeface="Arial"/>
                <a:ea typeface="Arial"/>
                <a:cs typeface="Arial"/>
                <a:sym typeface="Arial"/>
              </a:defRPr>
            </a:lvl6pPr>
            <a:lvl7pPr marL="0" marR="0" lvl="6" indent="0" algn="r" rtl="0">
              <a:spcBef>
                <a:spcPts val="0"/>
              </a:spcBef>
              <a:buNone/>
              <a:defRPr sz="750" b="0" i="0" u="none" strike="noStrike" cap="none">
                <a:solidFill>
                  <a:schemeClr val="lt1"/>
                </a:solidFill>
                <a:latin typeface="Arial"/>
                <a:ea typeface="Arial"/>
                <a:cs typeface="Arial"/>
                <a:sym typeface="Arial"/>
              </a:defRPr>
            </a:lvl7pPr>
            <a:lvl8pPr marL="0" marR="0" lvl="7" indent="0" algn="r" rtl="0">
              <a:spcBef>
                <a:spcPts val="0"/>
              </a:spcBef>
              <a:buNone/>
              <a:defRPr sz="750" b="0" i="0" u="none" strike="noStrike" cap="none">
                <a:solidFill>
                  <a:schemeClr val="lt1"/>
                </a:solidFill>
                <a:latin typeface="Arial"/>
                <a:ea typeface="Arial"/>
                <a:cs typeface="Arial"/>
                <a:sym typeface="Arial"/>
              </a:defRPr>
            </a:lvl8pPr>
            <a:lvl9pPr marL="0" marR="0" lvl="8" indent="0" algn="r" rtl="0">
              <a:spcBef>
                <a:spcPts val="0"/>
              </a:spcBef>
              <a:buNone/>
              <a:defRPr sz="750" b="0" i="0" u="none" strike="noStrike" cap="none">
                <a:solidFill>
                  <a:schemeClr val="lt1"/>
                </a:solidFill>
                <a:latin typeface="Arial"/>
                <a:ea typeface="Arial"/>
                <a:cs typeface="Arial"/>
                <a:sym typeface="Arial"/>
              </a:defRPr>
            </a:lvl9pPr>
          </a:lstStyle>
          <a:p>
            <a:pPr>
              <a:defRPr/>
            </a:pPr>
            <a:fld id="{A285CD37-B78A-0540-8384-2A7FB6DF0FE6}" type="slidenum">
              <a:rPr lang="en-US"/>
              <a:pPr>
                <a:defRPr/>
              </a:pPr>
              <a:t>‹#›</a:t>
            </a:fld>
            <a:endParaRPr lang="en-US"/>
          </a:p>
        </p:txBody>
      </p:sp>
      <p:pic>
        <p:nvPicPr>
          <p:cNvPr id="1032" name="Google Shape;16;p2">
            <a:extLst>
              <a:ext uri="{FF2B5EF4-FFF2-40B4-BE49-F238E27FC236}">
                <a16:creationId xmlns:a16="http://schemas.microsoft.com/office/drawing/2014/main" id="{C0A6DCD9-8F9B-FA96-BBB0-04657622B513}"/>
              </a:ext>
            </a:extLst>
          </p:cNvPr>
          <p:cNvPicPr preferRelativeResize="0">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0825" y="6397625"/>
            <a:ext cx="339725" cy="28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0" r:id="rId1"/>
    <p:sldLayoutId id="2147483665" r:id="rId2"/>
    <p:sldLayoutId id="2147483906" r:id="rId3"/>
  </p:sldLayoutIdLst>
  <p:hf sldNum="0" hdr="0" ftr="0" dt="0"/>
  <p:txStyles>
    <p:titleStyle>
      <a:defPPr marR="0" lvl="0" algn="l" rtl="0">
        <a:lnSpc>
          <a:spcPct val="100000"/>
        </a:lnSpc>
        <a:spcBef>
          <a:spcPts val="0"/>
        </a:spcBef>
        <a:spcAft>
          <a:spcPts val="0"/>
        </a:spcAft>
      </a:defPPr>
      <a:lvl1pPr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1pPr>
      <a:lvl2pPr lvl="1"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2pPr>
      <a:lvl3pPr lvl="2"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3pPr>
      <a:lvl4pPr lvl="3"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4pPr>
      <a:lvl5pPr lvl="4"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1pPr>
      <a:lvl2pPr lvl="1"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2pPr>
      <a:lvl3pPr lvl="2"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3pPr>
      <a:lvl4pPr lvl="3"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4pPr>
      <a:lvl5pPr lvl="4" algn="l" rtl="0" eaLnBrk="1" fontAlgn="base" hangingPunct="1">
        <a:spcBef>
          <a:spcPct val="0"/>
        </a:spcBef>
        <a:spcAft>
          <a:spcPct val="0"/>
        </a:spcAft>
        <a:buClr>
          <a:srgbClr val="000000"/>
        </a:buClr>
        <a:buFont typeface="Arial" panose="020B0604020202020204" pitchFamily="34" charset="0"/>
        <a:defRPr sz="1000">
          <a:solidFill>
            <a:srgbClr val="000000"/>
          </a:solidFill>
          <a:latin typeface="Arial"/>
          <a:ea typeface="Arial"/>
          <a:cs typeface="Arial"/>
          <a:sym typeface="Arial" panose="020B0604020202020204" pitchFamily="34" charset="0"/>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slide" Target="slide9.xml"/><Relationship Id="rId5" Type="http://schemas.microsoft.com/office/2007/relationships/hdphoto" Target="../media/hdphoto1.wdp"/><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slide" Target="slide9.xml"/><Relationship Id="rId5" Type="http://schemas.microsoft.com/office/2007/relationships/hdphoto" Target="../media/hdphoto1.wdp"/><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slide" Target="slide14.xml"/><Relationship Id="rId5" Type="http://schemas.microsoft.com/office/2007/relationships/hdphoto" Target="../media/hdphoto1.wdp"/><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slide" Target="slide14.xml"/><Relationship Id="rId5" Type="http://schemas.microsoft.com/office/2007/relationships/hdphoto" Target="../media/hdphoto1.wdp"/><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gigacalculator.com/calculators/time-value-of-money-calculator.php"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jwkrU3FHNR4"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gigacalculator.com/calculators/time-value-of-money-calculator.php"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slide" Target="slide11.xml"/></Relationships>
</file>

<file path=ppt/slides/_rels/slide9.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slide" Target="slid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Google Shape;72;g123de75d5cf_1_0">
            <a:extLst>
              <a:ext uri="{FF2B5EF4-FFF2-40B4-BE49-F238E27FC236}">
                <a16:creationId xmlns:a16="http://schemas.microsoft.com/office/drawing/2014/main" id="{15200245-58C1-E057-7F9B-29621FC573C6}"/>
              </a:ext>
            </a:extLst>
          </p:cNvPr>
          <p:cNvSpPr txBox="1">
            <a:spLocks noGrp="1" noChangeArrowheads="1"/>
          </p:cNvSpPr>
          <p:nvPr>
            <p:ph type="ctrTitle"/>
          </p:nvPr>
        </p:nvSpPr>
        <p:spPr>
          <a:xfrm>
            <a:off x="250825" y="1698625"/>
            <a:ext cx="8594725" cy="1790700"/>
          </a:xfrm>
        </p:spPr>
        <p:txBody>
          <a:bodyPr lIns="68569" tIns="34275" rIns="68569" bIns="34275"/>
          <a:lstStyle/>
          <a:p>
            <a:pPr>
              <a:spcBef>
                <a:spcPct val="0"/>
              </a:spcBef>
              <a:spcAft>
                <a:spcPct val="0"/>
              </a:spcAft>
              <a:buClr>
                <a:srgbClr val="FFFFFF"/>
              </a:buClr>
            </a:pPr>
            <a:r>
              <a:rPr lang="en-US" altLang="en-US">
                <a:solidFill>
                  <a:srgbClr val="FFFFFF"/>
                </a:solidFill>
              </a:rPr>
              <a:t>Choose a Job, Choose a Savings Goal</a:t>
            </a:r>
            <a:endParaRPr lang="en-US" altLang="en-US">
              <a:solidFill>
                <a:srgbClr val="FFFFFF"/>
              </a:solidFill>
              <a:latin typeface="Arial" panose="020B0604020202020204" pitchFamily="34" charset="0"/>
              <a:cs typeface="Arial" panose="020B0604020202020204" pitchFamily="34" charset="0"/>
            </a:endParaRPr>
          </a:p>
        </p:txBody>
      </p:sp>
      <p:sp>
        <p:nvSpPr>
          <p:cNvPr id="8194" name="Google Shape;73;g123de75d5cf_1_0">
            <a:extLst>
              <a:ext uri="{FF2B5EF4-FFF2-40B4-BE49-F238E27FC236}">
                <a16:creationId xmlns:a16="http://schemas.microsoft.com/office/drawing/2014/main" id="{9CC9F96B-0ACC-91DC-98A9-B36E9BA7D5BF}"/>
              </a:ext>
            </a:extLst>
          </p:cNvPr>
          <p:cNvSpPr txBox="1">
            <a:spLocks noGrp="1" noChangeArrowheads="1"/>
          </p:cNvSpPr>
          <p:nvPr>
            <p:ph type="subTitle" idx="1"/>
          </p:nvPr>
        </p:nvSpPr>
        <p:spPr>
          <a:xfrm>
            <a:off x="250825" y="3651250"/>
            <a:ext cx="8594725" cy="1149350"/>
          </a:xfrm>
        </p:spPr>
        <p:txBody>
          <a:bodyPr lIns="68569" tIns="34275" rIns="68569" bIns="34275"/>
          <a:lstStyle/>
          <a:p>
            <a:pPr eaLnBrk="1" hangingPunct="1">
              <a:spcAft>
                <a:spcPct val="0"/>
              </a:spcAft>
              <a:buClr>
                <a:srgbClr val="FFFFFF"/>
              </a:buClr>
            </a:pPr>
            <a:r>
              <a:rPr lang="en-US" altLang="en-US">
                <a:solidFill>
                  <a:srgbClr val="FFFFFF"/>
                </a:solidFill>
                <a:latin typeface="Arial" panose="020B0604020202020204" pitchFamily="34" charset="0"/>
                <a:cs typeface="Arial" panose="020B0604020202020204" pitchFamily="34" charset="0"/>
                <a:sym typeface="Arial" panose="020B0604020202020204" pitchFamily="34" charset="0"/>
              </a:rPr>
              <a:t>Grade 12+</a:t>
            </a:r>
          </a:p>
        </p:txBody>
      </p:sp>
    </p:spTree>
    <p:extLst>
      <p:ext uri="{BB962C8B-B14F-4D97-AF65-F5344CB8AC3E}">
        <p14:creationId xmlns:p14="http://schemas.microsoft.com/office/powerpoint/2010/main" val="3829924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69981"/>
            <a:ext cx="9144000" cy="5143500"/>
          </a:xfrm>
          <a:prstGeom prst="rect">
            <a:avLst/>
          </a:prstGeom>
        </p:spPr>
      </p:pic>
      <p:grpSp>
        <p:nvGrpSpPr>
          <p:cNvPr id="25" name="Tekhnologic Logo">
            <a:extLst>
              <a:ext uri="{FF2B5EF4-FFF2-40B4-BE49-F238E27FC236}">
                <a16:creationId xmlns:a16="http://schemas.microsoft.com/office/drawing/2014/main" id="{C5D662CC-1BE3-434A-87C6-6DCBC37C88A8}"/>
              </a:ext>
            </a:extLst>
          </p:cNvPr>
          <p:cNvGrpSpPr/>
          <p:nvPr/>
        </p:nvGrpSpPr>
        <p:grpSpPr>
          <a:xfrm>
            <a:off x="4264213" y="5853019"/>
            <a:ext cx="618782" cy="135000"/>
            <a:chOff x="5464435" y="6630924"/>
            <a:chExt cx="825043" cy="180000"/>
          </a:xfrm>
        </p:grpSpPr>
        <p:pic>
          <p:nvPicPr>
            <p:cNvPr id="26" name="Image">
              <a:extLst>
                <a:ext uri="{FF2B5EF4-FFF2-40B4-BE49-F238E27FC236}">
                  <a16:creationId xmlns:a16="http://schemas.microsoft.com/office/drawing/2014/main" id="{B6C46ED3-364F-42FD-9E9B-2627FCCB1D41}"/>
                </a:ext>
              </a:extLst>
            </p:cNvPr>
            <p:cNvPicPr>
              <a:picLocks noChangeAspect="1"/>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id="{8C8A5E28-D2DF-40B5-802B-38576B3EE85E}"/>
                </a:ext>
              </a:extLst>
            </p:cNvPr>
            <p:cNvSpPr/>
            <p:nvPr/>
          </p:nvSpPr>
          <p:spPr>
            <a:xfrm>
              <a:off x="5620491" y="6651675"/>
              <a:ext cx="668987" cy="138500"/>
            </a:xfrm>
            <a:prstGeom prst="rect">
              <a:avLst/>
            </a:prstGeom>
            <a:noFill/>
          </p:spPr>
          <p:txBody>
            <a:bodyPr wrap="none" lIns="0" tIns="0" rIns="0" bIns="0">
              <a:spAutoFit/>
            </a:bodyPr>
            <a:lstStyle/>
            <a:p>
              <a:pPr algn="ctr"/>
              <a:r>
                <a:rPr lang="en-US" sz="675" b="1">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id="{E7247EFC-DA6F-4517-958E-60940FA8DC84}"/>
              </a:ext>
            </a:extLst>
          </p:cNvPr>
          <p:cNvSpPr/>
          <p:nvPr/>
        </p:nvSpPr>
        <p:spPr>
          <a:xfrm>
            <a:off x="2142000" y="999000"/>
            <a:ext cx="4860000" cy="486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6" name="Anchor">
            <a:extLst>
              <a:ext uri="{FF2B5EF4-FFF2-40B4-BE49-F238E27FC236}">
                <a16:creationId xmlns:a16="http://schemas.microsoft.com/office/drawing/2014/main" id="{B316AF16-047B-4F82-AB9C-1224E1DDA737}"/>
              </a:ext>
            </a:extLst>
          </p:cNvPr>
          <p:cNvSpPr/>
          <p:nvPr/>
        </p:nvSpPr>
        <p:spPr>
          <a:xfrm>
            <a:off x="3897000" y="2754000"/>
            <a:ext cx="1350000" cy="135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cs typeface="Arial" panose="020B0604020202020204" pitchFamily="34" charset="0"/>
            </a:endParaRPr>
          </a:p>
        </p:txBody>
      </p:sp>
      <p:grpSp>
        <p:nvGrpSpPr>
          <p:cNvPr id="32" name="Spinning Wheel 10">
            <a:extLst>
              <a:ext uri="{FF2B5EF4-FFF2-40B4-BE49-F238E27FC236}">
                <a16:creationId xmlns:a16="http://schemas.microsoft.com/office/drawing/2014/main" id="{B5123D5A-8489-4948-BDCA-C21BF48EED80}"/>
              </a:ext>
            </a:extLst>
          </p:cNvPr>
          <p:cNvGrpSpPr/>
          <p:nvPr/>
        </p:nvGrpSpPr>
        <p:grpSpPr>
          <a:xfrm>
            <a:off x="2030088" y="1012278"/>
            <a:ext cx="5083738" cy="4840058"/>
            <a:chOff x="2706784" y="206704"/>
            <a:chExt cx="6778317" cy="6453410"/>
          </a:xfrm>
        </p:grpSpPr>
        <p:sp>
          <p:nvSpPr>
            <p:cNvPr id="33" name="Segment 10">
              <a:extLst>
                <a:ext uri="{FF2B5EF4-FFF2-40B4-BE49-F238E27FC236}">
                  <a16:creationId xmlns:a16="http://schemas.microsoft.com/office/drawing/2014/main" id="{52C205B5-9663-4A8A-9F48-476FB5F6653A}"/>
                </a:ext>
              </a:extLst>
            </p:cNvPr>
            <p:cNvSpPr/>
            <p:nvPr/>
          </p:nvSpPr>
          <p:spPr>
            <a:xfrm rot="19440000">
              <a:off x="4804678" y="206704"/>
              <a:ext cx="1812504" cy="2358292"/>
            </a:xfrm>
            <a:custGeom>
              <a:avLst/>
              <a:gdLst>
                <a:gd name="connsiteX0" fmla="*/ 1812504 w 1812504"/>
                <a:gd name="connsiteY0" fmla="*/ 580792 h 2358292"/>
                <a:gd name="connsiteX1" fmla="*/ 521075 w 1812504"/>
                <a:gd name="connsiteY1" fmla="*/ 2358292 h 2358292"/>
                <a:gd name="connsiteX2" fmla="*/ 450092 w 1812504"/>
                <a:gd name="connsiteY2" fmla="*/ 2312002 h 2358292"/>
                <a:gd name="connsiteX3" fmla="*/ 47112 w 1812504"/>
                <a:gd name="connsiteY3" fmla="*/ 2195890 h 2358292"/>
                <a:gd name="connsiteX4" fmla="*/ 0 w 1812504"/>
                <a:gd name="connsiteY4" fmla="*/ 2198792 h 2358292"/>
                <a:gd name="connsiteX5" fmla="*/ 0 w 1812504"/>
                <a:gd name="connsiteY5" fmla="*/ 1709 h 2358292"/>
                <a:gd name="connsiteX6" fmla="*/ 124166 w 1812504"/>
                <a:gd name="connsiteY6" fmla="*/ 0 h 2358292"/>
                <a:gd name="connsiteX7" fmla="*/ 1685735 w 1812504"/>
                <a:gd name="connsiteY7" fmla="*/ 493500 h 2358292"/>
                <a:gd name="connsiteX8" fmla="*/ 1812504 w 1812504"/>
                <a:gd name="connsiteY8" fmla="*/ 580792 h 235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504" h="2358292">
                  <a:moveTo>
                    <a:pt x="1812504" y="580792"/>
                  </a:moveTo>
                  <a:lnTo>
                    <a:pt x="521075" y="2358292"/>
                  </a:lnTo>
                  <a:lnTo>
                    <a:pt x="450092" y="2312002"/>
                  </a:lnTo>
                  <a:cubicBezTo>
                    <a:pt x="324082" y="2238659"/>
                    <a:pt x="185548" y="2200621"/>
                    <a:pt x="47112" y="2195890"/>
                  </a:cubicBezTo>
                  <a:lnTo>
                    <a:pt x="0" y="2198792"/>
                  </a:lnTo>
                  <a:lnTo>
                    <a:pt x="0" y="1709"/>
                  </a:lnTo>
                  <a:lnTo>
                    <a:pt x="124166" y="0"/>
                  </a:lnTo>
                  <a:cubicBezTo>
                    <a:pt x="664122" y="18455"/>
                    <a:pt x="1204503" y="179810"/>
                    <a:pt x="1685735" y="493500"/>
                  </a:cubicBezTo>
                  <a:lnTo>
                    <a:pt x="1812504" y="580792"/>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4" name="Segment 9">
              <a:extLst>
                <a:ext uri="{FF2B5EF4-FFF2-40B4-BE49-F238E27FC236}">
                  <a16:creationId xmlns:a16="http://schemas.microsoft.com/office/drawing/2014/main" id="{662F17CF-2B18-4001-A42B-E2652281E0B8}"/>
                </a:ext>
              </a:extLst>
            </p:cNvPr>
            <p:cNvSpPr/>
            <p:nvPr/>
          </p:nvSpPr>
          <p:spPr>
            <a:xfrm rot="19440000">
              <a:off x="3370936" y="1264404"/>
              <a:ext cx="1773615" cy="2355935"/>
            </a:xfrm>
            <a:custGeom>
              <a:avLst/>
              <a:gdLst>
                <a:gd name="connsiteX0" fmla="*/ 1773615 w 1773615"/>
                <a:gd name="connsiteY0" fmla="*/ 0 h 2355935"/>
                <a:gd name="connsiteX1" fmla="*/ 1773615 w 1773615"/>
                <a:gd name="connsiteY1" fmla="*/ 2197255 h 2355935"/>
                <a:gd name="connsiteX2" fmla="*/ 1659062 w 1773615"/>
                <a:gd name="connsiteY2" fmla="*/ 2204311 h 2355935"/>
                <a:gd name="connsiteX3" fmla="*/ 1348204 w 1773615"/>
                <a:gd name="connsiteY3" fmla="*/ 2317525 h 2355935"/>
                <a:gd name="connsiteX4" fmla="*/ 1291038 w 1773615"/>
                <a:gd name="connsiteY4" fmla="*/ 2355935 h 2355935"/>
                <a:gd name="connsiteX5" fmla="*/ 0 w 1773615"/>
                <a:gd name="connsiteY5" fmla="*/ 578973 h 2355935"/>
                <a:gd name="connsiteX6" fmla="*/ 213119 w 1773615"/>
                <a:gd name="connsiteY6" fmla="*/ 435778 h 2355935"/>
                <a:gd name="connsiteX7" fmla="*/ 1607260 w 1773615"/>
                <a:gd name="connsiteY7" fmla="*/ 2289 h 2355935"/>
                <a:gd name="connsiteX8" fmla="*/ 1773615 w 1773615"/>
                <a:gd name="connsiteY8" fmla="*/ 0 h 235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3615" h="2355935">
                  <a:moveTo>
                    <a:pt x="1773615" y="0"/>
                  </a:moveTo>
                  <a:lnTo>
                    <a:pt x="1773615" y="2197255"/>
                  </a:lnTo>
                  <a:lnTo>
                    <a:pt x="1659062" y="2204311"/>
                  </a:lnTo>
                  <a:cubicBezTo>
                    <a:pt x="1549993" y="2221586"/>
                    <a:pt x="1444220" y="2259665"/>
                    <a:pt x="1348204" y="2317525"/>
                  </a:cubicBezTo>
                  <a:lnTo>
                    <a:pt x="1291038" y="2355935"/>
                  </a:lnTo>
                  <a:lnTo>
                    <a:pt x="0" y="578973"/>
                  </a:lnTo>
                  <a:lnTo>
                    <a:pt x="213119" y="435778"/>
                  </a:lnTo>
                  <a:cubicBezTo>
                    <a:pt x="638689" y="179327"/>
                    <a:pt x="1118323" y="32468"/>
                    <a:pt x="1607260" y="2289"/>
                  </a:cubicBezTo>
                  <a:lnTo>
                    <a:pt x="1773615"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5" name="Segment 8">
              <a:extLst>
                <a:ext uri="{FF2B5EF4-FFF2-40B4-BE49-F238E27FC236}">
                  <a16:creationId xmlns:a16="http://schemas.microsoft.com/office/drawing/2014/main" id="{5D6D526B-E0DF-4330-8327-B79502762656}"/>
                </a:ext>
              </a:extLst>
            </p:cNvPr>
            <p:cNvSpPr/>
            <p:nvPr/>
          </p:nvSpPr>
          <p:spPr>
            <a:xfrm rot="19440000">
              <a:off x="2706784" y="2218952"/>
              <a:ext cx="2403822" cy="2210353"/>
            </a:xfrm>
            <a:custGeom>
              <a:avLst/>
              <a:gdLst>
                <a:gd name="connsiteX0" fmla="*/ 1112784 w 2403822"/>
                <a:gd name="connsiteY0" fmla="*/ 0 h 2210353"/>
                <a:gd name="connsiteX1" fmla="*/ 2403822 w 2403822"/>
                <a:gd name="connsiteY1" fmla="*/ 1776962 h 2210353"/>
                <a:gd name="connsiteX2" fmla="*/ 2393897 w 2403822"/>
                <a:gd name="connsiteY2" fmla="*/ 1783630 h 2210353"/>
                <a:gd name="connsiteX3" fmla="*/ 2211669 w 2403822"/>
                <a:gd name="connsiteY3" fmla="*/ 1968438 h 2210353"/>
                <a:gd name="connsiteX4" fmla="*/ 2092218 w 2403822"/>
                <a:gd name="connsiteY4" fmla="*/ 2198856 h 2210353"/>
                <a:gd name="connsiteX5" fmla="*/ 2088943 w 2403822"/>
                <a:gd name="connsiteY5" fmla="*/ 2210353 h 2210353"/>
                <a:gd name="connsiteX6" fmla="*/ 0 w 2403822"/>
                <a:gd name="connsiteY6" fmla="*/ 1531615 h 2210353"/>
                <a:gd name="connsiteX7" fmla="*/ 10686 w 2403822"/>
                <a:gd name="connsiteY7" fmla="*/ 1494091 h 2210353"/>
                <a:gd name="connsiteX8" fmla="*/ 434244 w 2403822"/>
                <a:gd name="connsiteY8" fmla="*/ 677063 h 2210353"/>
                <a:gd name="connsiteX9" fmla="*/ 1080397 w 2403822"/>
                <a:gd name="connsiteY9" fmla="*/ 21761 h 2210353"/>
                <a:gd name="connsiteX10" fmla="*/ 1112784 w 2403822"/>
                <a:gd name="connsiteY10" fmla="*/ 0 h 2210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822" h="2210353">
                  <a:moveTo>
                    <a:pt x="1112784" y="0"/>
                  </a:moveTo>
                  <a:lnTo>
                    <a:pt x="2403822" y="1776962"/>
                  </a:lnTo>
                  <a:lnTo>
                    <a:pt x="2393897" y="1783630"/>
                  </a:lnTo>
                  <a:cubicBezTo>
                    <a:pt x="2325848" y="1834394"/>
                    <a:pt x="2264196" y="1896141"/>
                    <a:pt x="2211669" y="1968438"/>
                  </a:cubicBezTo>
                  <a:cubicBezTo>
                    <a:pt x="2159142" y="2040736"/>
                    <a:pt x="2119469" y="2118451"/>
                    <a:pt x="2092218" y="2198856"/>
                  </a:cubicBezTo>
                  <a:lnTo>
                    <a:pt x="2088943" y="2210353"/>
                  </a:lnTo>
                  <a:lnTo>
                    <a:pt x="0" y="1531615"/>
                  </a:lnTo>
                  <a:lnTo>
                    <a:pt x="10686" y="1494091"/>
                  </a:lnTo>
                  <a:cubicBezTo>
                    <a:pt x="107315" y="1208984"/>
                    <a:pt x="247990" y="933419"/>
                    <a:pt x="434244" y="677063"/>
                  </a:cubicBezTo>
                  <a:cubicBezTo>
                    <a:pt x="620497" y="420707"/>
                    <a:pt x="839104" y="201763"/>
                    <a:pt x="1080397" y="21761"/>
                  </a:cubicBezTo>
                  <a:lnTo>
                    <a:pt x="1112784"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6" name="Segment 7">
              <a:extLst>
                <a:ext uri="{FF2B5EF4-FFF2-40B4-BE49-F238E27FC236}">
                  <a16:creationId xmlns:a16="http://schemas.microsoft.com/office/drawing/2014/main" id="{BEB2DC4A-3F5B-4091-B904-52FC02DAB6F8}"/>
                </a:ext>
              </a:extLst>
            </p:cNvPr>
            <p:cNvSpPr/>
            <p:nvPr/>
          </p:nvSpPr>
          <p:spPr>
            <a:xfrm rot="19440000">
              <a:off x="3407879" y="3627616"/>
              <a:ext cx="2242173" cy="1887182"/>
            </a:xfrm>
            <a:custGeom>
              <a:avLst/>
              <a:gdLst>
                <a:gd name="connsiteX0" fmla="*/ 2238338 w 2242173"/>
                <a:gd name="connsiteY0" fmla="*/ 678739 h 1887182"/>
                <a:gd name="connsiteX1" fmla="*/ 2219472 w 2242173"/>
                <a:gd name="connsiteY1" fmla="*/ 744979 h 1887182"/>
                <a:gd name="connsiteX2" fmla="*/ 2207860 w 2242173"/>
                <a:gd name="connsiteY2" fmla="*/ 1075607 h 1887182"/>
                <a:gd name="connsiteX3" fmla="*/ 2242173 w 2242173"/>
                <a:gd name="connsiteY3" fmla="*/ 1208525 h 1887182"/>
                <a:gd name="connsiteX4" fmla="*/ 153482 w 2242173"/>
                <a:gd name="connsiteY4" fmla="*/ 1887182 h 1887182"/>
                <a:gd name="connsiteX5" fmla="*/ 97605 w 2242173"/>
                <a:gd name="connsiteY5" fmla="*/ 1706803 h 1887182"/>
                <a:gd name="connsiteX6" fmla="*/ 79064 w 2242173"/>
                <a:gd name="connsiteY6" fmla="*/ 246941 h 1887182"/>
                <a:gd name="connsiteX7" fmla="*/ 149394 w 2242173"/>
                <a:gd name="connsiteY7" fmla="*/ 0 h 1887182"/>
                <a:gd name="connsiteX8" fmla="*/ 2238338 w 2242173"/>
                <a:gd name="connsiteY8" fmla="*/ 678739 h 188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173" h="1887182">
                  <a:moveTo>
                    <a:pt x="2238338" y="678739"/>
                  </a:moveTo>
                  <a:lnTo>
                    <a:pt x="2219472" y="744979"/>
                  </a:lnTo>
                  <a:cubicBezTo>
                    <a:pt x="2194115" y="854175"/>
                    <a:pt x="2190586" y="966538"/>
                    <a:pt x="2207860" y="1075607"/>
                  </a:cubicBezTo>
                  <a:lnTo>
                    <a:pt x="2242173" y="1208525"/>
                  </a:lnTo>
                  <a:lnTo>
                    <a:pt x="153482" y="1887182"/>
                  </a:lnTo>
                  <a:lnTo>
                    <a:pt x="97605" y="1706803"/>
                  </a:lnTo>
                  <a:cubicBezTo>
                    <a:pt x="-24783" y="1232470"/>
                    <a:pt x="-33327" y="730929"/>
                    <a:pt x="79064" y="246941"/>
                  </a:cubicBezTo>
                  <a:lnTo>
                    <a:pt x="149394" y="0"/>
                  </a:lnTo>
                  <a:lnTo>
                    <a:pt x="2238338" y="678739"/>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7" name="Segment 6">
              <a:extLst>
                <a:ext uri="{FF2B5EF4-FFF2-40B4-BE49-F238E27FC236}">
                  <a16:creationId xmlns:a16="http://schemas.microsoft.com/office/drawing/2014/main" id="{AC54C0A2-DBFA-4667-9249-4E33F504F432}"/>
                </a:ext>
              </a:extLst>
            </p:cNvPr>
            <p:cNvSpPr/>
            <p:nvPr/>
          </p:nvSpPr>
          <p:spPr>
            <a:xfrm rot="19440000">
              <a:off x="4322620" y="4443712"/>
              <a:ext cx="2391407" cy="2198706"/>
            </a:xfrm>
            <a:custGeom>
              <a:avLst/>
              <a:gdLst>
                <a:gd name="connsiteX0" fmla="*/ 2088528 w 2391407"/>
                <a:gd name="connsiteY0" fmla="*/ 0 h 2198706"/>
                <a:gd name="connsiteX1" fmla="*/ 2094701 w 2391407"/>
                <a:gd name="connsiteY1" fmla="*/ 23912 h 2198706"/>
                <a:gd name="connsiteX2" fmla="*/ 2329657 w 2391407"/>
                <a:gd name="connsiteY2" fmla="*/ 371288 h 2198706"/>
                <a:gd name="connsiteX3" fmla="*/ 2391407 w 2391407"/>
                <a:gd name="connsiteY3" fmla="*/ 421097 h 2198706"/>
                <a:gd name="connsiteX4" fmla="*/ 1099898 w 2391407"/>
                <a:gd name="connsiteY4" fmla="*/ 2198706 h 2198706"/>
                <a:gd name="connsiteX5" fmla="*/ 981994 w 2391407"/>
                <a:gd name="connsiteY5" fmla="*/ 2108403 h 2198706"/>
                <a:gd name="connsiteX6" fmla="*/ 30096 w 2391407"/>
                <a:gd name="connsiteY6" fmla="*/ 775762 h 2198706"/>
                <a:gd name="connsiteX7" fmla="*/ 0 w 2391407"/>
                <a:gd name="connsiteY7" fmla="*/ 678604 h 2198706"/>
                <a:gd name="connsiteX8" fmla="*/ 2088528 w 2391407"/>
                <a:gd name="connsiteY8" fmla="*/ 0 h 2198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1407" h="2198706">
                  <a:moveTo>
                    <a:pt x="2088528" y="0"/>
                  </a:moveTo>
                  <a:lnTo>
                    <a:pt x="2094701" y="23912"/>
                  </a:lnTo>
                  <a:cubicBezTo>
                    <a:pt x="2141979" y="154110"/>
                    <a:pt x="2220965" y="274109"/>
                    <a:pt x="2329657" y="371288"/>
                  </a:cubicBezTo>
                  <a:lnTo>
                    <a:pt x="2391407" y="421097"/>
                  </a:lnTo>
                  <a:lnTo>
                    <a:pt x="1099898" y="2198706"/>
                  </a:lnTo>
                  <a:lnTo>
                    <a:pt x="981994" y="2108403"/>
                  </a:lnTo>
                  <a:cubicBezTo>
                    <a:pt x="534948" y="1747659"/>
                    <a:pt x="214504" y="1283587"/>
                    <a:pt x="30096" y="775762"/>
                  </a:cubicBezTo>
                  <a:lnTo>
                    <a:pt x="0" y="678604"/>
                  </a:lnTo>
                  <a:lnTo>
                    <a:pt x="208852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8" name="Segment 5">
              <a:extLst>
                <a:ext uri="{FF2B5EF4-FFF2-40B4-BE49-F238E27FC236}">
                  <a16:creationId xmlns:a16="http://schemas.microsoft.com/office/drawing/2014/main" id="{5E98BE26-8444-4529-806D-372E3848F1A5}"/>
                </a:ext>
              </a:extLst>
            </p:cNvPr>
            <p:cNvSpPr/>
            <p:nvPr/>
          </p:nvSpPr>
          <p:spPr>
            <a:xfrm rot="19440000">
              <a:off x="5568685" y="4296458"/>
              <a:ext cx="1798755" cy="2363656"/>
            </a:xfrm>
            <a:custGeom>
              <a:avLst/>
              <a:gdLst>
                <a:gd name="connsiteX0" fmla="*/ 1798755 w 1798755"/>
                <a:gd name="connsiteY0" fmla="*/ 166158 h 2363656"/>
                <a:gd name="connsiteX1" fmla="*/ 1798755 w 1798755"/>
                <a:gd name="connsiteY1" fmla="*/ 2362236 h 2363656"/>
                <a:gd name="connsiteX2" fmla="*/ 1695593 w 1798755"/>
                <a:gd name="connsiteY2" fmla="*/ 2363656 h 2363656"/>
                <a:gd name="connsiteX3" fmla="*/ 4290 w 1798755"/>
                <a:gd name="connsiteY3" fmla="*/ 1780821 h 2363656"/>
                <a:gd name="connsiteX4" fmla="*/ 0 w 1798755"/>
                <a:gd name="connsiteY4" fmla="*/ 1777536 h 2363656"/>
                <a:gd name="connsiteX5" fmla="*/ 1291456 w 1798755"/>
                <a:gd name="connsiteY5" fmla="*/ 0 h 2363656"/>
                <a:gd name="connsiteX6" fmla="*/ 1295665 w 1798755"/>
                <a:gd name="connsiteY6" fmla="*/ 3395 h 2363656"/>
                <a:gd name="connsiteX7" fmla="*/ 1772647 w 1798755"/>
                <a:gd name="connsiteY7" fmla="*/ 167766 h 2363656"/>
                <a:gd name="connsiteX8" fmla="*/ 1798755 w 1798755"/>
                <a:gd name="connsiteY8" fmla="*/ 166158 h 236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8755" h="2363656">
                  <a:moveTo>
                    <a:pt x="1798755" y="166158"/>
                  </a:moveTo>
                  <a:lnTo>
                    <a:pt x="1798755" y="2362236"/>
                  </a:lnTo>
                  <a:lnTo>
                    <a:pt x="1695593" y="2363656"/>
                  </a:lnTo>
                  <a:cubicBezTo>
                    <a:pt x="1106551" y="2343523"/>
                    <a:pt x="517001" y="2153328"/>
                    <a:pt x="4290" y="1780821"/>
                  </a:cubicBezTo>
                  <a:lnTo>
                    <a:pt x="0" y="1777536"/>
                  </a:lnTo>
                  <a:lnTo>
                    <a:pt x="1291456" y="0"/>
                  </a:lnTo>
                  <a:lnTo>
                    <a:pt x="1295665" y="3395"/>
                  </a:lnTo>
                  <a:cubicBezTo>
                    <a:pt x="1440260" y="108449"/>
                    <a:pt x="1606525" y="162088"/>
                    <a:pt x="1772647" y="167766"/>
                  </a:cubicBezTo>
                  <a:lnTo>
                    <a:pt x="1798755" y="166158"/>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9" name="Segment 4">
              <a:extLst>
                <a:ext uri="{FF2B5EF4-FFF2-40B4-BE49-F238E27FC236}">
                  <a16:creationId xmlns:a16="http://schemas.microsoft.com/office/drawing/2014/main" id="{9FA3CF94-921C-4079-9CB9-D72FA0E78604}"/>
                </a:ext>
              </a:extLst>
            </p:cNvPr>
            <p:cNvSpPr/>
            <p:nvPr/>
          </p:nvSpPr>
          <p:spPr>
            <a:xfrm rot="19440000">
              <a:off x="7028400" y="3243389"/>
              <a:ext cx="1795084" cy="2356536"/>
            </a:xfrm>
            <a:custGeom>
              <a:avLst/>
              <a:gdLst>
                <a:gd name="connsiteX0" fmla="*/ 504046 w 1795084"/>
                <a:gd name="connsiteY0" fmla="*/ 0 h 2356536"/>
                <a:gd name="connsiteX1" fmla="*/ 1795084 w 1795084"/>
                <a:gd name="connsiteY1" fmla="*/ 1776961 h 2356536"/>
                <a:gd name="connsiteX2" fmla="*/ 1581500 w 1795084"/>
                <a:gd name="connsiteY2" fmla="*/ 1920469 h 2356536"/>
                <a:gd name="connsiteX3" fmla="*/ 187359 w 1795084"/>
                <a:gd name="connsiteY3" fmla="*/ 2353957 h 2356536"/>
                <a:gd name="connsiteX4" fmla="*/ 0 w 1795084"/>
                <a:gd name="connsiteY4" fmla="*/ 2356536 h 2356536"/>
                <a:gd name="connsiteX5" fmla="*/ 0 w 1795084"/>
                <a:gd name="connsiteY5" fmla="*/ 160286 h 2356536"/>
                <a:gd name="connsiteX6" fmla="*/ 135558 w 1795084"/>
                <a:gd name="connsiteY6" fmla="*/ 151936 h 2356536"/>
                <a:gd name="connsiteX7" fmla="*/ 446415 w 1795084"/>
                <a:gd name="connsiteY7" fmla="*/ 38722 h 2356536"/>
                <a:gd name="connsiteX8" fmla="*/ 504046 w 1795084"/>
                <a:gd name="connsiteY8" fmla="*/ 0 h 235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084" h="2356536">
                  <a:moveTo>
                    <a:pt x="504046" y="0"/>
                  </a:moveTo>
                  <a:lnTo>
                    <a:pt x="1795084" y="1776961"/>
                  </a:lnTo>
                  <a:lnTo>
                    <a:pt x="1581500" y="1920469"/>
                  </a:lnTo>
                  <a:cubicBezTo>
                    <a:pt x="1155930" y="2176919"/>
                    <a:pt x="676296" y="2323778"/>
                    <a:pt x="187359" y="2353957"/>
                  </a:cubicBezTo>
                  <a:lnTo>
                    <a:pt x="0" y="2356536"/>
                  </a:lnTo>
                  <a:lnTo>
                    <a:pt x="0" y="160286"/>
                  </a:lnTo>
                  <a:lnTo>
                    <a:pt x="135558" y="151936"/>
                  </a:lnTo>
                  <a:cubicBezTo>
                    <a:pt x="244626" y="134660"/>
                    <a:pt x="350400" y="96582"/>
                    <a:pt x="446415" y="38722"/>
                  </a:cubicBezTo>
                  <a:lnTo>
                    <a:pt x="504046"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0" name="Segment 3">
              <a:extLst>
                <a:ext uri="{FF2B5EF4-FFF2-40B4-BE49-F238E27FC236}">
                  <a16:creationId xmlns:a16="http://schemas.microsoft.com/office/drawing/2014/main" id="{2B42EAB0-7EBB-47DF-9A7B-1AC125C1A2E3}"/>
                </a:ext>
              </a:extLst>
            </p:cNvPr>
            <p:cNvSpPr/>
            <p:nvPr/>
          </p:nvSpPr>
          <p:spPr>
            <a:xfrm rot="19440000">
              <a:off x="7081895" y="2429116"/>
              <a:ext cx="2403206" cy="2209508"/>
            </a:xfrm>
            <a:custGeom>
              <a:avLst/>
              <a:gdLst>
                <a:gd name="connsiteX0" fmla="*/ 2403206 w 2403206"/>
                <a:gd name="connsiteY0" fmla="*/ 678740 h 2209508"/>
                <a:gd name="connsiteX1" fmla="*/ 2392671 w 2403206"/>
                <a:gd name="connsiteY1" fmla="*/ 715729 h 2209508"/>
                <a:gd name="connsiteX2" fmla="*/ 1969114 w 2403206"/>
                <a:gd name="connsiteY2" fmla="*/ 1532757 h 2209508"/>
                <a:gd name="connsiteX3" fmla="*/ 1322960 w 2403206"/>
                <a:gd name="connsiteY3" fmla="*/ 2188059 h 2209508"/>
                <a:gd name="connsiteX4" fmla="*/ 1291039 w 2403206"/>
                <a:gd name="connsiteY4" fmla="*/ 2209508 h 2209508"/>
                <a:gd name="connsiteX5" fmla="*/ 0 w 2403206"/>
                <a:gd name="connsiteY5" fmla="*/ 432546 h 2209508"/>
                <a:gd name="connsiteX6" fmla="*/ 9460 w 2403206"/>
                <a:gd name="connsiteY6" fmla="*/ 426190 h 2209508"/>
                <a:gd name="connsiteX7" fmla="*/ 191688 w 2403206"/>
                <a:gd name="connsiteY7" fmla="*/ 241381 h 2209508"/>
                <a:gd name="connsiteX8" fmla="*/ 311139 w 2403206"/>
                <a:gd name="connsiteY8" fmla="*/ 10963 h 2209508"/>
                <a:gd name="connsiteX9" fmla="*/ 314262 w 2403206"/>
                <a:gd name="connsiteY9" fmla="*/ 0 h 2209508"/>
                <a:gd name="connsiteX10" fmla="*/ 2403206 w 2403206"/>
                <a:gd name="connsiteY10" fmla="*/ 678740 h 220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206" h="2209508">
                  <a:moveTo>
                    <a:pt x="2403206" y="678740"/>
                  </a:moveTo>
                  <a:lnTo>
                    <a:pt x="2392671" y="715729"/>
                  </a:lnTo>
                  <a:cubicBezTo>
                    <a:pt x="2296043" y="1000836"/>
                    <a:pt x="2155367" y="1276401"/>
                    <a:pt x="1969114" y="1532757"/>
                  </a:cubicBezTo>
                  <a:cubicBezTo>
                    <a:pt x="1782860" y="1789113"/>
                    <a:pt x="1564253" y="2008058"/>
                    <a:pt x="1322960" y="2188059"/>
                  </a:cubicBezTo>
                  <a:lnTo>
                    <a:pt x="1291039" y="2209508"/>
                  </a:lnTo>
                  <a:lnTo>
                    <a:pt x="0" y="432546"/>
                  </a:lnTo>
                  <a:lnTo>
                    <a:pt x="9460" y="426190"/>
                  </a:lnTo>
                  <a:cubicBezTo>
                    <a:pt x="77509" y="375425"/>
                    <a:pt x="139161" y="313679"/>
                    <a:pt x="191688" y="241381"/>
                  </a:cubicBezTo>
                  <a:cubicBezTo>
                    <a:pt x="244215" y="169084"/>
                    <a:pt x="283888" y="91369"/>
                    <a:pt x="311139" y="10963"/>
                  </a:cubicBezTo>
                  <a:lnTo>
                    <a:pt x="314262" y="0"/>
                  </a:lnTo>
                  <a:lnTo>
                    <a:pt x="2403206" y="678740"/>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1" name="Segment 2">
              <a:extLst>
                <a:ext uri="{FF2B5EF4-FFF2-40B4-BE49-F238E27FC236}">
                  <a16:creationId xmlns:a16="http://schemas.microsoft.com/office/drawing/2014/main" id="{9D908D8C-CF90-42F6-A032-9EA5CED11314}"/>
                </a:ext>
              </a:extLst>
            </p:cNvPr>
            <p:cNvSpPr/>
            <p:nvPr/>
          </p:nvSpPr>
          <p:spPr>
            <a:xfrm rot="19440000">
              <a:off x="6542846" y="1344306"/>
              <a:ext cx="2241807" cy="1886322"/>
            </a:xfrm>
            <a:custGeom>
              <a:avLst/>
              <a:gdLst>
                <a:gd name="connsiteX0" fmla="*/ 2088758 w 2241807"/>
                <a:gd name="connsiteY0" fmla="*/ 0 h 1886322"/>
                <a:gd name="connsiteX1" fmla="*/ 2144202 w 2241807"/>
                <a:gd name="connsiteY1" fmla="*/ 178985 h 1886322"/>
                <a:gd name="connsiteX2" fmla="*/ 2162743 w 2241807"/>
                <a:gd name="connsiteY2" fmla="*/ 1638847 h 1886322"/>
                <a:gd name="connsiteX3" fmla="*/ 2092262 w 2241807"/>
                <a:gd name="connsiteY3" fmla="*/ 1886322 h 1886322"/>
                <a:gd name="connsiteX4" fmla="*/ 3318 w 2241807"/>
                <a:gd name="connsiteY4" fmla="*/ 1207583 h 1886322"/>
                <a:gd name="connsiteX5" fmla="*/ 22335 w 2241807"/>
                <a:gd name="connsiteY5" fmla="*/ 1140809 h 1886322"/>
                <a:gd name="connsiteX6" fmla="*/ 33947 w 2241807"/>
                <a:gd name="connsiteY6" fmla="*/ 810181 h 1886322"/>
                <a:gd name="connsiteX7" fmla="*/ 0 w 2241807"/>
                <a:gd name="connsiteY7" fmla="*/ 678679 h 1886322"/>
                <a:gd name="connsiteX8" fmla="*/ 2088758 w 2241807"/>
                <a:gd name="connsiteY8" fmla="*/ 0 h 188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1807" h="1886322">
                  <a:moveTo>
                    <a:pt x="2088758" y="0"/>
                  </a:moveTo>
                  <a:lnTo>
                    <a:pt x="2144202" y="178985"/>
                  </a:lnTo>
                  <a:cubicBezTo>
                    <a:pt x="2266590" y="653317"/>
                    <a:pt x="2275134" y="1154858"/>
                    <a:pt x="2162743" y="1638847"/>
                  </a:cubicBezTo>
                  <a:lnTo>
                    <a:pt x="2092262" y="1886322"/>
                  </a:lnTo>
                  <a:lnTo>
                    <a:pt x="3318" y="1207583"/>
                  </a:lnTo>
                  <a:lnTo>
                    <a:pt x="22335" y="1140809"/>
                  </a:lnTo>
                  <a:cubicBezTo>
                    <a:pt x="47692" y="1031613"/>
                    <a:pt x="51221" y="919249"/>
                    <a:pt x="33947" y="810181"/>
                  </a:cubicBezTo>
                  <a:lnTo>
                    <a:pt x="0" y="678679"/>
                  </a:lnTo>
                  <a:lnTo>
                    <a:pt x="2088758" y="0"/>
                  </a:lnTo>
                  <a:close/>
                </a:path>
              </a:pathLst>
            </a:cu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2" name="Segment 1">
              <a:extLst>
                <a:ext uri="{FF2B5EF4-FFF2-40B4-BE49-F238E27FC236}">
                  <a16:creationId xmlns:a16="http://schemas.microsoft.com/office/drawing/2014/main" id="{C204C949-8ED3-4221-A775-AD47FA458F03}"/>
                </a:ext>
              </a:extLst>
            </p:cNvPr>
            <p:cNvSpPr/>
            <p:nvPr/>
          </p:nvSpPr>
          <p:spPr>
            <a:xfrm rot="19440000">
              <a:off x="5470394" y="212430"/>
              <a:ext cx="2398855" cy="2205598"/>
            </a:xfrm>
            <a:custGeom>
              <a:avLst/>
              <a:gdLst>
                <a:gd name="connsiteX0" fmla="*/ 1291375 w 2398855"/>
                <a:gd name="connsiteY0" fmla="*/ 0 h 2205598"/>
                <a:gd name="connsiteX1" fmla="*/ 2368326 w 2398855"/>
                <a:gd name="connsiteY1" fmla="*/ 1428419 h 2205598"/>
                <a:gd name="connsiteX2" fmla="*/ 2398855 w 2398855"/>
                <a:gd name="connsiteY2" fmla="*/ 1526972 h 2205598"/>
                <a:gd name="connsiteX3" fmla="*/ 310260 w 2398855"/>
                <a:gd name="connsiteY3" fmla="*/ 2205598 h 2205598"/>
                <a:gd name="connsiteX4" fmla="*/ 303721 w 2398855"/>
                <a:gd name="connsiteY4" fmla="*/ 2180269 h 2205598"/>
                <a:gd name="connsiteX5" fmla="*/ 0 w 2398855"/>
                <a:gd name="connsiteY5" fmla="*/ 1777426 h 2205598"/>
                <a:gd name="connsiteX6" fmla="*/ 1291375 w 2398855"/>
                <a:gd name="connsiteY6" fmla="*/ 0 h 2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855" h="2205598">
                  <a:moveTo>
                    <a:pt x="1291375" y="0"/>
                  </a:moveTo>
                  <a:cubicBezTo>
                    <a:pt x="1804087" y="372507"/>
                    <a:pt x="2167154" y="874428"/>
                    <a:pt x="2368326" y="1428419"/>
                  </a:cubicBezTo>
                  <a:lnTo>
                    <a:pt x="2398855" y="1526972"/>
                  </a:lnTo>
                  <a:lnTo>
                    <a:pt x="310260" y="2205598"/>
                  </a:lnTo>
                  <a:lnTo>
                    <a:pt x="303721" y="2180269"/>
                  </a:lnTo>
                  <a:cubicBezTo>
                    <a:pt x="246987" y="2024032"/>
                    <a:pt x="144595" y="1882480"/>
                    <a:pt x="0" y="1777426"/>
                  </a:cubicBezTo>
                  <a:lnTo>
                    <a:pt x="1291375"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3" name="Segment 10 Text">
              <a:extLst>
                <a:ext uri="{FF2B5EF4-FFF2-40B4-BE49-F238E27FC236}">
                  <a16:creationId xmlns:a16="http://schemas.microsoft.com/office/drawing/2014/main" id="{42C32710-2676-4E22-8BD9-BB984EAEFF2B}"/>
                </a:ext>
              </a:extLst>
            </p:cNvPr>
            <p:cNvSpPr/>
            <p:nvPr/>
          </p:nvSpPr>
          <p:spPr>
            <a:xfrm rot="15044964">
              <a:off x="4392400" y="1192399"/>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A car</a:t>
              </a:r>
            </a:p>
          </p:txBody>
        </p:sp>
        <p:sp>
          <p:nvSpPr>
            <p:cNvPr id="60" name="Segment 9 Text">
              <a:extLst>
                <a:ext uri="{FF2B5EF4-FFF2-40B4-BE49-F238E27FC236}">
                  <a16:creationId xmlns:a16="http://schemas.microsoft.com/office/drawing/2014/main" id="{E0DBBA3D-EDC3-4F2F-BA90-9CC10D71459B}"/>
                </a:ext>
              </a:extLst>
            </p:cNvPr>
            <p:cNvSpPr/>
            <p:nvPr/>
          </p:nvSpPr>
          <p:spPr>
            <a:xfrm rot="12746085">
              <a:off x="3411014" y="1928770"/>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A house</a:t>
              </a:r>
            </a:p>
          </p:txBody>
        </p:sp>
        <p:sp>
          <p:nvSpPr>
            <p:cNvPr id="61" name="Segment 8 Text">
              <a:extLst>
                <a:ext uri="{FF2B5EF4-FFF2-40B4-BE49-F238E27FC236}">
                  <a16:creationId xmlns:a16="http://schemas.microsoft.com/office/drawing/2014/main" id="{F7E52260-A0E4-406C-99D5-5E78A6732972}"/>
                </a:ext>
              </a:extLst>
            </p:cNvPr>
            <p:cNvSpPr/>
            <p:nvPr/>
          </p:nvSpPr>
          <p:spPr>
            <a:xfrm rot="10800000">
              <a:off x="3088578" y="3041846"/>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A year long adventure</a:t>
              </a:r>
            </a:p>
          </p:txBody>
        </p:sp>
        <p:sp>
          <p:nvSpPr>
            <p:cNvPr id="62" name="Segment 7 Text">
              <a:extLst>
                <a:ext uri="{FF2B5EF4-FFF2-40B4-BE49-F238E27FC236}">
                  <a16:creationId xmlns:a16="http://schemas.microsoft.com/office/drawing/2014/main" id="{F7A9E11C-6485-4CD0-910C-EC3B27CA2109}"/>
                </a:ext>
              </a:extLst>
            </p:cNvPr>
            <p:cNvSpPr/>
            <p:nvPr/>
          </p:nvSpPr>
          <p:spPr>
            <a:xfrm rot="8533522">
              <a:off x="3450784" y="4209761"/>
              <a:ext cx="2134632" cy="767869"/>
            </a:xfrm>
            <a:prstGeom prst="rect">
              <a:avLst/>
            </a:prstGeom>
            <a:noFill/>
          </p:spPr>
          <p:txBody>
            <a:bodyPr vert="horz" wrap="square" lIns="27000" tIns="27000" rIns="27000" bIns="27000" anchor="ctr" anchorCtr="0">
              <a:noAutofit/>
            </a:bodyPr>
            <a:lstStyle/>
            <a:p>
              <a:pPr algn="ctr"/>
              <a:r>
                <a:rPr lang="en-US" sz="1600" b="1">
                  <a:ln w="0"/>
                  <a:cs typeface="Arial" panose="020B0604020202020204" pitchFamily="34" charset="0"/>
                </a:rPr>
                <a:t>Complete supplies for a hobby</a:t>
              </a:r>
            </a:p>
          </p:txBody>
        </p:sp>
        <p:sp>
          <p:nvSpPr>
            <p:cNvPr id="65" name="Segment 6 Text">
              <a:extLst>
                <a:ext uri="{FF2B5EF4-FFF2-40B4-BE49-F238E27FC236}">
                  <a16:creationId xmlns:a16="http://schemas.microsoft.com/office/drawing/2014/main" id="{794C4BDF-D593-412B-9F3F-92D5B2D45420}"/>
                </a:ext>
              </a:extLst>
            </p:cNvPr>
            <p:cNvSpPr/>
            <p:nvPr/>
          </p:nvSpPr>
          <p:spPr>
            <a:xfrm rot="6448510">
              <a:off x="4448297" y="489095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An apartment</a:t>
              </a:r>
            </a:p>
          </p:txBody>
        </p:sp>
        <p:sp>
          <p:nvSpPr>
            <p:cNvPr id="72" name="Segment 5 Text">
              <a:extLst>
                <a:ext uri="{FF2B5EF4-FFF2-40B4-BE49-F238E27FC236}">
                  <a16:creationId xmlns:a16="http://schemas.microsoft.com/office/drawing/2014/main" id="{FFBCECC3-F70A-42A8-BA20-4418414E7281}"/>
                </a:ext>
              </a:extLst>
            </p:cNvPr>
            <p:cNvSpPr/>
            <p:nvPr/>
          </p:nvSpPr>
          <p:spPr>
            <a:xfrm rot="4437146">
              <a:off x="5602504" y="4880553"/>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A new furniture set</a:t>
              </a:r>
            </a:p>
          </p:txBody>
        </p:sp>
        <p:sp>
          <p:nvSpPr>
            <p:cNvPr id="73" name="Segment 4 Text">
              <a:extLst>
                <a:ext uri="{FF2B5EF4-FFF2-40B4-BE49-F238E27FC236}">
                  <a16:creationId xmlns:a16="http://schemas.microsoft.com/office/drawing/2014/main" id="{F0E7D3DF-C7D3-4769-AB38-86B7446FDAC0}"/>
                </a:ext>
              </a:extLst>
            </p:cNvPr>
            <p:cNvSpPr/>
            <p:nvPr/>
          </p:nvSpPr>
          <p:spPr>
            <a:xfrm rot="2251830">
              <a:off x="6593981" y="4196414"/>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A Snow Mobile</a:t>
              </a:r>
            </a:p>
          </p:txBody>
        </p:sp>
        <p:sp>
          <p:nvSpPr>
            <p:cNvPr id="74" name="Segment 3 Text">
              <a:extLst>
                <a:ext uri="{FF2B5EF4-FFF2-40B4-BE49-F238E27FC236}">
                  <a16:creationId xmlns:a16="http://schemas.microsoft.com/office/drawing/2014/main" id="{302BC54B-15F2-4543-B08E-73C343EE81B2}"/>
                </a:ext>
              </a:extLst>
            </p:cNvPr>
            <p:cNvSpPr/>
            <p:nvPr/>
          </p:nvSpPr>
          <p:spPr>
            <a:xfrm>
              <a:off x="6975036" y="3024005"/>
              <a:ext cx="2134632" cy="815259"/>
            </a:xfrm>
            <a:prstGeom prst="rect">
              <a:avLst/>
            </a:prstGeom>
            <a:noFill/>
          </p:spPr>
          <p:txBody>
            <a:bodyPr vert="horz" wrap="square" lIns="27000" tIns="27000" rIns="27000" bIns="27000" anchor="ctr" anchorCtr="0">
              <a:normAutofit fontScale="92500"/>
            </a:bodyPr>
            <a:lstStyle/>
            <a:p>
              <a:pPr algn="ctr"/>
              <a:r>
                <a:rPr lang="en-US" sz="1800" b="1">
                  <a:ln w="0"/>
                  <a:cs typeface="Arial" panose="020B0604020202020204" pitchFamily="34" charset="0"/>
                </a:rPr>
                <a:t>An Emergency Fund</a:t>
              </a:r>
            </a:p>
          </p:txBody>
        </p:sp>
        <p:sp>
          <p:nvSpPr>
            <p:cNvPr id="75" name="Segment 2 Text">
              <a:extLst>
                <a:ext uri="{FF2B5EF4-FFF2-40B4-BE49-F238E27FC236}">
                  <a16:creationId xmlns:a16="http://schemas.microsoft.com/office/drawing/2014/main" id="{421FA830-E00D-475D-A3EC-158B0533B899}"/>
                </a:ext>
              </a:extLst>
            </p:cNvPr>
            <p:cNvSpPr/>
            <p:nvPr/>
          </p:nvSpPr>
          <p:spPr>
            <a:xfrm rot="19530205">
              <a:off x="6596433" y="1879838"/>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A Gaming System</a:t>
              </a:r>
            </a:p>
          </p:txBody>
        </p:sp>
        <p:sp>
          <p:nvSpPr>
            <p:cNvPr id="76" name="Segment 1 Text">
              <a:extLst>
                <a:ext uri="{FF2B5EF4-FFF2-40B4-BE49-F238E27FC236}">
                  <a16:creationId xmlns:a16="http://schemas.microsoft.com/office/drawing/2014/main" id="{A68EFAF5-B9F3-4478-A6CB-ED802BB69FAB}"/>
                </a:ext>
              </a:extLst>
            </p:cNvPr>
            <p:cNvSpPr/>
            <p:nvPr/>
          </p:nvSpPr>
          <p:spPr>
            <a:xfrm rot="17140939">
              <a:off x="5664096" y="1112197"/>
              <a:ext cx="2134632" cy="815259"/>
            </a:xfrm>
            <a:prstGeom prst="rect">
              <a:avLst/>
            </a:prstGeom>
            <a:noFill/>
          </p:spPr>
          <p:txBody>
            <a:bodyPr vert="horz" wrap="square" lIns="27000" tIns="27000" rIns="27000" bIns="27000" anchor="ctr" anchorCtr="0">
              <a:normAutofit fontScale="85000" lnSpcReduction="20000"/>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Money for Post-Secondary Education </a:t>
              </a:r>
            </a:p>
          </p:txBody>
        </p:sp>
      </p:grpSp>
      <p:grpSp>
        <p:nvGrpSpPr>
          <p:cNvPr id="67" name="Spin Button">
            <a:extLst>
              <a:ext uri="{FF2B5EF4-FFF2-40B4-BE49-F238E27FC236}">
                <a16:creationId xmlns:a16="http://schemas.microsoft.com/office/drawing/2014/main" id="{1972FA71-9F7D-4B81-B488-7F26645D57CD}"/>
              </a:ext>
            </a:extLst>
          </p:cNvPr>
          <p:cNvGrpSpPr/>
          <p:nvPr/>
        </p:nvGrpSpPr>
        <p:grpSpPr>
          <a:xfrm>
            <a:off x="3897000" y="2754000"/>
            <a:ext cx="1350000" cy="1350000"/>
            <a:chOff x="5196000" y="2529000"/>
            <a:chExt cx="1800000" cy="1800000"/>
          </a:xfrm>
        </p:grpSpPr>
        <p:sp>
          <p:nvSpPr>
            <p:cNvPr id="51" name="Spin Button">
              <a:extLst>
                <a:ext uri="{FF2B5EF4-FFF2-40B4-BE49-F238E27FC236}">
                  <a16:creationId xmlns:a16="http://schemas.microsoft.com/office/drawing/2014/main"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3000" b="1">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64" name="Arrow: Curved Down 63">
              <a:extLst>
                <a:ext uri="{FF2B5EF4-FFF2-40B4-BE49-F238E27FC236}">
                  <a16:creationId xmlns:a16="http://schemas.microsoft.com/office/drawing/2014/main"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grpSp>
      <p:sp>
        <p:nvSpPr>
          <p:cNvPr id="48" name="Marker">
            <a:extLst>
              <a:ext uri="{FF2B5EF4-FFF2-40B4-BE49-F238E27FC236}">
                <a16:creationId xmlns:a16="http://schemas.microsoft.com/office/drawing/2014/main" id="{6F381C54-25EF-445D-B869-A54C62C08DBE}"/>
              </a:ext>
            </a:extLst>
          </p:cNvPr>
          <p:cNvSpPr/>
          <p:nvPr/>
        </p:nvSpPr>
        <p:spPr>
          <a:xfrm rot="10800000">
            <a:off x="4305905" y="855602"/>
            <a:ext cx="540000" cy="54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5" name="Wave 44">
            <a:extLst>
              <a:ext uri="{FF2B5EF4-FFF2-40B4-BE49-F238E27FC236}">
                <a16:creationId xmlns:a16="http://schemas.microsoft.com/office/drawing/2014/main" id="{592278EA-1A2F-4E00-9498-F67B12109305}"/>
              </a:ext>
            </a:extLst>
          </p:cNvPr>
          <p:cNvSpPr/>
          <p:nvPr/>
        </p:nvSpPr>
        <p:spPr>
          <a:xfrm>
            <a:off x="7056632" y="2640794"/>
            <a:ext cx="1960452" cy="1858523"/>
          </a:xfrm>
          <a:prstGeom prst="wave">
            <a:avLst>
              <a:gd name="adj1" fmla="val 12500"/>
              <a:gd name="adj2" fmla="val -4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7" name="TextBox 46">
            <a:extLst>
              <a:ext uri="{FF2B5EF4-FFF2-40B4-BE49-F238E27FC236}">
                <a16:creationId xmlns:a16="http://schemas.microsoft.com/office/drawing/2014/main" id="{0C09FADB-9150-4402-B848-06BD04C5A122}"/>
              </a:ext>
            </a:extLst>
          </p:cNvPr>
          <p:cNvSpPr txBox="1"/>
          <p:nvPr/>
        </p:nvSpPr>
        <p:spPr>
          <a:xfrm>
            <a:off x="7124147" y="3101256"/>
            <a:ext cx="2059810" cy="830997"/>
          </a:xfrm>
          <a:prstGeom prst="rect">
            <a:avLst/>
          </a:prstGeom>
          <a:noFill/>
        </p:spPr>
        <p:txBody>
          <a:bodyPr wrap="square" rtlCol="0">
            <a:spAutoFit/>
          </a:bodyPr>
          <a:lstStyle/>
          <a:p>
            <a:r>
              <a:rPr lang="en-US">
                <a:solidFill>
                  <a:schemeClr val="bg1"/>
                </a:solidFill>
              </a:rPr>
              <a:t>What do you desire…</a:t>
            </a:r>
            <a:endParaRPr lang="en-CA">
              <a:solidFill>
                <a:schemeClr val="bg1"/>
              </a:solidFill>
            </a:endParaRPr>
          </a:p>
        </p:txBody>
      </p:sp>
      <p:grpSp>
        <p:nvGrpSpPr>
          <p:cNvPr id="2" name="Group 1">
            <a:extLst>
              <a:ext uri="{FF2B5EF4-FFF2-40B4-BE49-F238E27FC236}">
                <a16:creationId xmlns:a16="http://schemas.microsoft.com/office/drawing/2014/main" id="{6832FFA9-F98F-44AA-900C-3E8FF1B5ACCD}"/>
              </a:ext>
            </a:extLst>
          </p:cNvPr>
          <p:cNvGrpSpPr/>
          <p:nvPr/>
        </p:nvGrpSpPr>
        <p:grpSpPr>
          <a:xfrm>
            <a:off x="174433" y="2475464"/>
            <a:ext cx="1959495" cy="1907072"/>
            <a:chOff x="30836" y="2475464"/>
            <a:chExt cx="1959495" cy="1907072"/>
          </a:xfrm>
          <a:solidFill>
            <a:srgbClr val="FFFF00"/>
          </a:solidFill>
        </p:grpSpPr>
        <p:sp>
          <p:nvSpPr>
            <p:cNvPr id="44" name="Explosion: 14 Points 43">
              <a:hlinkClick r:id="rId6" action="ppaction://hlinksldjump"/>
              <a:extLst>
                <a:ext uri="{FF2B5EF4-FFF2-40B4-BE49-F238E27FC236}">
                  <a16:creationId xmlns:a16="http://schemas.microsoft.com/office/drawing/2014/main" id="{F98772EF-D391-4FAA-9F0E-DC9C2D56CBC0}"/>
                </a:ext>
              </a:extLst>
            </p:cNvPr>
            <p:cNvSpPr/>
            <p:nvPr/>
          </p:nvSpPr>
          <p:spPr>
            <a:xfrm>
              <a:off x="30836" y="2475464"/>
              <a:ext cx="1959495" cy="1907072"/>
            </a:xfrm>
            <a:prstGeom prst="irregularSeal2">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TextBox 48">
              <a:hlinkClick r:id="rId6" action="ppaction://hlinksldjump"/>
              <a:extLst>
                <a:ext uri="{FF2B5EF4-FFF2-40B4-BE49-F238E27FC236}">
                  <a16:creationId xmlns:a16="http://schemas.microsoft.com/office/drawing/2014/main" id="{ED088300-B93A-4482-B9AA-CB5B788C6D51}"/>
                </a:ext>
              </a:extLst>
            </p:cNvPr>
            <p:cNvSpPr txBox="1">
              <a:spLocks noGrp="1" noRot="1" noMove="1" noResize="1" noEditPoints="1" noAdjustHandles="1" noChangeArrowheads="1" noChangeShapeType="1"/>
            </p:cNvSpPr>
            <p:nvPr/>
          </p:nvSpPr>
          <p:spPr>
            <a:xfrm>
              <a:off x="527571" y="3013501"/>
              <a:ext cx="937404" cy="830997"/>
            </a:xfrm>
            <a:prstGeom prst="rect">
              <a:avLst/>
            </a:prstGeom>
            <a:grpFill/>
          </p:spPr>
          <p:txBody>
            <a:bodyPr wrap="square" rtlCol="0">
              <a:spAutoFit/>
            </a:bodyPr>
            <a:lstStyle/>
            <a:p>
              <a:r>
                <a:rPr lang="en-CA" err="1"/>
                <a:t>NextStep</a:t>
              </a:r>
              <a:endParaRPr lang="en-CA"/>
            </a:p>
          </p:txBody>
        </p:sp>
      </p:grpSp>
      <p:sp>
        <p:nvSpPr>
          <p:cNvPr id="3" name="TextBox 2">
            <a:extLst>
              <a:ext uri="{FF2B5EF4-FFF2-40B4-BE49-F238E27FC236}">
                <a16:creationId xmlns:a16="http://schemas.microsoft.com/office/drawing/2014/main" id="{60FE2BA9-B3C7-AB37-96D8-0EA95F62B7AA}"/>
              </a:ext>
            </a:extLst>
          </p:cNvPr>
          <p:cNvSpPr txBox="1"/>
          <p:nvPr/>
        </p:nvSpPr>
        <p:spPr>
          <a:xfrm>
            <a:off x="1143287" y="6037364"/>
            <a:ext cx="5650787" cy="830997"/>
          </a:xfrm>
          <a:prstGeom prst="rect">
            <a:avLst/>
          </a:prstGeom>
          <a:noFill/>
        </p:spPr>
        <p:txBody>
          <a:bodyPr wrap="square" rtlCol="0">
            <a:spAutoFit/>
          </a:bodyPr>
          <a:lstStyle/>
          <a:p>
            <a:r>
              <a:rPr lang="en-CA" b="1"/>
              <a:t>Click the “Spin” button in the center to start and stop the spinner.</a:t>
            </a:r>
          </a:p>
        </p:txBody>
      </p:sp>
    </p:spTree>
    <p:extLst>
      <p:ext uri="{BB962C8B-B14F-4D97-AF65-F5344CB8AC3E}">
        <p14:creationId xmlns:p14="http://schemas.microsoft.com/office/powerpoint/2010/main" val="3293801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7"/>
                    </p:tgtEl>
                  </p:cond>
                </p:stCondLst>
                <p:endSync evt="end" delay="0">
                  <p:rtn val="all"/>
                </p:endSync>
                <p:childTnLst>
                  <p:par>
                    <p:cTn id="10" fill="hold">
                      <p:stCondLst>
                        <p:cond delay="0"/>
                      </p:stCondLst>
                      <p:childTnLst>
                        <p:par>
                          <p:cTn id="11" fill="hold">
                            <p:stCondLst>
                              <p:cond delay="0"/>
                            </p:stCondLst>
                            <p:childTnLst>
                              <p:par>
                                <p:cTn id="12" presetID="8" presetClass="emph" presetSubtype="0" repeatCount="indefinite" fill="hold" nodeType="clickEffect">
                                  <p:stCondLst>
                                    <p:cond delay="0"/>
                                  </p:stCondLst>
                                  <p:endCondLst>
                                    <p:cond evt="onNext" delay="0">
                                      <p:tgtEl>
                                        <p:sldTgt/>
                                      </p:tgtEl>
                                    </p:cond>
                                  </p:endCondLst>
                                  <p:childTnLst>
                                    <p:animRot by="21600000">
                                      <p:cBhvr>
                                        <p:cTn id="13" dur="250" fill="hold"/>
                                        <p:tgtEl>
                                          <p:spTgt spid="32"/>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10"/>
                                        <p:tgtEl>
                                          <p:spTgt spid="46"/>
                                        </p:tgtEl>
                                      </p:cBhvr>
                                    </p:animEffect>
                                  </p:childTnLst>
                                </p:cTn>
                              </p:par>
                              <p:par>
                                <p:cTn id="19" presetID="10" presetClass="exit" presetSubtype="0" fill="hold" grpId="1" nodeType="withEffect">
                                  <p:stCondLst>
                                    <p:cond delay="0"/>
                                  </p:stCondLst>
                                  <p:childTnLst>
                                    <p:animEffect transition="out" filter="fade">
                                      <p:cBhvr>
                                        <p:cTn id="20" dur="10"/>
                                        <p:tgtEl>
                                          <p:spTgt spid="46"/>
                                        </p:tgtEl>
                                      </p:cBhvr>
                                    </p:animEffect>
                                    <p:set>
                                      <p:cBhvr>
                                        <p:cTn id="21"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grpSp>
        <p:nvGrpSpPr>
          <p:cNvPr id="25" name="Tekhnologic Logo">
            <a:extLst>
              <a:ext uri="{FF2B5EF4-FFF2-40B4-BE49-F238E27FC236}">
                <a16:creationId xmlns:a16="http://schemas.microsoft.com/office/drawing/2014/main" id="{C5D662CC-1BE3-434A-87C6-6DCBC37C88A8}"/>
              </a:ext>
            </a:extLst>
          </p:cNvPr>
          <p:cNvGrpSpPr/>
          <p:nvPr/>
        </p:nvGrpSpPr>
        <p:grpSpPr>
          <a:xfrm>
            <a:off x="4264213" y="5853019"/>
            <a:ext cx="618782" cy="135000"/>
            <a:chOff x="5464435" y="6630924"/>
            <a:chExt cx="825043" cy="180000"/>
          </a:xfrm>
        </p:grpSpPr>
        <p:pic>
          <p:nvPicPr>
            <p:cNvPr id="26" name="Image">
              <a:extLst>
                <a:ext uri="{FF2B5EF4-FFF2-40B4-BE49-F238E27FC236}">
                  <a16:creationId xmlns:a16="http://schemas.microsoft.com/office/drawing/2014/main" id="{B6C46ED3-364F-42FD-9E9B-2627FCCB1D41}"/>
                </a:ext>
              </a:extLst>
            </p:cNvPr>
            <p:cNvPicPr>
              <a:picLocks noChangeAspect="1"/>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id="{8C8A5E28-D2DF-40B5-802B-38576B3EE85E}"/>
                </a:ext>
              </a:extLst>
            </p:cNvPr>
            <p:cNvSpPr/>
            <p:nvPr/>
          </p:nvSpPr>
          <p:spPr>
            <a:xfrm>
              <a:off x="5620491" y="6651675"/>
              <a:ext cx="668987" cy="138500"/>
            </a:xfrm>
            <a:prstGeom prst="rect">
              <a:avLst/>
            </a:prstGeom>
            <a:noFill/>
          </p:spPr>
          <p:txBody>
            <a:bodyPr wrap="none" lIns="0" tIns="0" rIns="0" bIns="0">
              <a:spAutoFit/>
            </a:bodyPr>
            <a:lstStyle/>
            <a:p>
              <a:pPr algn="ctr"/>
              <a:r>
                <a:rPr lang="en-US" sz="675" b="1">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id="{E7247EFC-DA6F-4517-958E-60940FA8DC84}"/>
              </a:ext>
            </a:extLst>
          </p:cNvPr>
          <p:cNvSpPr/>
          <p:nvPr/>
        </p:nvSpPr>
        <p:spPr>
          <a:xfrm>
            <a:off x="2142000" y="999000"/>
            <a:ext cx="4860000" cy="486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6" name="Anchor">
            <a:extLst>
              <a:ext uri="{FF2B5EF4-FFF2-40B4-BE49-F238E27FC236}">
                <a16:creationId xmlns:a16="http://schemas.microsoft.com/office/drawing/2014/main" id="{B316AF16-047B-4F82-AB9C-1224E1DDA737}"/>
              </a:ext>
            </a:extLst>
          </p:cNvPr>
          <p:cNvSpPr/>
          <p:nvPr/>
        </p:nvSpPr>
        <p:spPr>
          <a:xfrm>
            <a:off x="3897000" y="2754000"/>
            <a:ext cx="1350000" cy="135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cs typeface="Arial" panose="020B0604020202020204" pitchFamily="34" charset="0"/>
            </a:endParaRPr>
          </a:p>
        </p:txBody>
      </p:sp>
      <p:grpSp>
        <p:nvGrpSpPr>
          <p:cNvPr id="32" name="Spinning Wheel 10">
            <a:extLst>
              <a:ext uri="{FF2B5EF4-FFF2-40B4-BE49-F238E27FC236}">
                <a16:creationId xmlns:a16="http://schemas.microsoft.com/office/drawing/2014/main" id="{B5123D5A-8489-4948-BDCA-C21BF48EED80}"/>
              </a:ext>
            </a:extLst>
          </p:cNvPr>
          <p:cNvGrpSpPr/>
          <p:nvPr/>
        </p:nvGrpSpPr>
        <p:grpSpPr>
          <a:xfrm>
            <a:off x="2030088" y="1012278"/>
            <a:ext cx="5083738" cy="4840058"/>
            <a:chOff x="2706784" y="206704"/>
            <a:chExt cx="6778317" cy="6453410"/>
          </a:xfrm>
        </p:grpSpPr>
        <p:sp>
          <p:nvSpPr>
            <p:cNvPr id="33" name="Segment 10">
              <a:extLst>
                <a:ext uri="{FF2B5EF4-FFF2-40B4-BE49-F238E27FC236}">
                  <a16:creationId xmlns:a16="http://schemas.microsoft.com/office/drawing/2014/main" id="{52C205B5-9663-4A8A-9F48-476FB5F6653A}"/>
                </a:ext>
              </a:extLst>
            </p:cNvPr>
            <p:cNvSpPr/>
            <p:nvPr/>
          </p:nvSpPr>
          <p:spPr>
            <a:xfrm rot="19440000">
              <a:off x="4804678" y="206704"/>
              <a:ext cx="1812504" cy="2358292"/>
            </a:xfrm>
            <a:custGeom>
              <a:avLst/>
              <a:gdLst>
                <a:gd name="connsiteX0" fmla="*/ 1812504 w 1812504"/>
                <a:gd name="connsiteY0" fmla="*/ 580792 h 2358292"/>
                <a:gd name="connsiteX1" fmla="*/ 521075 w 1812504"/>
                <a:gd name="connsiteY1" fmla="*/ 2358292 h 2358292"/>
                <a:gd name="connsiteX2" fmla="*/ 450092 w 1812504"/>
                <a:gd name="connsiteY2" fmla="*/ 2312002 h 2358292"/>
                <a:gd name="connsiteX3" fmla="*/ 47112 w 1812504"/>
                <a:gd name="connsiteY3" fmla="*/ 2195890 h 2358292"/>
                <a:gd name="connsiteX4" fmla="*/ 0 w 1812504"/>
                <a:gd name="connsiteY4" fmla="*/ 2198792 h 2358292"/>
                <a:gd name="connsiteX5" fmla="*/ 0 w 1812504"/>
                <a:gd name="connsiteY5" fmla="*/ 1709 h 2358292"/>
                <a:gd name="connsiteX6" fmla="*/ 124166 w 1812504"/>
                <a:gd name="connsiteY6" fmla="*/ 0 h 2358292"/>
                <a:gd name="connsiteX7" fmla="*/ 1685735 w 1812504"/>
                <a:gd name="connsiteY7" fmla="*/ 493500 h 2358292"/>
                <a:gd name="connsiteX8" fmla="*/ 1812504 w 1812504"/>
                <a:gd name="connsiteY8" fmla="*/ 580792 h 235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504" h="2358292">
                  <a:moveTo>
                    <a:pt x="1812504" y="580792"/>
                  </a:moveTo>
                  <a:lnTo>
                    <a:pt x="521075" y="2358292"/>
                  </a:lnTo>
                  <a:lnTo>
                    <a:pt x="450092" y="2312002"/>
                  </a:lnTo>
                  <a:cubicBezTo>
                    <a:pt x="324082" y="2238659"/>
                    <a:pt x="185548" y="2200621"/>
                    <a:pt x="47112" y="2195890"/>
                  </a:cubicBezTo>
                  <a:lnTo>
                    <a:pt x="0" y="2198792"/>
                  </a:lnTo>
                  <a:lnTo>
                    <a:pt x="0" y="1709"/>
                  </a:lnTo>
                  <a:lnTo>
                    <a:pt x="124166" y="0"/>
                  </a:lnTo>
                  <a:cubicBezTo>
                    <a:pt x="664122" y="18455"/>
                    <a:pt x="1204503" y="179810"/>
                    <a:pt x="1685735" y="493500"/>
                  </a:cubicBezTo>
                  <a:lnTo>
                    <a:pt x="1812504" y="580792"/>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4" name="Segment 9">
              <a:extLst>
                <a:ext uri="{FF2B5EF4-FFF2-40B4-BE49-F238E27FC236}">
                  <a16:creationId xmlns:a16="http://schemas.microsoft.com/office/drawing/2014/main" id="{662F17CF-2B18-4001-A42B-E2652281E0B8}"/>
                </a:ext>
              </a:extLst>
            </p:cNvPr>
            <p:cNvSpPr/>
            <p:nvPr/>
          </p:nvSpPr>
          <p:spPr>
            <a:xfrm rot="19440000">
              <a:off x="3370936" y="1264404"/>
              <a:ext cx="1773615" cy="2355935"/>
            </a:xfrm>
            <a:custGeom>
              <a:avLst/>
              <a:gdLst>
                <a:gd name="connsiteX0" fmla="*/ 1773615 w 1773615"/>
                <a:gd name="connsiteY0" fmla="*/ 0 h 2355935"/>
                <a:gd name="connsiteX1" fmla="*/ 1773615 w 1773615"/>
                <a:gd name="connsiteY1" fmla="*/ 2197255 h 2355935"/>
                <a:gd name="connsiteX2" fmla="*/ 1659062 w 1773615"/>
                <a:gd name="connsiteY2" fmla="*/ 2204311 h 2355935"/>
                <a:gd name="connsiteX3" fmla="*/ 1348204 w 1773615"/>
                <a:gd name="connsiteY3" fmla="*/ 2317525 h 2355935"/>
                <a:gd name="connsiteX4" fmla="*/ 1291038 w 1773615"/>
                <a:gd name="connsiteY4" fmla="*/ 2355935 h 2355935"/>
                <a:gd name="connsiteX5" fmla="*/ 0 w 1773615"/>
                <a:gd name="connsiteY5" fmla="*/ 578973 h 2355935"/>
                <a:gd name="connsiteX6" fmla="*/ 213119 w 1773615"/>
                <a:gd name="connsiteY6" fmla="*/ 435778 h 2355935"/>
                <a:gd name="connsiteX7" fmla="*/ 1607260 w 1773615"/>
                <a:gd name="connsiteY7" fmla="*/ 2289 h 2355935"/>
                <a:gd name="connsiteX8" fmla="*/ 1773615 w 1773615"/>
                <a:gd name="connsiteY8" fmla="*/ 0 h 235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3615" h="2355935">
                  <a:moveTo>
                    <a:pt x="1773615" y="0"/>
                  </a:moveTo>
                  <a:lnTo>
                    <a:pt x="1773615" y="2197255"/>
                  </a:lnTo>
                  <a:lnTo>
                    <a:pt x="1659062" y="2204311"/>
                  </a:lnTo>
                  <a:cubicBezTo>
                    <a:pt x="1549993" y="2221586"/>
                    <a:pt x="1444220" y="2259665"/>
                    <a:pt x="1348204" y="2317525"/>
                  </a:cubicBezTo>
                  <a:lnTo>
                    <a:pt x="1291038" y="2355935"/>
                  </a:lnTo>
                  <a:lnTo>
                    <a:pt x="0" y="578973"/>
                  </a:lnTo>
                  <a:lnTo>
                    <a:pt x="213119" y="435778"/>
                  </a:lnTo>
                  <a:cubicBezTo>
                    <a:pt x="638689" y="179327"/>
                    <a:pt x="1118323" y="32468"/>
                    <a:pt x="1607260" y="2289"/>
                  </a:cubicBezTo>
                  <a:lnTo>
                    <a:pt x="1773615"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5" name="Segment 8">
              <a:extLst>
                <a:ext uri="{FF2B5EF4-FFF2-40B4-BE49-F238E27FC236}">
                  <a16:creationId xmlns:a16="http://schemas.microsoft.com/office/drawing/2014/main" id="{5D6D526B-E0DF-4330-8327-B79502762656}"/>
                </a:ext>
              </a:extLst>
            </p:cNvPr>
            <p:cNvSpPr/>
            <p:nvPr/>
          </p:nvSpPr>
          <p:spPr>
            <a:xfrm rot="19440000">
              <a:off x="2706784" y="2218952"/>
              <a:ext cx="2403822" cy="2210353"/>
            </a:xfrm>
            <a:custGeom>
              <a:avLst/>
              <a:gdLst>
                <a:gd name="connsiteX0" fmla="*/ 1112784 w 2403822"/>
                <a:gd name="connsiteY0" fmla="*/ 0 h 2210353"/>
                <a:gd name="connsiteX1" fmla="*/ 2403822 w 2403822"/>
                <a:gd name="connsiteY1" fmla="*/ 1776962 h 2210353"/>
                <a:gd name="connsiteX2" fmla="*/ 2393897 w 2403822"/>
                <a:gd name="connsiteY2" fmla="*/ 1783630 h 2210353"/>
                <a:gd name="connsiteX3" fmla="*/ 2211669 w 2403822"/>
                <a:gd name="connsiteY3" fmla="*/ 1968438 h 2210353"/>
                <a:gd name="connsiteX4" fmla="*/ 2092218 w 2403822"/>
                <a:gd name="connsiteY4" fmla="*/ 2198856 h 2210353"/>
                <a:gd name="connsiteX5" fmla="*/ 2088943 w 2403822"/>
                <a:gd name="connsiteY5" fmla="*/ 2210353 h 2210353"/>
                <a:gd name="connsiteX6" fmla="*/ 0 w 2403822"/>
                <a:gd name="connsiteY6" fmla="*/ 1531615 h 2210353"/>
                <a:gd name="connsiteX7" fmla="*/ 10686 w 2403822"/>
                <a:gd name="connsiteY7" fmla="*/ 1494091 h 2210353"/>
                <a:gd name="connsiteX8" fmla="*/ 434244 w 2403822"/>
                <a:gd name="connsiteY8" fmla="*/ 677063 h 2210353"/>
                <a:gd name="connsiteX9" fmla="*/ 1080397 w 2403822"/>
                <a:gd name="connsiteY9" fmla="*/ 21761 h 2210353"/>
                <a:gd name="connsiteX10" fmla="*/ 1112784 w 2403822"/>
                <a:gd name="connsiteY10" fmla="*/ 0 h 2210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822" h="2210353">
                  <a:moveTo>
                    <a:pt x="1112784" y="0"/>
                  </a:moveTo>
                  <a:lnTo>
                    <a:pt x="2403822" y="1776962"/>
                  </a:lnTo>
                  <a:lnTo>
                    <a:pt x="2393897" y="1783630"/>
                  </a:lnTo>
                  <a:cubicBezTo>
                    <a:pt x="2325848" y="1834394"/>
                    <a:pt x="2264196" y="1896141"/>
                    <a:pt x="2211669" y="1968438"/>
                  </a:cubicBezTo>
                  <a:cubicBezTo>
                    <a:pt x="2159142" y="2040736"/>
                    <a:pt x="2119469" y="2118451"/>
                    <a:pt x="2092218" y="2198856"/>
                  </a:cubicBezTo>
                  <a:lnTo>
                    <a:pt x="2088943" y="2210353"/>
                  </a:lnTo>
                  <a:lnTo>
                    <a:pt x="0" y="1531615"/>
                  </a:lnTo>
                  <a:lnTo>
                    <a:pt x="10686" y="1494091"/>
                  </a:lnTo>
                  <a:cubicBezTo>
                    <a:pt x="107315" y="1208984"/>
                    <a:pt x="247990" y="933419"/>
                    <a:pt x="434244" y="677063"/>
                  </a:cubicBezTo>
                  <a:cubicBezTo>
                    <a:pt x="620497" y="420707"/>
                    <a:pt x="839104" y="201763"/>
                    <a:pt x="1080397" y="21761"/>
                  </a:cubicBezTo>
                  <a:lnTo>
                    <a:pt x="1112784"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6" name="Segment 7">
              <a:extLst>
                <a:ext uri="{FF2B5EF4-FFF2-40B4-BE49-F238E27FC236}">
                  <a16:creationId xmlns:a16="http://schemas.microsoft.com/office/drawing/2014/main" id="{BEB2DC4A-3F5B-4091-B904-52FC02DAB6F8}"/>
                </a:ext>
              </a:extLst>
            </p:cNvPr>
            <p:cNvSpPr/>
            <p:nvPr/>
          </p:nvSpPr>
          <p:spPr>
            <a:xfrm rot="19440000">
              <a:off x="3407879" y="3627616"/>
              <a:ext cx="2242173" cy="1887182"/>
            </a:xfrm>
            <a:custGeom>
              <a:avLst/>
              <a:gdLst>
                <a:gd name="connsiteX0" fmla="*/ 2238338 w 2242173"/>
                <a:gd name="connsiteY0" fmla="*/ 678739 h 1887182"/>
                <a:gd name="connsiteX1" fmla="*/ 2219472 w 2242173"/>
                <a:gd name="connsiteY1" fmla="*/ 744979 h 1887182"/>
                <a:gd name="connsiteX2" fmla="*/ 2207860 w 2242173"/>
                <a:gd name="connsiteY2" fmla="*/ 1075607 h 1887182"/>
                <a:gd name="connsiteX3" fmla="*/ 2242173 w 2242173"/>
                <a:gd name="connsiteY3" fmla="*/ 1208525 h 1887182"/>
                <a:gd name="connsiteX4" fmla="*/ 153482 w 2242173"/>
                <a:gd name="connsiteY4" fmla="*/ 1887182 h 1887182"/>
                <a:gd name="connsiteX5" fmla="*/ 97605 w 2242173"/>
                <a:gd name="connsiteY5" fmla="*/ 1706803 h 1887182"/>
                <a:gd name="connsiteX6" fmla="*/ 79064 w 2242173"/>
                <a:gd name="connsiteY6" fmla="*/ 246941 h 1887182"/>
                <a:gd name="connsiteX7" fmla="*/ 149394 w 2242173"/>
                <a:gd name="connsiteY7" fmla="*/ 0 h 1887182"/>
                <a:gd name="connsiteX8" fmla="*/ 2238338 w 2242173"/>
                <a:gd name="connsiteY8" fmla="*/ 678739 h 188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173" h="1887182">
                  <a:moveTo>
                    <a:pt x="2238338" y="678739"/>
                  </a:moveTo>
                  <a:lnTo>
                    <a:pt x="2219472" y="744979"/>
                  </a:lnTo>
                  <a:cubicBezTo>
                    <a:pt x="2194115" y="854175"/>
                    <a:pt x="2190586" y="966538"/>
                    <a:pt x="2207860" y="1075607"/>
                  </a:cubicBezTo>
                  <a:lnTo>
                    <a:pt x="2242173" y="1208525"/>
                  </a:lnTo>
                  <a:lnTo>
                    <a:pt x="153482" y="1887182"/>
                  </a:lnTo>
                  <a:lnTo>
                    <a:pt x="97605" y="1706803"/>
                  </a:lnTo>
                  <a:cubicBezTo>
                    <a:pt x="-24783" y="1232470"/>
                    <a:pt x="-33327" y="730929"/>
                    <a:pt x="79064" y="246941"/>
                  </a:cubicBezTo>
                  <a:lnTo>
                    <a:pt x="149394" y="0"/>
                  </a:lnTo>
                  <a:lnTo>
                    <a:pt x="2238338" y="678739"/>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7" name="Segment 6">
              <a:extLst>
                <a:ext uri="{FF2B5EF4-FFF2-40B4-BE49-F238E27FC236}">
                  <a16:creationId xmlns:a16="http://schemas.microsoft.com/office/drawing/2014/main" id="{AC54C0A2-DBFA-4667-9249-4E33F504F432}"/>
                </a:ext>
              </a:extLst>
            </p:cNvPr>
            <p:cNvSpPr/>
            <p:nvPr/>
          </p:nvSpPr>
          <p:spPr>
            <a:xfrm rot="19440000">
              <a:off x="4322620" y="4443711"/>
              <a:ext cx="2391407" cy="2198706"/>
            </a:xfrm>
            <a:custGeom>
              <a:avLst/>
              <a:gdLst>
                <a:gd name="connsiteX0" fmla="*/ 2088528 w 2391407"/>
                <a:gd name="connsiteY0" fmla="*/ 0 h 2198706"/>
                <a:gd name="connsiteX1" fmla="*/ 2094701 w 2391407"/>
                <a:gd name="connsiteY1" fmla="*/ 23912 h 2198706"/>
                <a:gd name="connsiteX2" fmla="*/ 2329657 w 2391407"/>
                <a:gd name="connsiteY2" fmla="*/ 371288 h 2198706"/>
                <a:gd name="connsiteX3" fmla="*/ 2391407 w 2391407"/>
                <a:gd name="connsiteY3" fmla="*/ 421097 h 2198706"/>
                <a:gd name="connsiteX4" fmla="*/ 1099898 w 2391407"/>
                <a:gd name="connsiteY4" fmla="*/ 2198706 h 2198706"/>
                <a:gd name="connsiteX5" fmla="*/ 981994 w 2391407"/>
                <a:gd name="connsiteY5" fmla="*/ 2108403 h 2198706"/>
                <a:gd name="connsiteX6" fmla="*/ 30096 w 2391407"/>
                <a:gd name="connsiteY6" fmla="*/ 775762 h 2198706"/>
                <a:gd name="connsiteX7" fmla="*/ 0 w 2391407"/>
                <a:gd name="connsiteY7" fmla="*/ 678604 h 2198706"/>
                <a:gd name="connsiteX8" fmla="*/ 2088528 w 2391407"/>
                <a:gd name="connsiteY8" fmla="*/ 0 h 2198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1407" h="2198706">
                  <a:moveTo>
                    <a:pt x="2088528" y="0"/>
                  </a:moveTo>
                  <a:lnTo>
                    <a:pt x="2094701" y="23912"/>
                  </a:lnTo>
                  <a:cubicBezTo>
                    <a:pt x="2141979" y="154110"/>
                    <a:pt x="2220965" y="274109"/>
                    <a:pt x="2329657" y="371288"/>
                  </a:cubicBezTo>
                  <a:lnTo>
                    <a:pt x="2391407" y="421097"/>
                  </a:lnTo>
                  <a:lnTo>
                    <a:pt x="1099898" y="2198706"/>
                  </a:lnTo>
                  <a:lnTo>
                    <a:pt x="981994" y="2108403"/>
                  </a:lnTo>
                  <a:cubicBezTo>
                    <a:pt x="534948" y="1747659"/>
                    <a:pt x="214504" y="1283587"/>
                    <a:pt x="30096" y="775762"/>
                  </a:cubicBezTo>
                  <a:lnTo>
                    <a:pt x="0" y="678604"/>
                  </a:lnTo>
                  <a:lnTo>
                    <a:pt x="208852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8" name="Segment 5">
              <a:extLst>
                <a:ext uri="{FF2B5EF4-FFF2-40B4-BE49-F238E27FC236}">
                  <a16:creationId xmlns:a16="http://schemas.microsoft.com/office/drawing/2014/main" id="{5E98BE26-8444-4529-806D-372E3848F1A5}"/>
                </a:ext>
              </a:extLst>
            </p:cNvPr>
            <p:cNvSpPr/>
            <p:nvPr/>
          </p:nvSpPr>
          <p:spPr>
            <a:xfrm rot="19440000">
              <a:off x="5568685" y="4296458"/>
              <a:ext cx="1798755" cy="2363656"/>
            </a:xfrm>
            <a:custGeom>
              <a:avLst/>
              <a:gdLst>
                <a:gd name="connsiteX0" fmla="*/ 1798755 w 1798755"/>
                <a:gd name="connsiteY0" fmla="*/ 166158 h 2363656"/>
                <a:gd name="connsiteX1" fmla="*/ 1798755 w 1798755"/>
                <a:gd name="connsiteY1" fmla="*/ 2362236 h 2363656"/>
                <a:gd name="connsiteX2" fmla="*/ 1695593 w 1798755"/>
                <a:gd name="connsiteY2" fmla="*/ 2363656 h 2363656"/>
                <a:gd name="connsiteX3" fmla="*/ 4290 w 1798755"/>
                <a:gd name="connsiteY3" fmla="*/ 1780821 h 2363656"/>
                <a:gd name="connsiteX4" fmla="*/ 0 w 1798755"/>
                <a:gd name="connsiteY4" fmla="*/ 1777536 h 2363656"/>
                <a:gd name="connsiteX5" fmla="*/ 1291456 w 1798755"/>
                <a:gd name="connsiteY5" fmla="*/ 0 h 2363656"/>
                <a:gd name="connsiteX6" fmla="*/ 1295665 w 1798755"/>
                <a:gd name="connsiteY6" fmla="*/ 3395 h 2363656"/>
                <a:gd name="connsiteX7" fmla="*/ 1772647 w 1798755"/>
                <a:gd name="connsiteY7" fmla="*/ 167766 h 2363656"/>
                <a:gd name="connsiteX8" fmla="*/ 1798755 w 1798755"/>
                <a:gd name="connsiteY8" fmla="*/ 166158 h 236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8755" h="2363656">
                  <a:moveTo>
                    <a:pt x="1798755" y="166158"/>
                  </a:moveTo>
                  <a:lnTo>
                    <a:pt x="1798755" y="2362236"/>
                  </a:lnTo>
                  <a:lnTo>
                    <a:pt x="1695593" y="2363656"/>
                  </a:lnTo>
                  <a:cubicBezTo>
                    <a:pt x="1106551" y="2343523"/>
                    <a:pt x="517001" y="2153328"/>
                    <a:pt x="4290" y="1780821"/>
                  </a:cubicBezTo>
                  <a:lnTo>
                    <a:pt x="0" y="1777536"/>
                  </a:lnTo>
                  <a:lnTo>
                    <a:pt x="1291456" y="0"/>
                  </a:lnTo>
                  <a:lnTo>
                    <a:pt x="1295665" y="3395"/>
                  </a:lnTo>
                  <a:cubicBezTo>
                    <a:pt x="1440260" y="108449"/>
                    <a:pt x="1606525" y="162088"/>
                    <a:pt x="1772647" y="167766"/>
                  </a:cubicBezTo>
                  <a:lnTo>
                    <a:pt x="1798755" y="166158"/>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9" name="Segment 4">
              <a:extLst>
                <a:ext uri="{FF2B5EF4-FFF2-40B4-BE49-F238E27FC236}">
                  <a16:creationId xmlns:a16="http://schemas.microsoft.com/office/drawing/2014/main" id="{9FA3CF94-921C-4079-9CB9-D72FA0E78604}"/>
                </a:ext>
              </a:extLst>
            </p:cNvPr>
            <p:cNvSpPr/>
            <p:nvPr/>
          </p:nvSpPr>
          <p:spPr>
            <a:xfrm rot="19440000">
              <a:off x="7028400" y="3243389"/>
              <a:ext cx="1795084" cy="2356536"/>
            </a:xfrm>
            <a:custGeom>
              <a:avLst/>
              <a:gdLst>
                <a:gd name="connsiteX0" fmla="*/ 504046 w 1795084"/>
                <a:gd name="connsiteY0" fmla="*/ 0 h 2356536"/>
                <a:gd name="connsiteX1" fmla="*/ 1795084 w 1795084"/>
                <a:gd name="connsiteY1" fmla="*/ 1776961 h 2356536"/>
                <a:gd name="connsiteX2" fmla="*/ 1581500 w 1795084"/>
                <a:gd name="connsiteY2" fmla="*/ 1920469 h 2356536"/>
                <a:gd name="connsiteX3" fmla="*/ 187359 w 1795084"/>
                <a:gd name="connsiteY3" fmla="*/ 2353957 h 2356536"/>
                <a:gd name="connsiteX4" fmla="*/ 0 w 1795084"/>
                <a:gd name="connsiteY4" fmla="*/ 2356536 h 2356536"/>
                <a:gd name="connsiteX5" fmla="*/ 0 w 1795084"/>
                <a:gd name="connsiteY5" fmla="*/ 160286 h 2356536"/>
                <a:gd name="connsiteX6" fmla="*/ 135558 w 1795084"/>
                <a:gd name="connsiteY6" fmla="*/ 151936 h 2356536"/>
                <a:gd name="connsiteX7" fmla="*/ 446415 w 1795084"/>
                <a:gd name="connsiteY7" fmla="*/ 38722 h 2356536"/>
                <a:gd name="connsiteX8" fmla="*/ 504046 w 1795084"/>
                <a:gd name="connsiteY8" fmla="*/ 0 h 235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084" h="2356536">
                  <a:moveTo>
                    <a:pt x="504046" y="0"/>
                  </a:moveTo>
                  <a:lnTo>
                    <a:pt x="1795084" y="1776961"/>
                  </a:lnTo>
                  <a:lnTo>
                    <a:pt x="1581500" y="1920469"/>
                  </a:lnTo>
                  <a:cubicBezTo>
                    <a:pt x="1155930" y="2176919"/>
                    <a:pt x="676296" y="2323778"/>
                    <a:pt x="187359" y="2353957"/>
                  </a:cubicBezTo>
                  <a:lnTo>
                    <a:pt x="0" y="2356536"/>
                  </a:lnTo>
                  <a:lnTo>
                    <a:pt x="0" y="160286"/>
                  </a:lnTo>
                  <a:lnTo>
                    <a:pt x="135558" y="151936"/>
                  </a:lnTo>
                  <a:cubicBezTo>
                    <a:pt x="244626" y="134660"/>
                    <a:pt x="350400" y="96582"/>
                    <a:pt x="446415" y="38722"/>
                  </a:cubicBezTo>
                  <a:lnTo>
                    <a:pt x="504046"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0" name="Segment 3">
              <a:extLst>
                <a:ext uri="{FF2B5EF4-FFF2-40B4-BE49-F238E27FC236}">
                  <a16:creationId xmlns:a16="http://schemas.microsoft.com/office/drawing/2014/main" id="{2B42EAB0-7EBB-47DF-9A7B-1AC125C1A2E3}"/>
                </a:ext>
              </a:extLst>
            </p:cNvPr>
            <p:cNvSpPr/>
            <p:nvPr/>
          </p:nvSpPr>
          <p:spPr>
            <a:xfrm rot="19440000">
              <a:off x="7081895" y="2429116"/>
              <a:ext cx="2403206" cy="2209508"/>
            </a:xfrm>
            <a:custGeom>
              <a:avLst/>
              <a:gdLst>
                <a:gd name="connsiteX0" fmla="*/ 2403206 w 2403206"/>
                <a:gd name="connsiteY0" fmla="*/ 678740 h 2209508"/>
                <a:gd name="connsiteX1" fmla="*/ 2392671 w 2403206"/>
                <a:gd name="connsiteY1" fmla="*/ 715729 h 2209508"/>
                <a:gd name="connsiteX2" fmla="*/ 1969114 w 2403206"/>
                <a:gd name="connsiteY2" fmla="*/ 1532757 h 2209508"/>
                <a:gd name="connsiteX3" fmla="*/ 1322960 w 2403206"/>
                <a:gd name="connsiteY3" fmla="*/ 2188059 h 2209508"/>
                <a:gd name="connsiteX4" fmla="*/ 1291039 w 2403206"/>
                <a:gd name="connsiteY4" fmla="*/ 2209508 h 2209508"/>
                <a:gd name="connsiteX5" fmla="*/ 0 w 2403206"/>
                <a:gd name="connsiteY5" fmla="*/ 432546 h 2209508"/>
                <a:gd name="connsiteX6" fmla="*/ 9460 w 2403206"/>
                <a:gd name="connsiteY6" fmla="*/ 426190 h 2209508"/>
                <a:gd name="connsiteX7" fmla="*/ 191688 w 2403206"/>
                <a:gd name="connsiteY7" fmla="*/ 241381 h 2209508"/>
                <a:gd name="connsiteX8" fmla="*/ 311139 w 2403206"/>
                <a:gd name="connsiteY8" fmla="*/ 10963 h 2209508"/>
                <a:gd name="connsiteX9" fmla="*/ 314262 w 2403206"/>
                <a:gd name="connsiteY9" fmla="*/ 0 h 2209508"/>
                <a:gd name="connsiteX10" fmla="*/ 2403206 w 2403206"/>
                <a:gd name="connsiteY10" fmla="*/ 678740 h 220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206" h="2209508">
                  <a:moveTo>
                    <a:pt x="2403206" y="678740"/>
                  </a:moveTo>
                  <a:lnTo>
                    <a:pt x="2392671" y="715729"/>
                  </a:lnTo>
                  <a:cubicBezTo>
                    <a:pt x="2296043" y="1000836"/>
                    <a:pt x="2155367" y="1276401"/>
                    <a:pt x="1969114" y="1532757"/>
                  </a:cubicBezTo>
                  <a:cubicBezTo>
                    <a:pt x="1782860" y="1789113"/>
                    <a:pt x="1564253" y="2008058"/>
                    <a:pt x="1322960" y="2188059"/>
                  </a:cubicBezTo>
                  <a:lnTo>
                    <a:pt x="1291039" y="2209508"/>
                  </a:lnTo>
                  <a:lnTo>
                    <a:pt x="0" y="432546"/>
                  </a:lnTo>
                  <a:lnTo>
                    <a:pt x="9460" y="426190"/>
                  </a:lnTo>
                  <a:cubicBezTo>
                    <a:pt x="77509" y="375425"/>
                    <a:pt x="139161" y="313679"/>
                    <a:pt x="191688" y="241381"/>
                  </a:cubicBezTo>
                  <a:cubicBezTo>
                    <a:pt x="244215" y="169084"/>
                    <a:pt x="283888" y="91369"/>
                    <a:pt x="311139" y="10963"/>
                  </a:cubicBezTo>
                  <a:lnTo>
                    <a:pt x="314262" y="0"/>
                  </a:lnTo>
                  <a:lnTo>
                    <a:pt x="2403206" y="678740"/>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1" name="Segment 2">
              <a:extLst>
                <a:ext uri="{FF2B5EF4-FFF2-40B4-BE49-F238E27FC236}">
                  <a16:creationId xmlns:a16="http://schemas.microsoft.com/office/drawing/2014/main" id="{9D908D8C-CF90-42F6-A032-9EA5CED11314}"/>
                </a:ext>
              </a:extLst>
            </p:cNvPr>
            <p:cNvSpPr/>
            <p:nvPr/>
          </p:nvSpPr>
          <p:spPr>
            <a:xfrm rot="19440000">
              <a:off x="6542846" y="1344306"/>
              <a:ext cx="2241807" cy="1886322"/>
            </a:xfrm>
            <a:custGeom>
              <a:avLst/>
              <a:gdLst>
                <a:gd name="connsiteX0" fmla="*/ 2088758 w 2241807"/>
                <a:gd name="connsiteY0" fmla="*/ 0 h 1886322"/>
                <a:gd name="connsiteX1" fmla="*/ 2144202 w 2241807"/>
                <a:gd name="connsiteY1" fmla="*/ 178985 h 1886322"/>
                <a:gd name="connsiteX2" fmla="*/ 2162743 w 2241807"/>
                <a:gd name="connsiteY2" fmla="*/ 1638847 h 1886322"/>
                <a:gd name="connsiteX3" fmla="*/ 2092262 w 2241807"/>
                <a:gd name="connsiteY3" fmla="*/ 1886322 h 1886322"/>
                <a:gd name="connsiteX4" fmla="*/ 3318 w 2241807"/>
                <a:gd name="connsiteY4" fmla="*/ 1207583 h 1886322"/>
                <a:gd name="connsiteX5" fmla="*/ 22335 w 2241807"/>
                <a:gd name="connsiteY5" fmla="*/ 1140809 h 1886322"/>
                <a:gd name="connsiteX6" fmla="*/ 33947 w 2241807"/>
                <a:gd name="connsiteY6" fmla="*/ 810181 h 1886322"/>
                <a:gd name="connsiteX7" fmla="*/ 0 w 2241807"/>
                <a:gd name="connsiteY7" fmla="*/ 678679 h 1886322"/>
                <a:gd name="connsiteX8" fmla="*/ 2088758 w 2241807"/>
                <a:gd name="connsiteY8" fmla="*/ 0 h 188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1807" h="1886322">
                  <a:moveTo>
                    <a:pt x="2088758" y="0"/>
                  </a:moveTo>
                  <a:lnTo>
                    <a:pt x="2144202" y="178985"/>
                  </a:lnTo>
                  <a:cubicBezTo>
                    <a:pt x="2266590" y="653317"/>
                    <a:pt x="2275134" y="1154858"/>
                    <a:pt x="2162743" y="1638847"/>
                  </a:cubicBezTo>
                  <a:lnTo>
                    <a:pt x="2092262" y="1886322"/>
                  </a:lnTo>
                  <a:lnTo>
                    <a:pt x="3318" y="1207583"/>
                  </a:lnTo>
                  <a:lnTo>
                    <a:pt x="22335" y="1140809"/>
                  </a:lnTo>
                  <a:cubicBezTo>
                    <a:pt x="47692" y="1031613"/>
                    <a:pt x="51221" y="919249"/>
                    <a:pt x="33947" y="810181"/>
                  </a:cubicBezTo>
                  <a:lnTo>
                    <a:pt x="0" y="678679"/>
                  </a:lnTo>
                  <a:lnTo>
                    <a:pt x="2088758" y="0"/>
                  </a:lnTo>
                  <a:close/>
                </a:path>
              </a:pathLst>
            </a:cu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2" name="Segment 1">
              <a:extLst>
                <a:ext uri="{FF2B5EF4-FFF2-40B4-BE49-F238E27FC236}">
                  <a16:creationId xmlns:a16="http://schemas.microsoft.com/office/drawing/2014/main" id="{C204C949-8ED3-4221-A775-AD47FA458F03}"/>
                </a:ext>
              </a:extLst>
            </p:cNvPr>
            <p:cNvSpPr/>
            <p:nvPr/>
          </p:nvSpPr>
          <p:spPr>
            <a:xfrm rot="19440000">
              <a:off x="5470394" y="212430"/>
              <a:ext cx="2398855" cy="2205598"/>
            </a:xfrm>
            <a:custGeom>
              <a:avLst/>
              <a:gdLst>
                <a:gd name="connsiteX0" fmla="*/ 1291375 w 2398855"/>
                <a:gd name="connsiteY0" fmla="*/ 0 h 2205598"/>
                <a:gd name="connsiteX1" fmla="*/ 2368326 w 2398855"/>
                <a:gd name="connsiteY1" fmla="*/ 1428419 h 2205598"/>
                <a:gd name="connsiteX2" fmla="*/ 2398855 w 2398855"/>
                <a:gd name="connsiteY2" fmla="*/ 1526972 h 2205598"/>
                <a:gd name="connsiteX3" fmla="*/ 310260 w 2398855"/>
                <a:gd name="connsiteY3" fmla="*/ 2205598 h 2205598"/>
                <a:gd name="connsiteX4" fmla="*/ 303721 w 2398855"/>
                <a:gd name="connsiteY4" fmla="*/ 2180269 h 2205598"/>
                <a:gd name="connsiteX5" fmla="*/ 0 w 2398855"/>
                <a:gd name="connsiteY5" fmla="*/ 1777426 h 2205598"/>
                <a:gd name="connsiteX6" fmla="*/ 1291375 w 2398855"/>
                <a:gd name="connsiteY6" fmla="*/ 0 h 2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855" h="2205598">
                  <a:moveTo>
                    <a:pt x="1291375" y="0"/>
                  </a:moveTo>
                  <a:cubicBezTo>
                    <a:pt x="1804087" y="372507"/>
                    <a:pt x="2167154" y="874428"/>
                    <a:pt x="2368326" y="1428419"/>
                  </a:cubicBezTo>
                  <a:lnTo>
                    <a:pt x="2398855" y="1526972"/>
                  </a:lnTo>
                  <a:lnTo>
                    <a:pt x="310260" y="2205598"/>
                  </a:lnTo>
                  <a:lnTo>
                    <a:pt x="303721" y="2180269"/>
                  </a:lnTo>
                  <a:cubicBezTo>
                    <a:pt x="246987" y="2024032"/>
                    <a:pt x="144595" y="1882480"/>
                    <a:pt x="0" y="1777426"/>
                  </a:cubicBezTo>
                  <a:lnTo>
                    <a:pt x="1291375"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3" name="Segment 10 Text">
              <a:extLst>
                <a:ext uri="{FF2B5EF4-FFF2-40B4-BE49-F238E27FC236}">
                  <a16:creationId xmlns:a16="http://schemas.microsoft.com/office/drawing/2014/main" id="{42C32710-2676-4E22-8BD9-BB984EAEFF2B}"/>
                </a:ext>
              </a:extLst>
            </p:cNvPr>
            <p:cNvSpPr/>
            <p:nvPr/>
          </p:nvSpPr>
          <p:spPr>
            <a:xfrm rot="15044964">
              <a:off x="4392400" y="1192399"/>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0" name="Segment 9 Text">
              <a:extLst>
                <a:ext uri="{FF2B5EF4-FFF2-40B4-BE49-F238E27FC236}">
                  <a16:creationId xmlns:a16="http://schemas.microsoft.com/office/drawing/2014/main" id="{E0DBBA3D-EDC3-4F2F-BA90-9CC10D71459B}"/>
                </a:ext>
              </a:extLst>
            </p:cNvPr>
            <p:cNvSpPr/>
            <p:nvPr/>
          </p:nvSpPr>
          <p:spPr>
            <a:xfrm rot="12746085">
              <a:off x="3411014" y="1928770"/>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1" name="Segment 8 Text">
              <a:extLst>
                <a:ext uri="{FF2B5EF4-FFF2-40B4-BE49-F238E27FC236}">
                  <a16:creationId xmlns:a16="http://schemas.microsoft.com/office/drawing/2014/main" id="{F7E52260-A0E4-406C-99D5-5E78A6732972}"/>
                </a:ext>
              </a:extLst>
            </p:cNvPr>
            <p:cNvSpPr/>
            <p:nvPr/>
          </p:nvSpPr>
          <p:spPr>
            <a:xfrm rot="10800000">
              <a:off x="3088578" y="3041846"/>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2" name="Segment 7 Text">
              <a:extLst>
                <a:ext uri="{FF2B5EF4-FFF2-40B4-BE49-F238E27FC236}">
                  <a16:creationId xmlns:a16="http://schemas.microsoft.com/office/drawing/2014/main" id="{F7A9E11C-6485-4CD0-910C-EC3B27CA2109}"/>
                </a:ext>
              </a:extLst>
            </p:cNvPr>
            <p:cNvSpPr/>
            <p:nvPr/>
          </p:nvSpPr>
          <p:spPr>
            <a:xfrm rot="8533522">
              <a:off x="3465297" y="420479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5" name="Segment 6 Text">
              <a:extLst>
                <a:ext uri="{FF2B5EF4-FFF2-40B4-BE49-F238E27FC236}">
                  <a16:creationId xmlns:a16="http://schemas.microsoft.com/office/drawing/2014/main" id="{794C4BDF-D593-412B-9F3F-92D5B2D45420}"/>
                </a:ext>
              </a:extLst>
            </p:cNvPr>
            <p:cNvSpPr/>
            <p:nvPr/>
          </p:nvSpPr>
          <p:spPr>
            <a:xfrm rot="6448510">
              <a:off x="4448297" y="489095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2" name="Segment 5 Text">
              <a:extLst>
                <a:ext uri="{FF2B5EF4-FFF2-40B4-BE49-F238E27FC236}">
                  <a16:creationId xmlns:a16="http://schemas.microsoft.com/office/drawing/2014/main" id="{FFBCECC3-F70A-42A8-BA20-4418414E7281}"/>
                </a:ext>
              </a:extLst>
            </p:cNvPr>
            <p:cNvSpPr/>
            <p:nvPr/>
          </p:nvSpPr>
          <p:spPr>
            <a:xfrm rot="4437146">
              <a:off x="5602504" y="4880553"/>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3" name="Segment 4 Text">
              <a:extLst>
                <a:ext uri="{FF2B5EF4-FFF2-40B4-BE49-F238E27FC236}">
                  <a16:creationId xmlns:a16="http://schemas.microsoft.com/office/drawing/2014/main" id="{F0E7D3DF-C7D3-4769-AB38-86B7446FDAC0}"/>
                </a:ext>
              </a:extLst>
            </p:cNvPr>
            <p:cNvSpPr/>
            <p:nvPr/>
          </p:nvSpPr>
          <p:spPr>
            <a:xfrm rot="2251830">
              <a:off x="6593981" y="4196414"/>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4" name="Segment 3 Text">
              <a:extLst>
                <a:ext uri="{FF2B5EF4-FFF2-40B4-BE49-F238E27FC236}">
                  <a16:creationId xmlns:a16="http://schemas.microsoft.com/office/drawing/2014/main" id="{302BC54B-15F2-4543-B08E-73C343EE81B2}"/>
                </a:ext>
              </a:extLst>
            </p:cNvPr>
            <p:cNvSpPr/>
            <p:nvPr/>
          </p:nvSpPr>
          <p:spPr>
            <a:xfrm>
              <a:off x="6975036" y="302400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5" name="Segment 2 Text">
              <a:extLst>
                <a:ext uri="{FF2B5EF4-FFF2-40B4-BE49-F238E27FC236}">
                  <a16:creationId xmlns:a16="http://schemas.microsoft.com/office/drawing/2014/main" id="{421FA830-E00D-475D-A3EC-158B0533B899}"/>
                </a:ext>
              </a:extLst>
            </p:cNvPr>
            <p:cNvSpPr/>
            <p:nvPr/>
          </p:nvSpPr>
          <p:spPr>
            <a:xfrm rot="19530205">
              <a:off x="6596433" y="1879838"/>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6" name="Segment 1 Text">
              <a:extLst>
                <a:ext uri="{FF2B5EF4-FFF2-40B4-BE49-F238E27FC236}">
                  <a16:creationId xmlns:a16="http://schemas.microsoft.com/office/drawing/2014/main" id="{A68EFAF5-B9F3-4478-A6CB-ED802BB69FAB}"/>
                </a:ext>
              </a:extLst>
            </p:cNvPr>
            <p:cNvSpPr/>
            <p:nvPr/>
          </p:nvSpPr>
          <p:spPr>
            <a:xfrm rot="17140939">
              <a:off x="5594705" y="1125596"/>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grpSp>
      <p:grpSp>
        <p:nvGrpSpPr>
          <p:cNvPr id="67" name="Spin Button">
            <a:extLst>
              <a:ext uri="{FF2B5EF4-FFF2-40B4-BE49-F238E27FC236}">
                <a16:creationId xmlns:a16="http://schemas.microsoft.com/office/drawing/2014/main" id="{1972FA71-9F7D-4B81-B488-7F26645D57CD}"/>
              </a:ext>
            </a:extLst>
          </p:cNvPr>
          <p:cNvGrpSpPr/>
          <p:nvPr/>
        </p:nvGrpSpPr>
        <p:grpSpPr>
          <a:xfrm>
            <a:off x="3897000" y="2754000"/>
            <a:ext cx="1350000" cy="1350000"/>
            <a:chOff x="5196000" y="2529000"/>
            <a:chExt cx="1800000" cy="1800000"/>
          </a:xfrm>
        </p:grpSpPr>
        <p:sp>
          <p:nvSpPr>
            <p:cNvPr id="51" name="Spin Button">
              <a:extLst>
                <a:ext uri="{FF2B5EF4-FFF2-40B4-BE49-F238E27FC236}">
                  <a16:creationId xmlns:a16="http://schemas.microsoft.com/office/drawing/2014/main"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3000" b="1">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64" name="Arrow: Curved Down 63">
              <a:extLst>
                <a:ext uri="{FF2B5EF4-FFF2-40B4-BE49-F238E27FC236}">
                  <a16:creationId xmlns:a16="http://schemas.microsoft.com/office/drawing/2014/main"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grpSp>
      <p:sp>
        <p:nvSpPr>
          <p:cNvPr id="48" name="Marker">
            <a:extLst>
              <a:ext uri="{FF2B5EF4-FFF2-40B4-BE49-F238E27FC236}">
                <a16:creationId xmlns:a16="http://schemas.microsoft.com/office/drawing/2014/main" id="{6F381C54-25EF-445D-B869-A54C62C08DBE}"/>
              </a:ext>
            </a:extLst>
          </p:cNvPr>
          <p:cNvSpPr/>
          <p:nvPr/>
        </p:nvSpPr>
        <p:spPr>
          <a:xfrm rot="10800000">
            <a:off x="4305905" y="855602"/>
            <a:ext cx="540000" cy="54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7" name="Wave 46">
            <a:extLst>
              <a:ext uri="{FF2B5EF4-FFF2-40B4-BE49-F238E27FC236}">
                <a16:creationId xmlns:a16="http://schemas.microsoft.com/office/drawing/2014/main" id="{7E8EB4A3-0D80-4757-AF6F-F292024F9CBE}"/>
              </a:ext>
            </a:extLst>
          </p:cNvPr>
          <p:cNvSpPr/>
          <p:nvPr/>
        </p:nvSpPr>
        <p:spPr>
          <a:xfrm>
            <a:off x="7056632" y="2640794"/>
            <a:ext cx="1960452" cy="1858523"/>
          </a:xfrm>
          <a:prstGeom prst="wave">
            <a:avLst>
              <a:gd name="adj1" fmla="val 12500"/>
              <a:gd name="adj2" fmla="val -4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9" name="TextBox 48">
            <a:extLst>
              <a:ext uri="{FF2B5EF4-FFF2-40B4-BE49-F238E27FC236}">
                <a16:creationId xmlns:a16="http://schemas.microsoft.com/office/drawing/2014/main" id="{C19D8F5E-72CC-4961-B1D3-CBC88200EE26}"/>
              </a:ext>
            </a:extLst>
          </p:cNvPr>
          <p:cNvSpPr txBox="1"/>
          <p:nvPr/>
        </p:nvSpPr>
        <p:spPr>
          <a:xfrm>
            <a:off x="7124147" y="3101256"/>
            <a:ext cx="2059810" cy="830997"/>
          </a:xfrm>
          <a:prstGeom prst="rect">
            <a:avLst/>
          </a:prstGeom>
          <a:noFill/>
        </p:spPr>
        <p:txBody>
          <a:bodyPr wrap="square" rtlCol="0">
            <a:spAutoFit/>
          </a:bodyPr>
          <a:lstStyle/>
          <a:p>
            <a:r>
              <a:rPr lang="en-US">
                <a:solidFill>
                  <a:schemeClr val="bg1"/>
                </a:solidFill>
              </a:rPr>
              <a:t>What do you desire…</a:t>
            </a:r>
            <a:endParaRPr lang="en-CA">
              <a:solidFill>
                <a:schemeClr val="bg1"/>
              </a:solidFill>
            </a:endParaRPr>
          </a:p>
        </p:txBody>
      </p:sp>
      <p:grpSp>
        <p:nvGrpSpPr>
          <p:cNvPr id="3" name="Group 2">
            <a:extLst>
              <a:ext uri="{FF2B5EF4-FFF2-40B4-BE49-F238E27FC236}">
                <a16:creationId xmlns:a16="http://schemas.microsoft.com/office/drawing/2014/main" id="{48A6FC0C-7BC9-4D51-DE4D-4C2B89EF149F}"/>
              </a:ext>
            </a:extLst>
          </p:cNvPr>
          <p:cNvGrpSpPr/>
          <p:nvPr/>
        </p:nvGrpSpPr>
        <p:grpSpPr>
          <a:xfrm>
            <a:off x="174433" y="2475464"/>
            <a:ext cx="1959495" cy="1907072"/>
            <a:chOff x="30836" y="2475464"/>
            <a:chExt cx="1959495" cy="1907072"/>
          </a:xfrm>
          <a:solidFill>
            <a:srgbClr val="FFFF00"/>
          </a:solidFill>
        </p:grpSpPr>
        <p:sp>
          <p:nvSpPr>
            <p:cNvPr id="4" name="Explosion: 14 Points 3">
              <a:hlinkClick r:id="rId6" action="ppaction://hlinksldjump"/>
              <a:extLst>
                <a:ext uri="{FF2B5EF4-FFF2-40B4-BE49-F238E27FC236}">
                  <a16:creationId xmlns:a16="http://schemas.microsoft.com/office/drawing/2014/main" id="{66438418-25A4-DCD1-830C-B9BCB4AA26DA}"/>
                </a:ext>
              </a:extLst>
            </p:cNvPr>
            <p:cNvSpPr/>
            <p:nvPr/>
          </p:nvSpPr>
          <p:spPr>
            <a:xfrm>
              <a:off x="30836" y="2475464"/>
              <a:ext cx="1959495" cy="1907072"/>
            </a:xfrm>
            <a:prstGeom prst="irregularSeal2">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a:hlinkClick r:id="rId6" action="ppaction://hlinksldjump"/>
              <a:extLst>
                <a:ext uri="{FF2B5EF4-FFF2-40B4-BE49-F238E27FC236}">
                  <a16:creationId xmlns:a16="http://schemas.microsoft.com/office/drawing/2014/main" id="{B71533A3-8C52-CA28-310D-EF0005216A90}"/>
                </a:ext>
              </a:extLst>
            </p:cNvPr>
            <p:cNvSpPr txBox="1"/>
            <p:nvPr/>
          </p:nvSpPr>
          <p:spPr>
            <a:xfrm>
              <a:off x="527571" y="3013501"/>
              <a:ext cx="937404" cy="830997"/>
            </a:xfrm>
            <a:prstGeom prst="rect">
              <a:avLst/>
            </a:prstGeom>
            <a:grpFill/>
          </p:spPr>
          <p:txBody>
            <a:bodyPr wrap="square" rtlCol="0">
              <a:spAutoFit/>
            </a:bodyPr>
            <a:lstStyle/>
            <a:p>
              <a:r>
                <a:rPr lang="en-CA" err="1"/>
                <a:t>NextStep</a:t>
              </a:r>
              <a:endParaRPr lang="en-CA"/>
            </a:p>
          </p:txBody>
        </p:sp>
      </p:grpSp>
      <p:sp>
        <p:nvSpPr>
          <p:cNvPr id="6" name="TextBox 5">
            <a:extLst>
              <a:ext uri="{FF2B5EF4-FFF2-40B4-BE49-F238E27FC236}">
                <a16:creationId xmlns:a16="http://schemas.microsoft.com/office/drawing/2014/main" id="{DDEFFF49-254E-4D8B-B2B7-2EE543640230}"/>
              </a:ext>
            </a:extLst>
          </p:cNvPr>
          <p:cNvSpPr txBox="1"/>
          <p:nvPr/>
        </p:nvSpPr>
        <p:spPr>
          <a:xfrm>
            <a:off x="1143287" y="6037364"/>
            <a:ext cx="5650787" cy="830997"/>
          </a:xfrm>
          <a:prstGeom prst="rect">
            <a:avLst/>
          </a:prstGeom>
          <a:noFill/>
        </p:spPr>
        <p:txBody>
          <a:bodyPr wrap="square" rtlCol="0">
            <a:spAutoFit/>
          </a:bodyPr>
          <a:lstStyle/>
          <a:p>
            <a:r>
              <a:rPr lang="en-CA" b="1"/>
              <a:t>Click the “Spin” button in the center to start and stop the spinner.</a:t>
            </a:r>
          </a:p>
        </p:txBody>
      </p:sp>
    </p:spTree>
    <p:extLst>
      <p:ext uri="{BB962C8B-B14F-4D97-AF65-F5344CB8AC3E}">
        <p14:creationId xmlns:p14="http://schemas.microsoft.com/office/powerpoint/2010/main" val="416160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67"/>
                    </p:tgtEl>
                  </p:cond>
                </p:stCondLst>
                <p:endSync evt="end" delay="0">
                  <p:rtn val="all"/>
                </p:endSync>
                <p:childTnLst>
                  <p:par>
                    <p:cTn id="10" fill="hold">
                      <p:stCondLst>
                        <p:cond delay="0"/>
                      </p:stCondLst>
                      <p:childTnLst>
                        <p:par>
                          <p:cTn id="11" fill="hold">
                            <p:stCondLst>
                              <p:cond delay="0"/>
                            </p:stCondLst>
                            <p:childTnLst>
                              <p:par>
                                <p:cTn id="12" presetID="8" presetClass="emph" presetSubtype="0" repeatCount="indefinite" fill="hold" nodeType="clickEffect">
                                  <p:stCondLst>
                                    <p:cond delay="0"/>
                                  </p:stCondLst>
                                  <p:endCondLst>
                                    <p:cond evt="onNext" delay="0">
                                      <p:tgtEl>
                                        <p:sldTgt/>
                                      </p:tgtEl>
                                    </p:cond>
                                  </p:endCondLst>
                                  <p:childTnLst>
                                    <p:animRot by="21600000">
                                      <p:cBhvr>
                                        <p:cTn id="13" dur="250" fill="hold"/>
                                        <p:tgtEl>
                                          <p:spTgt spid="32"/>
                                        </p:tgtEl>
                                        <p:attrNameLst>
                                          <p:attrName>r</p:attrName>
                                        </p:attrNameLst>
                                      </p:cBhvr>
                                    </p:animRo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10"/>
                                        <p:tgtEl>
                                          <p:spTgt spid="46"/>
                                        </p:tgtEl>
                                      </p:cBhvr>
                                    </p:animEffect>
                                  </p:childTnLst>
                                </p:cTn>
                              </p:par>
                              <p:par>
                                <p:cTn id="19" presetID="10" presetClass="exit" presetSubtype="0" fill="hold" grpId="1" nodeType="withEffect">
                                  <p:stCondLst>
                                    <p:cond delay="0"/>
                                  </p:stCondLst>
                                  <p:childTnLst>
                                    <p:animEffect transition="out" filter="fade">
                                      <p:cBhvr>
                                        <p:cTn id="20" dur="10"/>
                                        <p:tgtEl>
                                          <p:spTgt spid="46"/>
                                        </p:tgtEl>
                                      </p:cBhvr>
                                    </p:animEffect>
                                    <p:set>
                                      <p:cBhvr>
                                        <p:cTn id="21"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grpSp>
        <p:nvGrpSpPr>
          <p:cNvPr id="25" name="Tekhnologic Logo">
            <a:extLst>
              <a:ext uri="{FF2B5EF4-FFF2-40B4-BE49-F238E27FC236}">
                <a16:creationId xmlns:a16="http://schemas.microsoft.com/office/drawing/2014/main" id="{C5D662CC-1BE3-434A-87C6-6DCBC37C88A8}"/>
              </a:ext>
            </a:extLst>
          </p:cNvPr>
          <p:cNvGrpSpPr/>
          <p:nvPr/>
        </p:nvGrpSpPr>
        <p:grpSpPr>
          <a:xfrm>
            <a:off x="4264213" y="5853019"/>
            <a:ext cx="618782" cy="135000"/>
            <a:chOff x="5464435" y="6630924"/>
            <a:chExt cx="825043" cy="180000"/>
          </a:xfrm>
        </p:grpSpPr>
        <p:pic>
          <p:nvPicPr>
            <p:cNvPr id="26" name="Image">
              <a:extLst>
                <a:ext uri="{FF2B5EF4-FFF2-40B4-BE49-F238E27FC236}">
                  <a16:creationId xmlns:a16="http://schemas.microsoft.com/office/drawing/2014/main" id="{B6C46ED3-364F-42FD-9E9B-2627FCCB1D41}"/>
                </a:ext>
              </a:extLst>
            </p:cNvPr>
            <p:cNvPicPr>
              <a:picLocks noChangeAspect="1"/>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id="{8C8A5E28-D2DF-40B5-802B-38576B3EE85E}"/>
                </a:ext>
              </a:extLst>
            </p:cNvPr>
            <p:cNvSpPr/>
            <p:nvPr/>
          </p:nvSpPr>
          <p:spPr>
            <a:xfrm>
              <a:off x="5620491" y="6651675"/>
              <a:ext cx="668987" cy="138500"/>
            </a:xfrm>
            <a:prstGeom prst="rect">
              <a:avLst/>
            </a:prstGeom>
            <a:noFill/>
          </p:spPr>
          <p:txBody>
            <a:bodyPr wrap="none" lIns="0" tIns="0" rIns="0" bIns="0">
              <a:spAutoFit/>
            </a:bodyPr>
            <a:lstStyle/>
            <a:p>
              <a:pPr algn="ctr"/>
              <a:r>
                <a:rPr lang="en-US" sz="675" b="1">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id="{E7247EFC-DA6F-4517-958E-60940FA8DC84}"/>
              </a:ext>
            </a:extLst>
          </p:cNvPr>
          <p:cNvSpPr/>
          <p:nvPr/>
        </p:nvSpPr>
        <p:spPr>
          <a:xfrm>
            <a:off x="2142000" y="999000"/>
            <a:ext cx="4860000" cy="486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6" name="Anchor">
            <a:extLst>
              <a:ext uri="{FF2B5EF4-FFF2-40B4-BE49-F238E27FC236}">
                <a16:creationId xmlns:a16="http://schemas.microsoft.com/office/drawing/2014/main" id="{B316AF16-047B-4F82-AB9C-1224E1DDA737}"/>
              </a:ext>
            </a:extLst>
          </p:cNvPr>
          <p:cNvSpPr/>
          <p:nvPr/>
        </p:nvSpPr>
        <p:spPr>
          <a:xfrm>
            <a:off x="3897000" y="2754000"/>
            <a:ext cx="1350000" cy="135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cs typeface="Arial" panose="020B0604020202020204" pitchFamily="34" charset="0"/>
            </a:endParaRPr>
          </a:p>
        </p:txBody>
      </p:sp>
      <p:grpSp>
        <p:nvGrpSpPr>
          <p:cNvPr id="32" name="Spinning Wheel 10">
            <a:extLst>
              <a:ext uri="{FF2B5EF4-FFF2-40B4-BE49-F238E27FC236}">
                <a16:creationId xmlns:a16="http://schemas.microsoft.com/office/drawing/2014/main" id="{B5123D5A-8489-4948-BDCA-C21BF48EED80}"/>
              </a:ext>
            </a:extLst>
          </p:cNvPr>
          <p:cNvGrpSpPr/>
          <p:nvPr/>
        </p:nvGrpSpPr>
        <p:grpSpPr>
          <a:xfrm>
            <a:off x="2030088" y="1012278"/>
            <a:ext cx="5083739" cy="4840057"/>
            <a:chOff x="2706784" y="206704"/>
            <a:chExt cx="6778317" cy="6453410"/>
          </a:xfrm>
        </p:grpSpPr>
        <p:sp>
          <p:nvSpPr>
            <p:cNvPr id="33" name="Segment 10">
              <a:extLst>
                <a:ext uri="{FF2B5EF4-FFF2-40B4-BE49-F238E27FC236}">
                  <a16:creationId xmlns:a16="http://schemas.microsoft.com/office/drawing/2014/main" id="{52C205B5-9663-4A8A-9F48-476FB5F6653A}"/>
                </a:ext>
              </a:extLst>
            </p:cNvPr>
            <p:cNvSpPr/>
            <p:nvPr/>
          </p:nvSpPr>
          <p:spPr>
            <a:xfrm rot="19440000">
              <a:off x="4804678" y="206704"/>
              <a:ext cx="1812504" cy="2358292"/>
            </a:xfrm>
            <a:custGeom>
              <a:avLst/>
              <a:gdLst>
                <a:gd name="connsiteX0" fmla="*/ 1812504 w 1812504"/>
                <a:gd name="connsiteY0" fmla="*/ 580792 h 2358292"/>
                <a:gd name="connsiteX1" fmla="*/ 521075 w 1812504"/>
                <a:gd name="connsiteY1" fmla="*/ 2358292 h 2358292"/>
                <a:gd name="connsiteX2" fmla="*/ 450092 w 1812504"/>
                <a:gd name="connsiteY2" fmla="*/ 2312002 h 2358292"/>
                <a:gd name="connsiteX3" fmla="*/ 47112 w 1812504"/>
                <a:gd name="connsiteY3" fmla="*/ 2195890 h 2358292"/>
                <a:gd name="connsiteX4" fmla="*/ 0 w 1812504"/>
                <a:gd name="connsiteY4" fmla="*/ 2198792 h 2358292"/>
                <a:gd name="connsiteX5" fmla="*/ 0 w 1812504"/>
                <a:gd name="connsiteY5" fmla="*/ 1709 h 2358292"/>
                <a:gd name="connsiteX6" fmla="*/ 124166 w 1812504"/>
                <a:gd name="connsiteY6" fmla="*/ 0 h 2358292"/>
                <a:gd name="connsiteX7" fmla="*/ 1685735 w 1812504"/>
                <a:gd name="connsiteY7" fmla="*/ 493500 h 2358292"/>
                <a:gd name="connsiteX8" fmla="*/ 1812504 w 1812504"/>
                <a:gd name="connsiteY8" fmla="*/ 580792 h 235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504" h="2358292">
                  <a:moveTo>
                    <a:pt x="1812504" y="580792"/>
                  </a:moveTo>
                  <a:lnTo>
                    <a:pt x="521075" y="2358292"/>
                  </a:lnTo>
                  <a:lnTo>
                    <a:pt x="450092" y="2312002"/>
                  </a:lnTo>
                  <a:cubicBezTo>
                    <a:pt x="324082" y="2238659"/>
                    <a:pt x="185548" y="2200621"/>
                    <a:pt x="47112" y="2195890"/>
                  </a:cubicBezTo>
                  <a:lnTo>
                    <a:pt x="0" y="2198792"/>
                  </a:lnTo>
                  <a:lnTo>
                    <a:pt x="0" y="1709"/>
                  </a:lnTo>
                  <a:lnTo>
                    <a:pt x="124166" y="0"/>
                  </a:lnTo>
                  <a:cubicBezTo>
                    <a:pt x="664122" y="18455"/>
                    <a:pt x="1204503" y="179810"/>
                    <a:pt x="1685735" y="493500"/>
                  </a:cubicBezTo>
                  <a:lnTo>
                    <a:pt x="1812504" y="580792"/>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4" name="Segment 9">
              <a:extLst>
                <a:ext uri="{FF2B5EF4-FFF2-40B4-BE49-F238E27FC236}">
                  <a16:creationId xmlns:a16="http://schemas.microsoft.com/office/drawing/2014/main" id="{662F17CF-2B18-4001-A42B-E2652281E0B8}"/>
                </a:ext>
              </a:extLst>
            </p:cNvPr>
            <p:cNvSpPr/>
            <p:nvPr/>
          </p:nvSpPr>
          <p:spPr>
            <a:xfrm rot="19440000">
              <a:off x="3370936" y="1264404"/>
              <a:ext cx="1773615" cy="2355935"/>
            </a:xfrm>
            <a:custGeom>
              <a:avLst/>
              <a:gdLst>
                <a:gd name="connsiteX0" fmla="*/ 1773615 w 1773615"/>
                <a:gd name="connsiteY0" fmla="*/ 0 h 2355935"/>
                <a:gd name="connsiteX1" fmla="*/ 1773615 w 1773615"/>
                <a:gd name="connsiteY1" fmla="*/ 2197255 h 2355935"/>
                <a:gd name="connsiteX2" fmla="*/ 1659062 w 1773615"/>
                <a:gd name="connsiteY2" fmla="*/ 2204311 h 2355935"/>
                <a:gd name="connsiteX3" fmla="*/ 1348204 w 1773615"/>
                <a:gd name="connsiteY3" fmla="*/ 2317525 h 2355935"/>
                <a:gd name="connsiteX4" fmla="*/ 1291038 w 1773615"/>
                <a:gd name="connsiteY4" fmla="*/ 2355935 h 2355935"/>
                <a:gd name="connsiteX5" fmla="*/ 0 w 1773615"/>
                <a:gd name="connsiteY5" fmla="*/ 578973 h 2355935"/>
                <a:gd name="connsiteX6" fmla="*/ 213119 w 1773615"/>
                <a:gd name="connsiteY6" fmla="*/ 435778 h 2355935"/>
                <a:gd name="connsiteX7" fmla="*/ 1607260 w 1773615"/>
                <a:gd name="connsiteY7" fmla="*/ 2289 h 2355935"/>
                <a:gd name="connsiteX8" fmla="*/ 1773615 w 1773615"/>
                <a:gd name="connsiteY8" fmla="*/ 0 h 235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3615" h="2355935">
                  <a:moveTo>
                    <a:pt x="1773615" y="0"/>
                  </a:moveTo>
                  <a:lnTo>
                    <a:pt x="1773615" y="2197255"/>
                  </a:lnTo>
                  <a:lnTo>
                    <a:pt x="1659062" y="2204311"/>
                  </a:lnTo>
                  <a:cubicBezTo>
                    <a:pt x="1549993" y="2221586"/>
                    <a:pt x="1444220" y="2259665"/>
                    <a:pt x="1348204" y="2317525"/>
                  </a:cubicBezTo>
                  <a:lnTo>
                    <a:pt x="1291038" y="2355935"/>
                  </a:lnTo>
                  <a:lnTo>
                    <a:pt x="0" y="578973"/>
                  </a:lnTo>
                  <a:lnTo>
                    <a:pt x="213119" y="435778"/>
                  </a:lnTo>
                  <a:cubicBezTo>
                    <a:pt x="638689" y="179327"/>
                    <a:pt x="1118323" y="32468"/>
                    <a:pt x="1607260" y="2289"/>
                  </a:cubicBezTo>
                  <a:lnTo>
                    <a:pt x="1773615"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5" name="Segment 8">
              <a:extLst>
                <a:ext uri="{FF2B5EF4-FFF2-40B4-BE49-F238E27FC236}">
                  <a16:creationId xmlns:a16="http://schemas.microsoft.com/office/drawing/2014/main" id="{5D6D526B-E0DF-4330-8327-B79502762656}"/>
                </a:ext>
              </a:extLst>
            </p:cNvPr>
            <p:cNvSpPr/>
            <p:nvPr/>
          </p:nvSpPr>
          <p:spPr>
            <a:xfrm rot="19440000">
              <a:off x="2706784" y="2218952"/>
              <a:ext cx="2403822" cy="2210353"/>
            </a:xfrm>
            <a:custGeom>
              <a:avLst/>
              <a:gdLst>
                <a:gd name="connsiteX0" fmla="*/ 1112784 w 2403822"/>
                <a:gd name="connsiteY0" fmla="*/ 0 h 2210353"/>
                <a:gd name="connsiteX1" fmla="*/ 2403822 w 2403822"/>
                <a:gd name="connsiteY1" fmla="*/ 1776962 h 2210353"/>
                <a:gd name="connsiteX2" fmla="*/ 2393897 w 2403822"/>
                <a:gd name="connsiteY2" fmla="*/ 1783630 h 2210353"/>
                <a:gd name="connsiteX3" fmla="*/ 2211669 w 2403822"/>
                <a:gd name="connsiteY3" fmla="*/ 1968438 h 2210353"/>
                <a:gd name="connsiteX4" fmla="*/ 2092218 w 2403822"/>
                <a:gd name="connsiteY4" fmla="*/ 2198856 h 2210353"/>
                <a:gd name="connsiteX5" fmla="*/ 2088943 w 2403822"/>
                <a:gd name="connsiteY5" fmla="*/ 2210353 h 2210353"/>
                <a:gd name="connsiteX6" fmla="*/ 0 w 2403822"/>
                <a:gd name="connsiteY6" fmla="*/ 1531615 h 2210353"/>
                <a:gd name="connsiteX7" fmla="*/ 10686 w 2403822"/>
                <a:gd name="connsiteY7" fmla="*/ 1494091 h 2210353"/>
                <a:gd name="connsiteX8" fmla="*/ 434244 w 2403822"/>
                <a:gd name="connsiteY8" fmla="*/ 677063 h 2210353"/>
                <a:gd name="connsiteX9" fmla="*/ 1080397 w 2403822"/>
                <a:gd name="connsiteY9" fmla="*/ 21761 h 2210353"/>
                <a:gd name="connsiteX10" fmla="*/ 1112784 w 2403822"/>
                <a:gd name="connsiteY10" fmla="*/ 0 h 2210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822" h="2210353">
                  <a:moveTo>
                    <a:pt x="1112784" y="0"/>
                  </a:moveTo>
                  <a:lnTo>
                    <a:pt x="2403822" y="1776962"/>
                  </a:lnTo>
                  <a:lnTo>
                    <a:pt x="2393897" y="1783630"/>
                  </a:lnTo>
                  <a:cubicBezTo>
                    <a:pt x="2325848" y="1834394"/>
                    <a:pt x="2264196" y="1896141"/>
                    <a:pt x="2211669" y="1968438"/>
                  </a:cubicBezTo>
                  <a:cubicBezTo>
                    <a:pt x="2159142" y="2040736"/>
                    <a:pt x="2119469" y="2118451"/>
                    <a:pt x="2092218" y="2198856"/>
                  </a:cubicBezTo>
                  <a:lnTo>
                    <a:pt x="2088943" y="2210353"/>
                  </a:lnTo>
                  <a:lnTo>
                    <a:pt x="0" y="1531615"/>
                  </a:lnTo>
                  <a:lnTo>
                    <a:pt x="10686" y="1494091"/>
                  </a:lnTo>
                  <a:cubicBezTo>
                    <a:pt x="107315" y="1208984"/>
                    <a:pt x="247990" y="933419"/>
                    <a:pt x="434244" y="677063"/>
                  </a:cubicBezTo>
                  <a:cubicBezTo>
                    <a:pt x="620497" y="420707"/>
                    <a:pt x="839104" y="201763"/>
                    <a:pt x="1080397" y="21761"/>
                  </a:cubicBezTo>
                  <a:lnTo>
                    <a:pt x="1112784"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6" name="Segment 7">
              <a:extLst>
                <a:ext uri="{FF2B5EF4-FFF2-40B4-BE49-F238E27FC236}">
                  <a16:creationId xmlns:a16="http://schemas.microsoft.com/office/drawing/2014/main" id="{BEB2DC4A-3F5B-4091-B904-52FC02DAB6F8}"/>
                </a:ext>
              </a:extLst>
            </p:cNvPr>
            <p:cNvSpPr/>
            <p:nvPr/>
          </p:nvSpPr>
          <p:spPr>
            <a:xfrm rot="19440000">
              <a:off x="3407879" y="3627616"/>
              <a:ext cx="2242173" cy="1887182"/>
            </a:xfrm>
            <a:custGeom>
              <a:avLst/>
              <a:gdLst>
                <a:gd name="connsiteX0" fmla="*/ 2238338 w 2242173"/>
                <a:gd name="connsiteY0" fmla="*/ 678739 h 1887182"/>
                <a:gd name="connsiteX1" fmla="*/ 2219472 w 2242173"/>
                <a:gd name="connsiteY1" fmla="*/ 744979 h 1887182"/>
                <a:gd name="connsiteX2" fmla="*/ 2207860 w 2242173"/>
                <a:gd name="connsiteY2" fmla="*/ 1075607 h 1887182"/>
                <a:gd name="connsiteX3" fmla="*/ 2242173 w 2242173"/>
                <a:gd name="connsiteY3" fmla="*/ 1208525 h 1887182"/>
                <a:gd name="connsiteX4" fmla="*/ 153482 w 2242173"/>
                <a:gd name="connsiteY4" fmla="*/ 1887182 h 1887182"/>
                <a:gd name="connsiteX5" fmla="*/ 97605 w 2242173"/>
                <a:gd name="connsiteY5" fmla="*/ 1706803 h 1887182"/>
                <a:gd name="connsiteX6" fmla="*/ 79064 w 2242173"/>
                <a:gd name="connsiteY6" fmla="*/ 246941 h 1887182"/>
                <a:gd name="connsiteX7" fmla="*/ 149394 w 2242173"/>
                <a:gd name="connsiteY7" fmla="*/ 0 h 1887182"/>
                <a:gd name="connsiteX8" fmla="*/ 2238338 w 2242173"/>
                <a:gd name="connsiteY8" fmla="*/ 678739 h 188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173" h="1887182">
                  <a:moveTo>
                    <a:pt x="2238338" y="678739"/>
                  </a:moveTo>
                  <a:lnTo>
                    <a:pt x="2219472" y="744979"/>
                  </a:lnTo>
                  <a:cubicBezTo>
                    <a:pt x="2194115" y="854175"/>
                    <a:pt x="2190586" y="966538"/>
                    <a:pt x="2207860" y="1075607"/>
                  </a:cubicBezTo>
                  <a:lnTo>
                    <a:pt x="2242173" y="1208525"/>
                  </a:lnTo>
                  <a:lnTo>
                    <a:pt x="153482" y="1887182"/>
                  </a:lnTo>
                  <a:lnTo>
                    <a:pt x="97605" y="1706803"/>
                  </a:lnTo>
                  <a:cubicBezTo>
                    <a:pt x="-24783" y="1232470"/>
                    <a:pt x="-33327" y="730929"/>
                    <a:pt x="79064" y="246941"/>
                  </a:cubicBezTo>
                  <a:lnTo>
                    <a:pt x="149394" y="0"/>
                  </a:lnTo>
                  <a:lnTo>
                    <a:pt x="2238338" y="678739"/>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7" name="Segment 6">
              <a:extLst>
                <a:ext uri="{FF2B5EF4-FFF2-40B4-BE49-F238E27FC236}">
                  <a16:creationId xmlns:a16="http://schemas.microsoft.com/office/drawing/2014/main" id="{AC54C0A2-DBFA-4667-9249-4E33F504F432}"/>
                </a:ext>
              </a:extLst>
            </p:cNvPr>
            <p:cNvSpPr/>
            <p:nvPr/>
          </p:nvSpPr>
          <p:spPr>
            <a:xfrm rot="19440000">
              <a:off x="4322620" y="4443711"/>
              <a:ext cx="2391407" cy="2198706"/>
            </a:xfrm>
            <a:custGeom>
              <a:avLst/>
              <a:gdLst>
                <a:gd name="connsiteX0" fmla="*/ 2088528 w 2391407"/>
                <a:gd name="connsiteY0" fmla="*/ 0 h 2198706"/>
                <a:gd name="connsiteX1" fmla="*/ 2094701 w 2391407"/>
                <a:gd name="connsiteY1" fmla="*/ 23912 h 2198706"/>
                <a:gd name="connsiteX2" fmla="*/ 2329657 w 2391407"/>
                <a:gd name="connsiteY2" fmla="*/ 371288 h 2198706"/>
                <a:gd name="connsiteX3" fmla="*/ 2391407 w 2391407"/>
                <a:gd name="connsiteY3" fmla="*/ 421097 h 2198706"/>
                <a:gd name="connsiteX4" fmla="*/ 1099898 w 2391407"/>
                <a:gd name="connsiteY4" fmla="*/ 2198706 h 2198706"/>
                <a:gd name="connsiteX5" fmla="*/ 981994 w 2391407"/>
                <a:gd name="connsiteY5" fmla="*/ 2108403 h 2198706"/>
                <a:gd name="connsiteX6" fmla="*/ 30096 w 2391407"/>
                <a:gd name="connsiteY6" fmla="*/ 775762 h 2198706"/>
                <a:gd name="connsiteX7" fmla="*/ 0 w 2391407"/>
                <a:gd name="connsiteY7" fmla="*/ 678604 h 2198706"/>
                <a:gd name="connsiteX8" fmla="*/ 2088528 w 2391407"/>
                <a:gd name="connsiteY8" fmla="*/ 0 h 2198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1407" h="2198706">
                  <a:moveTo>
                    <a:pt x="2088528" y="0"/>
                  </a:moveTo>
                  <a:lnTo>
                    <a:pt x="2094701" y="23912"/>
                  </a:lnTo>
                  <a:cubicBezTo>
                    <a:pt x="2141979" y="154110"/>
                    <a:pt x="2220965" y="274109"/>
                    <a:pt x="2329657" y="371288"/>
                  </a:cubicBezTo>
                  <a:lnTo>
                    <a:pt x="2391407" y="421097"/>
                  </a:lnTo>
                  <a:lnTo>
                    <a:pt x="1099898" y="2198706"/>
                  </a:lnTo>
                  <a:lnTo>
                    <a:pt x="981994" y="2108403"/>
                  </a:lnTo>
                  <a:cubicBezTo>
                    <a:pt x="534948" y="1747659"/>
                    <a:pt x="214504" y="1283587"/>
                    <a:pt x="30096" y="775762"/>
                  </a:cubicBezTo>
                  <a:lnTo>
                    <a:pt x="0" y="678604"/>
                  </a:lnTo>
                  <a:lnTo>
                    <a:pt x="208852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8" name="Segment 5">
              <a:extLst>
                <a:ext uri="{FF2B5EF4-FFF2-40B4-BE49-F238E27FC236}">
                  <a16:creationId xmlns:a16="http://schemas.microsoft.com/office/drawing/2014/main" id="{5E98BE26-8444-4529-806D-372E3848F1A5}"/>
                </a:ext>
              </a:extLst>
            </p:cNvPr>
            <p:cNvSpPr/>
            <p:nvPr/>
          </p:nvSpPr>
          <p:spPr>
            <a:xfrm rot="19440000">
              <a:off x="5568685" y="4296458"/>
              <a:ext cx="1798755" cy="2363656"/>
            </a:xfrm>
            <a:custGeom>
              <a:avLst/>
              <a:gdLst>
                <a:gd name="connsiteX0" fmla="*/ 1798755 w 1798755"/>
                <a:gd name="connsiteY0" fmla="*/ 166158 h 2363656"/>
                <a:gd name="connsiteX1" fmla="*/ 1798755 w 1798755"/>
                <a:gd name="connsiteY1" fmla="*/ 2362236 h 2363656"/>
                <a:gd name="connsiteX2" fmla="*/ 1695593 w 1798755"/>
                <a:gd name="connsiteY2" fmla="*/ 2363656 h 2363656"/>
                <a:gd name="connsiteX3" fmla="*/ 4290 w 1798755"/>
                <a:gd name="connsiteY3" fmla="*/ 1780821 h 2363656"/>
                <a:gd name="connsiteX4" fmla="*/ 0 w 1798755"/>
                <a:gd name="connsiteY4" fmla="*/ 1777536 h 2363656"/>
                <a:gd name="connsiteX5" fmla="*/ 1291456 w 1798755"/>
                <a:gd name="connsiteY5" fmla="*/ 0 h 2363656"/>
                <a:gd name="connsiteX6" fmla="*/ 1295665 w 1798755"/>
                <a:gd name="connsiteY6" fmla="*/ 3395 h 2363656"/>
                <a:gd name="connsiteX7" fmla="*/ 1772647 w 1798755"/>
                <a:gd name="connsiteY7" fmla="*/ 167766 h 2363656"/>
                <a:gd name="connsiteX8" fmla="*/ 1798755 w 1798755"/>
                <a:gd name="connsiteY8" fmla="*/ 166158 h 236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8755" h="2363656">
                  <a:moveTo>
                    <a:pt x="1798755" y="166158"/>
                  </a:moveTo>
                  <a:lnTo>
                    <a:pt x="1798755" y="2362236"/>
                  </a:lnTo>
                  <a:lnTo>
                    <a:pt x="1695593" y="2363656"/>
                  </a:lnTo>
                  <a:cubicBezTo>
                    <a:pt x="1106551" y="2343523"/>
                    <a:pt x="517001" y="2153328"/>
                    <a:pt x="4290" y="1780821"/>
                  </a:cubicBezTo>
                  <a:lnTo>
                    <a:pt x="0" y="1777536"/>
                  </a:lnTo>
                  <a:lnTo>
                    <a:pt x="1291456" y="0"/>
                  </a:lnTo>
                  <a:lnTo>
                    <a:pt x="1295665" y="3395"/>
                  </a:lnTo>
                  <a:cubicBezTo>
                    <a:pt x="1440260" y="108449"/>
                    <a:pt x="1606525" y="162088"/>
                    <a:pt x="1772647" y="167766"/>
                  </a:cubicBezTo>
                  <a:lnTo>
                    <a:pt x="1798755" y="166158"/>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9" name="Segment 4">
              <a:extLst>
                <a:ext uri="{FF2B5EF4-FFF2-40B4-BE49-F238E27FC236}">
                  <a16:creationId xmlns:a16="http://schemas.microsoft.com/office/drawing/2014/main" id="{9FA3CF94-921C-4079-9CB9-D72FA0E78604}"/>
                </a:ext>
              </a:extLst>
            </p:cNvPr>
            <p:cNvSpPr/>
            <p:nvPr/>
          </p:nvSpPr>
          <p:spPr>
            <a:xfrm rot="19440000">
              <a:off x="7028400" y="3243389"/>
              <a:ext cx="1795084" cy="2356536"/>
            </a:xfrm>
            <a:custGeom>
              <a:avLst/>
              <a:gdLst>
                <a:gd name="connsiteX0" fmla="*/ 504046 w 1795084"/>
                <a:gd name="connsiteY0" fmla="*/ 0 h 2356536"/>
                <a:gd name="connsiteX1" fmla="*/ 1795084 w 1795084"/>
                <a:gd name="connsiteY1" fmla="*/ 1776961 h 2356536"/>
                <a:gd name="connsiteX2" fmla="*/ 1581500 w 1795084"/>
                <a:gd name="connsiteY2" fmla="*/ 1920469 h 2356536"/>
                <a:gd name="connsiteX3" fmla="*/ 187359 w 1795084"/>
                <a:gd name="connsiteY3" fmla="*/ 2353957 h 2356536"/>
                <a:gd name="connsiteX4" fmla="*/ 0 w 1795084"/>
                <a:gd name="connsiteY4" fmla="*/ 2356536 h 2356536"/>
                <a:gd name="connsiteX5" fmla="*/ 0 w 1795084"/>
                <a:gd name="connsiteY5" fmla="*/ 160286 h 2356536"/>
                <a:gd name="connsiteX6" fmla="*/ 135558 w 1795084"/>
                <a:gd name="connsiteY6" fmla="*/ 151936 h 2356536"/>
                <a:gd name="connsiteX7" fmla="*/ 446415 w 1795084"/>
                <a:gd name="connsiteY7" fmla="*/ 38722 h 2356536"/>
                <a:gd name="connsiteX8" fmla="*/ 504046 w 1795084"/>
                <a:gd name="connsiteY8" fmla="*/ 0 h 235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084" h="2356536">
                  <a:moveTo>
                    <a:pt x="504046" y="0"/>
                  </a:moveTo>
                  <a:lnTo>
                    <a:pt x="1795084" y="1776961"/>
                  </a:lnTo>
                  <a:lnTo>
                    <a:pt x="1581500" y="1920469"/>
                  </a:lnTo>
                  <a:cubicBezTo>
                    <a:pt x="1155930" y="2176919"/>
                    <a:pt x="676296" y="2323778"/>
                    <a:pt x="187359" y="2353957"/>
                  </a:cubicBezTo>
                  <a:lnTo>
                    <a:pt x="0" y="2356536"/>
                  </a:lnTo>
                  <a:lnTo>
                    <a:pt x="0" y="160286"/>
                  </a:lnTo>
                  <a:lnTo>
                    <a:pt x="135558" y="151936"/>
                  </a:lnTo>
                  <a:cubicBezTo>
                    <a:pt x="244626" y="134660"/>
                    <a:pt x="350400" y="96582"/>
                    <a:pt x="446415" y="38722"/>
                  </a:cubicBezTo>
                  <a:lnTo>
                    <a:pt x="504046"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0" name="Segment 3">
              <a:extLst>
                <a:ext uri="{FF2B5EF4-FFF2-40B4-BE49-F238E27FC236}">
                  <a16:creationId xmlns:a16="http://schemas.microsoft.com/office/drawing/2014/main" id="{2B42EAB0-7EBB-47DF-9A7B-1AC125C1A2E3}"/>
                </a:ext>
              </a:extLst>
            </p:cNvPr>
            <p:cNvSpPr/>
            <p:nvPr/>
          </p:nvSpPr>
          <p:spPr>
            <a:xfrm rot="19440000">
              <a:off x="7081895" y="2429116"/>
              <a:ext cx="2403206" cy="2209508"/>
            </a:xfrm>
            <a:custGeom>
              <a:avLst/>
              <a:gdLst>
                <a:gd name="connsiteX0" fmla="*/ 2403206 w 2403206"/>
                <a:gd name="connsiteY0" fmla="*/ 678740 h 2209508"/>
                <a:gd name="connsiteX1" fmla="*/ 2392671 w 2403206"/>
                <a:gd name="connsiteY1" fmla="*/ 715729 h 2209508"/>
                <a:gd name="connsiteX2" fmla="*/ 1969114 w 2403206"/>
                <a:gd name="connsiteY2" fmla="*/ 1532757 h 2209508"/>
                <a:gd name="connsiteX3" fmla="*/ 1322960 w 2403206"/>
                <a:gd name="connsiteY3" fmla="*/ 2188059 h 2209508"/>
                <a:gd name="connsiteX4" fmla="*/ 1291039 w 2403206"/>
                <a:gd name="connsiteY4" fmla="*/ 2209508 h 2209508"/>
                <a:gd name="connsiteX5" fmla="*/ 0 w 2403206"/>
                <a:gd name="connsiteY5" fmla="*/ 432546 h 2209508"/>
                <a:gd name="connsiteX6" fmla="*/ 9460 w 2403206"/>
                <a:gd name="connsiteY6" fmla="*/ 426190 h 2209508"/>
                <a:gd name="connsiteX7" fmla="*/ 191688 w 2403206"/>
                <a:gd name="connsiteY7" fmla="*/ 241381 h 2209508"/>
                <a:gd name="connsiteX8" fmla="*/ 311139 w 2403206"/>
                <a:gd name="connsiteY8" fmla="*/ 10963 h 2209508"/>
                <a:gd name="connsiteX9" fmla="*/ 314262 w 2403206"/>
                <a:gd name="connsiteY9" fmla="*/ 0 h 2209508"/>
                <a:gd name="connsiteX10" fmla="*/ 2403206 w 2403206"/>
                <a:gd name="connsiteY10" fmla="*/ 678740 h 220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206" h="2209508">
                  <a:moveTo>
                    <a:pt x="2403206" y="678740"/>
                  </a:moveTo>
                  <a:lnTo>
                    <a:pt x="2392671" y="715729"/>
                  </a:lnTo>
                  <a:cubicBezTo>
                    <a:pt x="2296043" y="1000836"/>
                    <a:pt x="2155367" y="1276401"/>
                    <a:pt x="1969114" y="1532757"/>
                  </a:cubicBezTo>
                  <a:cubicBezTo>
                    <a:pt x="1782860" y="1789113"/>
                    <a:pt x="1564253" y="2008058"/>
                    <a:pt x="1322960" y="2188059"/>
                  </a:cubicBezTo>
                  <a:lnTo>
                    <a:pt x="1291039" y="2209508"/>
                  </a:lnTo>
                  <a:lnTo>
                    <a:pt x="0" y="432546"/>
                  </a:lnTo>
                  <a:lnTo>
                    <a:pt x="9460" y="426190"/>
                  </a:lnTo>
                  <a:cubicBezTo>
                    <a:pt x="77509" y="375425"/>
                    <a:pt x="139161" y="313679"/>
                    <a:pt x="191688" y="241381"/>
                  </a:cubicBezTo>
                  <a:cubicBezTo>
                    <a:pt x="244215" y="169084"/>
                    <a:pt x="283888" y="91369"/>
                    <a:pt x="311139" y="10963"/>
                  </a:cubicBezTo>
                  <a:lnTo>
                    <a:pt x="314262" y="0"/>
                  </a:lnTo>
                  <a:lnTo>
                    <a:pt x="2403206" y="678740"/>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1" name="Segment 2">
              <a:extLst>
                <a:ext uri="{FF2B5EF4-FFF2-40B4-BE49-F238E27FC236}">
                  <a16:creationId xmlns:a16="http://schemas.microsoft.com/office/drawing/2014/main" id="{9D908D8C-CF90-42F6-A032-9EA5CED11314}"/>
                </a:ext>
              </a:extLst>
            </p:cNvPr>
            <p:cNvSpPr/>
            <p:nvPr/>
          </p:nvSpPr>
          <p:spPr>
            <a:xfrm rot="19440000">
              <a:off x="6542846" y="1344306"/>
              <a:ext cx="2241807" cy="1886322"/>
            </a:xfrm>
            <a:custGeom>
              <a:avLst/>
              <a:gdLst>
                <a:gd name="connsiteX0" fmla="*/ 2088758 w 2241807"/>
                <a:gd name="connsiteY0" fmla="*/ 0 h 1886322"/>
                <a:gd name="connsiteX1" fmla="*/ 2144202 w 2241807"/>
                <a:gd name="connsiteY1" fmla="*/ 178985 h 1886322"/>
                <a:gd name="connsiteX2" fmla="*/ 2162743 w 2241807"/>
                <a:gd name="connsiteY2" fmla="*/ 1638847 h 1886322"/>
                <a:gd name="connsiteX3" fmla="*/ 2092262 w 2241807"/>
                <a:gd name="connsiteY3" fmla="*/ 1886322 h 1886322"/>
                <a:gd name="connsiteX4" fmla="*/ 3318 w 2241807"/>
                <a:gd name="connsiteY4" fmla="*/ 1207583 h 1886322"/>
                <a:gd name="connsiteX5" fmla="*/ 22335 w 2241807"/>
                <a:gd name="connsiteY5" fmla="*/ 1140809 h 1886322"/>
                <a:gd name="connsiteX6" fmla="*/ 33947 w 2241807"/>
                <a:gd name="connsiteY6" fmla="*/ 810181 h 1886322"/>
                <a:gd name="connsiteX7" fmla="*/ 0 w 2241807"/>
                <a:gd name="connsiteY7" fmla="*/ 678679 h 1886322"/>
                <a:gd name="connsiteX8" fmla="*/ 2088758 w 2241807"/>
                <a:gd name="connsiteY8" fmla="*/ 0 h 188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1807" h="1886322">
                  <a:moveTo>
                    <a:pt x="2088758" y="0"/>
                  </a:moveTo>
                  <a:lnTo>
                    <a:pt x="2144202" y="178985"/>
                  </a:lnTo>
                  <a:cubicBezTo>
                    <a:pt x="2266590" y="653317"/>
                    <a:pt x="2275134" y="1154858"/>
                    <a:pt x="2162743" y="1638847"/>
                  </a:cubicBezTo>
                  <a:lnTo>
                    <a:pt x="2092262" y="1886322"/>
                  </a:lnTo>
                  <a:lnTo>
                    <a:pt x="3318" y="1207583"/>
                  </a:lnTo>
                  <a:lnTo>
                    <a:pt x="22335" y="1140809"/>
                  </a:lnTo>
                  <a:cubicBezTo>
                    <a:pt x="47692" y="1031613"/>
                    <a:pt x="51221" y="919249"/>
                    <a:pt x="33947" y="810181"/>
                  </a:cubicBezTo>
                  <a:lnTo>
                    <a:pt x="0" y="678679"/>
                  </a:lnTo>
                  <a:lnTo>
                    <a:pt x="2088758" y="0"/>
                  </a:lnTo>
                  <a:close/>
                </a:path>
              </a:pathLst>
            </a:cu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2" name="Segment 1">
              <a:extLst>
                <a:ext uri="{FF2B5EF4-FFF2-40B4-BE49-F238E27FC236}">
                  <a16:creationId xmlns:a16="http://schemas.microsoft.com/office/drawing/2014/main" id="{C204C949-8ED3-4221-A775-AD47FA458F03}"/>
                </a:ext>
              </a:extLst>
            </p:cNvPr>
            <p:cNvSpPr/>
            <p:nvPr/>
          </p:nvSpPr>
          <p:spPr>
            <a:xfrm rot="19440000">
              <a:off x="5470394" y="212430"/>
              <a:ext cx="2398855" cy="2205598"/>
            </a:xfrm>
            <a:custGeom>
              <a:avLst/>
              <a:gdLst>
                <a:gd name="connsiteX0" fmla="*/ 1291375 w 2398855"/>
                <a:gd name="connsiteY0" fmla="*/ 0 h 2205598"/>
                <a:gd name="connsiteX1" fmla="*/ 2368326 w 2398855"/>
                <a:gd name="connsiteY1" fmla="*/ 1428419 h 2205598"/>
                <a:gd name="connsiteX2" fmla="*/ 2398855 w 2398855"/>
                <a:gd name="connsiteY2" fmla="*/ 1526972 h 2205598"/>
                <a:gd name="connsiteX3" fmla="*/ 310260 w 2398855"/>
                <a:gd name="connsiteY3" fmla="*/ 2205598 h 2205598"/>
                <a:gd name="connsiteX4" fmla="*/ 303721 w 2398855"/>
                <a:gd name="connsiteY4" fmla="*/ 2180269 h 2205598"/>
                <a:gd name="connsiteX5" fmla="*/ 0 w 2398855"/>
                <a:gd name="connsiteY5" fmla="*/ 1777426 h 2205598"/>
                <a:gd name="connsiteX6" fmla="*/ 1291375 w 2398855"/>
                <a:gd name="connsiteY6" fmla="*/ 0 h 2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855" h="2205598">
                  <a:moveTo>
                    <a:pt x="1291375" y="0"/>
                  </a:moveTo>
                  <a:cubicBezTo>
                    <a:pt x="1804087" y="372507"/>
                    <a:pt x="2167154" y="874428"/>
                    <a:pt x="2368326" y="1428419"/>
                  </a:cubicBezTo>
                  <a:lnTo>
                    <a:pt x="2398855" y="1526972"/>
                  </a:lnTo>
                  <a:lnTo>
                    <a:pt x="310260" y="2205598"/>
                  </a:lnTo>
                  <a:lnTo>
                    <a:pt x="303721" y="2180269"/>
                  </a:lnTo>
                  <a:cubicBezTo>
                    <a:pt x="246987" y="2024032"/>
                    <a:pt x="144595" y="1882480"/>
                    <a:pt x="0" y="1777426"/>
                  </a:cubicBezTo>
                  <a:lnTo>
                    <a:pt x="1291375"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3" name="Segment 10 Text">
              <a:extLst>
                <a:ext uri="{FF2B5EF4-FFF2-40B4-BE49-F238E27FC236}">
                  <a16:creationId xmlns:a16="http://schemas.microsoft.com/office/drawing/2014/main" id="{42C32710-2676-4E22-8BD9-BB984EAEFF2B}"/>
                </a:ext>
              </a:extLst>
            </p:cNvPr>
            <p:cNvSpPr/>
            <p:nvPr/>
          </p:nvSpPr>
          <p:spPr>
            <a:xfrm rot="15044964">
              <a:off x="4392400" y="1192399"/>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Carpenter</a:t>
              </a:r>
            </a:p>
          </p:txBody>
        </p:sp>
        <p:sp>
          <p:nvSpPr>
            <p:cNvPr id="60" name="Segment 9 Text">
              <a:extLst>
                <a:ext uri="{FF2B5EF4-FFF2-40B4-BE49-F238E27FC236}">
                  <a16:creationId xmlns:a16="http://schemas.microsoft.com/office/drawing/2014/main" id="{E0DBBA3D-EDC3-4F2F-BA90-9CC10D71459B}"/>
                </a:ext>
              </a:extLst>
            </p:cNvPr>
            <p:cNvSpPr/>
            <p:nvPr/>
          </p:nvSpPr>
          <p:spPr>
            <a:xfrm rot="12746085">
              <a:off x="3411014" y="1928770"/>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Graphic Designer</a:t>
              </a:r>
            </a:p>
          </p:txBody>
        </p:sp>
        <p:sp>
          <p:nvSpPr>
            <p:cNvPr id="61" name="Segment 8 Text">
              <a:extLst>
                <a:ext uri="{FF2B5EF4-FFF2-40B4-BE49-F238E27FC236}">
                  <a16:creationId xmlns:a16="http://schemas.microsoft.com/office/drawing/2014/main" id="{F7E52260-A0E4-406C-99D5-5E78A6732972}"/>
                </a:ext>
              </a:extLst>
            </p:cNvPr>
            <p:cNvSpPr/>
            <p:nvPr/>
          </p:nvSpPr>
          <p:spPr>
            <a:xfrm rot="10800000">
              <a:off x="3088578" y="3041846"/>
              <a:ext cx="2134632" cy="815259"/>
            </a:xfrm>
            <a:prstGeom prst="rect">
              <a:avLst/>
            </a:prstGeom>
            <a:noFill/>
          </p:spPr>
          <p:txBody>
            <a:bodyPr vert="horz" wrap="square" lIns="27000" tIns="27000" rIns="27000" bIns="27000" anchor="ctr" anchorCtr="0">
              <a:normAutofit/>
            </a:bodyPr>
            <a:lstStyle/>
            <a:p>
              <a:pPr algn="ctr"/>
              <a:r>
                <a:rPr lang="en-US" sz="1800" b="1">
                  <a:ln w="0"/>
                  <a:solidFill>
                    <a:prstClr val="black"/>
                  </a:solidFill>
                  <a:ea typeface="+mn-ea"/>
                  <a:cs typeface="Arial" panose="020B0604020202020204" pitchFamily="34" charset="0"/>
                </a:rPr>
                <a:t>Doctor</a:t>
              </a:r>
              <a:endParaRPr lang="en-US" sz="1800" b="1">
                <a:ln w="0"/>
                <a:cs typeface="Arial" panose="020B0604020202020204" pitchFamily="34" charset="0"/>
              </a:endParaRPr>
            </a:p>
          </p:txBody>
        </p:sp>
        <p:sp>
          <p:nvSpPr>
            <p:cNvPr id="62" name="Segment 7 Text">
              <a:extLst>
                <a:ext uri="{FF2B5EF4-FFF2-40B4-BE49-F238E27FC236}">
                  <a16:creationId xmlns:a16="http://schemas.microsoft.com/office/drawing/2014/main" id="{F7A9E11C-6485-4CD0-910C-EC3B27CA2109}"/>
                </a:ext>
              </a:extLst>
            </p:cNvPr>
            <p:cNvSpPr/>
            <p:nvPr/>
          </p:nvSpPr>
          <p:spPr>
            <a:xfrm rot="8533522">
              <a:off x="3465297" y="4204795"/>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Teacher</a:t>
              </a:r>
            </a:p>
          </p:txBody>
        </p:sp>
        <p:sp>
          <p:nvSpPr>
            <p:cNvPr id="65" name="Segment 6 Text">
              <a:extLst>
                <a:ext uri="{FF2B5EF4-FFF2-40B4-BE49-F238E27FC236}">
                  <a16:creationId xmlns:a16="http://schemas.microsoft.com/office/drawing/2014/main" id="{794C4BDF-D593-412B-9F3F-92D5B2D45420}"/>
                </a:ext>
              </a:extLst>
            </p:cNvPr>
            <p:cNvSpPr/>
            <p:nvPr/>
          </p:nvSpPr>
          <p:spPr>
            <a:xfrm rot="6448510">
              <a:off x="4448297" y="4890955"/>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Programmer</a:t>
              </a:r>
            </a:p>
          </p:txBody>
        </p:sp>
        <p:sp>
          <p:nvSpPr>
            <p:cNvPr id="72" name="Segment 5 Text">
              <a:extLst>
                <a:ext uri="{FF2B5EF4-FFF2-40B4-BE49-F238E27FC236}">
                  <a16:creationId xmlns:a16="http://schemas.microsoft.com/office/drawing/2014/main" id="{FFBCECC3-F70A-42A8-BA20-4418414E7281}"/>
                </a:ext>
              </a:extLst>
            </p:cNvPr>
            <p:cNvSpPr/>
            <p:nvPr/>
          </p:nvSpPr>
          <p:spPr>
            <a:xfrm rot="4437146">
              <a:off x="5602504" y="4880553"/>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Plumber</a:t>
              </a:r>
            </a:p>
          </p:txBody>
        </p:sp>
        <p:sp>
          <p:nvSpPr>
            <p:cNvPr id="73" name="Segment 4 Text">
              <a:extLst>
                <a:ext uri="{FF2B5EF4-FFF2-40B4-BE49-F238E27FC236}">
                  <a16:creationId xmlns:a16="http://schemas.microsoft.com/office/drawing/2014/main" id="{F0E7D3DF-C7D3-4769-AB38-86B7446FDAC0}"/>
                </a:ext>
              </a:extLst>
            </p:cNvPr>
            <p:cNvSpPr/>
            <p:nvPr/>
          </p:nvSpPr>
          <p:spPr>
            <a:xfrm rot="2251830">
              <a:off x="6593981" y="4196414"/>
              <a:ext cx="2134632" cy="815259"/>
            </a:xfrm>
            <a:prstGeom prst="rect">
              <a:avLst/>
            </a:prstGeom>
            <a:noFill/>
          </p:spPr>
          <p:txBody>
            <a:bodyPr vert="horz" wrap="square" lIns="27000" tIns="27000" rIns="27000" bIns="27000" anchor="ctr" anchorCtr="0">
              <a:normAutofit/>
            </a:bodyPr>
            <a:lstStyle/>
            <a:p>
              <a:pPr algn="ctr" defTabSz="685800" eaLnBrk="1" fontAlgn="auto" hangingPunct="1">
                <a:spcBef>
                  <a:spcPts val="0"/>
                </a:spcBef>
                <a:spcAft>
                  <a:spcPts val="0"/>
                </a:spcAft>
              </a:pPr>
              <a:r>
                <a:rPr lang="en-US" sz="1800" b="1">
                  <a:ln w="0"/>
                  <a:solidFill>
                    <a:prstClr val="black"/>
                  </a:solidFill>
                  <a:ea typeface="+mn-ea"/>
                  <a:cs typeface="Arial" panose="020B0604020202020204" pitchFamily="34" charset="0"/>
                </a:rPr>
                <a:t>Restaurant Server</a:t>
              </a:r>
            </a:p>
          </p:txBody>
        </p:sp>
        <p:sp>
          <p:nvSpPr>
            <p:cNvPr id="74" name="Segment 3 Text">
              <a:extLst>
                <a:ext uri="{FF2B5EF4-FFF2-40B4-BE49-F238E27FC236}">
                  <a16:creationId xmlns:a16="http://schemas.microsoft.com/office/drawing/2014/main" id="{302BC54B-15F2-4543-B08E-73C343EE81B2}"/>
                </a:ext>
              </a:extLst>
            </p:cNvPr>
            <p:cNvSpPr/>
            <p:nvPr/>
          </p:nvSpPr>
          <p:spPr>
            <a:xfrm>
              <a:off x="6975036" y="302400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Fishers</a:t>
              </a:r>
            </a:p>
          </p:txBody>
        </p:sp>
        <p:sp>
          <p:nvSpPr>
            <p:cNvPr id="75" name="Segment 2 Text">
              <a:extLst>
                <a:ext uri="{FF2B5EF4-FFF2-40B4-BE49-F238E27FC236}">
                  <a16:creationId xmlns:a16="http://schemas.microsoft.com/office/drawing/2014/main" id="{421FA830-E00D-475D-A3EC-158B0533B899}"/>
                </a:ext>
              </a:extLst>
            </p:cNvPr>
            <p:cNvSpPr/>
            <p:nvPr/>
          </p:nvSpPr>
          <p:spPr>
            <a:xfrm rot="19530205">
              <a:off x="6596433" y="1879838"/>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Pilot</a:t>
              </a:r>
            </a:p>
          </p:txBody>
        </p:sp>
        <p:sp>
          <p:nvSpPr>
            <p:cNvPr id="76" name="Segment 1 Text">
              <a:extLst>
                <a:ext uri="{FF2B5EF4-FFF2-40B4-BE49-F238E27FC236}">
                  <a16:creationId xmlns:a16="http://schemas.microsoft.com/office/drawing/2014/main" id="{A68EFAF5-B9F3-4478-A6CB-ED802BB69FAB}"/>
                </a:ext>
              </a:extLst>
            </p:cNvPr>
            <p:cNvSpPr/>
            <p:nvPr/>
          </p:nvSpPr>
          <p:spPr>
            <a:xfrm rot="17140939">
              <a:off x="5594705" y="1125596"/>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Childcare Worker</a:t>
              </a:r>
            </a:p>
          </p:txBody>
        </p:sp>
      </p:grpSp>
      <p:grpSp>
        <p:nvGrpSpPr>
          <p:cNvPr id="67" name="Spin Button">
            <a:extLst>
              <a:ext uri="{FF2B5EF4-FFF2-40B4-BE49-F238E27FC236}">
                <a16:creationId xmlns:a16="http://schemas.microsoft.com/office/drawing/2014/main" id="{1972FA71-9F7D-4B81-B488-7F26645D57CD}"/>
              </a:ext>
            </a:extLst>
          </p:cNvPr>
          <p:cNvGrpSpPr/>
          <p:nvPr/>
        </p:nvGrpSpPr>
        <p:grpSpPr>
          <a:xfrm>
            <a:off x="3897000" y="2754000"/>
            <a:ext cx="1350000" cy="1350000"/>
            <a:chOff x="5196000" y="2529000"/>
            <a:chExt cx="1800000" cy="1800000"/>
          </a:xfrm>
        </p:grpSpPr>
        <p:sp>
          <p:nvSpPr>
            <p:cNvPr id="51" name="Spin Button">
              <a:extLst>
                <a:ext uri="{FF2B5EF4-FFF2-40B4-BE49-F238E27FC236}">
                  <a16:creationId xmlns:a16="http://schemas.microsoft.com/office/drawing/2014/main"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3000" b="1">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64" name="Arrow: Curved Down 63">
              <a:extLst>
                <a:ext uri="{FF2B5EF4-FFF2-40B4-BE49-F238E27FC236}">
                  <a16:creationId xmlns:a16="http://schemas.microsoft.com/office/drawing/2014/main"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grpSp>
      <p:sp>
        <p:nvSpPr>
          <p:cNvPr id="48" name="Marker">
            <a:extLst>
              <a:ext uri="{FF2B5EF4-FFF2-40B4-BE49-F238E27FC236}">
                <a16:creationId xmlns:a16="http://schemas.microsoft.com/office/drawing/2014/main" id="{6F381C54-25EF-445D-B869-A54C62C08DBE}"/>
              </a:ext>
            </a:extLst>
          </p:cNvPr>
          <p:cNvSpPr/>
          <p:nvPr/>
        </p:nvSpPr>
        <p:spPr>
          <a:xfrm rot="10800000">
            <a:off x="4305905" y="855602"/>
            <a:ext cx="540000" cy="54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3" name="Group 2">
            <a:extLst>
              <a:ext uri="{FF2B5EF4-FFF2-40B4-BE49-F238E27FC236}">
                <a16:creationId xmlns:a16="http://schemas.microsoft.com/office/drawing/2014/main" id="{2E5ABD69-AC00-CE0A-0636-74BB621692B5}"/>
              </a:ext>
            </a:extLst>
          </p:cNvPr>
          <p:cNvGrpSpPr/>
          <p:nvPr/>
        </p:nvGrpSpPr>
        <p:grpSpPr>
          <a:xfrm>
            <a:off x="63909" y="2374557"/>
            <a:ext cx="2484053" cy="2238475"/>
            <a:chOff x="63909" y="2374557"/>
            <a:chExt cx="2484053" cy="2238475"/>
          </a:xfrm>
        </p:grpSpPr>
        <p:sp>
          <p:nvSpPr>
            <p:cNvPr id="44" name="Wave 43">
              <a:extLst>
                <a:ext uri="{FF2B5EF4-FFF2-40B4-BE49-F238E27FC236}">
                  <a16:creationId xmlns:a16="http://schemas.microsoft.com/office/drawing/2014/main" id="{5DB927DA-B88F-4E7A-834E-B088729FAA60}"/>
                </a:ext>
              </a:extLst>
            </p:cNvPr>
            <p:cNvSpPr/>
            <p:nvPr/>
          </p:nvSpPr>
          <p:spPr>
            <a:xfrm>
              <a:off x="63909" y="2374557"/>
              <a:ext cx="2034027" cy="2238475"/>
            </a:xfrm>
            <a:prstGeom prst="wave">
              <a:avLst>
                <a:gd name="adj1" fmla="val 12500"/>
                <a:gd name="adj2" fmla="val 11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5" name="TextBox 44">
              <a:hlinkClick r:id="rId6" action="ppaction://hlinksldjump"/>
              <a:extLst>
                <a:ext uri="{FF2B5EF4-FFF2-40B4-BE49-F238E27FC236}">
                  <a16:creationId xmlns:a16="http://schemas.microsoft.com/office/drawing/2014/main" id="{2F0DBD06-2D92-4E59-A00F-456A8C97C61F}"/>
                </a:ext>
              </a:extLst>
            </p:cNvPr>
            <p:cNvSpPr txBox="1"/>
            <p:nvPr/>
          </p:nvSpPr>
          <p:spPr>
            <a:xfrm>
              <a:off x="184704" y="2830846"/>
              <a:ext cx="2363258" cy="1200329"/>
            </a:xfrm>
            <a:prstGeom prst="rect">
              <a:avLst/>
            </a:prstGeom>
            <a:noFill/>
          </p:spPr>
          <p:txBody>
            <a:bodyPr wrap="square" rtlCol="0">
              <a:spAutoFit/>
            </a:bodyPr>
            <a:lstStyle/>
            <a:p>
              <a:r>
                <a:rPr lang="en-US">
                  <a:solidFill>
                    <a:schemeClr val="bg1"/>
                  </a:solidFill>
                </a:rPr>
                <a:t>Click: Here: Your Future Awaits…</a:t>
              </a:r>
              <a:endParaRPr lang="en-CA">
                <a:solidFill>
                  <a:schemeClr val="bg1"/>
                </a:solidFill>
              </a:endParaRPr>
            </a:p>
          </p:txBody>
        </p:sp>
      </p:grpSp>
      <p:sp>
        <p:nvSpPr>
          <p:cNvPr id="2" name="TextBox 1">
            <a:extLst>
              <a:ext uri="{FF2B5EF4-FFF2-40B4-BE49-F238E27FC236}">
                <a16:creationId xmlns:a16="http://schemas.microsoft.com/office/drawing/2014/main" id="{AE0EBB92-7801-72E1-96E7-2C76CA758ACC}"/>
              </a:ext>
            </a:extLst>
          </p:cNvPr>
          <p:cNvSpPr txBox="1"/>
          <p:nvPr/>
        </p:nvSpPr>
        <p:spPr>
          <a:xfrm>
            <a:off x="1143287" y="6037364"/>
            <a:ext cx="5650787" cy="830997"/>
          </a:xfrm>
          <a:prstGeom prst="rect">
            <a:avLst/>
          </a:prstGeom>
          <a:noFill/>
        </p:spPr>
        <p:txBody>
          <a:bodyPr wrap="square" rtlCol="0">
            <a:spAutoFit/>
          </a:bodyPr>
          <a:lstStyle/>
          <a:p>
            <a:r>
              <a:rPr lang="en-CA" b="1"/>
              <a:t>Click the “Spin” button in the center to start and stop the spinner.</a:t>
            </a:r>
          </a:p>
        </p:txBody>
      </p:sp>
    </p:spTree>
    <p:extLst>
      <p:ext uri="{BB962C8B-B14F-4D97-AF65-F5344CB8AC3E}">
        <p14:creationId xmlns:p14="http://schemas.microsoft.com/office/powerpoint/2010/main" val="65824581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250" fill="hold"/>
                                        <p:tgtEl>
                                          <p:spTgt spid="3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
                                        <p:tgtEl>
                                          <p:spTgt spid="46"/>
                                        </p:tgtEl>
                                      </p:cBhvr>
                                    </p:animEffect>
                                  </p:childTnLst>
                                </p:cTn>
                              </p:par>
                              <p:par>
                                <p:cTn id="12" presetID="10" presetClass="exit" presetSubtype="0" fill="hold" grpId="1" nodeType="withEffect">
                                  <p:stCondLst>
                                    <p:cond delay="0"/>
                                  </p:stCondLst>
                                  <p:childTnLst>
                                    <p:animEffect transition="out" filter="fade">
                                      <p:cBhvr>
                                        <p:cTn id="13" dur="10"/>
                                        <p:tgtEl>
                                          <p:spTgt spid="46"/>
                                        </p:tgtEl>
                                      </p:cBhvr>
                                    </p:animEffect>
                                    <p:set>
                                      <p:cBhvr>
                                        <p:cTn id="14"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BG">
            <a:extLst>
              <a:ext uri="{FF2B5EF4-FFF2-40B4-BE49-F238E27FC236}">
                <a16:creationId xmlns:a16="http://schemas.microsoft.com/office/drawing/2014/main" id="{D40854B3-7181-4797-8793-E6FF00A296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grpSp>
        <p:nvGrpSpPr>
          <p:cNvPr id="25" name="Tekhnologic Logo">
            <a:extLst>
              <a:ext uri="{FF2B5EF4-FFF2-40B4-BE49-F238E27FC236}">
                <a16:creationId xmlns:a16="http://schemas.microsoft.com/office/drawing/2014/main" id="{C5D662CC-1BE3-434A-87C6-6DCBC37C88A8}"/>
              </a:ext>
            </a:extLst>
          </p:cNvPr>
          <p:cNvGrpSpPr/>
          <p:nvPr/>
        </p:nvGrpSpPr>
        <p:grpSpPr>
          <a:xfrm>
            <a:off x="4264213" y="5853019"/>
            <a:ext cx="618782" cy="135000"/>
            <a:chOff x="5464435" y="6630924"/>
            <a:chExt cx="825043" cy="180000"/>
          </a:xfrm>
        </p:grpSpPr>
        <p:pic>
          <p:nvPicPr>
            <p:cNvPr id="26" name="Image">
              <a:extLst>
                <a:ext uri="{FF2B5EF4-FFF2-40B4-BE49-F238E27FC236}">
                  <a16:creationId xmlns:a16="http://schemas.microsoft.com/office/drawing/2014/main" id="{B6C46ED3-364F-42FD-9E9B-2627FCCB1D41}"/>
                </a:ext>
              </a:extLst>
            </p:cNvPr>
            <p:cNvPicPr>
              <a:picLocks noChangeAspect="1"/>
            </p:cNvPicPr>
            <p:nvPr/>
          </p:nvPicPr>
          <p:blipFill>
            <a:blip r:embed="rId4">
              <a:duotone>
                <a:schemeClr val="accent1">
                  <a:shade val="45000"/>
                  <a:satMod val="135000"/>
                </a:schemeClr>
                <a:prstClr val="white"/>
              </a:duotone>
              <a:extLst>
                <a:ext uri="{BEBA8EAE-BF5A-486C-A8C5-ECC9F3942E4B}">
                  <a14:imgProps xmlns:a14="http://schemas.microsoft.com/office/drawing/2010/main">
                    <a14:imgLayer r:embed="rId5">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5464435" y="6630924"/>
              <a:ext cx="180000" cy="180000"/>
            </a:xfrm>
            <a:prstGeom prst="rect">
              <a:avLst/>
            </a:prstGeom>
          </p:spPr>
        </p:pic>
        <p:sp>
          <p:nvSpPr>
            <p:cNvPr id="27" name="Text">
              <a:extLst>
                <a:ext uri="{FF2B5EF4-FFF2-40B4-BE49-F238E27FC236}">
                  <a16:creationId xmlns:a16="http://schemas.microsoft.com/office/drawing/2014/main" id="{8C8A5E28-D2DF-40B5-802B-38576B3EE85E}"/>
                </a:ext>
              </a:extLst>
            </p:cNvPr>
            <p:cNvSpPr/>
            <p:nvPr/>
          </p:nvSpPr>
          <p:spPr>
            <a:xfrm>
              <a:off x="5620491" y="6651675"/>
              <a:ext cx="668987" cy="138500"/>
            </a:xfrm>
            <a:prstGeom prst="rect">
              <a:avLst/>
            </a:prstGeom>
            <a:noFill/>
          </p:spPr>
          <p:txBody>
            <a:bodyPr wrap="none" lIns="0" tIns="0" rIns="0" bIns="0">
              <a:spAutoFit/>
            </a:bodyPr>
            <a:lstStyle/>
            <a:p>
              <a:pPr algn="ctr"/>
              <a:r>
                <a:rPr lang="en-US" sz="675" b="1">
                  <a:ln w="0"/>
                  <a:solidFill>
                    <a:srgbClr val="3059A2"/>
                  </a:solidFill>
                  <a:latin typeface="Century Gothic" panose="020B0502020202020204" pitchFamily="34" charset="0"/>
                </a:rPr>
                <a:t>tekhnologic</a:t>
              </a:r>
            </a:p>
          </p:txBody>
        </p:sp>
      </p:grpSp>
      <p:sp>
        <p:nvSpPr>
          <p:cNvPr id="28" name="Spinner BG">
            <a:extLst>
              <a:ext uri="{FF2B5EF4-FFF2-40B4-BE49-F238E27FC236}">
                <a16:creationId xmlns:a16="http://schemas.microsoft.com/office/drawing/2014/main" id="{E7247EFC-DA6F-4517-958E-60940FA8DC84}"/>
              </a:ext>
            </a:extLst>
          </p:cNvPr>
          <p:cNvSpPr/>
          <p:nvPr/>
        </p:nvSpPr>
        <p:spPr>
          <a:xfrm>
            <a:off x="2142000" y="999000"/>
            <a:ext cx="4860000" cy="4860000"/>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6" name="Anchor">
            <a:extLst>
              <a:ext uri="{FF2B5EF4-FFF2-40B4-BE49-F238E27FC236}">
                <a16:creationId xmlns:a16="http://schemas.microsoft.com/office/drawing/2014/main" id="{B316AF16-047B-4F82-AB9C-1224E1DDA737}"/>
              </a:ext>
            </a:extLst>
          </p:cNvPr>
          <p:cNvSpPr/>
          <p:nvPr/>
        </p:nvSpPr>
        <p:spPr>
          <a:xfrm>
            <a:off x="3897000" y="2754000"/>
            <a:ext cx="1350000" cy="1350000"/>
          </a:xfrm>
          <a:prstGeom prst="ellipse">
            <a:avLst/>
          </a:prstGeom>
          <a:solidFill>
            <a:srgbClr val="00B050">
              <a:alpha val="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cs typeface="Arial" panose="020B0604020202020204" pitchFamily="34" charset="0"/>
            </a:endParaRPr>
          </a:p>
        </p:txBody>
      </p:sp>
      <p:grpSp>
        <p:nvGrpSpPr>
          <p:cNvPr id="32" name="Spinning Wheel 10">
            <a:extLst>
              <a:ext uri="{FF2B5EF4-FFF2-40B4-BE49-F238E27FC236}">
                <a16:creationId xmlns:a16="http://schemas.microsoft.com/office/drawing/2014/main" id="{B5123D5A-8489-4948-BDCA-C21BF48EED80}"/>
              </a:ext>
            </a:extLst>
          </p:cNvPr>
          <p:cNvGrpSpPr/>
          <p:nvPr/>
        </p:nvGrpSpPr>
        <p:grpSpPr>
          <a:xfrm>
            <a:off x="2030088" y="1012278"/>
            <a:ext cx="5083738" cy="4840058"/>
            <a:chOff x="2706784" y="206704"/>
            <a:chExt cx="6778317" cy="6453410"/>
          </a:xfrm>
        </p:grpSpPr>
        <p:sp>
          <p:nvSpPr>
            <p:cNvPr id="33" name="Segment 10">
              <a:extLst>
                <a:ext uri="{FF2B5EF4-FFF2-40B4-BE49-F238E27FC236}">
                  <a16:creationId xmlns:a16="http://schemas.microsoft.com/office/drawing/2014/main" id="{52C205B5-9663-4A8A-9F48-476FB5F6653A}"/>
                </a:ext>
              </a:extLst>
            </p:cNvPr>
            <p:cNvSpPr/>
            <p:nvPr/>
          </p:nvSpPr>
          <p:spPr>
            <a:xfrm rot="19440000">
              <a:off x="4804678" y="206704"/>
              <a:ext cx="1812504" cy="2358292"/>
            </a:xfrm>
            <a:custGeom>
              <a:avLst/>
              <a:gdLst>
                <a:gd name="connsiteX0" fmla="*/ 1812504 w 1812504"/>
                <a:gd name="connsiteY0" fmla="*/ 580792 h 2358292"/>
                <a:gd name="connsiteX1" fmla="*/ 521075 w 1812504"/>
                <a:gd name="connsiteY1" fmla="*/ 2358292 h 2358292"/>
                <a:gd name="connsiteX2" fmla="*/ 450092 w 1812504"/>
                <a:gd name="connsiteY2" fmla="*/ 2312002 h 2358292"/>
                <a:gd name="connsiteX3" fmla="*/ 47112 w 1812504"/>
                <a:gd name="connsiteY3" fmla="*/ 2195890 h 2358292"/>
                <a:gd name="connsiteX4" fmla="*/ 0 w 1812504"/>
                <a:gd name="connsiteY4" fmla="*/ 2198792 h 2358292"/>
                <a:gd name="connsiteX5" fmla="*/ 0 w 1812504"/>
                <a:gd name="connsiteY5" fmla="*/ 1709 h 2358292"/>
                <a:gd name="connsiteX6" fmla="*/ 124166 w 1812504"/>
                <a:gd name="connsiteY6" fmla="*/ 0 h 2358292"/>
                <a:gd name="connsiteX7" fmla="*/ 1685735 w 1812504"/>
                <a:gd name="connsiteY7" fmla="*/ 493500 h 2358292"/>
                <a:gd name="connsiteX8" fmla="*/ 1812504 w 1812504"/>
                <a:gd name="connsiteY8" fmla="*/ 580792 h 2358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2504" h="2358292">
                  <a:moveTo>
                    <a:pt x="1812504" y="580792"/>
                  </a:moveTo>
                  <a:lnTo>
                    <a:pt x="521075" y="2358292"/>
                  </a:lnTo>
                  <a:lnTo>
                    <a:pt x="450092" y="2312002"/>
                  </a:lnTo>
                  <a:cubicBezTo>
                    <a:pt x="324082" y="2238659"/>
                    <a:pt x="185548" y="2200621"/>
                    <a:pt x="47112" y="2195890"/>
                  </a:cubicBezTo>
                  <a:lnTo>
                    <a:pt x="0" y="2198792"/>
                  </a:lnTo>
                  <a:lnTo>
                    <a:pt x="0" y="1709"/>
                  </a:lnTo>
                  <a:lnTo>
                    <a:pt x="124166" y="0"/>
                  </a:lnTo>
                  <a:cubicBezTo>
                    <a:pt x="664122" y="18455"/>
                    <a:pt x="1204503" y="179810"/>
                    <a:pt x="1685735" y="493500"/>
                  </a:cubicBezTo>
                  <a:lnTo>
                    <a:pt x="1812504" y="580792"/>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4" name="Segment 9">
              <a:extLst>
                <a:ext uri="{FF2B5EF4-FFF2-40B4-BE49-F238E27FC236}">
                  <a16:creationId xmlns:a16="http://schemas.microsoft.com/office/drawing/2014/main" id="{662F17CF-2B18-4001-A42B-E2652281E0B8}"/>
                </a:ext>
              </a:extLst>
            </p:cNvPr>
            <p:cNvSpPr/>
            <p:nvPr/>
          </p:nvSpPr>
          <p:spPr>
            <a:xfrm rot="19440000">
              <a:off x="3370936" y="1264404"/>
              <a:ext cx="1773615" cy="2355935"/>
            </a:xfrm>
            <a:custGeom>
              <a:avLst/>
              <a:gdLst>
                <a:gd name="connsiteX0" fmla="*/ 1773615 w 1773615"/>
                <a:gd name="connsiteY0" fmla="*/ 0 h 2355935"/>
                <a:gd name="connsiteX1" fmla="*/ 1773615 w 1773615"/>
                <a:gd name="connsiteY1" fmla="*/ 2197255 h 2355935"/>
                <a:gd name="connsiteX2" fmla="*/ 1659062 w 1773615"/>
                <a:gd name="connsiteY2" fmla="*/ 2204311 h 2355935"/>
                <a:gd name="connsiteX3" fmla="*/ 1348204 w 1773615"/>
                <a:gd name="connsiteY3" fmla="*/ 2317525 h 2355935"/>
                <a:gd name="connsiteX4" fmla="*/ 1291038 w 1773615"/>
                <a:gd name="connsiteY4" fmla="*/ 2355935 h 2355935"/>
                <a:gd name="connsiteX5" fmla="*/ 0 w 1773615"/>
                <a:gd name="connsiteY5" fmla="*/ 578973 h 2355935"/>
                <a:gd name="connsiteX6" fmla="*/ 213119 w 1773615"/>
                <a:gd name="connsiteY6" fmla="*/ 435778 h 2355935"/>
                <a:gd name="connsiteX7" fmla="*/ 1607260 w 1773615"/>
                <a:gd name="connsiteY7" fmla="*/ 2289 h 2355935"/>
                <a:gd name="connsiteX8" fmla="*/ 1773615 w 1773615"/>
                <a:gd name="connsiteY8" fmla="*/ 0 h 235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3615" h="2355935">
                  <a:moveTo>
                    <a:pt x="1773615" y="0"/>
                  </a:moveTo>
                  <a:lnTo>
                    <a:pt x="1773615" y="2197255"/>
                  </a:lnTo>
                  <a:lnTo>
                    <a:pt x="1659062" y="2204311"/>
                  </a:lnTo>
                  <a:cubicBezTo>
                    <a:pt x="1549993" y="2221586"/>
                    <a:pt x="1444220" y="2259665"/>
                    <a:pt x="1348204" y="2317525"/>
                  </a:cubicBezTo>
                  <a:lnTo>
                    <a:pt x="1291038" y="2355935"/>
                  </a:lnTo>
                  <a:lnTo>
                    <a:pt x="0" y="578973"/>
                  </a:lnTo>
                  <a:lnTo>
                    <a:pt x="213119" y="435778"/>
                  </a:lnTo>
                  <a:cubicBezTo>
                    <a:pt x="638689" y="179327"/>
                    <a:pt x="1118323" y="32468"/>
                    <a:pt x="1607260" y="2289"/>
                  </a:cubicBezTo>
                  <a:lnTo>
                    <a:pt x="1773615"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5" name="Segment 8">
              <a:extLst>
                <a:ext uri="{FF2B5EF4-FFF2-40B4-BE49-F238E27FC236}">
                  <a16:creationId xmlns:a16="http://schemas.microsoft.com/office/drawing/2014/main" id="{5D6D526B-E0DF-4330-8327-B79502762656}"/>
                </a:ext>
              </a:extLst>
            </p:cNvPr>
            <p:cNvSpPr/>
            <p:nvPr/>
          </p:nvSpPr>
          <p:spPr>
            <a:xfrm rot="19440000">
              <a:off x="2706784" y="2218952"/>
              <a:ext cx="2403822" cy="2210353"/>
            </a:xfrm>
            <a:custGeom>
              <a:avLst/>
              <a:gdLst>
                <a:gd name="connsiteX0" fmla="*/ 1112784 w 2403822"/>
                <a:gd name="connsiteY0" fmla="*/ 0 h 2210353"/>
                <a:gd name="connsiteX1" fmla="*/ 2403822 w 2403822"/>
                <a:gd name="connsiteY1" fmla="*/ 1776962 h 2210353"/>
                <a:gd name="connsiteX2" fmla="*/ 2393897 w 2403822"/>
                <a:gd name="connsiteY2" fmla="*/ 1783630 h 2210353"/>
                <a:gd name="connsiteX3" fmla="*/ 2211669 w 2403822"/>
                <a:gd name="connsiteY3" fmla="*/ 1968438 h 2210353"/>
                <a:gd name="connsiteX4" fmla="*/ 2092218 w 2403822"/>
                <a:gd name="connsiteY4" fmla="*/ 2198856 h 2210353"/>
                <a:gd name="connsiteX5" fmla="*/ 2088943 w 2403822"/>
                <a:gd name="connsiteY5" fmla="*/ 2210353 h 2210353"/>
                <a:gd name="connsiteX6" fmla="*/ 0 w 2403822"/>
                <a:gd name="connsiteY6" fmla="*/ 1531615 h 2210353"/>
                <a:gd name="connsiteX7" fmla="*/ 10686 w 2403822"/>
                <a:gd name="connsiteY7" fmla="*/ 1494091 h 2210353"/>
                <a:gd name="connsiteX8" fmla="*/ 434244 w 2403822"/>
                <a:gd name="connsiteY8" fmla="*/ 677063 h 2210353"/>
                <a:gd name="connsiteX9" fmla="*/ 1080397 w 2403822"/>
                <a:gd name="connsiteY9" fmla="*/ 21761 h 2210353"/>
                <a:gd name="connsiteX10" fmla="*/ 1112784 w 2403822"/>
                <a:gd name="connsiteY10" fmla="*/ 0 h 2210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822" h="2210353">
                  <a:moveTo>
                    <a:pt x="1112784" y="0"/>
                  </a:moveTo>
                  <a:lnTo>
                    <a:pt x="2403822" y="1776962"/>
                  </a:lnTo>
                  <a:lnTo>
                    <a:pt x="2393897" y="1783630"/>
                  </a:lnTo>
                  <a:cubicBezTo>
                    <a:pt x="2325848" y="1834394"/>
                    <a:pt x="2264196" y="1896141"/>
                    <a:pt x="2211669" y="1968438"/>
                  </a:cubicBezTo>
                  <a:cubicBezTo>
                    <a:pt x="2159142" y="2040736"/>
                    <a:pt x="2119469" y="2118451"/>
                    <a:pt x="2092218" y="2198856"/>
                  </a:cubicBezTo>
                  <a:lnTo>
                    <a:pt x="2088943" y="2210353"/>
                  </a:lnTo>
                  <a:lnTo>
                    <a:pt x="0" y="1531615"/>
                  </a:lnTo>
                  <a:lnTo>
                    <a:pt x="10686" y="1494091"/>
                  </a:lnTo>
                  <a:cubicBezTo>
                    <a:pt x="107315" y="1208984"/>
                    <a:pt x="247990" y="933419"/>
                    <a:pt x="434244" y="677063"/>
                  </a:cubicBezTo>
                  <a:cubicBezTo>
                    <a:pt x="620497" y="420707"/>
                    <a:pt x="839104" y="201763"/>
                    <a:pt x="1080397" y="21761"/>
                  </a:cubicBezTo>
                  <a:lnTo>
                    <a:pt x="1112784"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6" name="Segment 7">
              <a:extLst>
                <a:ext uri="{FF2B5EF4-FFF2-40B4-BE49-F238E27FC236}">
                  <a16:creationId xmlns:a16="http://schemas.microsoft.com/office/drawing/2014/main" id="{BEB2DC4A-3F5B-4091-B904-52FC02DAB6F8}"/>
                </a:ext>
              </a:extLst>
            </p:cNvPr>
            <p:cNvSpPr/>
            <p:nvPr/>
          </p:nvSpPr>
          <p:spPr>
            <a:xfrm rot="19440000">
              <a:off x="3407879" y="3627616"/>
              <a:ext cx="2242173" cy="1887182"/>
            </a:xfrm>
            <a:custGeom>
              <a:avLst/>
              <a:gdLst>
                <a:gd name="connsiteX0" fmla="*/ 2238338 w 2242173"/>
                <a:gd name="connsiteY0" fmla="*/ 678739 h 1887182"/>
                <a:gd name="connsiteX1" fmla="*/ 2219472 w 2242173"/>
                <a:gd name="connsiteY1" fmla="*/ 744979 h 1887182"/>
                <a:gd name="connsiteX2" fmla="*/ 2207860 w 2242173"/>
                <a:gd name="connsiteY2" fmla="*/ 1075607 h 1887182"/>
                <a:gd name="connsiteX3" fmla="*/ 2242173 w 2242173"/>
                <a:gd name="connsiteY3" fmla="*/ 1208525 h 1887182"/>
                <a:gd name="connsiteX4" fmla="*/ 153482 w 2242173"/>
                <a:gd name="connsiteY4" fmla="*/ 1887182 h 1887182"/>
                <a:gd name="connsiteX5" fmla="*/ 97605 w 2242173"/>
                <a:gd name="connsiteY5" fmla="*/ 1706803 h 1887182"/>
                <a:gd name="connsiteX6" fmla="*/ 79064 w 2242173"/>
                <a:gd name="connsiteY6" fmla="*/ 246941 h 1887182"/>
                <a:gd name="connsiteX7" fmla="*/ 149394 w 2242173"/>
                <a:gd name="connsiteY7" fmla="*/ 0 h 1887182"/>
                <a:gd name="connsiteX8" fmla="*/ 2238338 w 2242173"/>
                <a:gd name="connsiteY8" fmla="*/ 678739 h 1887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173" h="1887182">
                  <a:moveTo>
                    <a:pt x="2238338" y="678739"/>
                  </a:moveTo>
                  <a:lnTo>
                    <a:pt x="2219472" y="744979"/>
                  </a:lnTo>
                  <a:cubicBezTo>
                    <a:pt x="2194115" y="854175"/>
                    <a:pt x="2190586" y="966538"/>
                    <a:pt x="2207860" y="1075607"/>
                  </a:cubicBezTo>
                  <a:lnTo>
                    <a:pt x="2242173" y="1208525"/>
                  </a:lnTo>
                  <a:lnTo>
                    <a:pt x="153482" y="1887182"/>
                  </a:lnTo>
                  <a:lnTo>
                    <a:pt x="97605" y="1706803"/>
                  </a:lnTo>
                  <a:cubicBezTo>
                    <a:pt x="-24783" y="1232470"/>
                    <a:pt x="-33327" y="730929"/>
                    <a:pt x="79064" y="246941"/>
                  </a:cubicBezTo>
                  <a:lnTo>
                    <a:pt x="149394" y="0"/>
                  </a:lnTo>
                  <a:lnTo>
                    <a:pt x="2238338" y="678739"/>
                  </a:lnTo>
                  <a:close/>
                </a:path>
              </a:pathLst>
            </a:cu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7" name="Segment 6">
              <a:extLst>
                <a:ext uri="{FF2B5EF4-FFF2-40B4-BE49-F238E27FC236}">
                  <a16:creationId xmlns:a16="http://schemas.microsoft.com/office/drawing/2014/main" id="{AC54C0A2-DBFA-4667-9249-4E33F504F432}"/>
                </a:ext>
              </a:extLst>
            </p:cNvPr>
            <p:cNvSpPr/>
            <p:nvPr/>
          </p:nvSpPr>
          <p:spPr>
            <a:xfrm rot="19440000">
              <a:off x="4322620" y="4443711"/>
              <a:ext cx="2391407" cy="2198706"/>
            </a:xfrm>
            <a:custGeom>
              <a:avLst/>
              <a:gdLst>
                <a:gd name="connsiteX0" fmla="*/ 2088528 w 2391407"/>
                <a:gd name="connsiteY0" fmla="*/ 0 h 2198706"/>
                <a:gd name="connsiteX1" fmla="*/ 2094701 w 2391407"/>
                <a:gd name="connsiteY1" fmla="*/ 23912 h 2198706"/>
                <a:gd name="connsiteX2" fmla="*/ 2329657 w 2391407"/>
                <a:gd name="connsiteY2" fmla="*/ 371288 h 2198706"/>
                <a:gd name="connsiteX3" fmla="*/ 2391407 w 2391407"/>
                <a:gd name="connsiteY3" fmla="*/ 421097 h 2198706"/>
                <a:gd name="connsiteX4" fmla="*/ 1099898 w 2391407"/>
                <a:gd name="connsiteY4" fmla="*/ 2198706 h 2198706"/>
                <a:gd name="connsiteX5" fmla="*/ 981994 w 2391407"/>
                <a:gd name="connsiteY5" fmla="*/ 2108403 h 2198706"/>
                <a:gd name="connsiteX6" fmla="*/ 30096 w 2391407"/>
                <a:gd name="connsiteY6" fmla="*/ 775762 h 2198706"/>
                <a:gd name="connsiteX7" fmla="*/ 0 w 2391407"/>
                <a:gd name="connsiteY7" fmla="*/ 678604 h 2198706"/>
                <a:gd name="connsiteX8" fmla="*/ 2088528 w 2391407"/>
                <a:gd name="connsiteY8" fmla="*/ 0 h 2198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91407" h="2198706">
                  <a:moveTo>
                    <a:pt x="2088528" y="0"/>
                  </a:moveTo>
                  <a:lnTo>
                    <a:pt x="2094701" y="23912"/>
                  </a:lnTo>
                  <a:cubicBezTo>
                    <a:pt x="2141979" y="154110"/>
                    <a:pt x="2220965" y="274109"/>
                    <a:pt x="2329657" y="371288"/>
                  </a:cubicBezTo>
                  <a:lnTo>
                    <a:pt x="2391407" y="421097"/>
                  </a:lnTo>
                  <a:lnTo>
                    <a:pt x="1099898" y="2198706"/>
                  </a:lnTo>
                  <a:lnTo>
                    <a:pt x="981994" y="2108403"/>
                  </a:lnTo>
                  <a:cubicBezTo>
                    <a:pt x="534948" y="1747659"/>
                    <a:pt x="214504" y="1283587"/>
                    <a:pt x="30096" y="775762"/>
                  </a:cubicBezTo>
                  <a:lnTo>
                    <a:pt x="0" y="678604"/>
                  </a:lnTo>
                  <a:lnTo>
                    <a:pt x="2088528" y="0"/>
                  </a:ln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8" name="Segment 5">
              <a:extLst>
                <a:ext uri="{FF2B5EF4-FFF2-40B4-BE49-F238E27FC236}">
                  <a16:creationId xmlns:a16="http://schemas.microsoft.com/office/drawing/2014/main" id="{5E98BE26-8444-4529-806D-372E3848F1A5}"/>
                </a:ext>
              </a:extLst>
            </p:cNvPr>
            <p:cNvSpPr/>
            <p:nvPr/>
          </p:nvSpPr>
          <p:spPr>
            <a:xfrm rot="19440000">
              <a:off x="5568685" y="4296458"/>
              <a:ext cx="1798755" cy="2363656"/>
            </a:xfrm>
            <a:custGeom>
              <a:avLst/>
              <a:gdLst>
                <a:gd name="connsiteX0" fmla="*/ 1798755 w 1798755"/>
                <a:gd name="connsiteY0" fmla="*/ 166158 h 2363656"/>
                <a:gd name="connsiteX1" fmla="*/ 1798755 w 1798755"/>
                <a:gd name="connsiteY1" fmla="*/ 2362236 h 2363656"/>
                <a:gd name="connsiteX2" fmla="*/ 1695593 w 1798755"/>
                <a:gd name="connsiteY2" fmla="*/ 2363656 h 2363656"/>
                <a:gd name="connsiteX3" fmla="*/ 4290 w 1798755"/>
                <a:gd name="connsiteY3" fmla="*/ 1780821 h 2363656"/>
                <a:gd name="connsiteX4" fmla="*/ 0 w 1798755"/>
                <a:gd name="connsiteY4" fmla="*/ 1777536 h 2363656"/>
                <a:gd name="connsiteX5" fmla="*/ 1291456 w 1798755"/>
                <a:gd name="connsiteY5" fmla="*/ 0 h 2363656"/>
                <a:gd name="connsiteX6" fmla="*/ 1295665 w 1798755"/>
                <a:gd name="connsiteY6" fmla="*/ 3395 h 2363656"/>
                <a:gd name="connsiteX7" fmla="*/ 1772647 w 1798755"/>
                <a:gd name="connsiteY7" fmla="*/ 167766 h 2363656"/>
                <a:gd name="connsiteX8" fmla="*/ 1798755 w 1798755"/>
                <a:gd name="connsiteY8" fmla="*/ 166158 h 2363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8755" h="2363656">
                  <a:moveTo>
                    <a:pt x="1798755" y="166158"/>
                  </a:moveTo>
                  <a:lnTo>
                    <a:pt x="1798755" y="2362236"/>
                  </a:lnTo>
                  <a:lnTo>
                    <a:pt x="1695593" y="2363656"/>
                  </a:lnTo>
                  <a:cubicBezTo>
                    <a:pt x="1106551" y="2343523"/>
                    <a:pt x="517001" y="2153328"/>
                    <a:pt x="4290" y="1780821"/>
                  </a:cubicBezTo>
                  <a:lnTo>
                    <a:pt x="0" y="1777536"/>
                  </a:lnTo>
                  <a:lnTo>
                    <a:pt x="1291456" y="0"/>
                  </a:lnTo>
                  <a:lnTo>
                    <a:pt x="1295665" y="3395"/>
                  </a:lnTo>
                  <a:cubicBezTo>
                    <a:pt x="1440260" y="108449"/>
                    <a:pt x="1606525" y="162088"/>
                    <a:pt x="1772647" y="167766"/>
                  </a:cubicBezTo>
                  <a:lnTo>
                    <a:pt x="1798755" y="166158"/>
                  </a:lnTo>
                  <a:close/>
                </a:path>
              </a:pathLst>
            </a:cu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9" name="Segment 4">
              <a:extLst>
                <a:ext uri="{FF2B5EF4-FFF2-40B4-BE49-F238E27FC236}">
                  <a16:creationId xmlns:a16="http://schemas.microsoft.com/office/drawing/2014/main" id="{9FA3CF94-921C-4079-9CB9-D72FA0E78604}"/>
                </a:ext>
              </a:extLst>
            </p:cNvPr>
            <p:cNvSpPr/>
            <p:nvPr/>
          </p:nvSpPr>
          <p:spPr>
            <a:xfrm rot="19440000">
              <a:off x="7028400" y="3243389"/>
              <a:ext cx="1795084" cy="2356536"/>
            </a:xfrm>
            <a:custGeom>
              <a:avLst/>
              <a:gdLst>
                <a:gd name="connsiteX0" fmla="*/ 504046 w 1795084"/>
                <a:gd name="connsiteY0" fmla="*/ 0 h 2356536"/>
                <a:gd name="connsiteX1" fmla="*/ 1795084 w 1795084"/>
                <a:gd name="connsiteY1" fmla="*/ 1776961 h 2356536"/>
                <a:gd name="connsiteX2" fmla="*/ 1581500 w 1795084"/>
                <a:gd name="connsiteY2" fmla="*/ 1920469 h 2356536"/>
                <a:gd name="connsiteX3" fmla="*/ 187359 w 1795084"/>
                <a:gd name="connsiteY3" fmla="*/ 2353957 h 2356536"/>
                <a:gd name="connsiteX4" fmla="*/ 0 w 1795084"/>
                <a:gd name="connsiteY4" fmla="*/ 2356536 h 2356536"/>
                <a:gd name="connsiteX5" fmla="*/ 0 w 1795084"/>
                <a:gd name="connsiteY5" fmla="*/ 160286 h 2356536"/>
                <a:gd name="connsiteX6" fmla="*/ 135558 w 1795084"/>
                <a:gd name="connsiteY6" fmla="*/ 151936 h 2356536"/>
                <a:gd name="connsiteX7" fmla="*/ 446415 w 1795084"/>
                <a:gd name="connsiteY7" fmla="*/ 38722 h 2356536"/>
                <a:gd name="connsiteX8" fmla="*/ 504046 w 1795084"/>
                <a:gd name="connsiteY8" fmla="*/ 0 h 2356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084" h="2356536">
                  <a:moveTo>
                    <a:pt x="504046" y="0"/>
                  </a:moveTo>
                  <a:lnTo>
                    <a:pt x="1795084" y="1776961"/>
                  </a:lnTo>
                  <a:lnTo>
                    <a:pt x="1581500" y="1920469"/>
                  </a:lnTo>
                  <a:cubicBezTo>
                    <a:pt x="1155930" y="2176919"/>
                    <a:pt x="676296" y="2323778"/>
                    <a:pt x="187359" y="2353957"/>
                  </a:cubicBezTo>
                  <a:lnTo>
                    <a:pt x="0" y="2356536"/>
                  </a:lnTo>
                  <a:lnTo>
                    <a:pt x="0" y="160286"/>
                  </a:lnTo>
                  <a:lnTo>
                    <a:pt x="135558" y="151936"/>
                  </a:lnTo>
                  <a:cubicBezTo>
                    <a:pt x="244626" y="134660"/>
                    <a:pt x="350400" y="96582"/>
                    <a:pt x="446415" y="38722"/>
                  </a:cubicBezTo>
                  <a:lnTo>
                    <a:pt x="504046" y="0"/>
                  </a:lnTo>
                  <a:close/>
                </a:path>
              </a:pathLst>
            </a:cu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0" name="Segment 3">
              <a:extLst>
                <a:ext uri="{FF2B5EF4-FFF2-40B4-BE49-F238E27FC236}">
                  <a16:creationId xmlns:a16="http://schemas.microsoft.com/office/drawing/2014/main" id="{2B42EAB0-7EBB-47DF-9A7B-1AC125C1A2E3}"/>
                </a:ext>
              </a:extLst>
            </p:cNvPr>
            <p:cNvSpPr/>
            <p:nvPr/>
          </p:nvSpPr>
          <p:spPr>
            <a:xfrm rot="19440000">
              <a:off x="7081895" y="2429116"/>
              <a:ext cx="2403206" cy="2209508"/>
            </a:xfrm>
            <a:custGeom>
              <a:avLst/>
              <a:gdLst>
                <a:gd name="connsiteX0" fmla="*/ 2403206 w 2403206"/>
                <a:gd name="connsiteY0" fmla="*/ 678740 h 2209508"/>
                <a:gd name="connsiteX1" fmla="*/ 2392671 w 2403206"/>
                <a:gd name="connsiteY1" fmla="*/ 715729 h 2209508"/>
                <a:gd name="connsiteX2" fmla="*/ 1969114 w 2403206"/>
                <a:gd name="connsiteY2" fmla="*/ 1532757 h 2209508"/>
                <a:gd name="connsiteX3" fmla="*/ 1322960 w 2403206"/>
                <a:gd name="connsiteY3" fmla="*/ 2188059 h 2209508"/>
                <a:gd name="connsiteX4" fmla="*/ 1291039 w 2403206"/>
                <a:gd name="connsiteY4" fmla="*/ 2209508 h 2209508"/>
                <a:gd name="connsiteX5" fmla="*/ 0 w 2403206"/>
                <a:gd name="connsiteY5" fmla="*/ 432546 h 2209508"/>
                <a:gd name="connsiteX6" fmla="*/ 9460 w 2403206"/>
                <a:gd name="connsiteY6" fmla="*/ 426190 h 2209508"/>
                <a:gd name="connsiteX7" fmla="*/ 191688 w 2403206"/>
                <a:gd name="connsiteY7" fmla="*/ 241381 h 2209508"/>
                <a:gd name="connsiteX8" fmla="*/ 311139 w 2403206"/>
                <a:gd name="connsiteY8" fmla="*/ 10963 h 2209508"/>
                <a:gd name="connsiteX9" fmla="*/ 314262 w 2403206"/>
                <a:gd name="connsiteY9" fmla="*/ 0 h 2209508"/>
                <a:gd name="connsiteX10" fmla="*/ 2403206 w 2403206"/>
                <a:gd name="connsiteY10" fmla="*/ 678740 h 2209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03206" h="2209508">
                  <a:moveTo>
                    <a:pt x="2403206" y="678740"/>
                  </a:moveTo>
                  <a:lnTo>
                    <a:pt x="2392671" y="715729"/>
                  </a:lnTo>
                  <a:cubicBezTo>
                    <a:pt x="2296043" y="1000836"/>
                    <a:pt x="2155367" y="1276401"/>
                    <a:pt x="1969114" y="1532757"/>
                  </a:cubicBezTo>
                  <a:cubicBezTo>
                    <a:pt x="1782860" y="1789113"/>
                    <a:pt x="1564253" y="2008058"/>
                    <a:pt x="1322960" y="2188059"/>
                  </a:cubicBezTo>
                  <a:lnTo>
                    <a:pt x="1291039" y="2209508"/>
                  </a:lnTo>
                  <a:lnTo>
                    <a:pt x="0" y="432546"/>
                  </a:lnTo>
                  <a:lnTo>
                    <a:pt x="9460" y="426190"/>
                  </a:lnTo>
                  <a:cubicBezTo>
                    <a:pt x="77509" y="375425"/>
                    <a:pt x="139161" y="313679"/>
                    <a:pt x="191688" y="241381"/>
                  </a:cubicBezTo>
                  <a:cubicBezTo>
                    <a:pt x="244215" y="169084"/>
                    <a:pt x="283888" y="91369"/>
                    <a:pt x="311139" y="10963"/>
                  </a:cubicBezTo>
                  <a:lnTo>
                    <a:pt x="314262" y="0"/>
                  </a:lnTo>
                  <a:lnTo>
                    <a:pt x="2403206" y="678740"/>
                  </a:lnTo>
                  <a:close/>
                </a:path>
              </a:pathLst>
            </a:cu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1" name="Segment 2">
              <a:extLst>
                <a:ext uri="{FF2B5EF4-FFF2-40B4-BE49-F238E27FC236}">
                  <a16:creationId xmlns:a16="http://schemas.microsoft.com/office/drawing/2014/main" id="{9D908D8C-CF90-42F6-A032-9EA5CED11314}"/>
                </a:ext>
              </a:extLst>
            </p:cNvPr>
            <p:cNvSpPr/>
            <p:nvPr/>
          </p:nvSpPr>
          <p:spPr>
            <a:xfrm rot="19440000">
              <a:off x="6542846" y="1344306"/>
              <a:ext cx="2241807" cy="1886322"/>
            </a:xfrm>
            <a:custGeom>
              <a:avLst/>
              <a:gdLst>
                <a:gd name="connsiteX0" fmla="*/ 2088758 w 2241807"/>
                <a:gd name="connsiteY0" fmla="*/ 0 h 1886322"/>
                <a:gd name="connsiteX1" fmla="*/ 2144202 w 2241807"/>
                <a:gd name="connsiteY1" fmla="*/ 178985 h 1886322"/>
                <a:gd name="connsiteX2" fmla="*/ 2162743 w 2241807"/>
                <a:gd name="connsiteY2" fmla="*/ 1638847 h 1886322"/>
                <a:gd name="connsiteX3" fmla="*/ 2092262 w 2241807"/>
                <a:gd name="connsiteY3" fmla="*/ 1886322 h 1886322"/>
                <a:gd name="connsiteX4" fmla="*/ 3318 w 2241807"/>
                <a:gd name="connsiteY4" fmla="*/ 1207583 h 1886322"/>
                <a:gd name="connsiteX5" fmla="*/ 22335 w 2241807"/>
                <a:gd name="connsiteY5" fmla="*/ 1140809 h 1886322"/>
                <a:gd name="connsiteX6" fmla="*/ 33947 w 2241807"/>
                <a:gd name="connsiteY6" fmla="*/ 810181 h 1886322"/>
                <a:gd name="connsiteX7" fmla="*/ 0 w 2241807"/>
                <a:gd name="connsiteY7" fmla="*/ 678679 h 1886322"/>
                <a:gd name="connsiteX8" fmla="*/ 2088758 w 2241807"/>
                <a:gd name="connsiteY8" fmla="*/ 0 h 1886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1807" h="1886322">
                  <a:moveTo>
                    <a:pt x="2088758" y="0"/>
                  </a:moveTo>
                  <a:lnTo>
                    <a:pt x="2144202" y="178985"/>
                  </a:lnTo>
                  <a:cubicBezTo>
                    <a:pt x="2266590" y="653317"/>
                    <a:pt x="2275134" y="1154858"/>
                    <a:pt x="2162743" y="1638847"/>
                  </a:cubicBezTo>
                  <a:lnTo>
                    <a:pt x="2092262" y="1886322"/>
                  </a:lnTo>
                  <a:lnTo>
                    <a:pt x="3318" y="1207583"/>
                  </a:lnTo>
                  <a:lnTo>
                    <a:pt x="22335" y="1140809"/>
                  </a:lnTo>
                  <a:cubicBezTo>
                    <a:pt x="47692" y="1031613"/>
                    <a:pt x="51221" y="919249"/>
                    <a:pt x="33947" y="810181"/>
                  </a:cubicBezTo>
                  <a:lnTo>
                    <a:pt x="0" y="678679"/>
                  </a:lnTo>
                  <a:lnTo>
                    <a:pt x="2088758" y="0"/>
                  </a:lnTo>
                  <a:close/>
                </a:path>
              </a:pathLst>
            </a:custGeom>
            <a:solidFill>
              <a:srgbClr val="FF3399"/>
            </a:solidFill>
            <a:ln>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2" name="Segment 1">
              <a:extLst>
                <a:ext uri="{FF2B5EF4-FFF2-40B4-BE49-F238E27FC236}">
                  <a16:creationId xmlns:a16="http://schemas.microsoft.com/office/drawing/2014/main" id="{C204C949-8ED3-4221-A775-AD47FA458F03}"/>
                </a:ext>
              </a:extLst>
            </p:cNvPr>
            <p:cNvSpPr/>
            <p:nvPr/>
          </p:nvSpPr>
          <p:spPr>
            <a:xfrm rot="19440000">
              <a:off x="5470394" y="212430"/>
              <a:ext cx="2398855" cy="2205598"/>
            </a:xfrm>
            <a:custGeom>
              <a:avLst/>
              <a:gdLst>
                <a:gd name="connsiteX0" fmla="*/ 1291375 w 2398855"/>
                <a:gd name="connsiteY0" fmla="*/ 0 h 2205598"/>
                <a:gd name="connsiteX1" fmla="*/ 2368326 w 2398855"/>
                <a:gd name="connsiteY1" fmla="*/ 1428419 h 2205598"/>
                <a:gd name="connsiteX2" fmla="*/ 2398855 w 2398855"/>
                <a:gd name="connsiteY2" fmla="*/ 1526972 h 2205598"/>
                <a:gd name="connsiteX3" fmla="*/ 310260 w 2398855"/>
                <a:gd name="connsiteY3" fmla="*/ 2205598 h 2205598"/>
                <a:gd name="connsiteX4" fmla="*/ 303721 w 2398855"/>
                <a:gd name="connsiteY4" fmla="*/ 2180269 h 2205598"/>
                <a:gd name="connsiteX5" fmla="*/ 0 w 2398855"/>
                <a:gd name="connsiteY5" fmla="*/ 1777426 h 2205598"/>
                <a:gd name="connsiteX6" fmla="*/ 1291375 w 2398855"/>
                <a:gd name="connsiteY6" fmla="*/ 0 h 220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855" h="2205598">
                  <a:moveTo>
                    <a:pt x="1291375" y="0"/>
                  </a:moveTo>
                  <a:cubicBezTo>
                    <a:pt x="1804087" y="372507"/>
                    <a:pt x="2167154" y="874428"/>
                    <a:pt x="2368326" y="1428419"/>
                  </a:cubicBezTo>
                  <a:lnTo>
                    <a:pt x="2398855" y="1526972"/>
                  </a:lnTo>
                  <a:lnTo>
                    <a:pt x="310260" y="2205598"/>
                  </a:lnTo>
                  <a:lnTo>
                    <a:pt x="303721" y="2180269"/>
                  </a:lnTo>
                  <a:cubicBezTo>
                    <a:pt x="246987" y="2024032"/>
                    <a:pt x="144595" y="1882480"/>
                    <a:pt x="0" y="1777426"/>
                  </a:cubicBezTo>
                  <a:lnTo>
                    <a:pt x="1291375" y="0"/>
                  </a:ln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43" name="Segment 10 Text">
              <a:extLst>
                <a:ext uri="{FF2B5EF4-FFF2-40B4-BE49-F238E27FC236}">
                  <a16:creationId xmlns:a16="http://schemas.microsoft.com/office/drawing/2014/main" id="{42C32710-2676-4E22-8BD9-BB984EAEFF2B}"/>
                </a:ext>
              </a:extLst>
            </p:cNvPr>
            <p:cNvSpPr/>
            <p:nvPr/>
          </p:nvSpPr>
          <p:spPr>
            <a:xfrm rot="15044964">
              <a:off x="4392400" y="1192399"/>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0" name="Segment 9 Text">
              <a:extLst>
                <a:ext uri="{FF2B5EF4-FFF2-40B4-BE49-F238E27FC236}">
                  <a16:creationId xmlns:a16="http://schemas.microsoft.com/office/drawing/2014/main" id="{E0DBBA3D-EDC3-4F2F-BA90-9CC10D71459B}"/>
                </a:ext>
              </a:extLst>
            </p:cNvPr>
            <p:cNvSpPr/>
            <p:nvPr/>
          </p:nvSpPr>
          <p:spPr>
            <a:xfrm rot="12746085">
              <a:off x="3411014" y="1928770"/>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1" name="Segment 8 Text">
              <a:extLst>
                <a:ext uri="{FF2B5EF4-FFF2-40B4-BE49-F238E27FC236}">
                  <a16:creationId xmlns:a16="http://schemas.microsoft.com/office/drawing/2014/main" id="{F7E52260-A0E4-406C-99D5-5E78A6732972}"/>
                </a:ext>
              </a:extLst>
            </p:cNvPr>
            <p:cNvSpPr/>
            <p:nvPr/>
          </p:nvSpPr>
          <p:spPr>
            <a:xfrm rot="10800000">
              <a:off x="3088578" y="3041846"/>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2" name="Segment 7 Text">
              <a:extLst>
                <a:ext uri="{FF2B5EF4-FFF2-40B4-BE49-F238E27FC236}">
                  <a16:creationId xmlns:a16="http://schemas.microsoft.com/office/drawing/2014/main" id="{F7A9E11C-6485-4CD0-910C-EC3B27CA2109}"/>
                </a:ext>
              </a:extLst>
            </p:cNvPr>
            <p:cNvSpPr/>
            <p:nvPr/>
          </p:nvSpPr>
          <p:spPr>
            <a:xfrm rot="8533522">
              <a:off x="3465297" y="420479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65" name="Segment 6 Text">
              <a:extLst>
                <a:ext uri="{FF2B5EF4-FFF2-40B4-BE49-F238E27FC236}">
                  <a16:creationId xmlns:a16="http://schemas.microsoft.com/office/drawing/2014/main" id="{794C4BDF-D593-412B-9F3F-92D5B2D45420}"/>
                </a:ext>
              </a:extLst>
            </p:cNvPr>
            <p:cNvSpPr/>
            <p:nvPr/>
          </p:nvSpPr>
          <p:spPr>
            <a:xfrm rot="6448510">
              <a:off x="4448297" y="489095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2" name="Segment 5 Text">
              <a:extLst>
                <a:ext uri="{FF2B5EF4-FFF2-40B4-BE49-F238E27FC236}">
                  <a16:creationId xmlns:a16="http://schemas.microsoft.com/office/drawing/2014/main" id="{FFBCECC3-F70A-42A8-BA20-4418414E7281}"/>
                </a:ext>
              </a:extLst>
            </p:cNvPr>
            <p:cNvSpPr/>
            <p:nvPr/>
          </p:nvSpPr>
          <p:spPr>
            <a:xfrm rot="4437146">
              <a:off x="5602504" y="4880553"/>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3" name="Segment 4 Text">
              <a:extLst>
                <a:ext uri="{FF2B5EF4-FFF2-40B4-BE49-F238E27FC236}">
                  <a16:creationId xmlns:a16="http://schemas.microsoft.com/office/drawing/2014/main" id="{F0E7D3DF-C7D3-4769-AB38-86B7446FDAC0}"/>
                </a:ext>
              </a:extLst>
            </p:cNvPr>
            <p:cNvSpPr/>
            <p:nvPr/>
          </p:nvSpPr>
          <p:spPr>
            <a:xfrm rot="2251830">
              <a:off x="6593981" y="4196414"/>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4" name="Segment 3 Text">
              <a:extLst>
                <a:ext uri="{FF2B5EF4-FFF2-40B4-BE49-F238E27FC236}">
                  <a16:creationId xmlns:a16="http://schemas.microsoft.com/office/drawing/2014/main" id="{302BC54B-15F2-4543-B08E-73C343EE81B2}"/>
                </a:ext>
              </a:extLst>
            </p:cNvPr>
            <p:cNvSpPr/>
            <p:nvPr/>
          </p:nvSpPr>
          <p:spPr>
            <a:xfrm>
              <a:off x="6975036" y="3024005"/>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5" name="Segment 2 Text">
              <a:extLst>
                <a:ext uri="{FF2B5EF4-FFF2-40B4-BE49-F238E27FC236}">
                  <a16:creationId xmlns:a16="http://schemas.microsoft.com/office/drawing/2014/main" id="{421FA830-E00D-475D-A3EC-158B0533B899}"/>
                </a:ext>
              </a:extLst>
            </p:cNvPr>
            <p:cNvSpPr/>
            <p:nvPr/>
          </p:nvSpPr>
          <p:spPr>
            <a:xfrm rot="19530205">
              <a:off x="6596433" y="1879838"/>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sp>
          <p:nvSpPr>
            <p:cNvPr id="76" name="Segment 1 Text">
              <a:extLst>
                <a:ext uri="{FF2B5EF4-FFF2-40B4-BE49-F238E27FC236}">
                  <a16:creationId xmlns:a16="http://schemas.microsoft.com/office/drawing/2014/main" id="{A68EFAF5-B9F3-4478-A6CB-ED802BB69FAB}"/>
                </a:ext>
              </a:extLst>
            </p:cNvPr>
            <p:cNvSpPr/>
            <p:nvPr/>
          </p:nvSpPr>
          <p:spPr>
            <a:xfrm rot="17140939">
              <a:off x="5594705" y="1125596"/>
              <a:ext cx="2134632" cy="815259"/>
            </a:xfrm>
            <a:prstGeom prst="rect">
              <a:avLst/>
            </a:prstGeom>
            <a:noFill/>
          </p:spPr>
          <p:txBody>
            <a:bodyPr vert="horz" wrap="square" lIns="27000" tIns="27000" rIns="27000" bIns="27000" anchor="ctr" anchorCtr="0">
              <a:normAutofit/>
            </a:bodyPr>
            <a:lstStyle/>
            <a:p>
              <a:pPr algn="ctr"/>
              <a:r>
                <a:rPr lang="en-US" sz="1800" b="1">
                  <a:ln w="0"/>
                  <a:cs typeface="Arial" panose="020B0604020202020204" pitchFamily="34" charset="0"/>
                </a:rPr>
                <a:t>Your text here</a:t>
              </a:r>
            </a:p>
          </p:txBody>
        </p:sp>
      </p:grpSp>
      <p:grpSp>
        <p:nvGrpSpPr>
          <p:cNvPr id="67" name="Spin Button">
            <a:extLst>
              <a:ext uri="{FF2B5EF4-FFF2-40B4-BE49-F238E27FC236}">
                <a16:creationId xmlns:a16="http://schemas.microsoft.com/office/drawing/2014/main" id="{1972FA71-9F7D-4B81-B488-7F26645D57CD}"/>
              </a:ext>
            </a:extLst>
          </p:cNvPr>
          <p:cNvGrpSpPr/>
          <p:nvPr/>
        </p:nvGrpSpPr>
        <p:grpSpPr>
          <a:xfrm>
            <a:off x="3897000" y="2754000"/>
            <a:ext cx="1350000" cy="1350000"/>
            <a:chOff x="5196000" y="2529000"/>
            <a:chExt cx="1800000" cy="1800000"/>
          </a:xfrm>
        </p:grpSpPr>
        <p:sp>
          <p:nvSpPr>
            <p:cNvPr id="51" name="Spin Button">
              <a:extLst>
                <a:ext uri="{FF2B5EF4-FFF2-40B4-BE49-F238E27FC236}">
                  <a16:creationId xmlns:a16="http://schemas.microsoft.com/office/drawing/2014/main" id="{B7650D7D-7FCB-4A79-BFAA-6C32C5E3579F}"/>
                </a:ext>
              </a:extLst>
            </p:cNvPr>
            <p:cNvSpPr/>
            <p:nvPr/>
          </p:nvSpPr>
          <p:spPr>
            <a:xfrm>
              <a:off x="5196000" y="2529000"/>
              <a:ext cx="1800000" cy="1800000"/>
            </a:xfrm>
            <a:custGeom>
              <a:avLst/>
              <a:gdLst>
                <a:gd name="connsiteX0" fmla="*/ 900000 w 1800000"/>
                <a:gd name="connsiteY0" fmla="*/ 0 h 1800000"/>
                <a:gd name="connsiteX1" fmla="*/ 1800000 w 1800000"/>
                <a:gd name="connsiteY1" fmla="*/ 900000 h 1800000"/>
                <a:gd name="connsiteX2" fmla="*/ 900000 w 1800000"/>
                <a:gd name="connsiteY2" fmla="*/ 1800000 h 1800000"/>
                <a:gd name="connsiteX3" fmla="*/ 0 w 1800000"/>
                <a:gd name="connsiteY3" fmla="*/ 900000 h 1800000"/>
                <a:gd name="connsiteX4" fmla="*/ 900000 w 1800000"/>
                <a:gd name="connsiteY4" fmla="*/ 0 h 180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0000" h="1800000">
                  <a:moveTo>
                    <a:pt x="900000" y="0"/>
                  </a:moveTo>
                  <a:cubicBezTo>
                    <a:pt x="1397056" y="0"/>
                    <a:pt x="1800000" y="402944"/>
                    <a:pt x="1800000" y="900000"/>
                  </a:cubicBezTo>
                  <a:cubicBezTo>
                    <a:pt x="1800000" y="1397056"/>
                    <a:pt x="1397056" y="1800000"/>
                    <a:pt x="900000" y="1800000"/>
                  </a:cubicBezTo>
                  <a:cubicBezTo>
                    <a:pt x="402944" y="1800000"/>
                    <a:pt x="0" y="1397056"/>
                    <a:pt x="0" y="900000"/>
                  </a:cubicBezTo>
                  <a:cubicBezTo>
                    <a:pt x="0" y="402944"/>
                    <a:pt x="402944" y="0"/>
                    <a:pt x="900000" y="0"/>
                  </a:cubicBezTo>
                  <a:close/>
                </a:path>
              </a:pathLst>
            </a:custGeom>
            <a:solidFill>
              <a:schemeClr val="accent6">
                <a:lumMod val="60000"/>
                <a:lumOff val="40000"/>
              </a:schemeClr>
            </a:solidFill>
            <a:ln w="190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normAutofit/>
            </a:bodyPr>
            <a:lstStyle/>
            <a:p>
              <a:pPr algn="ctr"/>
              <a:r>
                <a:rPr lang="en-GB" sz="3000" b="1">
                  <a:solidFill>
                    <a:schemeClr val="tx1"/>
                  </a:solidFill>
                  <a:latin typeface="Arial" panose="020B0604020202020204" pitchFamily="34" charset="0"/>
                  <a:cs typeface="Arial" panose="020B0604020202020204" pitchFamily="34" charset="0"/>
                </a:rPr>
                <a:t>SPIN</a:t>
              </a:r>
            </a:p>
          </p:txBody>
        </p:sp>
        <p:sp>
          <p:nvSpPr>
            <p:cNvPr id="63" name="Arrow: Curved Down 62">
              <a:extLst>
                <a:ext uri="{FF2B5EF4-FFF2-40B4-BE49-F238E27FC236}">
                  <a16:creationId xmlns:a16="http://schemas.microsoft.com/office/drawing/2014/main" id="{B210A41A-0C7E-475B-831B-931895C7011C}"/>
                </a:ext>
              </a:extLst>
            </p:cNvPr>
            <p:cNvSpPr/>
            <p:nvPr/>
          </p:nvSpPr>
          <p:spPr>
            <a:xfrm>
              <a:off x="5392462" y="2664749"/>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sp>
          <p:nvSpPr>
            <p:cNvPr id="64" name="Arrow: Curved Down 63">
              <a:extLst>
                <a:ext uri="{FF2B5EF4-FFF2-40B4-BE49-F238E27FC236}">
                  <a16:creationId xmlns:a16="http://schemas.microsoft.com/office/drawing/2014/main" id="{1CA3CB84-AD33-4099-80E9-01351CE5DBB5}"/>
                </a:ext>
              </a:extLst>
            </p:cNvPr>
            <p:cNvSpPr/>
            <p:nvPr/>
          </p:nvSpPr>
          <p:spPr>
            <a:xfrm flipH="1" flipV="1">
              <a:off x="5384979" y="3672555"/>
              <a:ext cx="1410677" cy="515092"/>
            </a:xfrm>
            <a:prstGeom prst="curved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chemeClr val="tx1"/>
                </a:solidFill>
              </a:endParaRPr>
            </a:p>
          </p:txBody>
        </p:sp>
      </p:grpSp>
      <p:sp>
        <p:nvSpPr>
          <p:cNvPr id="48" name="Marker">
            <a:extLst>
              <a:ext uri="{FF2B5EF4-FFF2-40B4-BE49-F238E27FC236}">
                <a16:creationId xmlns:a16="http://schemas.microsoft.com/office/drawing/2014/main" id="{6F381C54-25EF-445D-B869-A54C62C08DBE}"/>
              </a:ext>
            </a:extLst>
          </p:cNvPr>
          <p:cNvSpPr/>
          <p:nvPr/>
        </p:nvSpPr>
        <p:spPr>
          <a:xfrm rot="10800000">
            <a:off x="4305905" y="855602"/>
            <a:ext cx="540000" cy="540000"/>
          </a:xfrm>
          <a:prstGeom prst="triangle">
            <a:avLst/>
          </a:prstGeom>
          <a:solidFill>
            <a:srgbClr val="C00000"/>
          </a:solidFill>
          <a:ln w="190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extBox 1">
            <a:extLst>
              <a:ext uri="{FF2B5EF4-FFF2-40B4-BE49-F238E27FC236}">
                <a16:creationId xmlns:a16="http://schemas.microsoft.com/office/drawing/2014/main" id="{1BA7F9E7-CE30-786A-166B-BCF2961922C9}"/>
              </a:ext>
            </a:extLst>
          </p:cNvPr>
          <p:cNvSpPr txBox="1"/>
          <p:nvPr/>
        </p:nvSpPr>
        <p:spPr>
          <a:xfrm>
            <a:off x="1143287" y="6037364"/>
            <a:ext cx="5650787" cy="830997"/>
          </a:xfrm>
          <a:prstGeom prst="rect">
            <a:avLst/>
          </a:prstGeom>
          <a:noFill/>
        </p:spPr>
        <p:txBody>
          <a:bodyPr wrap="square" rtlCol="0">
            <a:spAutoFit/>
          </a:bodyPr>
          <a:lstStyle/>
          <a:p>
            <a:r>
              <a:rPr lang="en-CA" b="1"/>
              <a:t>Click the “Spin” button in the center to start and stop the spinner.</a:t>
            </a:r>
          </a:p>
        </p:txBody>
      </p:sp>
      <p:sp>
        <p:nvSpPr>
          <p:cNvPr id="4" name="TextBox 3">
            <a:hlinkClick r:id="rId6" action="ppaction://hlinksldjump"/>
            <a:extLst>
              <a:ext uri="{FF2B5EF4-FFF2-40B4-BE49-F238E27FC236}">
                <a16:creationId xmlns:a16="http://schemas.microsoft.com/office/drawing/2014/main" id="{E44FEBBC-515C-E825-9E16-41633EEAD771}"/>
              </a:ext>
            </a:extLst>
          </p:cNvPr>
          <p:cNvSpPr txBox="1"/>
          <p:nvPr/>
        </p:nvSpPr>
        <p:spPr>
          <a:xfrm>
            <a:off x="184704" y="2830846"/>
            <a:ext cx="2363258" cy="1200329"/>
          </a:xfrm>
          <a:prstGeom prst="rect">
            <a:avLst/>
          </a:prstGeom>
          <a:noFill/>
        </p:spPr>
        <p:txBody>
          <a:bodyPr wrap="square" rtlCol="0">
            <a:spAutoFit/>
          </a:bodyPr>
          <a:lstStyle/>
          <a:p>
            <a:r>
              <a:rPr lang="en-US">
                <a:solidFill>
                  <a:schemeClr val="bg1"/>
                </a:solidFill>
              </a:rPr>
              <a:t>Click: Here: Your Future Awaits…</a:t>
            </a:r>
            <a:endParaRPr lang="en-CA">
              <a:solidFill>
                <a:schemeClr val="bg1"/>
              </a:solidFill>
            </a:endParaRPr>
          </a:p>
        </p:txBody>
      </p:sp>
      <p:grpSp>
        <p:nvGrpSpPr>
          <p:cNvPr id="5" name="Group 4">
            <a:extLst>
              <a:ext uri="{FF2B5EF4-FFF2-40B4-BE49-F238E27FC236}">
                <a16:creationId xmlns:a16="http://schemas.microsoft.com/office/drawing/2014/main" id="{4B2E5ECF-C503-110F-25CA-C40068232869}"/>
              </a:ext>
            </a:extLst>
          </p:cNvPr>
          <p:cNvGrpSpPr/>
          <p:nvPr/>
        </p:nvGrpSpPr>
        <p:grpSpPr>
          <a:xfrm>
            <a:off x="63909" y="2374557"/>
            <a:ext cx="2484053" cy="2238475"/>
            <a:chOff x="63909" y="2374557"/>
            <a:chExt cx="2484053" cy="2238475"/>
          </a:xfrm>
        </p:grpSpPr>
        <p:sp>
          <p:nvSpPr>
            <p:cNvPr id="6" name="Wave 5">
              <a:extLst>
                <a:ext uri="{FF2B5EF4-FFF2-40B4-BE49-F238E27FC236}">
                  <a16:creationId xmlns:a16="http://schemas.microsoft.com/office/drawing/2014/main" id="{654DE34F-FBBD-AE61-D8F7-080E1A29FDD9}"/>
                </a:ext>
              </a:extLst>
            </p:cNvPr>
            <p:cNvSpPr/>
            <p:nvPr/>
          </p:nvSpPr>
          <p:spPr>
            <a:xfrm>
              <a:off x="63909" y="2374557"/>
              <a:ext cx="2034027" cy="2238475"/>
            </a:xfrm>
            <a:prstGeom prst="wave">
              <a:avLst>
                <a:gd name="adj1" fmla="val 12500"/>
                <a:gd name="adj2" fmla="val 111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TextBox 6">
              <a:hlinkClick r:id="rId6" action="ppaction://hlinksldjump"/>
              <a:extLst>
                <a:ext uri="{FF2B5EF4-FFF2-40B4-BE49-F238E27FC236}">
                  <a16:creationId xmlns:a16="http://schemas.microsoft.com/office/drawing/2014/main" id="{585F7AE7-000B-A7E5-EEDB-3813C08C9FB8}"/>
                </a:ext>
              </a:extLst>
            </p:cNvPr>
            <p:cNvSpPr txBox="1"/>
            <p:nvPr/>
          </p:nvSpPr>
          <p:spPr>
            <a:xfrm>
              <a:off x="184704" y="2830846"/>
              <a:ext cx="2363258" cy="1200329"/>
            </a:xfrm>
            <a:prstGeom prst="rect">
              <a:avLst/>
            </a:prstGeom>
            <a:noFill/>
          </p:spPr>
          <p:txBody>
            <a:bodyPr wrap="square" rtlCol="0">
              <a:spAutoFit/>
            </a:bodyPr>
            <a:lstStyle/>
            <a:p>
              <a:r>
                <a:rPr lang="en-US">
                  <a:solidFill>
                    <a:schemeClr val="bg1"/>
                  </a:solidFill>
                </a:rPr>
                <a:t>Click: Here: Your Future Awaits…</a:t>
              </a:r>
              <a:endParaRPr lang="en-CA">
                <a:solidFill>
                  <a:schemeClr val="bg1"/>
                </a:solidFill>
              </a:endParaRPr>
            </a:p>
          </p:txBody>
        </p:sp>
      </p:grpSp>
    </p:spTree>
    <p:extLst>
      <p:ext uri="{BB962C8B-B14F-4D97-AF65-F5344CB8AC3E}">
        <p14:creationId xmlns:p14="http://schemas.microsoft.com/office/powerpoint/2010/main" val="14983459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7"/>
                    </p:tgtEl>
                  </p:cond>
                </p:stCondLst>
                <p:endSync evt="end" delay="0">
                  <p:rtn val="all"/>
                </p:endSync>
                <p:childTnLst>
                  <p:par>
                    <p:cTn id="3" fill="hold">
                      <p:stCondLst>
                        <p:cond delay="0"/>
                      </p:stCondLst>
                      <p:childTnLst>
                        <p:par>
                          <p:cTn id="4" fill="hold">
                            <p:stCondLst>
                              <p:cond delay="0"/>
                            </p:stCondLst>
                            <p:childTnLst>
                              <p:par>
                                <p:cTn id="5" presetID="8" presetClass="emph" presetSubtype="0" repeatCount="indefinite" fill="hold" nodeType="clickEffect">
                                  <p:stCondLst>
                                    <p:cond delay="0"/>
                                  </p:stCondLst>
                                  <p:endCondLst>
                                    <p:cond evt="onNext" delay="0">
                                      <p:tgtEl>
                                        <p:sldTgt/>
                                      </p:tgtEl>
                                    </p:cond>
                                  </p:endCondLst>
                                  <p:childTnLst>
                                    <p:animRot by="21600000">
                                      <p:cBhvr>
                                        <p:cTn id="6" dur="250" fill="hold"/>
                                        <p:tgtEl>
                                          <p:spTgt spid="3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
                                        <p:tgtEl>
                                          <p:spTgt spid="46"/>
                                        </p:tgtEl>
                                      </p:cBhvr>
                                    </p:animEffect>
                                  </p:childTnLst>
                                </p:cTn>
                              </p:par>
                              <p:par>
                                <p:cTn id="12" presetID="10" presetClass="exit" presetSubtype="0" fill="hold" grpId="1" nodeType="withEffect">
                                  <p:stCondLst>
                                    <p:cond delay="0"/>
                                  </p:stCondLst>
                                  <p:childTnLst>
                                    <p:animEffect transition="out" filter="fade">
                                      <p:cBhvr>
                                        <p:cTn id="13" dur="10"/>
                                        <p:tgtEl>
                                          <p:spTgt spid="46"/>
                                        </p:tgtEl>
                                      </p:cBhvr>
                                    </p:animEffect>
                                    <p:set>
                                      <p:cBhvr>
                                        <p:cTn id="14" dur="1" fill="hold">
                                          <p:stCondLst>
                                            <p:cond delay="9"/>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67"/>
                  </p:tgtEl>
                </p:cond>
              </p:nextCondLst>
            </p:seq>
          </p:childTnLst>
        </p:cTn>
      </p:par>
    </p:tnLst>
    <p:bldLst>
      <p:bldP spid="46" grpId="0" animBg="1"/>
      <p:bldP spid="4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719137"/>
            <a:ext cx="8639175" cy="993775"/>
          </a:xfrm>
        </p:spPr>
        <p:txBody>
          <a:bodyPr lIns="68569" tIns="34275" rIns="68569" bIns="34275">
            <a:normAutofit/>
          </a:bodyPr>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So Now What?</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5" y="1712913"/>
            <a:ext cx="8489950" cy="47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Font typeface="Arial" panose="020B0604020202020204" pitchFamily="34" charset="0"/>
              <a:buNone/>
            </a:pPr>
            <a:r>
              <a:rPr lang="en-US" sz="2000" kern="0"/>
              <a:t>After receiving your occupation and your desired item, it’s time to start.</a:t>
            </a:r>
          </a:p>
          <a:p>
            <a:pPr marL="38100" indent="0">
              <a:lnSpc>
                <a:spcPts val="2400"/>
              </a:lnSpc>
              <a:buFont typeface="Arial" panose="020B0604020202020204" pitchFamily="34" charset="0"/>
              <a:buNone/>
            </a:pPr>
            <a:r>
              <a:rPr lang="en-US" sz="2000" b="1" kern="0"/>
              <a:t>Turn to your worksheet </a:t>
            </a:r>
            <a:r>
              <a:rPr lang="en-US" sz="2000" kern="0"/>
              <a:t>and fill out </a:t>
            </a:r>
            <a:r>
              <a:rPr lang="en-US" sz="2000" b="1" kern="0"/>
              <a:t>Part A.</a:t>
            </a:r>
            <a:endParaRPr lang="en-US" sz="2000" kern="0"/>
          </a:p>
          <a:p>
            <a:pPr marL="38100" indent="0">
              <a:lnSpc>
                <a:spcPts val="2400"/>
              </a:lnSpc>
              <a:buFont typeface="Arial" panose="020B0604020202020204" pitchFamily="34" charset="0"/>
              <a:buNone/>
            </a:pPr>
            <a:r>
              <a:rPr lang="en-US" sz="2000" kern="0"/>
              <a:t>Find out the average wage for your occupation and the price of your savings goal.</a:t>
            </a:r>
          </a:p>
          <a:p>
            <a:pPr marL="38100" indent="0">
              <a:lnSpc>
                <a:spcPts val="2400"/>
              </a:lnSpc>
              <a:buNone/>
            </a:pPr>
            <a:endParaRPr lang="en-US" sz="2000" kern="0"/>
          </a:p>
          <a:p>
            <a:pPr marL="38100" indent="0">
              <a:lnSpc>
                <a:spcPts val="2400"/>
              </a:lnSpc>
              <a:buNone/>
            </a:pPr>
            <a:r>
              <a:rPr lang="en-US" sz="2000" kern="0"/>
              <a:t>To find the average wage for your occupation, you’ll need to know a few facts.</a:t>
            </a:r>
          </a:p>
          <a:p>
            <a:pPr marL="381000" indent="-342900">
              <a:lnSpc>
                <a:spcPts val="2400"/>
              </a:lnSpc>
            </a:pPr>
            <a:r>
              <a:rPr lang="en-US" sz="2000" kern="0"/>
              <a:t>Where do you want to live? </a:t>
            </a:r>
          </a:p>
          <a:p>
            <a:pPr marL="38100" indent="0">
              <a:lnSpc>
                <a:spcPts val="2400"/>
              </a:lnSpc>
              <a:buNone/>
            </a:pPr>
            <a:r>
              <a:rPr lang="en-US" sz="2000" i="1" kern="0"/>
              <a:t>(Where you live may impact the average wage of your job. If you live in a city, you may be paid more compared to the same job in a small town.) </a:t>
            </a:r>
          </a:p>
          <a:p>
            <a:pPr marL="381000" indent="-342900">
              <a:lnSpc>
                <a:spcPts val="2400"/>
              </a:lnSpc>
            </a:pPr>
            <a:r>
              <a:rPr lang="en-US" sz="2000" kern="0"/>
              <a:t>Write the wage for your job on the worksheet.</a:t>
            </a:r>
          </a:p>
        </p:txBody>
      </p:sp>
    </p:spTree>
    <p:extLst>
      <p:ext uri="{BB962C8B-B14F-4D97-AF65-F5344CB8AC3E}">
        <p14:creationId xmlns:p14="http://schemas.microsoft.com/office/powerpoint/2010/main" val="290249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500"/>
                                        <p:tgtEl>
                                          <p:spTgt spid="2">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Effect transition="in" filter="fade">
                                      <p:cBhvr>
                                        <p:cTn id="28" dur="500"/>
                                        <p:tgtEl>
                                          <p:spTgt spid="2">
                                            <p:txEl>
                                              <p:pRg st="6" end="6"/>
                                            </p:txEl>
                                          </p:spTgt>
                                        </p:tgtEl>
                                      </p:cBhvr>
                                    </p:animEffect>
                                  </p:childTnLst>
                                </p:cTn>
                              </p:par>
                            </p:childTnLst>
                          </p:cTn>
                        </p:par>
                        <p:par>
                          <p:cTn id="29" fill="hold">
                            <p:stCondLst>
                              <p:cond delay="500"/>
                            </p:stCondLst>
                            <p:childTnLst>
                              <p:par>
                                <p:cTn id="30" presetID="10" presetClass="entr" presetSubtype="0" fill="hold" nodeType="after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How Long and How Much?</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267957"/>
          </a:xfrm>
        </p:spPr>
        <p:txBody>
          <a:bodyPr>
            <a:normAutofit/>
          </a:bodyPr>
          <a:lstStyle/>
          <a:p>
            <a:pPr marL="0" indent="0">
              <a:lnSpc>
                <a:spcPts val="2400"/>
              </a:lnSpc>
              <a:buSzTx/>
              <a:buNone/>
              <a:defRPr b="1"/>
            </a:pPr>
            <a:r>
              <a:rPr lang="en-US" sz="2000"/>
              <a:t>Think-Pair-Share</a:t>
            </a:r>
          </a:p>
          <a:p>
            <a:pPr marL="381000" indent="-342900">
              <a:lnSpc>
                <a:spcPts val="2400"/>
              </a:lnSpc>
              <a:buSzPct val="100000"/>
              <a:buFont typeface="Wingdings" panose="05000000000000000000" pitchFamily="2" charset="2"/>
              <a:buChar char="v"/>
            </a:pPr>
            <a:r>
              <a:rPr lang="en-US" sz="2000" kern="0"/>
              <a:t>Would you prefer to save for the goal first or to borrow money and pay it off over time?</a:t>
            </a:r>
          </a:p>
          <a:p>
            <a:pPr marL="266700" indent="-228600">
              <a:lnSpc>
                <a:spcPts val="2400"/>
              </a:lnSpc>
              <a:buSzPct val="100000"/>
              <a:buAutoNum type="arabicPeriod" startAt="2"/>
            </a:pPr>
            <a:endParaRPr lang="en-US" sz="2000" kern="0"/>
          </a:p>
          <a:p>
            <a:pPr marL="837565" lvl="1" indent="-457200">
              <a:lnSpc>
                <a:spcPts val="2400"/>
              </a:lnSpc>
              <a:buSzPct val="100000"/>
              <a:buFont typeface="+mj-lt"/>
              <a:buAutoNum type="alphaLcParenR"/>
            </a:pPr>
            <a:r>
              <a:rPr lang="en-US" sz="2000" kern="0"/>
              <a:t>If you save for the item, how long will it take you to get enough money to buy it?</a:t>
            </a:r>
          </a:p>
          <a:p>
            <a:pPr marL="837565" lvl="1" indent="-457200">
              <a:lnSpc>
                <a:spcPts val="2400"/>
              </a:lnSpc>
              <a:buSzPct val="100000"/>
              <a:buFont typeface="+mj-lt"/>
              <a:buAutoNum type="alphaLcParenR"/>
            </a:pPr>
            <a:endParaRPr lang="en-US" sz="2000" kern="0"/>
          </a:p>
          <a:p>
            <a:pPr marL="837565" lvl="1" indent="-457200">
              <a:lnSpc>
                <a:spcPts val="2400"/>
              </a:lnSpc>
              <a:buSzPct val="100000"/>
              <a:buFont typeface="+mj-lt"/>
              <a:buAutoNum type="alphaLcParenR"/>
            </a:pPr>
            <a:r>
              <a:rPr lang="en-US" sz="2000" kern="0"/>
              <a:t>If you choose to buy the item using debt and payments, how long will it take you to pay it off? How much of your income will be dedicated to the payments?</a:t>
            </a:r>
          </a:p>
          <a:p>
            <a:pPr marL="342900" indent="-342900">
              <a:lnSpc>
                <a:spcPts val="2500"/>
              </a:lnSpc>
            </a:pPr>
            <a:endParaRPr lang="en-US" sz="2000">
              <a:solidFill>
                <a:schemeClr val="tx1"/>
              </a:solidFill>
            </a:endParaRPr>
          </a:p>
        </p:txBody>
      </p:sp>
      <p:pic>
        <p:nvPicPr>
          <p:cNvPr id="5" name="Content Placeholder 4" descr="Content Placeholder 4">
            <a:extLst>
              <a:ext uri="{FF2B5EF4-FFF2-40B4-BE49-F238E27FC236}">
                <a16:creationId xmlns:a16="http://schemas.microsoft.com/office/drawing/2014/main" id="{3960A11D-8090-8BD3-10D9-8347C21B15F0}"/>
              </a:ext>
            </a:extLst>
          </p:cNvPr>
          <p:cNvPicPr>
            <a:picLocks noChangeAspect="1"/>
          </p:cNvPicPr>
          <p:nvPr/>
        </p:nvPicPr>
        <p:blipFill>
          <a:blip r:embed="rId2"/>
          <a:stretch>
            <a:fillRect/>
          </a:stretch>
        </p:blipFill>
        <p:spPr>
          <a:xfrm>
            <a:off x="6725921" y="365129"/>
            <a:ext cx="1717040" cy="1927905"/>
          </a:xfrm>
          <a:prstGeom prst="rect">
            <a:avLst/>
          </a:prstGeom>
          <a:ln w="12700">
            <a:miter lim="400000"/>
          </a:ln>
        </p:spPr>
      </p:pic>
    </p:spTree>
    <p:extLst>
      <p:ext uri="{BB962C8B-B14F-4D97-AF65-F5344CB8AC3E}">
        <p14:creationId xmlns:p14="http://schemas.microsoft.com/office/powerpoint/2010/main" val="2200260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How Long and How Much?</a:t>
            </a:r>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952089"/>
            <a:ext cx="8638967" cy="4905911"/>
          </a:xfrm>
        </p:spPr>
        <p:txBody>
          <a:bodyPr>
            <a:normAutofit/>
          </a:bodyPr>
          <a:lstStyle/>
          <a:p>
            <a:pPr marL="0" indent="0">
              <a:lnSpc>
                <a:spcPts val="2400"/>
              </a:lnSpc>
              <a:buSzTx/>
              <a:buNone/>
              <a:defRPr b="1"/>
            </a:pPr>
            <a:r>
              <a:rPr lang="en-US" sz="2000"/>
              <a:t>Think-Pair-Share</a:t>
            </a:r>
          </a:p>
          <a:p>
            <a:pPr marL="381000" indent="-342900">
              <a:lnSpc>
                <a:spcPts val="2400"/>
              </a:lnSpc>
              <a:buSzPct val="100000"/>
              <a:buFont typeface="Wingdings" panose="05000000000000000000" pitchFamily="2" charset="2"/>
              <a:buChar char="v"/>
            </a:pPr>
            <a:r>
              <a:rPr lang="en-US" sz="2000" kern="0"/>
              <a:t>What are the consequences of choosing to save/borrow to acquire the item?</a:t>
            </a:r>
          </a:p>
          <a:p>
            <a:pPr marL="38100" indent="0">
              <a:lnSpc>
                <a:spcPts val="2400"/>
              </a:lnSpc>
              <a:buSzPct val="100000"/>
              <a:buNone/>
            </a:pPr>
            <a:r>
              <a:rPr lang="en-US" sz="2000" kern="0"/>
              <a:t>	For example:</a:t>
            </a:r>
          </a:p>
          <a:p>
            <a:pPr marL="1237581" lvl="3" indent="-171450">
              <a:lnSpc>
                <a:spcPts val="2400"/>
              </a:lnSpc>
              <a:buSzPct val="100000"/>
            </a:pPr>
            <a:r>
              <a:rPr lang="en-US" sz="2000" kern="0"/>
              <a:t>How much could you have saved in interest if you had saved for the item instead of borrowing?</a:t>
            </a:r>
          </a:p>
          <a:p>
            <a:pPr marL="1237581" lvl="3" indent="-171450">
              <a:lnSpc>
                <a:spcPts val="2400"/>
              </a:lnSpc>
              <a:buSzPct val="100000"/>
            </a:pPr>
            <a:r>
              <a:rPr lang="en-US" sz="2000" kern="0"/>
              <a:t>How many years of enjoyment did you miss out on by choosing to save instead of borrow?</a:t>
            </a:r>
          </a:p>
          <a:p>
            <a:pPr marL="551815" lvl="1" indent="-171450">
              <a:lnSpc>
                <a:spcPts val="2400"/>
              </a:lnSpc>
              <a:buSzPct val="100000"/>
            </a:pPr>
            <a:endParaRPr lang="en-US" sz="2000" kern="0"/>
          </a:p>
          <a:p>
            <a:pPr marL="381000" indent="-342900">
              <a:lnSpc>
                <a:spcPts val="2400"/>
              </a:lnSpc>
              <a:buSzPct val="100000"/>
              <a:buFont typeface="Wingdings" panose="05000000000000000000" pitchFamily="2" charset="2"/>
              <a:buChar char="v"/>
            </a:pPr>
            <a:r>
              <a:rPr lang="en-US" sz="2000" kern="0"/>
              <a:t>Why did you choose to borrow/save? Did your wage determine your decision? Did the price of the savings goal determine your decision? Was it a combination of the two?</a:t>
            </a:r>
          </a:p>
          <a:p>
            <a:pPr marL="342900" indent="-342900">
              <a:lnSpc>
                <a:spcPts val="2500"/>
              </a:lnSpc>
            </a:pPr>
            <a:endParaRPr lang="en-US" sz="2000">
              <a:solidFill>
                <a:schemeClr val="tx1"/>
              </a:solidFill>
            </a:endParaRPr>
          </a:p>
        </p:txBody>
      </p:sp>
      <p:pic>
        <p:nvPicPr>
          <p:cNvPr id="5" name="Content Placeholder 4" descr="Content Placeholder 4">
            <a:extLst>
              <a:ext uri="{FF2B5EF4-FFF2-40B4-BE49-F238E27FC236}">
                <a16:creationId xmlns:a16="http://schemas.microsoft.com/office/drawing/2014/main" id="{3960A11D-8090-8BD3-10D9-8347C21B15F0}"/>
              </a:ext>
            </a:extLst>
          </p:cNvPr>
          <p:cNvPicPr>
            <a:picLocks noChangeAspect="1"/>
          </p:cNvPicPr>
          <p:nvPr/>
        </p:nvPicPr>
        <p:blipFill>
          <a:blip r:embed="rId2"/>
          <a:stretch>
            <a:fillRect/>
          </a:stretch>
        </p:blipFill>
        <p:spPr>
          <a:xfrm>
            <a:off x="6725921" y="365129"/>
            <a:ext cx="1717040" cy="1927905"/>
          </a:xfrm>
          <a:prstGeom prst="rect">
            <a:avLst/>
          </a:prstGeom>
          <a:ln w="12700">
            <a:miter lim="400000"/>
          </a:ln>
        </p:spPr>
      </p:pic>
    </p:spTree>
    <p:extLst>
      <p:ext uri="{BB962C8B-B14F-4D97-AF65-F5344CB8AC3E}">
        <p14:creationId xmlns:p14="http://schemas.microsoft.com/office/powerpoint/2010/main" val="1297764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732658"/>
            <a:ext cx="8639175" cy="993775"/>
          </a:xfrm>
        </p:spPr>
        <p:txBody>
          <a:bodyPr lIns="68569" tIns="34275" rIns="68569" bIns="34275">
            <a:normAutofit/>
          </a:bodyPr>
          <a:lstStyle/>
          <a:p>
            <a:pPr>
              <a:spcBef>
                <a:spcPct val="0"/>
              </a:spcBef>
              <a:spcAft>
                <a:spcPct val="0"/>
              </a:spcAft>
              <a:buClr>
                <a:srgbClr val="093254"/>
              </a:buClr>
            </a:pPr>
            <a:r>
              <a:rPr lang="en-US" altLang="en-US" sz="4000">
                <a:solidFill>
                  <a:srgbClr val="093254"/>
                </a:solidFill>
              </a:rPr>
              <a:t>Terms on the TVM Calculator</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5" y="1726433"/>
            <a:ext cx="8639174" cy="4828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None/>
            </a:pPr>
            <a:r>
              <a:rPr lang="en-US" sz="2000" kern="0"/>
              <a:t>When you use a TVM calculator, you will see acronyms. There are different variations of them. Here are some examples, and the class can refer to this slide while doing the worksheet.</a:t>
            </a:r>
            <a:endParaRPr lang="en-US"/>
          </a:p>
          <a:p>
            <a:pPr marL="38100" indent="0">
              <a:lnSpc>
                <a:spcPts val="2400"/>
              </a:lnSpc>
              <a:buNone/>
            </a:pPr>
            <a:endParaRPr lang="en-US" sz="2000" kern="0"/>
          </a:p>
          <a:p>
            <a:pPr marL="38100" indent="0">
              <a:lnSpc>
                <a:spcPts val="2400"/>
              </a:lnSpc>
              <a:buNone/>
            </a:pPr>
            <a:r>
              <a:rPr lang="en-US" sz="2000" i="1" kern="0"/>
              <a:t>PV</a:t>
            </a:r>
            <a:r>
              <a:rPr lang="en-US" sz="2000" kern="0"/>
              <a:t> = Present Value</a:t>
            </a:r>
          </a:p>
          <a:p>
            <a:pPr marL="38100" indent="0">
              <a:lnSpc>
                <a:spcPts val="2400"/>
              </a:lnSpc>
              <a:buNone/>
            </a:pPr>
            <a:r>
              <a:rPr lang="en-US" sz="2000" i="1" kern="0"/>
              <a:t>FV</a:t>
            </a:r>
            <a:r>
              <a:rPr lang="en-US" sz="2000" kern="0"/>
              <a:t> = Future Value</a:t>
            </a:r>
          </a:p>
          <a:p>
            <a:pPr marL="38100" indent="0">
              <a:lnSpc>
                <a:spcPts val="2400"/>
              </a:lnSpc>
              <a:buNone/>
            </a:pPr>
            <a:r>
              <a:rPr lang="en-US" sz="2000" i="1" kern="0"/>
              <a:t>PMT</a:t>
            </a:r>
            <a:r>
              <a:rPr lang="en-US" sz="2000" kern="0"/>
              <a:t> = Payment or Periodic Deposit</a:t>
            </a:r>
          </a:p>
          <a:p>
            <a:pPr marL="38100" indent="0">
              <a:lnSpc>
                <a:spcPts val="2400"/>
              </a:lnSpc>
              <a:buNone/>
            </a:pPr>
            <a:r>
              <a:rPr lang="en-US" sz="2000" i="1" kern="0"/>
              <a:t>I</a:t>
            </a:r>
            <a:r>
              <a:rPr lang="en-US" sz="2000" kern="0"/>
              <a:t> = Interest</a:t>
            </a:r>
          </a:p>
          <a:p>
            <a:pPr marL="38100" indent="0">
              <a:lnSpc>
                <a:spcPts val="2400"/>
              </a:lnSpc>
              <a:buNone/>
            </a:pPr>
            <a:r>
              <a:rPr lang="en-US" sz="2000" i="1" kern="0"/>
              <a:t>CP</a:t>
            </a:r>
            <a:r>
              <a:rPr lang="en-US" sz="2000" kern="0"/>
              <a:t> = Compounding frequency</a:t>
            </a:r>
          </a:p>
          <a:p>
            <a:pPr marL="38100" indent="0">
              <a:lnSpc>
                <a:spcPts val="2400"/>
              </a:lnSpc>
              <a:buNone/>
            </a:pPr>
            <a:r>
              <a:rPr lang="en-US" sz="2000" kern="0"/>
              <a:t>TVM = Time Value of Money (how many years it will take</a:t>
            </a:r>
          </a:p>
          <a:p>
            <a:pPr marL="38100" indent="0">
              <a:lnSpc>
                <a:spcPts val="2400"/>
              </a:lnSpc>
              <a:buNone/>
            </a:pPr>
            <a:endParaRPr lang="en-US" sz="2000" b="1" kern="0"/>
          </a:p>
          <a:p>
            <a:pPr marL="38100" indent="0" algn="ctr">
              <a:lnSpc>
                <a:spcPts val="2400"/>
              </a:lnSpc>
              <a:buNone/>
            </a:pPr>
            <a:r>
              <a:rPr lang="en-US" sz="2400" kern="0"/>
              <a:t>Go to the </a:t>
            </a:r>
            <a:r>
              <a:rPr lang="en-US" sz="2400" kern="0">
                <a:hlinkClick r:id="rId3"/>
              </a:rPr>
              <a:t>TVM Calculator</a:t>
            </a:r>
            <a:endParaRPr lang="en-US" sz="2400" kern="0"/>
          </a:p>
          <a:p>
            <a:pPr marL="495300" indent="-457200">
              <a:lnSpc>
                <a:spcPts val="2400"/>
              </a:lnSpc>
              <a:buSzPct val="100000"/>
              <a:buFont typeface="+mj-lt"/>
              <a:buAutoNum type="arabicPeriod" startAt="2"/>
            </a:pPr>
            <a:endParaRPr lang="en-US" sz="2000" kern="0"/>
          </a:p>
          <a:p>
            <a:pPr marL="495300" indent="-457200">
              <a:lnSpc>
                <a:spcPts val="2400"/>
              </a:lnSpc>
              <a:buSzPct val="100000"/>
              <a:buFont typeface="+mj-lt"/>
              <a:buAutoNum type="arabicPeriod" startAt="2"/>
            </a:pPr>
            <a:endParaRPr lang="en-US" sz="2000" kern="0"/>
          </a:p>
        </p:txBody>
      </p:sp>
    </p:spTree>
    <p:extLst>
      <p:ext uri="{BB962C8B-B14F-4D97-AF65-F5344CB8AC3E}">
        <p14:creationId xmlns:p14="http://schemas.microsoft.com/office/powerpoint/2010/main" val="1955581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4" y="719137"/>
            <a:ext cx="8639175" cy="993775"/>
          </a:xfrm>
        </p:spPr>
        <p:txBody>
          <a:bodyPr lIns="68569" tIns="34275" rIns="68569" bIns="34275">
            <a:normAutofit/>
          </a:bodyPr>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rPr>
              <a:t>How to use a TVM calculator</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4" y="1849349"/>
            <a:ext cx="8639175" cy="4806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SzPct val="100000"/>
              <a:buNone/>
            </a:pPr>
            <a:r>
              <a:rPr lang="en-US" sz="2000" kern="0"/>
              <a:t>Watch this video for a step-by-step guide on how to use a TVM calculator for three scenarios:</a:t>
            </a:r>
          </a:p>
          <a:p>
            <a:pPr marL="495300" indent="-457200">
              <a:lnSpc>
                <a:spcPts val="2400"/>
              </a:lnSpc>
              <a:buSzPct val="100000"/>
              <a:buAutoNum type="arabicPeriod"/>
            </a:pPr>
            <a:r>
              <a:rPr lang="en-US" sz="2000" kern="0"/>
              <a:t>Growing an investment</a:t>
            </a:r>
          </a:p>
          <a:p>
            <a:pPr marL="495300" indent="-457200">
              <a:lnSpc>
                <a:spcPts val="2400"/>
              </a:lnSpc>
              <a:buSzPct val="100000"/>
              <a:buAutoNum type="arabicPeriod"/>
            </a:pPr>
            <a:r>
              <a:rPr lang="en-US" sz="2000" kern="0"/>
              <a:t>Paying off a loan</a:t>
            </a:r>
          </a:p>
          <a:p>
            <a:pPr marL="495300" indent="-457200">
              <a:lnSpc>
                <a:spcPts val="2400"/>
              </a:lnSpc>
              <a:buSzPct val="100000"/>
              <a:buAutoNum type="arabicPeriod"/>
            </a:pPr>
            <a:r>
              <a:rPr lang="en-US" sz="2000" kern="0"/>
              <a:t>Withdrawing from an annuity</a:t>
            </a:r>
          </a:p>
          <a:p>
            <a:pPr marL="38100" indent="0">
              <a:lnSpc>
                <a:spcPts val="2400"/>
              </a:lnSpc>
              <a:buNone/>
            </a:pPr>
            <a:endParaRPr lang="en-US" sz="2000" b="1" kern="0">
              <a:solidFill>
                <a:srgbClr val="00BFDF"/>
              </a:solidFill>
              <a:hlinkClick r:id="rId3">
                <a:extLst>
                  <a:ext uri="{A12FA001-AC4F-418D-AE19-62706E023703}">
                    <ahyp:hlinkClr xmlns:ahyp="http://schemas.microsoft.com/office/drawing/2018/hyperlinkcolor" val="tx"/>
                  </a:ext>
                </a:extLst>
              </a:hlinkClick>
            </a:endParaRPr>
          </a:p>
          <a:p>
            <a:pPr marL="38100" indent="0">
              <a:lnSpc>
                <a:spcPts val="2400"/>
              </a:lnSpc>
              <a:buNone/>
            </a:pPr>
            <a:r>
              <a:rPr lang="en-US" sz="2000" b="1" kern="0">
                <a:solidFill>
                  <a:schemeClr val="tx1"/>
                </a:solidFill>
              </a:rPr>
              <a:t>Watch the video: </a:t>
            </a:r>
            <a:r>
              <a:rPr lang="en-US" sz="2000" kern="0">
                <a:solidFill>
                  <a:srgbClr val="00BFDF"/>
                </a:solidFill>
                <a:hlinkClick r:id="rId3">
                  <a:extLst>
                    <a:ext uri="{A12FA001-AC4F-418D-AE19-62706E023703}">
                      <ahyp:hlinkClr xmlns:ahyp="http://schemas.microsoft.com/office/drawing/2018/hyperlinkcolor" val="tx"/>
                    </a:ext>
                  </a:extLst>
                </a:hlinkClick>
              </a:rPr>
              <a:t>Using a TVM Calculator</a:t>
            </a:r>
            <a:endParaRPr lang="en-US"/>
          </a:p>
          <a:p>
            <a:pPr marL="38100" indent="0">
              <a:lnSpc>
                <a:spcPts val="2400"/>
              </a:lnSpc>
              <a:buNone/>
            </a:pPr>
            <a:endParaRPr lang="en-US" sz="2000" kern="0"/>
          </a:p>
          <a:p>
            <a:pPr marL="38100" indent="0">
              <a:lnSpc>
                <a:spcPts val="2400"/>
              </a:lnSpc>
              <a:buNone/>
            </a:pPr>
            <a:r>
              <a:rPr lang="en-US" sz="2000" kern="0"/>
              <a:t>Note: You will only use scenarios 1 and/or 2 to complete this activity.</a:t>
            </a:r>
          </a:p>
          <a:p>
            <a:pPr marL="38100" indent="0">
              <a:lnSpc>
                <a:spcPts val="2400"/>
              </a:lnSpc>
              <a:buNone/>
            </a:pPr>
            <a:endParaRPr lang="en-US" sz="2000" kern="0"/>
          </a:p>
          <a:p>
            <a:pPr marL="38100" indent="0">
              <a:lnSpc>
                <a:spcPts val="2400"/>
              </a:lnSpc>
              <a:buNone/>
            </a:pPr>
            <a:r>
              <a:rPr lang="en-US" sz="2000" kern="0"/>
              <a:t>*Slides 20 and 21 have written instructions to use a TVM Calculator as well.</a:t>
            </a:r>
          </a:p>
          <a:p>
            <a:pPr marL="38100" indent="0" algn="ctr">
              <a:lnSpc>
                <a:spcPts val="2400"/>
              </a:lnSpc>
              <a:buNone/>
            </a:pPr>
            <a:endParaRPr lang="en-US" sz="2000" kern="0"/>
          </a:p>
          <a:p>
            <a:pPr marL="38100" indent="0" algn="ctr">
              <a:lnSpc>
                <a:spcPts val="2400"/>
              </a:lnSpc>
              <a:buNone/>
            </a:pPr>
            <a:endParaRPr lang="en-US" sz="2000" kern="0"/>
          </a:p>
          <a:p>
            <a:pPr marL="495300" indent="-457200">
              <a:lnSpc>
                <a:spcPts val="2400"/>
              </a:lnSpc>
              <a:buSzPct val="100000"/>
            </a:pPr>
            <a:endParaRPr lang="en-US" sz="2000" kern="0"/>
          </a:p>
          <a:p>
            <a:pPr marL="495300" indent="-457200">
              <a:lnSpc>
                <a:spcPts val="2400"/>
              </a:lnSpc>
              <a:buSzPct val="100000"/>
              <a:buFont typeface="+mj-lt"/>
              <a:buAutoNum type="arabicPeriod" startAt="2"/>
            </a:pPr>
            <a:endParaRPr lang="en-US" sz="2000" kern="0"/>
          </a:p>
          <a:p>
            <a:pPr marL="495300" indent="-457200">
              <a:lnSpc>
                <a:spcPts val="2400"/>
              </a:lnSpc>
              <a:buSzPct val="100000"/>
              <a:buFont typeface="+mj-lt"/>
              <a:buAutoNum type="arabicPeriod" startAt="2"/>
            </a:pPr>
            <a:endParaRPr lang="en-US" sz="2000" kern="0"/>
          </a:p>
        </p:txBody>
      </p:sp>
    </p:spTree>
    <p:extLst>
      <p:ext uri="{BB962C8B-B14F-4D97-AF65-F5344CB8AC3E}">
        <p14:creationId xmlns:p14="http://schemas.microsoft.com/office/powerpoint/2010/main" val="2224242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580258"/>
            <a:ext cx="8639175" cy="993775"/>
          </a:xfrm>
        </p:spPr>
        <p:txBody>
          <a:bodyPr lIns="68569" tIns="34275" rIns="68569" bIns="34275">
            <a:normAutofit/>
          </a:bodyPr>
          <a:lstStyle/>
          <a:p>
            <a:pPr>
              <a:spcBef>
                <a:spcPct val="0"/>
              </a:spcBef>
              <a:spcAft>
                <a:spcPct val="0"/>
              </a:spcAft>
              <a:buClr>
                <a:srgbClr val="093254"/>
              </a:buClr>
            </a:pPr>
            <a:r>
              <a:rPr lang="en-US" altLang="en-US" sz="4000">
                <a:solidFill>
                  <a:srgbClr val="093254"/>
                </a:solidFill>
              </a:rPr>
              <a:t>What interest will you earn or pay?</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4" y="1695237"/>
            <a:ext cx="8639175" cy="4582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SzPct val="100000"/>
              <a:buNone/>
            </a:pPr>
            <a:r>
              <a:rPr lang="en-US" sz="2000" b="1" kern="0"/>
              <a:t>Now fill out sections B, C, and D on the worksheet.</a:t>
            </a:r>
          </a:p>
          <a:p>
            <a:pPr marL="38100" indent="0">
              <a:lnSpc>
                <a:spcPts val="2400"/>
              </a:lnSpc>
              <a:buSzPct val="100000"/>
              <a:buNone/>
            </a:pPr>
            <a:r>
              <a:rPr lang="en-US" sz="2000" b="1" kern="0"/>
              <a:t>Section B </a:t>
            </a:r>
            <a:r>
              <a:rPr lang="en-US" sz="2000" b="1" kern="0">
                <a:solidFill>
                  <a:schemeClr val="accent6"/>
                </a:solidFill>
              </a:rPr>
              <a:t>Saving</a:t>
            </a:r>
            <a:r>
              <a:rPr lang="en-US" sz="2000" b="1" kern="0">
                <a:solidFill>
                  <a:schemeClr val="tx1"/>
                </a:solidFill>
              </a:rPr>
              <a:t>:</a:t>
            </a:r>
            <a:endParaRPr lang="en-US" b="1">
              <a:solidFill>
                <a:schemeClr val="tx1"/>
              </a:solidFill>
            </a:endParaRPr>
          </a:p>
          <a:p>
            <a:pPr marL="381000" indent="-342900">
              <a:lnSpc>
                <a:spcPts val="2400"/>
              </a:lnSpc>
            </a:pPr>
            <a:r>
              <a:rPr lang="en-US" sz="2000" kern="0"/>
              <a:t>Research to find what type of savings or investment you will use. Find a specific example. What is the interest amount you will earn?</a:t>
            </a:r>
          </a:p>
          <a:p>
            <a:pPr marL="38100" indent="0">
              <a:lnSpc>
                <a:spcPts val="2400"/>
              </a:lnSpc>
              <a:buNone/>
            </a:pPr>
            <a:r>
              <a:rPr lang="en-US" sz="2000" b="1" kern="0"/>
              <a:t>Section C </a:t>
            </a:r>
            <a:r>
              <a:rPr lang="en-US" sz="2000" b="1" kern="0">
                <a:solidFill>
                  <a:schemeClr val="accent6"/>
                </a:solidFill>
              </a:rPr>
              <a:t>Loan</a:t>
            </a:r>
            <a:r>
              <a:rPr lang="en-US" sz="2000" b="1" kern="0">
                <a:solidFill>
                  <a:schemeClr val="tx1"/>
                </a:solidFill>
              </a:rPr>
              <a:t>:</a:t>
            </a:r>
          </a:p>
          <a:p>
            <a:pPr marL="381000" indent="-342900">
              <a:lnSpc>
                <a:spcPts val="2400"/>
              </a:lnSpc>
            </a:pPr>
            <a:r>
              <a:rPr lang="en-US" sz="2000" kern="0"/>
              <a:t>Research to find a specific example on the loan you will use. What is the interest amount you will have to pay on that loan?</a:t>
            </a:r>
          </a:p>
          <a:p>
            <a:pPr marL="38100" indent="0">
              <a:lnSpc>
                <a:spcPts val="2400"/>
              </a:lnSpc>
              <a:buNone/>
            </a:pPr>
            <a:r>
              <a:rPr lang="en-US" sz="2000" b="1" kern="0"/>
              <a:t>Section D </a:t>
            </a:r>
            <a:r>
              <a:rPr lang="en-US" sz="2000" b="1" kern="0">
                <a:solidFill>
                  <a:schemeClr val="accent1"/>
                </a:solidFill>
              </a:rPr>
              <a:t>Combination</a:t>
            </a:r>
            <a:r>
              <a:rPr lang="en-US" sz="2000" b="1" kern="0">
                <a:solidFill>
                  <a:schemeClr val="tx1"/>
                </a:solidFill>
              </a:rPr>
              <a:t>:</a:t>
            </a:r>
          </a:p>
          <a:p>
            <a:pPr marL="38100" indent="0">
              <a:lnSpc>
                <a:spcPts val="2400"/>
              </a:lnSpc>
              <a:buNone/>
            </a:pPr>
            <a:r>
              <a:rPr lang="en-US" sz="2000" kern="0"/>
              <a:t>Research both: </a:t>
            </a:r>
          </a:p>
          <a:p>
            <a:pPr marL="381000" indent="-342900">
              <a:lnSpc>
                <a:spcPts val="2400"/>
              </a:lnSpc>
            </a:pPr>
            <a:r>
              <a:rPr lang="en-US" sz="2000" kern="0"/>
              <a:t>Find a savings or investment. Calculate the interest you will earn. </a:t>
            </a:r>
            <a:endParaRPr lang="en-US"/>
          </a:p>
          <a:p>
            <a:pPr marL="381000" indent="-342900">
              <a:lnSpc>
                <a:spcPts val="2400"/>
              </a:lnSpc>
            </a:pPr>
            <a:r>
              <a:rPr lang="en-US" sz="2000" kern="0"/>
              <a:t>Find a specific loan. Calculate the interest you will pay.</a:t>
            </a:r>
          </a:p>
          <a:p>
            <a:pPr marL="495300" indent="-457200">
              <a:lnSpc>
                <a:spcPts val="2400"/>
              </a:lnSpc>
              <a:buSzPct val="100000"/>
              <a:buFont typeface="+mj-lt"/>
              <a:buAutoNum type="arabicPeriod" startAt="2"/>
            </a:pPr>
            <a:endParaRPr lang="en-US" sz="2000" kern="0"/>
          </a:p>
        </p:txBody>
      </p:sp>
    </p:spTree>
    <p:extLst>
      <p:ext uri="{BB962C8B-B14F-4D97-AF65-F5344CB8AC3E}">
        <p14:creationId xmlns:p14="http://schemas.microsoft.com/office/powerpoint/2010/main" val="338690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500"/>
                                        <p:tgtEl>
                                          <p:spTgt spid="2">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fade">
                                      <p:cBhvr>
                                        <p:cTn id="34" dur="500"/>
                                        <p:tgtEl>
                                          <p:spTgt spid="2">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fade">
                                      <p:cBhvr>
                                        <p:cTn id="3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CA" sz="3600"/>
              <a:t>A Special Note for Teachers</a:t>
            </a:r>
          </a:p>
        </p:txBody>
      </p:sp>
      <p:pic>
        <p:nvPicPr>
          <p:cNvPr id="6" name="Picture 5">
            <a:extLst>
              <a:ext uri="{FF2B5EF4-FFF2-40B4-BE49-F238E27FC236}">
                <a16:creationId xmlns:a16="http://schemas.microsoft.com/office/drawing/2014/main" id="{A9853656-CD7E-E42D-9884-228304ED3055}"/>
              </a:ext>
            </a:extLst>
          </p:cNvPr>
          <p:cNvPicPr>
            <a:picLocks noChangeAspect="1"/>
          </p:cNvPicPr>
          <p:nvPr/>
        </p:nvPicPr>
        <p:blipFill rotWithShape="1">
          <a:blip r:embed="rId2"/>
          <a:srcRect l="1455" r="1182"/>
          <a:stretch/>
        </p:blipFill>
        <p:spPr>
          <a:xfrm>
            <a:off x="1803929" y="1613855"/>
            <a:ext cx="5533920" cy="4691405"/>
          </a:xfrm>
          <a:prstGeom prst="rect">
            <a:avLst/>
          </a:prstGeom>
        </p:spPr>
      </p:pic>
    </p:spTree>
    <p:extLst>
      <p:ext uri="{BB962C8B-B14F-4D97-AF65-F5344CB8AC3E}">
        <p14:creationId xmlns:p14="http://schemas.microsoft.com/office/powerpoint/2010/main" val="3187837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4" y="719137"/>
            <a:ext cx="8639175" cy="993775"/>
          </a:xfrm>
        </p:spPr>
        <p:txBody>
          <a:bodyPr lIns="68569" tIns="34275" rIns="68569" bIns="34275">
            <a:normAutofit/>
          </a:bodyPr>
          <a:lstStyle/>
          <a:p>
            <a:pPr eaLnBrk="1" hangingPunct="1">
              <a:spcBef>
                <a:spcPct val="0"/>
              </a:spcBef>
              <a:spcAft>
                <a:spcPct val="0"/>
              </a:spcAft>
              <a:buClr>
                <a:srgbClr val="093254"/>
              </a:buClr>
              <a:buFont typeface="Arial" panose="020B0604020202020204" pitchFamily="34" charset="0"/>
              <a:buNone/>
            </a:pPr>
            <a:r>
              <a:rPr lang="en-US" altLang="en-US" sz="3800">
                <a:solidFill>
                  <a:srgbClr val="093254"/>
                </a:solidFill>
                <a:latin typeface="Arial" panose="020B0604020202020204" pitchFamily="34" charset="0"/>
                <a:cs typeface="Arial" panose="020B0604020202020204" pitchFamily="34" charset="0"/>
              </a:rPr>
              <a:t>How to use TVM calculator for </a:t>
            </a:r>
            <a:r>
              <a:rPr lang="en-US" altLang="en-US" sz="3800" b="1">
                <a:solidFill>
                  <a:srgbClr val="093254"/>
                </a:solidFill>
                <a:latin typeface="Arial" panose="020B0604020202020204" pitchFamily="34" charset="0"/>
                <a:cs typeface="Arial" panose="020B0604020202020204" pitchFamily="34" charset="0"/>
              </a:rPr>
              <a:t>savings</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4" y="1712912"/>
            <a:ext cx="8639175" cy="470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600"/>
              </a:lnSpc>
              <a:buSzPct val="100000"/>
              <a:buNone/>
            </a:pPr>
            <a:r>
              <a:rPr lang="en-US" sz="2000" b="1" kern="0"/>
              <a:t>Find out the dollar amount you will need to make in each payment!</a:t>
            </a:r>
          </a:p>
          <a:p>
            <a:pPr marL="495300" indent="-457200">
              <a:lnSpc>
                <a:spcPts val="2600"/>
              </a:lnSpc>
              <a:buSzPct val="100000"/>
              <a:buFont typeface="+mj-lt"/>
              <a:buAutoNum type="arabicPeriod"/>
            </a:pPr>
            <a:r>
              <a:rPr lang="en-US" sz="2000" kern="0"/>
              <a:t>Select </a:t>
            </a:r>
            <a:r>
              <a:rPr lang="en-US" sz="2000" b="1" kern="0"/>
              <a:t>Repeating Payment</a:t>
            </a:r>
            <a:r>
              <a:rPr lang="en-US" sz="2000" kern="0"/>
              <a:t> for </a:t>
            </a:r>
            <a:r>
              <a:rPr lang="en-US" sz="2000" b="1" kern="0"/>
              <a:t>Calculate.</a:t>
            </a:r>
            <a:r>
              <a:rPr lang="en-US" sz="2000" kern="0"/>
              <a:t> (If you'd like to calculate something different you will see other options available.)</a:t>
            </a:r>
            <a:endParaRPr lang="en-US"/>
          </a:p>
          <a:p>
            <a:pPr marL="495300" indent="-457200">
              <a:lnSpc>
                <a:spcPts val="2600"/>
              </a:lnSpc>
              <a:buSzPct val="100000"/>
              <a:buFont typeface="+mj-lt"/>
              <a:buAutoNum type="arabicPeriod"/>
            </a:pPr>
            <a:r>
              <a:rPr lang="en-US" sz="2000" kern="0"/>
              <a:t>Enter the Present Value: How much you have saved now (can be 0)</a:t>
            </a:r>
            <a:endParaRPr lang="en-US" sz="2000" b="1" kern="0"/>
          </a:p>
          <a:p>
            <a:pPr marL="495300" indent="-457200">
              <a:lnSpc>
                <a:spcPts val="2600"/>
              </a:lnSpc>
              <a:buSzPct val="100000"/>
              <a:buFont typeface="+mj-lt"/>
              <a:buAutoNum type="arabicPeriod"/>
            </a:pPr>
            <a:r>
              <a:rPr lang="en-US" sz="2000" kern="0"/>
              <a:t>Enter Future Value: The amount of your</a:t>
            </a:r>
            <a:r>
              <a:rPr lang="en-US" sz="2000" b="1" kern="0"/>
              <a:t> </a:t>
            </a:r>
            <a:r>
              <a:rPr lang="en-US" sz="2000" kern="0"/>
              <a:t>goal</a:t>
            </a:r>
          </a:p>
          <a:p>
            <a:pPr marL="495300" indent="-457200">
              <a:lnSpc>
                <a:spcPts val="2600"/>
              </a:lnSpc>
              <a:buSzPct val="100000"/>
              <a:buFont typeface="+mj-lt"/>
              <a:buAutoNum type="arabicPeriod"/>
            </a:pPr>
            <a:r>
              <a:rPr lang="en-US" sz="2000" kern="0"/>
              <a:t>Enter the Interest Rate: The amount of interest you will earn with the savings or investment you choose </a:t>
            </a:r>
          </a:p>
          <a:p>
            <a:pPr marL="495300" indent="-457200">
              <a:lnSpc>
                <a:spcPts val="2600"/>
              </a:lnSpc>
              <a:buSzPct val="100000"/>
              <a:buFont typeface="+mj-lt"/>
              <a:buAutoNum type="arabicPeriod"/>
            </a:pPr>
            <a:r>
              <a:rPr lang="en-US" sz="2000" kern="0"/>
              <a:t>Enter the Number of Periods</a:t>
            </a:r>
            <a:br>
              <a:rPr lang="en-US" sz="2000" kern="0"/>
            </a:br>
            <a:endParaRPr lang="en-US" sz="2000" kern="0"/>
          </a:p>
          <a:p>
            <a:pPr marL="38100" indent="0">
              <a:lnSpc>
                <a:spcPts val="2400"/>
              </a:lnSpc>
              <a:buSzPct val="100000"/>
              <a:buNone/>
            </a:pPr>
            <a:r>
              <a:rPr lang="en-US" sz="2000" kern="0"/>
              <a:t>Your payment amount will show with a negative symbol.</a:t>
            </a:r>
            <a:endParaRPr lang="en-US"/>
          </a:p>
          <a:p>
            <a:pPr marL="38100" indent="0">
              <a:lnSpc>
                <a:spcPts val="2400"/>
              </a:lnSpc>
              <a:buNone/>
            </a:pPr>
            <a:r>
              <a:rPr lang="en-US" sz="2000" i="1" kern="0"/>
              <a:t>Think of it like: Money comes out of your wallet = negative amount</a:t>
            </a:r>
            <a:endParaRPr lang="en-US" i="1"/>
          </a:p>
          <a:p>
            <a:pPr marL="495300" indent="-457200">
              <a:lnSpc>
                <a:spcPts val="2400"/>
              </a:lnSpc>
              <a:buSzPct val="100000"/>
              <a:buFont typeface="+mj-lt"/>
              <a:buAutoNum type="arabicPeriod" startAt="2"/>
            </a:pPr>
            <a:endParaRPr lang="en-US" sz="2000" kern="0"/>
          </a:p>
          <a:p>
            <a:pPr marL="495300" indent="-457200">
              <a:lnSpc>
                <a:spcPts val="2400"/>
              </a:lnSpc>
              <a:buSzPct val="100000"/>
              <a:buFont typeface="+mj-lt"/>
              <a:buAutoNum type="arabicPeriod" startAt="2"/>
            </a:pPr>
            <a:endParaRPr lang="en-US" sz="2000" kern="0"/>
          </a:p>
        </p:txBody>
      </p:sp>
    </p:spTree>
    <p:extLst>
      <p:ext uri="{BB962C8B-B14F-4D97-AF65-F5344CB8AC3E}">
        <p14:creationId xmlns:p14="http://schemas.microsoft.com/office/powerpoint/2010/main" val="1088505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animEffect transition="in" filter="fade">
                                      <p:cBhvr>
                                        <p:cTn id="7" dur="500"/>
                                        <p:tgtEl>
                                          <p:spTgt spid="2">
                                            <p:txEl>
                                              <p:pRg st="6" end="6"/>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7" end="7"/>
                                            </p:txEl>
                                          </p:spTgt>
                                        </p:tgtEl>
                                        <p:attrNameLst>
                                          <p:attrName>style.visibility</p:attrName>
                                        </p:attrNameLst>
                                      </p:cBhvr>
                                      <p:to>
                                        <p:strVal val="visible"/>
                                      </p:to>
                                    </p:set>
                                    <p:animEffect transition="in" filter="fade">
                                      <p:cBhvr>
                                        <p:cTn id="10"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719137"/>
            <a:ext cx="8639175" cy="993775"/>
          </a:xfrm>
        </p:spPr>
        <p:txBody>
          <a:bodyPr lIns="68569" tIns="34275" rIns="68569" bIns="34275">
            <a:normAutofit/>
          </a:bodyPr>
          <a:lstStyle/>
          <a:p>
            <a:pPr>
              <a:spcBef>
                <a:spcPct val="0"/>
              </a:spcBef>
              <a:spcAft>
                <a:spcPct val="0"/>
              </a:spcAft>
              <a:buClr>
                <a:srgbClr val="093254"/>
              </a:buClr>
            </a:pPr>
            <a:r>
              <a:rPr lang="en-US" altLang="en-US" sz="4000">
                <a:solidFill>
                  <a:srgbClr val="093254"/>
                </a:solidFill>
              </a:rPr>
              <a:t>How to use TVM calculator for </a:t>
            </a:r>
            <a:r>
              <a:rPr lang="en-US" altLang="en-US" sz="4000" b="1">
                <a:solidFill>
                  <a:srgbClr val="093254"/>
                </a:solidFill>
              </a:rPr>
              <a:t>loans</a:t>
            </a:r>
            <a:endParaRPr lang="en-US" altLang="en-US" sz="4000" b="1">
              <a:solidFill>
                <a:srgbClr val="093254"/>
              </a:solidFill>
              <a:latin typeface="Arial" panose="020B0604020202020204" pitchFamily="34" charset="0"/>
              <a:cs typeface="Arial" panose="020B0604020202020204" pitchFamily="34" charset="0"/>
            </a:endParaRP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marL="342265" indent="-304165">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4" y="1839075"/>
            <a:ext cx="8639175" cy="458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SzPct val="100000"/>
              <a:buNone/>
            </a:pPr>
            <a:r>
              <a:rPr lang="en-US" sz="2000" b="1" kern="0"/>
              <a:t>Find out how long it will take you to pay off a loan.</a:t>
            </a:r>
            <a:endParaRPr lang="en-US"/>
          </a:p>
          <a:p>
            <a:pPr marL="495300" indent="-457200">
              <a:lnSpc>
                <a:spcPts val="2400"/>
              </a:lnSpc>
              <a:buSzPct val="100000"/>
              <a:buAutoNum type="arabicPeriod"/>
            </a:pPr>
            <a:r>
              <a:rPr lang="en-US" sz="2000" kern="0"/>
              <a:t>Enter the Present Value (The total amount that you will borrow) </a:t>
            </a:r>
          </a:p>
          <a:p>
            <a:pPr marL="495300" indent="-457200">
              <a:lnSpc>
                <a:spcPts val="2400"/>
              </a:lnSpc>
              <a:buSzPct val="100000"/>
              <a:buAutoNum type="arabicPeriod"/>
            </a:pPr>
            <a:r>
              <a:rPr lang="en-US" sz="2000" kern="0"/>
              <a:t>Enter the Interest Rate </a:t>
            </a:r>
          </a:p>
          <a:p>
            <a:pPr marL="495300" indent="-457200">
              <a:lnSpc>
                <a:spcPts val="2400"/>
              </a:lnSpc>
              <a:buSzPct val="100000"/>
              <a:buAutoNum type="arabicPeriod"/>
            </a:pPr>
            <a:r>
              <a:rPr lang="en-US" sz="2000" kern="0"/>
              <a:t>Enter the Payment amount you will make (as a negative number)</a:t>
            </a:r>
          </a:p>
          <a:p>
            <a:pPr marL="495300" indent="-457200">
              <a:lnSpc>
                <a:spcPts val="2400"/>
              </a:lnSpc>
              <a:buSzPct val="100000"/>
              <a:buAutoNum type="arabicPeriod"/>
            </a:pPr>
            <a:r>
              <a:rPr lang="en-US" sz="2000" kern="0"/>
              <a:t>Enter the Future Value as 0 (Because you will finish paying the loan)</a:t>
            </a:r>
          </a:p>
          <a:p>
            <a:pPr marL="495300" indent="-457200">
              <a:lnSpc>
                <a:spcPts val="2400"/>
              </a:lnSpc>
              <a:buSzPct val="100000"/>
              <a:buAutoNum type="arabicPeriod"/>
            </a:pPr>
            <a:r>
              <a:rPr lang="en-US" sz="2000" kern="0"/>
              <a:t>Enter the number of compounding periods</a:t>
            </a:r>
          </a:p>
          <a:p>
            <a:pPr marL="495300" indent="-457200">
              <a:lnSpc>
                <a:spcPts val="2400"/>
              </a:lnSpc>
              <a:buSzPct val="100000"/>
              <a:buAutoNum type="arabicPeriod" startAt="2"/>
            </a:pPr>
            <a:endParaRPr lang="en-US" sz="2000" kern="0"/>
          </a:p>
          <a:p>
            <a:pPr marL="38100" indent="0">
              <a:lnSpc>
                <a:spcPts val="2400"/>
              </a:lnSpc>
              <a:buSzPct val="100000"/>
              <a:buNone/>
            </a:pPr>
            <a:r>
              <a:rPr lang="en-US" sz="2000" kern="0"/>
              <a:t>*You can also fill out the number of periods to find out the payment amount instead. </a:t>
            </a:r>
          </a:p>
          <a:p>
            <a:pPr marL="495300" indent="-457200">
              <a:lnSpc>
                <a:spcPts val="2400"/>
              </a:lnSpc>
              <a:buSzPct val="100000"/>
              <a:buFont typeface="Arial" panose="020B0604020202020204" pitchFamily="34" charset="0"/>
              <a:buAutoNum type="arabicPeriod" startAt="2"/>
            </a:pPr>
            <a:endParaRPr lang="en-US" sz="2000" kern="0"/>
          </a:p>
          <a:p>
            <a:pPr marL="495300" indent="-457200">
              <a:lnSpc>
                <a:spcPts val="2400"/>
              </a:lnSpc>
              <a:buSzPct val="100000"/>
              <a:buFont typeface="+mj-lt"/>
              <a:buAutoNum type="arabicPeriod" startAt="2"/>
            </a:pPr>
            <a:endParaRPr lang="en-US" sz="2000" kern="0"/>
          </a:p>
        </p:txBody>
      </p:sp>
    </p:spTree>
    <p:extLst>
      <p:ext uri="{BB962C8B-B14F-4D97-AF65-F5344CB8AC3E}">
        <p14:creationId xmlns:p14="http://schemas.microsoft.com/office/powerpoint/2010/main" val="3199032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E6E7-254A-AC13-FDFF-7DDB6C23C5D2}"/>
              </a:ext>
            </a:extLst>
          </p:cNvPr>
          <p:cNvSpPr>
            <a:spLocks noGrp="1"/>
          </p:cNvSpPr>
          <p:nvPr>
            <p:ph type="title"/>
          </p:nvPr>
        </p:nvSpPr>
        <p:spPr/>
        <p:txBody>
          <a:bodyPr>
            <a:normAutofit/>
          </a:bodyPr>
          <a:lstStyle/>
          <a:p>
            <a:r>
              <a:rPr lang="en-US" sz="3600"/>
              <a:t>Student Reflection</a:t>
            </a:r>
            <a:endParaRPr lang="en-CA" sz="3600"/>
          </a:p>
        </p:txBody>
      </p:sp>
      <p:sp>
        <p:nvSpPr>
          <p:cNvPr id="3" name="Text Placeholder 2">
            <a:extLst>
              <a:ext uri="{FF2B5EF4-FFF2-40B4-BE49-F238E27FC236}">
                <a16:creationId xmlns:a16="http://schemas.microsoft.com/office/drawing/2014/main" id="{CF2B2A60-245A-7617-B687-7444A5868114}"/>
              </a:ext>
            </a:extLst>
          </p:cNvPr>
          <p:cNvSpPr>
            <a:spLocks noGrp="1"/>
          </p:cNvSpPr>
          <p:nvPr>
            <p:ph type="body" idx="1"/>
          </p:nvPr>
        </p:nvSpPr>
        <p:spPr>
          <a:xfrm>
            <a:off x="251406" y="1464409"/>
            <a:ext cx="8638967" cy="5914586"/>
          </a:xfrm>
        </p:spPr>
        <p:txBody>
          <a:bodyPr>
            <a:normAutofit/>
          </a:bodyPr>
          <a:lstStyle/>
          <a:p>
            <a:pPr marL="38100" indent="0">
              <a:lnSpc>
                <a:spcPts val="2400"/>
              </a:lnSpc>
              <a:buNone/>
            </a:pPr>
            <a:r>
              <a:rPr lang="en-US" sz="2000" kern="0"/>
              <a:t>Complete the </a:t>
            </a:r>
            <a:r>
              <a:rPr lang="en-US" sz="2000" b="1" kern="0"/>
              <a:t>Reflection</a:t>
            </a:r>
            <a:r>
              <a:rPr lang="en-US" sz="2000" kern="0"/>
              <a:t> on the worksheet (</a:t>
            </a:r>
            <a:r>
              <a:rPr lang="en-US" sz="2000" b="1" kern="0"/>
              <a:t>Section E).</a:t>
            </a:r>
          </a:p>
          <a:p>
            <a:pPr marL="38100" indent="0">
              <a:lnSpc>
                <a:spcPts val="2400"/>
              </a:lnSpc>
              <a:buNone/>
            </a:pPr>
            <a:endParaRPr lang="en-US" sz="2000" b="1" kern="0"/>
          </a:p>
          <a:p>
            <a:pPr marL="38100" indent="0">
              <a:lnSpc>
                <a:spcPts val="2400"/>
              </a:lnSpc>
              <a:buNone/>
            </a:pPr>
            <a:r>
              <a:rPr lang="en-US" sz="2000" b="1"/>
              <a:t>Additional Questions:</a:t>
            </a:r>
            <a:endParaRPr lang="en-US" sz="2000" b="1" kern="0"/>
          </a:p>
          <a:p>
            <a:pPr marL="381000" indent="-342900">
              <a:lnSpc>
                <a:spcPts val="2400"/>
              </a:lnSpc>
            </a:pPr>
            <a:r>
              <a:rPr lang="en-US" sz="2000" kern="0"/>
              <a:t>After completing the activity, has your answer to this question changed:</a:t>
            </a:r>
          </a:p>
          <a:p>
            <a:pPr marL="381000" indent="-342900">
              <a:lnSpc>
                <a:spcPts val="2400"/>
              </a:lnSpc>
              <a:buFont typeface="Wingdings" panose="05000000000000000000" pitchFamily="2" charset="2"/>
              <a:buChar char="v"/>
            </a:pPr>
            <a:r>
              <a:rPr lang="en-US" sz="2000" kern="0"/>
              <a:t> 	Would you prefer to save for the goal first or to borrow money and 	pay it off over time?</a:t>
            </a:r>
          </a:p>
          <a:p>
            <a:pPr marL="381000" indent="-342900">
              <a:lnSpc>
                <a:spcPts val="2400"/>
              </a:lnSpc>
            </a:pPr>
            <a:r>
              <a:rPr lang="en-US" sz="2000" kern="0"/>
              <a:t>Was your income enough to buy or pay down your savings goal?</a:t>
            </a:r>
          </a:p>
          <a:p>
            <a:pPr marL="381000" indent="-342900">
              <a:lnSpc>
                <a:spcPts val="2400"/>
              </a:lnSpc>
            </a:pPr>
            <a:r>
              <a:rPr lang="en-US" sz="2000" kern="0"/>
              <a:t>How much of your income did you spend to save for/pay down your item?</a:t>
            </a:r>
          </a:p>
          <a:p>
            <a:pPr marL="381000" indent="-342900">
              <a:lnSpc>
                <a:spcPts val="2400"/>
              </a:lnSpc>
            </a:pPr>
            <a:r>
              <a:rPr lang="en-US" sz="2000" kern="0"/>
              <a:t>How could you save for/pay down your savings goal faster?</a:t>
            </a:r>
          </a:p>
          <a:p>
            <a:pPr marL="381000" indent="-342900">
              <a:lnSpc>
                <a:spcPts val="2400"/>
              </a:lnSpc>
            </a:pPr>
            <a:r>
              <a:rPr lang="en-US" sz="2000" kern="0"/>
              <a:t>Was it ever impossible to save for/pay down your savings goal? Why?</a:t>
            </a:r>
          </a:p>
          <a:p>
            <a:pPr marL="342900" indent="-342900">
              <a:lnSpc>
                <a:spcPts val="2500"/>
              </a:lnSpc>
            </a:pPr>
            <a:endParaRPr lang="en-US" sz="2000">
              <a:solidFill>
                <a:schemeClr val="tx1"/>
              </a:solidFill>
            </a:endParaRPr>
          </a:p>
        </p:txBody>
      </p:sp>
      <p:pic>
        <p:nvPicPr>
          <p:cNvPr id="4" name="Picture 4" descr="Picture 4">
            <a:extLst>
              <a:ext uri="{FF2B5EF4-FFF2-40B4-BE49-F238E27FC236}">
                <a16:creationId xmlns:a16="http://schemas.microsoft.com/office/drawing/2014/main" id="{76021647-CA3E-CB13-A523-6AA0247D94D3}"/>
              </a:ext>
            </a:extLst>
          </p:cNvPr>
          <p:cNvPicPr>
            <a:picLocks noChangeAspect="1"/>
          </p:cNvPicPr>
          <p:nvPr/>
        </p:nvPicPr>
        <p:blipFill>
          <a:blip r:embed="rId2"/>
          <a:srcRect r="1816" b="433"/>
          <a:stretch>
            <a:fillRect/>
          </a:stretch>
        </p:blipFill>
        <p:spPr>
          <a:xfrm>
            <a:off x="7273108" y="365129"/>
            <a:ext cx="1193028" cy="1176083"/>
          </a:xfrm>
          <a:prstGeom prst="rect">
            <a:avLst/>
          </a:prstGeom>
          <a:ln w="12700">
            <a:miter lim="400000"/>
          </a:ln>
        </p:spPr>
      </p:pic>
    </p:spTree>
    <p:extLst>
      <p:ext uri="{BB962C8B-B14F-4D97-AF65-F5344CB8AC3E}">
        <p14:creationId xmlns:p14="http://schemas.microsoft.com/office/powerpoint/2010/main" val="355717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1131888"/>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Academic Language</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Time Value of Money (TVM) </a:t>
            </a:r>
          </a:p>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Compounding period</a:t>
            </a:r>
          </a:p>
          <a:p>
            <a:pPr>
              <a:lnSpc>
                <a:spcPts val="2400"/>
              </a:lnSpc>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86425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fade">
                                      <p:cBhvr>
                                        <p:cTn id="12" dur="500"/>
                                        <p:tgtEl>
                                          <p:spTgt spid="614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1131888"/>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Students will…</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r>
              <a:rPr lang="en-US" altLang="en-US" sz="2000">
                <a:ea typeface="MS PGothic"/>
              </a:rPr>
              <a:t>Save for a long-term goal</a:t>
            </a:r>
          </a:p>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Plan for the long-term goal according to their own earning power (determined by random chance)</a:t>
            </a:r>
          </a:p>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Understand the Time Value of Money (TVM) and use the appropriate calculator</a:t>
            </a: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714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fade">
                                      <p:cBhvr>
                                        <p:cTn id="12" dur="5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500"/>
                                        <p:tgtEl>
                                          <p:spTgt spid="61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1131888"/>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Let’s work backwards</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2"/>
            <a:ext cx="8639175" cy="4117781"/>
          </a:xfrm>
        </p:spPr>
        <p:txBody>
          <a:bodyPr lIns="68569" tIns="34275" rIns="68569" bIns="34275">
            <a:normAutofit/>
          </a:bodyPr>
          <a:lstStyle/>
          <a:p>
            <a:pPr>
              <a:lnSpc>
                <a:spcPts val="2400"/>
              </a:lnSpc>
            </a:pPr>
            <a:r>
              <a:rPr lang="en-US" altLang="en-US" sz="2000">
                <a:ea typeface="MS PGothic"/>
              </a:rPr>
              <a:t>What happens when you </a:t>
            </a:r>
            <a:r>
              <a:rPr lang="en-US" altLang="en-US" sz="2000" b="1">
                <a:ea typeface="MS PGothic"/>
              </a:rPr>
              <a:t>set a goal first and then figure out how to get there?</a:t>
            </a:r>
          </a:p>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If you are saving up for something big</a:t>
            </a:r>
            <a:r>
              <a:rPr lang="en-US" altLang="en-US" sz="2000" b="1">
                <a:latin typeface="Arial" panose="020B0604020202020204" pitchFamily="34" charset="0"/>
                <a:ea typeface="MS PGothic"/>
                <a:cs typeface="Arial" panose="020B0604020202020204" pitchFamily="34" charset="0"/>
                <a:sym typeface="Arial" panose="020B0604020202020204" pitchFamily="34" charset="0"/>
              </a:rPr>
              <a:t>, there are different ways you can go about arriving at that goal.</a:t>
            </a:r>
          </a:p>
          <a:p>
            <a:pPr>
              <a:lnSpc>
                <a:spcPts val="2400"/>
              </a:lnSpc>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You can arrive at the goal sooner or later depending on a few different factors:</a:t>
            </a:r>
          </a:p>
          <a:p>
            <a:pPr lvl="2">
              <a:lnSpc>
                <a:spcPts val="2400"/>
              </a:lnSpc>
              <a:buFont typeface="Courier New" panose="02070309020205020404" pitchFamily="49" charset="0"/>
              <a:buChar char="o"/>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How much time you have</a:t>
            </a:r>
          </a:p>
          <a:p>
            <a:pPr lvl="2">
              <a:lnSpc>
                <a:spcPts val="2400"/>
              </a:lnSpc>
              <a:buFont typeface="Courier New" panose="02070309020205020404" pitchFamily="49" charset="0"/>
              <a:buChar char="o"/>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How much money you start with</a:t>
            </a:r>
          </a:p>
          <a:p>
            <a:pPr lvl="2">
              <a:lnSpc>
                <a:spcPts val="2400"/>
              </a:lnSpc>
              <a:buFont typeface="Courier New" panose="02070309020205020404" pitchFamily="49" charset="0"/>
              <a:buChar char="o"/>
            </a:pPr>
            <a:r>
              <a:rPr lang="en-US" altLang="en-US" sz="2000">
                <a:latin typeface="Arial" panose="020B0604020202020204" pitchFamily="34" charset="0"/>
                <a:ea typeface="MS PGothic"/>
                <a:cs typeface="Arial" panose="020B0604020202020204" pitchFamily="34" charset="0"/>
                <a:sym typeface="Arial" panose="020B0604020202020204" pitchFamily="34" charset="0"/>
              </a:rPr>
              <a:t>How much your money grows (your interest rate)</a:t>
            </a: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pic>
        <p:nvPicPr>
          <p:cNvPr id="2" name="Picture 2" descr="Icon&#10;&#10;Description automatically generated">
            <a:extLst>
              <a:ext uri="{FF2B5EF4-FFF2-40B4-BE49-F238E27FC236}">
                <a16:creationId xmlns:a16="http://schemas.microsoft.com/office/drawing/2014/main" id="{79F2D178-43BB-7EFE-5B86-32E08B0116D3}"/>
              </a:ext>
            </a:extLst>
          </p:cNvPr>
          <p:cNvPicPr>
            <a:picLocks noChangeAspect="1"/>
          </p:cNvPicPr>
          <p:nvPr/>
        </p:nvPicPr>
        <p:blipFill>
          <a:blip r:embed="rId3"/>
          <a:stretch>
            <a:fillRect/>
          </a:stretch>
        </p:blipFill>
        <p:spPr>
          <a:xfrm>
            <a:off x="5798962" y="675170"/>
            <a:ext cx="2485796" cy="1450469"/>
          </a:xfrm>
          <a:prstGeom prst="rect">
            <a:avLst/>
          </a:prstGeom>
        </p:spPr>
      </p:pic>
    </p:spTree>
    <p:extLst>
      <p:ext uri="{BB962C8B-B14F-4D97-AF65-F5344CB8AC3E}">
        <p14:creationId xmlns:p14="http://schemas.microsoft.com/office/powerpoint/2010/main" val="2459984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fade">
                                      <p:cBhvr>
                                        <p:cTn id="12" dur="5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500"/>
                                        <p:tgtEl>
                                          <p:spTgt spid="6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6">
                                            <p:txEl>
                                              <p:pRg st="3" end="3"/>
                                            </p:txEl>
                                          </p:spTgt>
                                        </p:tgtEl>
                                        <p:attrNameLst>
                                          <p:attrName>style.visibility</p:attrName>
                                        </p:attrNameLst>
                                      </p:cBhvr>
                                      <p:to>
                                        <p:strVal val="visible"/>
                                      </p:to>
                                    </p:set>
                                    <p:animEffect transition="in" filter="fade">
                                      <p:cBhvr>
                                        <p:cTn id="22" dur="500"/>
                                        <p:tgtEl>
                                          <p:spTgt spid="614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6">
                                            <p:txEl>
                                              <p:pRg st="4" end="4"/>
                                            </p:txEl>
                                          </p:spTgt>
                                        </p:tgtEl>
                                        <p:attrNameLst>
                                          <p:attrName>style.visibility</p:attrName>
                                        </p:attrNameLst>
                                      </p:cBhvr>
                                      <p:to>
                                        <p:strVal val="visible"/>
                                      </p:to>
                                    </p:set>
                                    <p:animEffect transition="in" filter="fade">
                                      <p:cBhvr>
                                        <p:cTn id="27" dur="500"/>
                                        <p:tgtEl>
                                          <p:spTgt spid="614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146">
                                            <p:txEl>
                                              <p:pRg st="5" end="5"/>
                                            </p:txEl>
                                          </p:spTgt>
                                        </p:tgtEl>
                                        <p:attrNameLst>
                                          <p:attrName>style.visibility</p:attrName>
                                        </p:attrNameLst>
                                      </p:cBhvr>
                                      <p:to>
                                        <p:strVal val="visible"/>
                                      </p:to>
                                    </p:set>
                                    <p:animEffect transition="in" filter="fade">
                                      <p:cBhvr>
                                        <p:cTn id="32" dur="500"/>
                                        <p:tgtEl>
                                          <p:spTgt spid="614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607906"/>
            <a:ext cx="8639175" cy="993775"/>
          </a:xfrm>
        </p:spPr>
        <p:txBody>
          <a:bodyPr lIns="68569" tIns="34275" rIns="68569" bIns="34275">
            <a:normAutofit fontScale="90000"/>
          </a:bodyPr>
          <a:lstStyle/>
          <a:p>
            <a:pPr>
              <a:spcBef>
                <a:spcPct val="0"/>
              </a:spcBef>
              <a:spcAft>
                <a:spcPct val="0"/>
              </a:spcAft>
              <a:buClr>
                <a:srgbClr val="093254"/>
              </a:buClr>
              <a:buFont typeface="Arial" panose="020B0604020202020204" pitchFamily="34" charset="0"/>
            </a:pPr>
            <a:r>
              <a:rPr lang="en-US" altLang="en-US" sz="4000">
                <a:solidFill>
                  <a:srgbClr val="093254"/>
                </a:solidFill>
              </a:rPr>
              <a:t>Time Value of Money (TVM) Calculator</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1601681"/>
            <a:ext cx="8639175" cy="4809393"/>
          </a:xfrm>
        </p:spPr>
        <p:txBody>
          <a:bodyPr lIns="68569" tIns="34275" rIns="68569" bIns="34275">
            <a:normAutofit/>
          </a:bodyPr>
          <a:lstStyle/>
          <a:p>
            <a:pPr marL="38100" indent="0">
              <a:lnSpc>
                <a:spcPts val="2400"/>
              </a:lnSpc>
              <a:buNone/>
            </a:pPr>
            <a:r>
              <a:rPr lang="en-US" altLang="en-US" sz="2000">
                <a:ea typeface="MS PGothic"/>
              </a:rPr>
              <a:t>Have you ever heard the saying: “</a:t>
            </a:r>
            <a:r>
              <a:rPr lang="en-US" altLang="en-US" sz="2000" b="1">
                <a:ea typeface="MS PGothic"/>
              </a:rPr>
              <a:t>Time is money</a:t>
            </a:r>
            <a:r>
              <a:rPr lang="en-US" altLang="en-US" sz="2000">
                <a:ea typeface="MS PGothic"/>
              </a:rPr>
              <a:t>”?</a:t>
            </a:r>
            <a:endParaRPr lang="en-US" altLang="en-US" sz="2000">
              <a:ea typeface="MS PGothic"/>
              <a:cs typeface="Arial" panose="020B0604020202020204" pitchFamily="34" charset="0"/>
            </a:endParaRPr>
          </a:p>
          <a:p>
            <a:pPr marL="38100" indent="0">
              <a:lnSpc>
                <a:spcPts val="2400"/>
              </a:lnSpc>
              <a:buNone/>
            </a:pPr>
            <a:endParaRPr lang="en-US" altLang="en-US" sz="2000">
              <a:ea typeface="MS PGothic"/>
              <a:cs typeface="Arial" panose="020B0604020202020204" pitchFamily="34" charset="0"/>
            </a:endParaRPr>
          </a:p>
          <a:p>
            <a:pPr marL="38100" indent="0">
              <a:lnSpc>
                <a:spcPts val="2400"/>
              </a:lnSpc>
              <a:buNone/>
            </a:pPr>
            <a:r>
              <a:rPr lang="en-US" altLang="en-US" sz="2000">
                <a:ea typeface="MS PGothic"/>
              </a:rPr>
              <a:t>The Time Value of Money calculator shows you how much time it takes your money to grow. </a:t>
            </a:r>
            <a:r>
              <a:rPr lang="en-US" altLang="en-US" sz="2000" b="1">
                <a:ea typeface="MS PGothic"/>
              </a:rPr>
              <a:t>This is a great tool to use to reach a savings goal.</a:t>
            </a:r>
            <a:r>
              <a:rPr lang="en-US" altLang="en-US" sz="2000">
                <a:ea typeface="MS PGothic"/>
              </a:rPr>
              <a:t> </a:t>
            </a:r>
            <a:endParaRPr lang="en-US" altLang="en-US" sz="2000">
              <a:ea typeface="MS PGothic"/>
              <a:cs typeface="Arial" panose="020B0604020202020204" pitchFamily="34" charset="0"/>
            </a:endParaRPr>
          </a:p>
          <a:p>
            <a:pPr marL="38100" indent="0">
              <a:lnSpc>
                <a:spcPts val="2400"/>
              </a:lnSpc>
              <a:buNone/>
            </a:pPr>
            <a:endParaRPr lang="en-US" altLang="en-US" sz="2000">
              <a:ea typeface="MS PGothic"/>
            </a:endParaRPr>
          </a:p>
          <a:p>
            <a:pPr marL="38100" indent="0">
              <a:lnSpc>
                <a:spcPts val="2400"/>
              </a:lnSpc>
              <a:buNone/>
            </a:pPr>
            <a:r>
              <a:rPr lang="en-US" altLang="en-US" sz="2000">
                <a:ea typeface="MS PGothic"/>
              </a:rPr>
              <a:t>Here you can work backwards: You can </a:t>
            </a:r>
            <a:r>
              <a:rPr lang="en-US" altLang="en-US" sz="2000" b="1">
                <a:ea typeface="MS PGothic"/>
              </a:rPr>
              <a:t>enter your goal first </a:t>
            </a:r>
            <a:r>
              <a:rPr lang="en-US" altLang="en-US" sz="2000">
                <a:ea typeface="MS PGothic"/>
              </a:rPr>
              <a:t>and fill in the information to </a:t>
            </a:r>
            <a:r>
              <a:rPr lang="en-US" altLang="en-US" sz="2000" b="1">
                <a:ea typeface="MS PGothic"/>
              </a:rPr>
              <a:t>find out how much time it will take you to reach it. </a:t>
            </a:r>
            <a:endParaRPr lang="en-US" altLang="en-US" sz="2000" b="1">
              <a:ea typeface="MS PGothic"/>
              <a:cs typeface="Arial" panose="020B0604020202020204" pitchFamily="34" charset="0"/>
            </a:endParaRPr>
          </a:p>
          <a:p>
            <a:pPr marL="38100" indent="0">
              <a:lnSpc>
                <a:spcPts val="2400"/>
              </a:lnSpc>
              <a:buNone/>
            </a:pPr>
            <a:endParaRPr lang="en-US" altLang="en-US" sz="2000" b="1">
              <a:ea typeface="MS PGothic"/>
            </a:endParaRPr>
          </a:p>
          <a:p>
            <a:pPr marL="38100" indent="0">
              <a:lnSpc>
                <a:spcPts val="2400"/>
              </a:lnSpc>
              <a:buNone/>
            </a:pPr>
            <a:r>
              <a:rPr lang="en-US" altLang="en-US" sz="2000">
                <a:latin typeface="Arial" panose="020B0604020202020204" pitchFamily="34" charset="0"/>
                <a:ea typeface="MS PGothic"/>
                <a:cs typeface="Arial" panose="020B0604020202020204" pitchFamily="34" charset="0"/>
              </a:rPr>
              <a:t>For this assignment you will use the online TVM calculator, or a scientific calculator with the same features:</a:t>
            </a:r>
          </a:p>
          <a:p>
            <a:pPr marL="0" indent="0" algn="ctr">
              <a:spcAft>
                <a:spcPct val="0"/>
              </a:spcAft>
              <a:buNone/>
            </a:pPr>
            <a:r>
              <a:rPr lang="en-US" sz="2400">
                <a:hlinkClick r:id="rId3"/>
              </a:rPr>
              <a:t>Time Value of Money Calculator</a:t>
            </a:r>
            <a:endParaRPr lang="en-US" sz="2400"/>
          </a:p>
        </p:txBody>
      </p:sp>
    </p:spTree>
    <p:extLst>
      <p:ext uri="{BB962C8B-B14F-4D97-AF65-F5344CB8AC3E}">
        <p14:creationId xmlns:p14="http://schemas.microsoft.com/office/powerpoint/2010/main" val="3107351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7" end="7"/>
                                            </p:txEl>
                                          </p:spTgt>
                                        </p:tgtEl>
                                        <p:attrNameLst>
                                          <p:attrName>style.visibility</p:attrName>
                                        </p:attrNameLst>
                                      </p:cBhvr>
                                      <p:to>
                                        <p:strVal val="visible"/>
                                      </p:to>
                                    </p:set>
                                    <p:animEffect transition="in" filter="fade">
                                      <p:cBhvr>
                                        <p:cTn id="7" dur="500"/>
                                        <p:tgtEl>
                                          <p:spTgt spid="6146">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6">
                                            <p:txEl>
                                              <p:pRg st="0" end="0"/>
                                            </p:txEl>
                                          </p:spTgt>
                                        </p:tgtEl>
                                        <p:attrNameLst>
                                          <p:attrName>style.visibility</p:attrName>
                                        </p:attrNameLst>
                                      </p:cBhvr>
                                      <p:to>
                                        <p:strVal val="visible"/>
                                      </p:to>
                                    </p:set>
                                    <p:animEffect transition="in" filter="fade">
                                      <p:cBhvr>
                                        <p:cTn id="12" dur="500"/>
                                        <p:tgtEl>
                                          <p:spTgt spid="614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fade">
                                      <p:cBhvr>
                                        <p:cTn id="17" dur="500"/>
                                        <p:tgtEl>
                                          <p:spTgt spid="6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146">
                                            <p:txEl>
                                              <p:pRg st="4" end="4"/>
                                            </p:txEl>
                                          </p:spTgt>
                                        </p:tgtEl>
                                        <p:attrNameLst>
                                          <p:attrName>style.visibility</p:attrName>
                                        </p:attrNameLst>
                                      </p:cBhvr>
                                      <p:to>
                                        <p:strVal val="visible"/>
                                      </p:to>
                                    </p:set>
                                    <p:animEffect transition="in" filter="fade">
                                      <p:cBhvr>
                                        <p:cTn id="22" dur="500"/>
                                        <p:tgtEl>
                                          <p:spTgt spid="614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146">
                                            <p:txEl>
                                              <p:pRg st="6" end="6"/>
                                            </p:txEl>
                                          </p:spTgt>
                                        </p:tgtEl>
                                        <p:attrNameLst>
                                          <p:attrName>style.visibility</p:attrName>
                                        </p:attrNameLst>
                                      </p:cBhvr>
                                      <p:to>
                                        <p:strVal val="visible"/>
                                      </p:to>
                                    </p:set>
                                    <p:animEffect transition="in" filter="fade">
                                      <p:cBhvr>
                                        <p:cTn id="27" dur="500"/>
                                        <p:tgtEl>
                                          <p:spTgt spid="614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1131888"/>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Academic Language</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288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A3F6034-D8F7-6B12-78E6-1513EACDF098}"/>
              </a:ext>
            </a:extLst>
          </p:cNvPr>
          <p:cNvSpPr txBox="1">
            <a:spLocks noChangeArrowheads="1"/>
          </p:cNvSpPr>
          <p:nvPr/>
        </p:nvSpPr>
        <p:spPr bwMode="auto">
          <a:xfrm>
            <a:off x="250825" y="2034283"/>
            <a:ext cx="8639175" cy="438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Font typeface="Arial" panose="020B0604020202020204" pitchFamily="34" charset="0"/>
              <a:buNone/>
            </a:pPr>
            <a:r>
              <a:rPr lang="en-US" altLang="en-US" sz="2000" b="1" kern="0">
                <a:ea typeface="MS PGothic"/>
              </a:rPr>
              <a:t>Compounding period: </a:t>
            </a:r>
            <a:r>
              <a:rPr lang="en-US" altLang="en-US" sz="2000" kern="0">
                <a:ea typeface="MS PGothic"/>
              </a:rPr>
              <a:t>It is the interval of time that your loan or investment compounds interest. It applies to compound interest only, not simple interest.</a:t>
            </a:r>
            <a:br>
              <a:rPr lang="en-US" altLang="en-US" sz="2000" kern="0">
                <a:ea typeface="MS PGothic"/>
              </a:rPr>
            </a:br>
            <a:endParaRPr lang="en-US" altLang="en-US" sz="2000" kern="0">
              <a:ea typeface="MS PGothic"/>
            </a:endParaRPr>
          </a:p>
          <a:p>
            <a:pPr marL="38100" indent="0">
              <a:lnSpc>
                <a:spcPts val="2400"/>
              </a:lnSpc>
              <a:buFont typeface="Arial" panose="020B0604020202020204" pitchFamily="34" charset="0"/>
              <a:buNone/>
            </a:pPr>
            <a:r>
              <a:rPr lang="en-US" sz="2000" kern="0">
                <a:ea typeface="MS PGothic"/>
              </a:rPr>
              <a:t>	For example: </a:t>
            </a:r>
          </a:p>
          <a:p>
            <a:pPr marL="38100" indent="0">
              <a:lnSpc>
                <a:spcPts val="2400"/>
              </a:lnSpc>
              <a:buFont typeface="Arial" panose="020B0604020202020204" pitchFamily="34" charset="0"/>
              <a:buNone/>
            </a:pPr>
            <a:r>
              <a:rPr lang="en-US" sz="2000" kern="0">
                <a:ea typeface="MS PGothic"/>
              </a:rPr>
              <a:t>		Annually: every year</a:t>
            </a:r>
          </a:p>
          <a:p>
            <a:pPr marL="38100" indent="0">
              <a:lnSpc>
                <a:spcPts val="2400"/>
              </a:lnSpc>
              <a:buFont typeface="Arial" panose="020B0604020202020204" pitchFamily="34" charset="0"/>
              <a:buNone/>
            </a:pPr>
            <a:r>
              <a:rPr lang="en-US" sz="2000" kern="0">
                <a:ea typeface="MS PGothic"/>
              </a:rPr>
              <a:t>		Quarterly: every quarter of a year</a:t>
            </a:r>
          </a:p>
          <a:p>
            <a:pPr marL="38100" indent="0">
              <a:lnSpc>
                <a:spcPts val="2400"/>
              </a:lnSpc>
              <a:buFont typeface="Arial" panose="020B0604020202020204" pitchFamily="34" charset="0"/>
              <a:buNone/>
            </a:pPr>
            <a:r>
              <a:rPr lang="en-US" sz="2000" kern="0">
                <a:ea typeface="MS PGothic"/>
              </a:rPr>
              <a:t>		Monthly: every month</a:t>
            </a:r>
          </a:p>
          <a:p>
            <a:pPr marL="38100" indent="0">
              <a:lnSpc>
                <a:spcPts val="2400"/>
              </a:lnSpc>
              <a:buFont typeface="Arial" panose="020B0604020202020204" pitchFamily="34" charset="0"/>
              <a:buNone/>
            </a:pPr>
            <a:endParaRPr lang="en-US" sz="2000" kern="0">
              <a:ea typeface="MS PGothic"/>
            </a:endParaRPr>
          </a:p>
          <a:p>
            <a:pPr marL="38100" indent="0">
              <a:lnSpc>
                <a:spcPts val="2400"/>
              </a:lnSpc>
              <a:buFont typeface="Arial" panose="020B0604020202020204" pitchFamily="34" charset="0"/>
              <a:buNone/>
            </a:pPr>
            <a:r>
              <a:rPr lang="en-US" sz="2000" i="1" kern="0">
                <a:ea typeface="MS PGothic"/>
              </a:rPr>
              <a:t>More frequent compounding periods will mean more growth.</a:t>
            </a:r>
            <a:r>
              <a:rPr lang="en-US" sz="2000" kern="0">
                <a:ea typeface="MS PGothic"/>
              </a:rPr>
              <a:t>	</a:t>
            </a:r>
          </a:p>
          <a:p>
            <a:pPr marL="38100" indent="0">
              <a:lnSpc>
                <a:spcPts val="2400"/>
              </a:lnSpc>
              <a:buFont typeface="Arial" panose="020B0604020202020204" pitchFamily="34" charset="0"/>
              <a:buNone/>
            </a:pPr>
            <a:endParaRPr lang="en-US" kern="0"/>
          </a:p>
        </p:txBody>
      </p:sp>
    </p:spTree>
    <p:extLst>
      <p:ext uri="{BB962C8B-B14F-4D97-AF65-F5344CB8AC3E}">
        <p14:creationId xmlns:p14="http://schemas.microsoft.com/office/powerpoint/2010/main" val="763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nodePh="1">
                                  <p:stCondLst>
                                    <p:cond delay="0"/>
                                  </p:stCondLst>
                                  <p:endCondLst>
                                    <p:cond evt="begin" delay="0">
                                      <p:tn val="5"/>
                                    </p:cond>
                                  </p:end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fade">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729411"/>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Save Long Term for a Goal</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5" y="1808253"/>
            <a:ext cx="8639175" cy="4871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Font typeface="Arial" panose="020B0604020202020204" pitchFamily="34" charset="0"/>
              <a:buNone/>
            </a:pPr>
            <a:r>
              <a:rPr lang="en-US" altLang="en-US" sz="2000" kern="0">
                <a:ea typeface="MS PGothic"/>
              </a:rPr>
              <a:t>In this activity there are two spinners that will determine your fate.</a:t>
            </a:r>
          </a:p>
          <a:p>
            <a:pPr marL="38100" indent="0">
              <a:lnSpc>
                <a:spcPts val="2400"/>
              </a:lnSpc>
              <a:buFont typeface="Arial" panose="020B0604020202020204" pitchFamily="34" charset="0"/>
              <a:buNone/>
            </a:pPr>
            <a:endParaRPr lang="en-US" altLang="en-US" sz="2000" kern="0">
              <a:ea typeface="MS PGothic"/>
            </a:endParaRPr>
          </a:p>
          <a:p>
            <a:pPr marL="38100" indent="0">
              <a:lnSpc>
                <a:spcPts val="2400"/>
              </a:lnSpc>
              <a:buFont typeface="Arial" panose="020B0604020202020204" pitchFamily="34" charset="0"/>
              <a:buNone/>
            </a:pPr>
            <a:r>
              <a:rPr lang="en-US" sz="2000" kern="0">
                <a:ea typeface="MS PGothic"/>
              </a:rPr>
              <a:t>You will spin the </a:t>
            </a:r>
            <a:r>
              <a:rPr lang="en-US" sz="2000" b="1" kern="0">
                <a:ea typeface="MS PGothic"/>
              </a:rPr>
              <a:t>first wheel</a:t>
            </a:r>
            <a:r>
              <a:rPr lang="en-US" sz="2000" kern="0">
                <a:ea typeface="MS PGothic"/>
              </a:rPr>
              <a:t> to </a:t>
            </a:r>
            <a:r>
              <a:rPr lang="en-US" sz="2000" b="1" kern="0">
                <a:ea typeface="MS PGothic"/>
              </a:rPr>
              <a:t>choose a savings goal</a:t>
            </a:r>
            <a:r>
              <a:rPr lang="en-US" sz="2000" kern="0">
                <a:ea typeface="MS PGothic"/>
              </a:rPr>
              <a:t>: Choose an expensive big-ticket item such as a car, a house, college tuition, or wild card - something of your choice!</a:t>
            </a:r>
          </a:p>
          <a:p>
            <a:pPr marL="38100" indent="0">
              <a:lnSpc>
                <a:spcPts val="2400"/>
              </a:lnSpc>
              <a:buFont typeface="Arial" panose="020B0604020202020204" pitchFamily="34" charset="0"/>
              <a:buNone/>
            </a:pPr>
            <a:endParaRPr lang="en-US" sz="2000" kern="0">
              <a:ea typeface="MS PGothic"/>
            </a:endParaRPr>
          </a:p>
          <a:p>
            <a:pPr marL="38100" indent="0">
              <a:lnSpc>
                <a:spcPts val="2400"/>
              </a:lnSpc>
              <a:buFont typeface="Arial" panose="020B0604020202020204" pitchFamily="34" charset="0"/>
              <a:buNone/>
            </a:pPr>
            <a:r>
              <a:rPr lang="en-US" sz="2000" kern="0">
                <a:ea typeface="MS PGothic"/>
              </a:rPr>
              <a:t>	For the pre-made spinner, </a:t>
            </a:r>
            <a:r>
              <a:rPr lang="en-US" sz="2000" kern="0">
                <a:ea typeface="MS PGothic"/>
                <a:hlinkClick r:id="rId3" action="ppaction://hlinksldjump"/>
              </a:rPr>
              <a:t>click here</a:t>
            </a:r>
            <a:r>
              <a:rPr lang="en-US" sz="2000" kern="0">
                <a:ea typeface="MS PGothic"/>
              </a:rPr>
              <a:t>.</a:t>
            </a:r>
          </a:p>
          <a:p>
            <a:pPr marL="38100" indent="0">
              <a:lnSpc>
                <a:spcPts val="2400"/>
              </a:lnSpc>
              <a:buFont typeface="Arial" panose="020B0604020202020204" pitchFamily="34" charset="0"/>
              <a:buNone/>
            </a:pPr>
            <a:endParaRPr lang="en-US" sz="2000" kern="0">
              <a:ea typeface="MS PGothic"/>
            </a:endParaRPr>
          </a:p>
          <a:p>
            <a:pPr marL="38100" indent="0">
              <a:lnSpc>
                <a:spcPts val="2400"/>
              </a:lnSpc>
              <a:buFont typeface="Arial" panose="020B0604020202020204" pitchFamily="34" charset="0"/>
              <a:buNone/>
            </a:pPr>
            <a:r>
              <a:rPr lang="en-US" sz="2000" kern="0">
                <a:ea typeface="MS PGothic"/>
              </a:rPr>
              <a:t>	To create your own spinner, </a:t>
            </a:r>
            <a:r>
              <a:rPr lang="en-US" sz="2000" kern="0">
                <a:ea typeface="MS PGothic"/>
                <a:hlinkClick r:id="rId4" action="ppaction://hlinksldjump"/>
              </a:rPr>
              <a:t>click here</a:t>
            </a:r>
            <a:r>
              <a:rPr lang="en-US" sz="2000" kern="0">
                <a:ea typeface="MS PGothic"/>
              </a:rPr>
              <a:t>.</a:t>
            </a:r>
          </a:p>
          <a:p>
            <a:pPr marL="38100" indent="0">
              <a:lnSpc>
                <a:spcPts val="2400"/>
              </a:lnSpc>
              <a:buFont typeface="Arial" panose="020B0604020202020204" pitchFamily="34" charset="0"/>
              <a:buNone/>
            </a:pPr>
            <a:endParaRPr lang="en-US" sz="2000" kern="0">
              <a:ea typeface="MS PGothic"/>
            </a:endParaRPr>
          </a:p>
        </p:txBody>
      </p:sp>
    </p:spTree>
    <p:extLst>
      <p:ext uri="{BB962C8B-B14F-4D97-AF65-F5344CB8AC3E}">
        <p14:creationId xmlns:p14="http://schemas.microsoft.com/office/powerpoint/2010/main" val="1747754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Google Shape;65;p1">
            <a:extLst>
              <a:ext uri="{FF2B5EF4-FFF2-40B4-BE49-F238E27FC236}">
                <a16:creationId xmlns:a16="http://schemas.microsoft.com/office/drawing/2014/main" id="{B21584E2-E8D4-FD64-0A12-93743EAFCD59}"/>
              </a:ext>
            </a:extLst>
          </p:cNvPr>
          <p:cNvSpPr txBox="1">
            <a:spLocks noGrp="1" noChangeArrowheads="1"/>
          </p:cNvSpPr>
          <p:nvPr>
            <p:ph type="title"/>
          </p:nvPr>
        </p:nvSpPr>
        <p:spPr>
          <a:xfrm>
            <a:off x="250825" y="730609"/>
            <a:ext cx="8639175" cy="993775"/>
          </a:xfrm>
        </p:spPr>
        <p:txBody>
          <a:bodyPr lIns="68569" tIns="34275" rIns="68569" bIns="34275"/>
          <a:lstStyle/>
          <a:p>
            <a:pPr eaLnBrk="1" hangingPunct="1">
              <a:spcBef>
                <a:spcPct val="0"/>
              </a:spcBef>
              <a:spcAft>
                <a:spcPct val="0"/>
              </a:spcAft>
              <a:buClr>
                <a:srgbClr val="093254"/>
              </a:buClr>
              <a:buFont typeface="Arial" panose="020B0604020202020204" pitchFamily="34" charset="0"/>
              <a:buNone/>
            </a:pPr>
            <a:r>
              <a:rPr lang="en-US" altLang="en-US" sz="4000">
                <a:solidFill>
                  <a:srgbClr val="093254"/>
                </a:solidFill>
                <a:latin typeface="Arial" panose="020B0604020202020204" pitchFamily="34" charset="0"/>
                <a:cs typeface="Arial" panose="020B0604020202020204" pitchFamily="34" charset="0"/>
              </a:rPr>
              <a:t>Save Long Term for a Goal</a:t>
            </a:r>
          </a:p>
        </p:txBody>
      </p:sp>
      <p:sp>
        <p:nvSpPr>
          <p:cNvPr id="6146" name="Google Shape;66;p1">
            <a:extLst>
              <a:ext uri="{FF2B5EF4-FFF2-40B4-BE49-F238E27FC236}">
                <a16:creationId xmlns:a16="http://schemas.microsoft.com/office/drawing/2014/main" id="{BB316B30-4DA0-2BF0-87FE-4728E5639AAF}"/>
              </a:ext>
            </a:extLst>
          </p:cNvPr>
          <p:cNvSpPr txBox="1">
            <a:spLocks noGrp="1" noChangeArrowheads="1"/>
          </p:cNvSpPr>
          <p:nvPr>
            <p:ph type="body" idx="1"/>
          </p:nvPr>
        </p:nvSpPr>
        <p:spPr>
          <a:xfrm>
            <a:off x="250825" y="2227263"/>
            <a:ext cx="8639175" cy="3262312"/>
          </a:xfrm>
        </p:spPr>
        <p:txBody>
          <a:bodyPr lIns="68569" tIns="34275" rIns="68569" bIns="34275">
            <a:normAutofit/>
          </a:bodyPr>
          <a:lstStyle/>
          <a:p>
            <a:pPr>
              <a:lnSpc>
                <a:spcPts val="2400"/>
              </a:lnSpc>
            </a:pPr>
            <a:endParaRPr lang="en-US" sz="2000">
              <a:ea typeface="MS PGothic"/>
            </a:endParaRPr>
          </a:p>
          <a:p>
            <a:pPr marL="0" indent="0">
              <a:lnSpc>
                <a:spcPts val="2400"/>
              </a:lnSpc>
              <a:spcAft>
                <a:spcPct val="0"/>
              </a:spcAft>
              <a:buClr>
                <a:srgbClr val="000000"/>
              </a:buClr>
              <a:buNone/>
            </a:pPr>
            <a:endParaRPr lang="en-US" altLang="en-US" sz="2000">
              <a:latin typeface="Arial" panose="020B0604020202020204" pitchFamily="34" charset="0"/>
              <a:cs typeface="Arial" panose="020B0604020202020204" pitchFamily="34" charset="0"/>
              <a:sym typeface="Arial" panose="020B0604020202020204" pitchFamily="34" charset="0"/>
            </a:endParaRPr>
          </a:p>
          <a:p>
            <a:pPr marL="0" indent="0" eaLnBrk="1" hangingPunct="1">
              <a:spcAft>
                <a:spcPct val="0"/>
              </a:spcAft>
              <a:buClr>
                <a:srgbClr val="000000"/>
              </a:buClr>
              <a:buFont typeface="Arial" panose="020B0604020202020204" pitchFamily="34" charset="0"/>
              <a:buNone/>
            </a:pPr>
            <a:endParaRPr lang="en-US" altLang="en-US" sz="2800">
              <a:latin typeface="Arial" panose="020B0604020202020204" pitchFamily="34" charset="0"/>
              <a:cs typeface="Arial" panose="020B0604020202020204" pitchFamily="34" charset="0"/>
              <a:sym typeface="Arial" panose="020B0604020202020204" pitchFamily="34" charset="0"/>
            </a:endParaRPr>
          </a:p>
        </p:txBody>
      </p:sp>
      <p:sp>
        <p:nvSpPr>
          <p:cNvPr id="4" name="Google Shape;66;p1">
            <a:extLst>
              <a:ext uri="{FF2B5EF4-FFF2-40B4-BE49-F238E27FC236}">
                <a16:creationId xmlns:a16="http://schemas.microsoft.com/office/drawing/2014/main" id="{C854A886-B569-4E5D-A483-B256156B512E}"/>
              </a:ext>
            </a:extLst>
          </p:cNvPr>
          <p:cNvSpPr txBox="1">
            <a:spLocks noChangeArrowheads="1"/>
          </p:cNvSpPr>
          <p:nvPr/>
        </p:nvSpPr>
        <p:spPr bwMode="auto">
          <a:xfrm>
            <a:off x="403225" y="2379663"/>
            <a:ext cx="8639175" cy="326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a:lnSpc>
                <a:spcPts val="2400"/>
              </a:lnSpc>
            </a:pPr>
            <a:endParaRPr lang="en-US" altLang="en-US" sz="2000" kern="0">
              <a:latin typeface="Arial" panose="020B0604020202020204" pitchFamily="34" charset="0"/>
              <a:cs typeface="Arial" panose="020B0604020202020204" pitchFamily="34" charset="0"/>
              <a:sym typeface="Arial" panose="020B0604020202020204" pitchFamily="34" charset="0"/>
            </a:endParaRPr>
          </a:p>
          <a:p>
            <a:pPr marL="0" indent="0">
              <a:spcAft>
                <a:spcPct val="0"/>
              </a:spcAft>
              <a:buClr>
                <a:srgbClr val="000000"/>
              </a:buClr>
              <a:buFont typeface="Arial" panose="020B0604020202020204" pitchFamily="34" charset="0"/>
              <a:buNone/>
            </a:pPr>
            <a:endParaRPr lang="en-US" altLang="en-US" sz="2800" kern="0">
              <a:latin typeface="Arial" panose="020B0604020202020204" pitchFamily="34" charset="0"/>
              <a:cs typeface="Arial" panose="020B0604020202020204" pitchFamily="34" charset="0"/>
              <a:sym typeface="Arial" panose="020B0604020202020204" pitchFamily="34" charset="0"/>
            </a:endParaRPr>
          </a:p>
        </p:txBody>
      </p:sp>
      <p:sp>
        <p:nvSpPr>
          <p:cNvPr id="2" name="Google Shape;66;p1">
            <a:extLst>
              <a:ext uri="{FF2B5EF4-FFF2-40B4-BE49-F238E27FC236}">
                <a16:creationId xmlns:a16="http://schemas.microsoft.com/office/drawing/2014/main" id="{6530FEB5-843E-D81C-9159-9A630B336556}"/>
              </a:ext>
            </a:extLst>
          </p:cNvPr>
          <p:cNvSpPr txBox="1">
            <a:spLocks noChangeArrowheads="1"/>
          </p:cNvSpPr>
          <p:nvPr/>
        </p:nvSpPr>
        <p:spPr bwMode="auto">
          <a:xfrm>
            <a:off x="250825" y="1797977"/>
            <a:ext cx="8639175" cy="488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68569" tIns="34275" rIns="68569" bIns="34275" numCol="1" anchor="t" anchorCtr="0" compatLnSpc="1">
            <a:prstTxWarp prst="textNoShape">
              <a:avLst/>
            </a:prstTxWarp>
            <a:normAutofit/>
          </a:bodyPr>
          <a:lstStyle>
            <a:defPPr marR="0" lvl="0" algn="l" rtl="0">
              <a:lnSpc>
                <a:spcPct val="100000"/>
              </a:lnSpc>
              <a:spcBef>
                <a:spcPts val="0"/>
              </a:spcBef>
              <a:spcAft>
                <a:spcPts val="0"/>
              </a:spcAft>
            </a:defPPr>
            <a:lvl1pPr marL="342884" lvl="0" indent="-304786" algn="l" rtl="0" eaLnBrk="1" fontAlgn="base" hangingPunct="1">
              <a:lnSpc>
                <a:spcPct val="90000"/>
              </a:lnSpc>
              <a:spcBef>
                <a:spcPts val="750"/>
              </a:spcBef>
              <a:spcAft>
                <a:spcPts val="0"/>
              </a:spcAft>
              <a:buClr>
                <a:schemeClr val="dk1"/>
              </a:buClr>
              <a:buSzPts val="2800"/>
              <a:buFont typeface="Arial" panose="020B0604020202020204" pitchFamily="34" charset="0"/>
              <a:buChar char="•"/>
              <a:defRPr sz="1000" b="0" i="0">
                <a:solidFill>
                  <a:srgbClr val="000000"/>
                </a:solidFill>
                <a:latin typeface="Arial"/>
                <a:ea typeface="Arial"/>
                <a:cs typeface="Arial"/>
                <a:sym typeface="Arial"/>
              </a:defRPr>
            </a:lvl1pPr>
            <a:lvl2pPr marL="685766" lvl="1" indent="-285736" algn="l" rtl="0" eaLnBrk="1" fontAlgn="base" hangingPunct="1">
              <a:lnSpc>
                <a:spcPct val="90000"/>
              </a:lnSpc>
              <a:spcBef>
                <a:spcPts val="375"/>
              </a:spcBef>
              <a:spcAft>
                <a:spcPts val="0"/>
              </a:spcAft>
              <a:buClr>
                <a:schemeClr val="dk1"/>
              </a:buClr>
              <a:buSzPts val="2400"/>
              <a:buFont typeface="Arial" panose="020B0604020202020204" pitchFamily="34" charset="0"/>
              <a:buChar char="•"/>
              <a:defRPr sz="1000" b="0" i="0">
                <a:solidFill>
                  <a:srgbClr val="000000"/>
                </a:solidFill>
                <a:latin typeface="Arial"/>
                <a:ea typeface="Arial"/>
                <a:cs typeface="Arial"/>
                <a:sym typeface="Arial"/>
              </a:defRPr>
            </a:lvl2pPr>
            <a:lvl3pPr marL="1028649" lvl="2" indent="-266687" algn="l" rtl="0" eaLnBrk="1" fontAlgn="base" hangingPunct="1">
              <a:lnSpc>
                <a:spcPct val="90000"/>
              </a:lnSpc>
              <a:spcBef>
                <a:spcPts val="375"/>
              </a:spcBef>
              <a:spcAft>
                <a:spcPts val="0"/>
              </a:spcAft>
              <a:buClr>
                <a:schemeClr val="dk1"/>
              </a:buClr>
              <a:buSzPts val="2000"/>
              <a:buFont typeface="Arial" panose="020B0604020202020204" pitchFamily="34" charset="0"/>
              <a:buChar char="•"/>
              <a:defRPr sz="1000" b="0" i="0">
                <a:solidFill>
                  <a:srgbClr val="000000"/>
                </a:solidFill>
                <a:latin typeface="Arial"/>
                <a:ea typeface="Arial"/>
                <a:cs typeface="Arial"/>
                <a:sym typeface="Arial"/>
              </a:defRPr>
            </a:lvl3pPr>
            <a:lvl4pPr marL="1371532" lvl="3"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4pPr>
            <a:lvl5pPr marL="1714415" lvl="4" indent="-257162" algn="l" rtl="0" eaLnBrk="1" fontAlgn="base" hangingPunct="1">
              <a:lnSpc>
                <a:spcPct val="90000"/>
              </a:lnSpc>
              <a:spcBef>
                <a:spcPts val="375"/>
              </a:spcBef>
              <a:spcAft>
                <a:spcPts val="0"/>
              </a:spcAft>
              <a:buClr>
                <a:schemeClr val="dk1"/>
              </a:buClr>
              <a:buSzPts val="1800"/>
              <a:buFont typeface="Arial" panose="020B0604020202020204" pitchFamily="34" charset="0"/>
              <a:buChar char="•"/>
              <a:defRPr sz="1000" b="0" i="0">
                <a:solidFill>
                  <a:srgbClr val="000000"/>
                </a:solidFill>
                <a:latin typeface="Arial"/>
                <a:ea typeface="Arial"/>
                <a:cs typeface="Arial"/>
                <a:sym typeface="Arial"/>
              </a:defRPr>
            </a:lvl5pPr>
            <a:lvl6pPr marL="2057297" marR="0" lvl="5"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6pPr>
            <a:lvl7pPr marL="2400180" marR="0" lvl="6"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7pPr>
            <a:lvl8pPr marL="2743064" marR="0" lvl="7"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8pPr>
            <a:lvl9pPr marL="3085946" marR="0" lvl="8" indent="-257162" algn="l" rtl="0" eaLnBrk="1" hangingPunct="1">
              <a:lnSpc>
                <a:spcPct val="90000"/>
              </a:lnSpc>
              <a:spcBef>
                <a:spcPts val="375"/>
              </a:spcBef>
              <a:spcAft>
                <a:spcPts val="0"/>
              </a:spcAft>
              <a:buClr>
                <a:schemeClr val="dk1"/>
              </a:buClr>
              <a:buSzPts val="1800"/>
              <a:buFont typeface="Arial"/>
              <a:buChar char="•"/>
              <a:defRPr sz="1050" b="0" i="0" u="none" strike="noStrike" cap="none">
                <a:solidFill>
                  <a:srgbClr val="000000"/>
                </a:solidFill>
                <a:latin typeface="Arial"/>
                <a:ea typeface="Arial"/>
                <a:cs typeface="Arial"/>
                <a:sym typeface="Arial"/>
              </a:defRPr>
            </a:lvl9pPr>
          </a:lstStyle>
          <a:p>
            <a:pPr marL="38100" indent="0">
              <a:lnSpc>
                <a:spcPts val="2400"/>
              </a:lnSpc>
              <a:buNone/>
            </a:pPr>
            <a:r>
              <a:rPr lang="en-US" sz="2000" kern="0">
                <a:ea typeface="MS PGothic"/>
              </a:rPr>
              <a:t>Next, you will spin the </a:t>
            </a:r>
            <a:r>
              <a:rPr lang="en-US" sz="2000" b="1" kern="0">
                <a:ea typeface="MS PGothic"/>
              </a:rPr>
              <a:t>second wheel</a:t>
            </a:r>
            <a:r>
              <a:rPr lang="en-US" sz="2000" kern="0">
                <a:ea typeface="MS PGothic"/>
              </a:rPr>
              <a:t> for </a:t>
            </a:r>
            <a:r>
              <a:rPr lang="en-US" sz="2000" b="1" kern="0">
                <a:ea typeface="MS PGothic"/>
              </a:rPr>
              <a:t>a career option</a:t>
            </a:r>
            <a:r>
              <a:rPr lang="en-US" sz="2000" kern="0">
                <a:ea typeface="MS PGothic"/>
              </a:rPr>
              <a:t>: Such as construction, medical field, service sector, or wild card - something of your choice!</a:t>
            </a:r>
          </a:p>
          <a:p>
            <a:pPr marL="38100" indent="0">
              <a:lnSpc>
                <a:spcPts val="2400"/>
              </a:lnSpc>
              <a:buNone/>
            </a:pPr>
            <a:endParaRPr lang="en-US" sz="2000" kern="0">
              <a:ea typeface="MS PGothic"/>
            </a:endParaRPr>
          </a:p>
          <a:p>
            <a:pPr marL="38100" indent="0">
              <a:lnSpc>
                <a:spcPts val="2400"/>
              </a:lnSpc>
              <a:buNone/>
            </a:pPr>
            <a:r>
              <a:rPr lang="en-US" sz="2000" kern="0">
                <a:ea typeface="MS PGothic"/>
              </a:rPr>
              <a:t>	For the pre-made spinner, </a:t>
            </a:r>
            <a:r>
              <a:rPr lang="en-US" sz="2000" kern="0">
                <a:ea typeface="MS PGothic"/>
                <a:hlinkClick r:id="rId3" action="ppaction://hlinksldjump"/>
              </a:rPr>
              <a:t>click here</a:t>
            </a:r>
            <a:r>
              <a:rPr lang="en-US" sz="2000" kern="0">
                <a:ea typeface="MS PGothic"/>
              </a:rPr>
              <a:t>.</a:t>
            </a:r>
          </a:p>
          <a:p>
            <a:pPr marL="38100" indent="0">
              <a:lnSpc>
                <a:spcPts val="2400"/>
              </a:lnSpc>
              <a:buNone/>
            </a:pPr>
            <a:endParaRPr lang="en-US" sz="2000" kern="0">
              <a:ea typeface="MS PGothic"/>
            </a:endParaRPr>
          </a:p>
          <a:p>
            <a:pPr marL="38100" indent="0">
              <a:lnSpc>
                <a:spcPts val="2400"/>
              </a:lnSpc>
              <a:buNone/>
            </a:pPr>
            <a:r>
              <a:rPr lang="en-US" sz="2000" kern="0">
                <a:ea typeface="MS PGothic"/>
              </a:rPr>
              <a:t>	To create your own spinner, </a:t>
            </a:r>
            <a:r>
              <a:rPr lang="en-US" sz="2000" kern="0">
                <a:ea typeface="MS PGothic"/>
                <a:hlinkClick r:id="rId4" action="ppaction://hlinksldjump"/>
              </a:rPr>
              <a:t>click here</a:t>
            </a:r>
            <a:r>
              <a:rPr lang="en-US" sz="2000" kern="0">
                <a:ea typeface="MS PGothic"/>
              </a:rPr>
              <a:t>.</a:t>
            </a:r>
          </a:p>
          <a:p>
            <a:pPr marL="38100" indent="0">
              <a:lnSpc>
                <a:spcPts val="2400"/>
              </a:lnSpc>
              <a:buFont typeface="Arial" panose="020B0604020202020204" pitchFamily="34" charset="0"/>
              <a:buNone/>
            </a:pPr>
            <a:endParaRPr lang="en-US" sz="2000" kern="0">
              <a:ea typeface="MS PGothic"/>
            </a:endParaRPr>
          </a:p>
        </p:txBody>
      </p:sp>
    </p:spTree>
    <p:extLst>
      <p:ext uri="{BB962C8B-B14F-4D97-AF65-F5344CB8AC3E}">
        <p14:creationId xmlns:p14="http://schemas.microsoft.com/office/powerpoint/2010/main" val="525344423"/>
      </p:ext>
    </p:extLst>
  </p:cSld>
  <p:clrMapOvr>
    <a:masterClrMapping/>
  </p:clrMapOvr>
</p:sld>
</file>

<file path=ppt/theme/theme1.xml><?xml version="1.0" encoding="utf-8"?>
<a:theme xmlns:a="http://schemas.openxmlformats.org/drawingml/2006/main" name="Office Theme">
  <a:themeElements>
    <a:clrScheme name="United for Literacy">
      <a:dk1>
        <a:srgbClr val="000000"/>
      </a:dk1>
      <a:lt1>
        <a:srgbClr val="FFFFFF"/>
      </a:lt1>
      <a:dk2>
        <a:srgbClr val="093254"/>
      </a:dk2>
      <a:lt2>
        <a:srgbClr val="FFFFFF"/>
      </a:lt2>
      <a:accent1>
        <a:srgbClr val="005659"/>
      </a:accent1>
      <a:accent2>
        <a:srgbClr val="093254"/>
      </a:accent2>
      <a:accent3>
        <a:srgbClr val="3FA947"/>
      </a:accent3>
      <a:accent4>
        <a:srgbClr val="00734F"/>
      </a:accent4>
      <a:accent5>
        <a:srgbClr val="92C82E"/>
      </a:accent5>
      <a:accent6>
        <a:srgbClr val="F36C20"/>
      </a:accent6>
      <a:hlink>
        <a:srgbClr val="00BFDF"/>
      </a:hlink>
      <a:folHlink>
        <a:srgbClr val="7330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4" id="{FBC8EA80-A3DA-E54B-88C8-85CC3B551E85}" vid="{D8FACF28-C2FD-DE47-9339-3293D044943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6493094-0435-4eae-a32c-76983131fc0f">
      <Terms xmlns="http://schemas.microsoft.com/office/infopath/2007/PartnerControls"/>
    </lcf76f155ced4ddcb4097134ff3c332f>
    <TaxCatchAll xmlns="1bca0e2f-16d9-4d6a-8327-7fd70d55969c" xsi:nil="tru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6F7E63EF2496EC4A8317235C224509C7" ma:contentTypeVersion="15" ma:contentTypeDescription="Create a new document." ma:contentTypeScope="" ma:versionID="2567e716e479f0fe1fad83c07d0475b4">
  <xsd:schema xmlns:xsd="http://www.w3.org/2001/XMLSchema" xmlns:xs="http://www.w3.org/2001/XMLSchema" xmlns:p="http://schemas.microsoft.com/office/2006/metadata/properties" xmlns:ns2="f6493094-0435-4eae-a32c-76983131fc0f" xmlns:ns3="1bca0e2f-16d9-4d6a-8327-7fd70d55969c" targetNamespace="http://schemas.microsoft.com/office/2006/metadata/properties" ma:root="true" ma:fieldsID="012dbca595c35fff498512ea9a6f57f6" ns2:_="" ns3:_="">
    <xsd:import namespace="f6493094-0435-4eae-a32c-76983131fc0f"/>
    <xsd:import namespace="1bca0e2f-16d9-4d6a-8327-7fd70d55969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493094-0435-4eae-a32c-76983131fc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24ab7d2-68ae-4300-a5cd-dbcd0e7db7b8"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bca0e2f-16d9-4d6a-8327-7fd70d55969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e85c5a-a45e-43e1-b40a-0ff7d4a9c2a1}" ma:internalName="TaxCatchAll" ma:showField="CatchAllData" ma:web="1bca0e2f-16d9-4d6a-8327-7fd70d5596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A581EC-43B8-4740-9F2D-8D1D7BA3A37E}">
  <ds:schemaRefs>
    <ds:schemaRef ds:uri="http://schemas.microsoft.com/sharepoint/v3/contenttype/forms"/>
  </ds:schemaRefs>
</ds:datastoreItem>
</file>

<file path=customXml/itemProps2.xml><?xml version="1.0" encoding="utf-8"?>
<ds:datastoreItem xmlns:ds="http://schemas.openxmlformats.org/officeDocument/2006/customXml" ds:itemID="{E12A6851-F7E1-42FB-812A-E3A1277D2969}">
  <ds:schemaRefs>
    <ds:schemaRef ds:uri="http://schemas.microsoft.com/office/2006/metadata/longProperties"/>
  </ds:schemaRefs>
</ds:datastoreItem>
</file>

<file path=customXml/itemProps3.xml><?xml version="1.0" encoding="utf-8"?>
<ds:datastoreItem xmlns:ds="http://schemas.openxmlformats.org/officeDocument/2006/customXml" ds:itemID="{6BAB852A-0F1E-43AF-86DD-CDEB92FA258D}">
  <ds:schemaRefs>
    <ds:schemaRef ds:uri="1bca0e2f-16d9-4d6a-8327-7fd70d55969c"/>
    <ds:schemaRef ds:uri="f6493094-0435-4eae-a32c-76983131fc0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0F5E0CEC-0EDD-4AF9-A2EB-8FE71F2303DA}">
  <ds:schemaRefs>
    <ds:schemaRef ds:uri="1bca0e2f-16d9-4d6a-8327-7fd70d55969c"/>
    <ds:schemaRef ds:uri="f6493094-0435-4eae-a32c-76983131fc0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1627</Words>
  <Application>Microsoft Office PowerPoint</Application>
  <PresentationFormat>On-screen Show (4:3)</PresentationFormat>
  <Paragraphs>212</Paragraphs>
  <Slides>22</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Century Gothic</vt:lpstr>
      <vt:lpstr>Courier New</vt:lpstr>
      <vt:lpstr>Wingdings</vt:lpstr>
      <vt:lpstr>Office Theme</vt:lpstr>
      <vt:lpstr>Choose a Job, Choose a Savings Goal</vt:lpstr>
      <vt:lpstr>A Special Note for Teachers</vt:lpstr>
      <vt:lpstr>Academic Language</vt:lpstr>
      <vt:lpstr>Students will…</vt:lpstr>
      <vt:lpstr>Let’s work backwards</vt:lpstr>
      <vt:lpstr>Time Value of Money (TVM) Calculator</vt:lpstr>
      <vt:lpstr>Academic Language</vt:lpstr>
      <vt:lpstr>Save Long Term for a Goal</vt:lpstr>
      <vt:lpstr>Save Long Term for a Goal</vt:lpstr>
      <vt:lpstr>PowerPoint Presentation</vt:lpstr>
      <vt:lpstr>PowerPoint Presentation</vt:lpstr>
      <vt:lpstr>PowerPoint Presentation</vt:lpstr>
      <vt:lpstr>PowerPoint Presentation</vt:lpstr>
      <vt:lpstr>So Now What?</vt:lpstr>
      <vt:lpstr>How Long and How Much?</vt:lpstr>
      <vt:lpstr>How Long and How Much?</vt:lpstr>
      <vt:lpstr>Terms on the TVM Calculator</vt:lpstr>
      <vt:lpstr>How to use a TVM calculator</vt:lpstr>
      <vt:lpstr>What interest will you earn or pay?</vt:lpstr>
      <vt:lpstr>How to use TVM calculator for savings</vt:lpstr>
      <vt:lpstr>How to use TVM calculator for loans</vt:lpstr>
      <vt:lpstr>Student Reflection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Frontier College Literacy. Learning for Life</dc:title>
  <dc:creator/>
  <cp:lastModifiedBy/>
  <cp:revision>1</cp:revision>
  <dcterms:created xsi:type="dcterms:W3CDTF">2011-06-06T13:23:04Z</dcterms:created>
  <dcterms:modified xsi:type="dcterms:W3CDTF">2023-03-29T00:13:15Z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Meredith Roberts</vt:lpwstr>
  </property>
  <property fmtid="{D5CDD505-2E9C-101B-9397-08002B2CF9AE}" pid="3" name="Order">
    <vt:lpwstr>935400.000000000</vt:lpwstr>
  </property>
  <property fmtid="{D5CDD505-2E9C-101B-9397-08002B2CF9AE}" pid="4" name="display_urn:schemas-microsoft-com:office:office#Author">
    <vt:lpwstr>Meredith Roberts</vt:lpwstr>
  </property>
  <property fmtid="{D5CDD505-2E9C-101B-9397-08002B2CF9AE}" pid="5" name="ContentTypeId">
    <vt:lpwstr>0x0101006F7E63EF2496EC4A8317235C224509C7</vt:lpwstr>
  </property>
  <property fmtid="{D5CDD505-2E9C-101B-9397-08002B2CF9AE}" pid="6" name="MediaServiceImageTags">
    <vt:lpwstr/>
  </property>
</Properties>
</file>