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892" r:id="rId4"/>
  </p:sldMasterIdLst>
  <p:notesMasterIdLst>
    <p:notesMasterId r:id="rId12"/>
  </p:notesMasterIdLst>
  <p:sldIdLst>
    <p:sldId id="303" r:id="rId5"/>
    <p:sldId id="304" r:id="rId6"/>
    <p:sldId id="305" r:id="rId7"/>
    <p:sldId id="306" r:id="rId8"/>
    <p:sldId id="307" r:id="rId9"/>
    <p:sldId id="308" r:id="rId10"/>
    <p:sldId id="309" r:id="rId1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modifyVerifier cryptProviderType="rsaAES" cryptAlgorithmClass="hash" cryptAlgorithmType="typeAny" cryptAlgorithmSid="14" spinCount="100000" saltData="2wUYtC2YEk0masHW32suQg==" hashData="yvW/GCg8h5RDqOiW49Evpx4Lm9Pa0bROkAH6Wn/irMFSOxuikNWKnzH9z8VFt2yfz4IZ5WttUj6OWXUlklSId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0B968E-469E-407C-8653-1D9CEE546166}" v="4" dt="2022-11-04T15:11:10.131"/>
    <p1510:client id="{FCDF2B83-28EB-46DC-8949-2A62CB8EFDC5}" v="4" dt="2023-03-21T17:34:26.30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Adjusting Budgets: Business</a:t>
            </a: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Grade 9+</a:t>
            </a:r>
          </a:p>
        </p:txBody>
      </p:sp>
    </p:spTree>
    <p:extLst>
      <p:ext uri="{BB962C8B-B14F-4D97-AF65-F5344CB8AC3E}">
        <p14:creationId xmlns:p14="http://schemas.microsoft.com/office/powerpoint/2010/main" val="304466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A Special Note for Teachers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853656-CD7E-E42D-9884-228304ED30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5" r="1182"/>
          <a:stretch/>
        </p:blipFill>
        <p:spPr>
          <a:xfrm>
            <a:off x="1803929" y="1613855"/>
            <a:ext cx="5533920" cy="469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37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Students will Learn…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>
              <a:lnSpc>
                <a:spcPts val="2400"/>
              </a:lnSpc>
              <a:spcBef>
                <a:spcPts val="600"/>
              </a:spcBef>
              <a:defRPr sz="2000"/>
            </a:pPr>
            <a:r>
              <a:rPr lang="en-US" sz="2000" dirty="0"/>
              <a:t>Common categories in a business budget</a:t>
            </a:r>
          </a:p>
          <a:p>
            <a:pPr>
              <a:lnSpc>
                <a:spcPts val="2400"/>
              </a:lnSpc>
              <a:spcBef>
                <a:spcPts val="600"/>
              </a:spcBef>
              <a:defRPr sz="2000"/>
            </a:pPr>
            <a:r>
              <a:rPr lang="en-US" sz="2000" dirty="0"/>
              <a:t>Adjust a business budget according to unexpected changes</a:t>
            </a:r>
          </a:p>
          <a:p>
            <a:pPr>
              <a:lnSpc>
                <a:spcPts val="2400"/>
              </a:lnSpc>
              <a:spcBef>
                <a:spcPts val="600"/>
              </a:spcBef>
              <a:defRPr sz="2000"/>
            </a:pPr>
            <a:r>
              <a:rPr lang="en-US" sz="2000" dirty="0"/>
              <a:t>Calculate revenue, expenses, and profit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2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Academic Language</a:t>
            </a:r>
            <a:endParaRPr lang="en-CA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CF2B2A60-245A-7617-B687-7444A5868114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51406" y="1393289"/>
                <a:ext cx="8638967" cy="4267957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ts val="2000"/>
                  </a:lnSpc>
                  <a:spcBef>
                    <a:spcPts val="600"/>
                  </a:spcBef>
                  <a:buNone/>
                  <a:defRPr sz="2000"/>
                </a:pPr>
                <a:r>
                  <a:rPr lang="en-CA" sz="8000" b="1" dirty="0"/>
                  <a:t>Revenue:</a:t>
                </a:r>
                <a:r>
                  <a:rPr lang="en-CA" sz="8000" dirty="0"/>
                  <a:t> The total amount of money that your business makes from selling products (goods or services). It is your business </a:t>
                </a:r>
                <a:r>
                  <a:rPr lang="en-CA" sz="8000" b="1" dirty="0"/>
                  <a:t>income</a:t>
                </a:r>
                <a:r>
                  <a:rPr lang="en-CA" sz="8000" dirty="0"/>
                  <a:t>. </a:t>
                </a:r>
              </a:p>
              <a:p>
                <a:pPr marL="0" indent="0">
                  <a:lnSpc>
                    <a:spcPts val="2000"/>
                  </a:lnSpc>
                  <a:spcBef>
                    <a:spcPts val="600"/>
                  </a:spcBef>
                  <a:buNone/>
                  <a:defRPr sz="2000"/>
                </a:pPr>
                <a:endParaRPr lang="en-CA" sz="8000" dirty="0"/>
              </a:p>
              <a:p>
                <a:pPr marL="0" indent="0">
                  <a:lnSpc>
                    <a:spcPts val="2000"/>
                  </a:lnSpc>
                  <a:spcBef>
                    <a:spcPts val="600"/>
                  </a:spcBef>
                  <a:buNone/>
                  <a:defRPr sz="2000"/>
                </a:pPr>
                <a:r>
                  <a:rPr lang="en-CA" sz="8000" b="1" dirty="0"/>
                  <a:t>Expenses: </a:t>
                </a:r>
                <a:r>
                  <a:rPr lang="en-CA" sz="8000" dirty="0"/>
                  <a:t>The total amount of money you pay to run the business.</a:t>
                </a:r>
              </a:p>
              <a:p>
                <a:pPr marL="0" indent="0">
                  <a:lnSpc>
                    <a:spcPts val="2000"/>
                  </a:lnSpc>
                  <a:spcBef>
                    <a:spcPts val="600"/>
                  </a:spcBef>
                  <a:buNone/>
                  <a:defRPr sz="2000"/>
                </a:pPr>
                <a:endParaRPr lang="en-CA" sz="8000" dirty="0"/>
              </a:p>
              <a:p>
                <a:pPr marL="0" indent="0">
                  <a:lnSpc>
                    <a:spcPts val="2000"/>
                  </a:lnSpc>
                  <a:spcBef>
                    <a:spcPts val="600"/>
                  </a:spcBef>
                  <a:buNone/>
                  <a:defRPr sz="2000"/>
                </a:pPr>
                <a:r>
                  <a:rPr lang="en-CA" sz="8000" b="1" dirty="0"/>
                  <a:t>Fixed Expenses: </a:t>
                </a:r>
                <a:r>
                  <a:rPr lang="en-CA" sz="8000" dirty="0"/>
                  <a:t>Expenses that do not change from period to period. Expenses that do not change when you sell more or less of your products. </a:t>
                </a:r>
                <a:br>
                  <a:rPr lang="en-CA" sz="8000" dirty="0"/>
                </a:br>
                <a:r>
                  <a:rPr lang="en-CA" sz="8000" i="1" dirty="0"/>
                  <a:t>(Example: Monthly business website payment)</a:t>
                </a:r>
              </a:p>
              <a:p>
                <a:pPr marL="0" indent="0">
                  <a:lnSpc>
                    <a:spcPts val="2000"/>
                  </a:lnSpc>
                  <a:spcBef>
                    <a:spcPts val="600"/>
                  </a:spcBef>
                  <a:buNone/>
                  <a:defRPr sz="2000"/>
                </a:pPr>
                <a:endParaRPr lang="en-CA" sz="8000" dirty="0"/>
              </a:p>
              <a:p>
                <a:pPr marL="0" indent="0">
                  <a:lnSpc>
                    <a:spcPts val="2000"/>
                  </a:lnSpc>
                  <a:spcBef>
                    <a:spcPts val="600"/>
                  </a:spcBef>
                  <a:buNone/>
                  <a:defRPr sz="2000"/>
                </a:pPr>
                <a:r>
                  <a:rPr lang="en-CA" sz="8000" b="1" dirty="0"/>
                  <a:t>Variable Expenses: </a:t>
                </a:r>
                <a:r>
                  <a:rPr lang="en-CA" sz="8000" dirty="0"/>
                  <a:t>Expenses that change from period to period. Expenses that change when you sell more or less of your products. </a:t>
                </a:r>
                <a:br>
                  <a:rPr lang="en-CA" sz="8000" dirty="0"/>
                </a:br>
                <a:r>
                  <a:rPr lang="en-CA" sz="8000" i="1" dirty="0"/>
                  <a:t>(Example: Delivery costs change depending on the size and quantity of the order.)</a:t>
                </a:r>
              </a:p>
              <a:p>
                <a:pPr marL="0" indent="0">
                  <a:lnSpc>
                    <a:spcPts val="2000"/>
                  </a:lnSpc>
                  <a:spcBef>
                    <a:spcPts val="600"/>
                  </a:spcBef>
                  <a:buNone/>
                  <a:defRPr sz="2000"/>
                </a:pPr>
                <a:endParaRPr lang="en-CA" sz="8000" dirty="0"/>
              </a:p>
              <a:p>
                <a:pPr marL="0" indent="0">
                  <a:lnSpc>
                    <a:spcPts val="2000"/>
                  </a:lnSpc>
                  <a:spcBef>
                    <a:spcPts val="600"/>
                  </a:spcBef>
                  <a:buNone/>
                  <a:defRPr sz="2000"/>
                </a:pPr>
                <a:r>
                  <a:rPr lang="en-CA" sz="8000" b="1" dirty="0"/>
                  <a:t>Profit: </a:t>
                </a:r>
                <a:r>
                  <a:rPr lang="en-CA" sz="8000" dirty="0"/>
                  <a:t>The amount of money that the business owner keeps after paying for all expenses.</a:t>
                </a:r>
              </a:p>
              <a:p>
                <a:pPr marL="0" indent="0">
                  <a:lnSpc>
                    <a:spcPts val="2000"/>
                  </a:lnSpc>
                  <a:spcBef>
                    <a:spcPts val="600"/>
                  </a:spcBef>
                  <a:buNone/>
                  <a:defRPr sz="2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CA" sz="8000" b="0" i="1" smtClean="0">
                          <a:latin typeface="Cambria Math" panose="02040503050406030204" pitchFamily="18" charset="0"/>
                        </a:rPr>
                        <m:t>𝑟𝑜𝑓𝑖𝑡</m:t>
                      </m:r>
                      <m:r>
                        <a:rPr lang="en-CA" sz="8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CA" sz="8000" b="0" i="1" smtClean="0">
                          <a:latin typeface="Cambria Math" panose="02040503050406030204" pitchFamily="18" charset="0"/>
                        </a:rPr>
                        <m:t>𝑅𝑒𝑣𝑒𝑛𝑢𝑒</m:t>
                      </m:r>
                      <m:r>
                        <a:rPr lang="en-CA" sz="80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CA" sz="8000" b="0" i="1" smtClean="0">
                          <a:latin typeface="Cambria Math" panose="02040503050406030204" pitchFamily="18" charset="0"/>
                        </a:rPr>
                        <m:t>𝐸𝑥𝑝𝑒𝑛𝑠𝑒𝑠</m:t>
                      </m:r>
                    </m:oMath>
                  </m:oMathPara>
                </a14:m>
                <a:endParaRPr lang="en-US" sz="8000" dirty="0"/>
              </a:p>
              <a:p>
                <a:pPr marL="342900" indent="-342900">
                  <a:lnSpc>
                    <a:spcPts val="2500"/>
                  </a:lnSpc>
                </a:pP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CF2B2A60-245A-7617-B687-7444A58681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1406" y="1393289"/>
                <a:ext cx="8638967" cy="4267957"/>
              </a:xfrm>
              <a:blipFill>
                <a:blip r:embed="rId2"/>
                <a:stretch>
                  <a:fillRect l="-706" t="-143" r="-1059" b="-21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4DCEC779-1297-8EEE-DC01-8B8BF29852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2337" y="73344"/>
            <a:ext cx="1393843" cy="109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397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Expenses Explained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93289"/>
            <a:ext cx="8638967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200"/>
              </a:lnSpc>
              <a:spcBef>
                <a:spcPts val="600"/>
              </a:spcBef>
              <a:buNone/>
              <a:defRPr sz="2000"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Fixed Expenses</a:t>
            </a:r>
          </a:p>
          <a:p>
            <a:pPr>
              <a:lnSpc>
                <a:spcPts val="2200"/>
              </a:lnSpc>
              <a:spcBef>
                <a:spcPts val="600"/>
              </a:spcBef>
              <a:defRPr sz="2000"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Top-tier business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website includes: </a:t>
            </a:r>
          </a:p>
          <a:p>
            <a:pPr lvl="1">
              <a:lnSpc>
                <a:spcPts val="22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2000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Website features you use: premium website themes, personal domain name, website hosting, business email account. (Base fee = $32/month)</a:t>
            </a:r>
          </a:p>
          <a:p>
            <a:pPr lvl="1">
              <a:lnSpc>
                <a:spcPts val="22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 sz="2000"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Website features you do not use, but are paying for: website shop, online checkout, customer payment options, 24/7 tech support. (Add-on’s = $28/month)</a:t>
            </a:r>
          </a:p>
          <a:p>
            <a:pPr>
              <a:lnSpc>
                <a:spcPts val="2200"/>
              </a:lnSpc>
              <a:spcBef>
                <a:spcPts val="600"/>
              </a:spcBef>
              <a:defRPr sz="2000"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Advertising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includes costs of business cards ($20/month), online ads ($60/month).</a:t>
            </a:r>
          </a:p>
          <a:p>
            <a:pPr>
              <a:lnSpc>
                <a:spcPts val="2200"/>
              </a:lnSpc>
              <a:spcBef>
                <a:spcPts val="600"/>
              </a:spcBef>
              <a:defRPr sz="2000"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Dog-walking equipment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includes costs of four leashes, four safety clips, a wrap-around harness, water bowl. You renew your equipment once a year. (Total cost of $240 over 12 months = $20/month)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82A4C1-C574-0099-D014-93064C3AC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7990" y="5852160"/>
            <a:ext cx="1548791" cy="45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62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Expenses Explained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93289"/>
            <a:ext cx="8638967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200"/>
              </a:lnSpc>
              <a:spcBef>
                <a:spcPts val="600"/>
              </a:spcBef>
              <a:buNone/>
              <a:defRPr sz="2000"/>
            </a:pPr>
            <a:r>
              <a:rPr lang="en-CA" sz="2000" b="1" dirty="0"/>
              <a:t>Fixed Expenses</a:t>
            </a:r>
          </a:p>
          <a:p>
            <a:pPr>
              <a:lnSpc>
                <a:spcPts val="2200"/>
              </a:lnSpc>
              <a:spcBef>
                <a:spcPts val="600"/>
              </a:spcBef>
              <a:defRPr sz="2000"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Weather appropriate clothing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includes sturdy walking shoes, waterproof windbreaker, sweat wicking layers, UV protective hat, sunglasses. You renew your equipment once every 2 years. (Total cost of $792 over 24 months = $33/month)</a:t>
            </a:r>
          </a:p>
          <a:p>
            <a:pPr>
              <a:lnSpc>
                <a:spcPts val="2200"/>
              </a:lnSpc>
              <a:spcBef>
                <a:spcPts val="600"/>
              </a:spcBef>
              <a:defRPr sz="2000"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Business insurance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protects you as the business owner and your clients. (total cost of $204 over 12 months = $17/month)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82A4C1-C574-0099-D014-93064C3AC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7990" y="5852160"/>
            <a:ext cx="1548791" cy="45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54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Expenses Explained</a:t>
            </a:r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93289"/>
            <a:ext cx="8638967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200"/>
              </a:lnSpc>
              <a:spcBef>
                <a:spcPts val="600"/>
              </a:spcBef>
              <a:buNone/>
              <a:defRPr sz="2000"/>
            </a:pPr>
            <a:r>
              <a:rPr lang="en-CA" sz="2000" b="1" dirty="0"/>
              <a:t>Variable Expenses</a:t>
            </a:r>
          </a:p>
          <a:p>
            <a:pPr>
              <a:lnSpc>
                <a:spcPts val="2200"/>
              </a:lnSpc>
              <a:spcBef>
                <a:spcPts val="600"/>
              </a:spcBef>
              <a:defRPr sz="2000"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Dog treats: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On each walk, you treat the dogs to a little something for behaving well! On average, the treats cost $1 per dog for one walk.</a:t>
            </a:r>
            <a:endParaRPr lang="en-C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  <a:spcBef>
                <a:spcPts val="600"/>
              </a:spcBef>
              <a:defRPr sz="2000"/>
            </a:pPr>
            <a:r>
              <a:rPr lang="en-CA" sz="2000" b="1" dirty="0">
                <a:latin typeface="Arial"/>
                <a:cs typeface="Arial"/>
              </a:rPr>
              <a:t>Poop bags: </a:t>
            </a:r>
            <a:r>
              <a:rPr lang="en-CA" sz="2000" dirty="0">
                <a:latin typeface="Arial"/>
                <a:cs typeface="Arial"/>
              </a:rPr>
              <a:t>You buy in bulk, and spend $0.0625 per poop bag. Assume that every dog uses one poop bag per walk.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C244B4-E423-6E97-89AA-5BF0003A8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228" y="4274232"/>
            <a:ext cx="3219543" cy="16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290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Blank Presentation">
  <a:themeElements>
    <a:clrScheme name="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ca0e2f-16d9-4d6a-8327-7fd70d55969c" xsi:nil="true"/>
    <lcf76f155ced4ddcb4097134ff3c332f xmlns="f6493094-0435-4eae-a32c-76983131fc0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9DD6F7F-F7CC-4D63-91DE-A76D72F97B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9DBA35-229E-4EC1-959D-10E74B3B3A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493094-0435-4eae-a32c-76983131fc0f"/>
    <ds:schemaRef ds:uri="1bca0e2f-16d9-4d6a-8327-7fd70d5596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ABCE51-A630-4319-A479-8586A5D606C8}">
  <ds:schemaRefs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f6493094-0435-4eae-a32c-76983131fc0f"/>
    <ds:schemaRef ds:uri="1bca0e2f-16d9-4d6a-8327-7fd70d55969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</Words>
  <Application>Microsoft Office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Wingdings</vt:lpstr>
      <vt:lpstr>Office Theme</vt:lpstr>
      <vt:lpstr>Adjusting Budgets: Business</vt:lpstr>
      <vt:lpstr>A Special Note for Teachers</vt:lpstr>
      <vt:lpstr>Students will Learn…</vt:lpstr>
      <vt:lpstr>Academic Language</vt:lpstr>
      <vt:lpstr>Expenses Explained</vt:lpstr>
      <vt:lpstr>Expenses Explained</vt:lpstr>
      <vt:lpstr>Expenses Explained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modified xsi:type="dcterms:W3CDTF">2023-03-21T17:37:03Z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0x0101006F7E63EF2496EC4A8317235C224509C7</vt:lpwstr>
  </property>
  <property fmtid="{D5CDD505-2E9C-101B-9397-08002B2CF9AE}" pid="3" name="MediaServiceImageTags">
    <vt:lpwstr/>
  </property>
</Properties>
</file>