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893" r:id="rId5"/>
  </p:sldMasterIdLst>
  <p:notesMasterIdLst>
    <p:notesMasterId r:id="rId34"/>
  </p:notesMasterIdLst>
  <p:handoutMasterIdLst>
    <p:handoutMasterId r:id="rId35"/>
  </p:handoutMasterIdLst>
  <p:sldIdLst>
    <p:sldId id="353" r:id="rId6"/>
    <p:sldId id="354" r:id="rId7"/>
    <p:sldId id="355" r:id="rId8"/>
    <p:sldId id="361" r:id="rId9"/>
    <p:sldId id="370" r:id="rId10"/>
    <p:sldId id="363" r:id="rId11"/>
    <p:sldId id="365" r:id="rId12"/>
    <p:sldId id="371" r:id="rId13"/>
    <p:sldId id="369" r:id="rId14"/>
    <p:sldId id="364" r:id="rId15"/>
    <p:sldId id="372" r:id="rId16"/>
    <p:sldId id="386" r:id="rId17"/>
    <p:sldId id="383" r:id="rId18"/>
    <p:sldId id="366" r:id="rId19"/>
    <p:sldId id="367" r:id="rId20"/>
    <p:sldId id="368" r:id="rId21"/>
    <p:sldId id="378" r:id="rId22"/>
    <p:sldId id="379" r:id="rId23"/>
    <p:sldId id="387" r:id="rId24"/>
    <p:sldId id="384" r:id="rId25"/>
    <p:sldId id="385" r:id="rId26"/>
    <p:sldId id="382" r:id="rId27"/>
    <p:sldId id="380" r:id="rId28"/>
    <p:sldId id="376" r:id="rId29"/>
    <p:sldId id="375" r:id="rId30"/>
    <p:sldId id="373" r:id="rId31"/>
    <p:sldId id="374" r:id="rId32"/>
    <p:sldId id="36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zbRtkC6Z9lVT/2WKuKNLdQ==" hashData="rCjMgIhS8anGFFt7rXoVR5FtlTt7HAf1kkUTkLpLZlIA9xMH6CICiwi+OLI/mbpr/2NCBJY/ADi8wfeHcKwHu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DF"/>
    <a:srgbClr val="FFFF00"/>
    <a:srgbClr val="005954"/>
    <a:srgbClr val="003E38"/>
    <a:srgbClr val="CF5B13"/>
    <a:srgbClr val="B75011"/>
    <a:srgbClr val="EA7123"/>
    <a:srgbClr val="5C4A89"/>
    <a:srgbClr val="FDCE3A"/>
    <a:srgbClr val="98B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8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495D4-AEC1-44CC-876E-4AF530B26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8FBB7-FDB5-4623-B9FE-64001DA93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2C782-B009-4CCF-A3FF-4524DEEEDA32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818AA-55B8-488A-84EB-BD1F89725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563D-D661-43E1-B327-1C8E38743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C7960-17DD-4183-9673-25EA59BC5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0CD097-99D6-44F0-8D58-7C302EFBFA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5DE2AF-BB9B-47E5-91EB-E12202C4A0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06F05BA-3762-4E31-9B07-23595465C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ED3AFCF-F459-436C-9A70-562B6B0082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FD2C517-4B84-4DE0-BAA4-899F817A97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ECFCB27-DD45-43E5-9C69-9B5D946E5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9075F-1A24-4A34-8121-5E10FB5370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55790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7091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44426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4242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5585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6682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16534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8380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64896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7212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111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2375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00533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64880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17095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37871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25592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67490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3610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9253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30212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2430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7447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4718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0909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5391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financial-consumer-agency/services/loans/payday-loans.html#:~:text=Figure%201%3A%20Comparing%20the%20cost%20of%20a%20payday%20loan%20with%20a%20line%20of%20credit%2C%20overdraft%20protection%20on%20a%20chequing%20account%20and%20a%20cash%20advance%20on%20a%20credit%20card%20(based%20on%20a%20%24300%20loan%20for%2014%20days)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tW2J1nYk7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laWbMlv_g_A" TargetMode="External"/><Relationship Id="rId4" Type="http://schemas.openxmlformats.org/officeDocument/2006/relationships/hyperlink" Target="https://www.youtube.com/watch?v=zbNDyRqmj5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cshelp.org/blog/5118/economics/debt-spiral-explained/#:~:text=A%20debt%20spiral%20refers%20to%20a%20situation%20where,default.%20Types%20of%20Debt%20Spirals%20Public%20sector%20debt.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prestocash.app/form/languaje" TargetMode="External"/><Relationship Id="rId3" Type="http://schemas.openxmlformats.org/officeDocument/2006/relationships/hyperlink" Target="https://apps.royalbank.com/apps/true-house-affordability?utm_dc=ms_SEB_367833984_1284229973616806__kwd-80264595854201:loc-32_c&amp;msclkid=19b0e532b6a713239cb38685f465464d&amp;utm_source=bing&amp;utm_medium=cpc&amp;utm_campaign=Mortgages%20-%20Generic%20-%20EN%20-%20SEM&amp;utm_term=mortgage%20calculator&amp;utm_content=(Mortgage%20Calculator)%20%5BExact%5D#!/main/welcome" TargetMode="External"/><Relationship Id="rId7" Type="http://schemas.openxmlformats.org/officeDocument/2006/relationships/hyperlink" Target="https://www.omnicalculator.com/finance/payday-loa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tedcreditunion.com/online-loan-application/" TargetMode="External"/><Relationship Id="rId5" Type="http://schemas.openxmlformats.org/officeDocument/2006/relationships/hyperlink" Target="https://alpinecredits.ca/?utm_source=msads&amp;utm_medium=search~c&amp;utm_term=Personal%20Loans~p&amp;utm_content=Personal%20Loans%20%7C%20E&amp;utm_campaign=Primary%20%7C%20Personal%20Loans%20%7C%20E&amp;msclkid=cbda2111723b11d060d742a63695644e" TargetMode="External"/><Relationship Id="rId4" Type="http://schemas.openxmlformats.org/officeDocument/2006/relationships/hyperlink" Target="https://tools.td.com/mortgage-affordability-calculato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news.ca/news/8286483/canada-personal-loan-payday-bad-credit/" TargetMode="External"/><Relationship Id="rId7" Type="http://schemas.openxmlformats.org/officeDocument/2006/relationships/hyperlink" Target="https://www.savvynewcanadians.com/credit-unions-canada-guide/#:~:text=Credit%20Unions%20in%20Canada%20Credit%20unions%20are%20financial,trace%20back%20their%20roots%20to%201852%20in%20Germany.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hecanadianencyclopedia.ca/en/article/chartered-bank" TargetMode="External"/><Relationship Id="rId5" Type="http://schemas.openxmlformats.org/officeDocument/2006/relationships/hyperlink" Target="https://www.debt.org/credit/payday-lenders/" TargetMode="External"/><Relationship Id="rId4" Type="http://schemas.openxmlformats.org/officeDocument/2006/relationships/hyperlink" Target="https://www.cbc.ca/news/canada/alternative-lenders-marketplace-1.589167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TTGALaRZoc?feature=oembe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fTTGALaRZoc&amp;t=1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>
                <a:solidFill>
                  <a:srgbClr val="FFFFFF"/>
                </a:solidFill>
                <a:sym typeface="Arial" panose="020B0604020202020204" pitchFamily="34" charset="0"/>
              </a:rPr>
              <a:t>Bringing Home the Banking </a:t>
            </a: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Grade 12+</a:t>
            </a:r>
          </a:p>
        </p:txBody>
      </p:sp>
    </p:spTree>
    <p:extLst>
      <p:ext uri="{BB962C8B-B14F-4D97-AF65-F5344CB8AC3E}">
        <p14:creationId xmlns:p14="http://schemas.microsoft.com/office/powerpoint/2010/main" val="382992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03B81733-9AC8-475C-A369-87A1A3F745B1}"/>
              </a:ext>
            </a:extLst>
          </p:cNvPr>
          <p:cNvSpPr/>
          <p:nvPr/>
        </p:nvSpPr>
        <p:spPr>
          <a:xfrm rot="7298686">
            <a:off x="6019665" y="2697552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AAF9B3A-1672-FADC-D330-ED819B004F77}"/>
              </a:ext>
            </a:extLst>
          </p:cNvPr>
          <p:cNvSpPr/>
          <p:nvPr/>
        </p:nvSpPr>
        <p:spPr>
          <a:xfrm rot="10800000">
            <a:off x="3528186" y="3734404"/>
            <a:ext cx="2303090" cy="2971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5295392-2D01-3EA9-23D4-1297C44FE676}"/>
              </a:ext>
            </a:extLst>
          </p:cNvPr>
          <p:cNvSpPr/>
          <p:nvPr/>
        </p:nvSpPr>
        <p:spPr>
          <a:xfrm rot="14162200">
            <a:off x="1061309" y="2790158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17959" y="578610"/>
            <a:ext cx="8639175" cy="993775"/>
          </a:xfrm>
        </p:spPr>
        <p:txBody>
          <a:bodyPr lIns="68569" tIns="34275" rIns="68569" bIns="34275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47993" y="1736169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64650-EA9A-4A6F-8B10-AA19A4EC8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277" y="1927941"/>
            <a:ext cx="1831986" cy="1666694"/>
          </a:xfrm>
          <a:prstGeom prst="rect">
            <a:avLst/>
          </a:prstGeom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A07BB206-9593-4A95-842B-BE50D020ED78}"/>
              </a:ext>
            </a:extLst>
          </p:cNvPr>
          <p:cNvSpPr/>
          <p:nvPr/>
        </p:nvSpPr>
        <p:spPr>
          <a:xfrm rot="18060763">
            <a:off x="1111124" y="-165112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D32752-69CC-4DCB-A04C-31828DC4AF3A}"/>
              </a:ext>
            </a:extLst>
          </p:cNvPr>
          <p:cNvSpPr txBox="1"/>
          <p:nvPr/>
        </p:nvSpPr>
        <p:spPr>
          <a:xfrm rot="1867794">
            <a:off x="740991" y="1086464"/>
            <a:ext cx="3162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Receive and hold deposits.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7CFB38-B8D8-474B-8B5B-3D814551700D}"/>
              </a:ext>
            </a:extLst>
          </p:cNvPr>
          <p:cNvSpPr txBox="1"/>
          <p:nvPr/>
        </p:nvSpPr>
        <p:spPr>
          <a:xfrm rot="19588798">
            <a:off x="635897" y="3936498"/>
            <a:ext cx="2883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Holds some money in the form of reserves.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60536D-DC5B-4180-BD44-4DC92BA11FC4}"/>
              </a:ext>
            </a:extLst>
          </p:cNvPr>
          <p:cNvSpPr txBox="1"/>
          <p:nvPr/>
        </p:nvSpPr>
        <p:spPr>
          <a:xfrm>
            <a:off x="4068458" y="4784154"/>
            <a:ext cx="129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Makes loans to people.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65B254-5C7E-43D2-A45D-5D9303B50BDF}"/>
              </a:ext>
            </a:extLst>
          </p:cNvPr>
          <p:cNvSpPr txBox="1"/>
          <p:nvPr/>
        </p:nvSpPr>
        <p:spPr>
          <a:xfrm rot="1900974">
            <a:off x="6027681" y="4028830"/>
            <a:ext cx="2890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>
                <a:solidFill>
                  <a:schemeClr val="bg1"/>
                </a:solidFill>
              </a:rPr>
              <a:t>Banks charge more for the loan than they pay out in interest.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6DD2DBA5-983E-4C1C-B401-2D1694AA1BA3}"/>
              </a:ext>
            </a:extLst>
          </p:cNvPr>
          <p:cNvSpPr/>
          <p:nvPr/>
        </p:nvSpPr>
        <p:spPr>
          <a:xfrm rot="3216520">
            <a:off x="5637731" y="-104484"/>
            <a:ext cx="2250798" cy="3049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0CF34E-0D35-45C1-A963-E21E1F2BB843}"/>
              </a:ext>
            </a:extLst>
          </p:cNvPr>
          <p:cNvSpPr txBox="1"/>
          <p:nvPr/>
        </p:nvSpPr>
        <p:spPr>
          <a:xfrm rot="19406290">
            <a:off x="6144739" y="600127"/>
            <a:ext cx="2204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Have CIDC insurance</a:t>
            </a:r>
          </a:p>
        </p:txBody>
      </p:sp>
    </p:spTree>
    <p:extLst>
      <p:ext uri="{BB962C8B-B14F-4D97-AF65-F5344CB8AC3E}">
        <p14:creationId xmlns:p14="http://schemas.microsoft.com/office/powerpoint/2010/main" val="30946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31" grpId="0" animBg="1"/>
      <p:bldP spid="30" grpId="0"/>
      <p:bldP spid="36" grpId="0"/>
      <p:bldP spid="40" grpId="0"/>
      <p:bldP spid="42" grpId="0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2412" y="689313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Unions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2" y="1683088"/>
            <a:ext cx="8477758" cy="49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Similar to banks but differ in important ways</a:t>
            </a:r>
            <a:b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Are financial cooperatives that are owned by their members</a:t>
            </a:r>
            <a:b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8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Not-for-profit! Whereas banks are profit-driven organizations</a:t>
            </a:r>
            <a:b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Generally, they offer slightly higher interest rates on savings</a:t>
            </a:r>
            <a:b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Does not have CIDC insurance but is often guaranteed. In some cases, deposits are backed 100%. The amount of backing depends on the province.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EF25E-18E5-DBA3-EA14-A22542B7A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2" y="303666"/>
            <a:ext cx="2643188" cy="17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03B81733-9AC8-475C-A369-87A1A3F745B1}"/>
              </a:ext>
            </a:extLst>
          </p:cNvPr>
          <p:cNvSpPr/>
          <p:nvPr/>
        </p:nvSpPr>
        <p:spPr>
          <a:xfrm rot="7298686">
            <a:off x="6019665" y="2697552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AAF9B3A-1672-FADC-D330-ED819B004F77}"/>
              </a:ext>
            </a:extLst>
          </p:cNvPr>
          <p:cNvSpPr/>
          <p:nvPr/>
        </p:nvSpPr>
        <p:spPr>
          <a:xfrm rot="10800000">
            <a:off x="3528186" y="3734404"/>
            <a:ext cx="2303090" cy="2971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5295392-2D01-3EA9-23D4-1297C44FE676}"/>
              </a:ext>
            </a:extLst>
          </p:cNvPr>
          <p:cNvSpPr/>
          <p:nvPr/>
        </p:nvSpPr>
        <p:spPr>
          <a:xfrm rot="14162200">
            <a:off x="1061309" y="2790158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17959" y="578610"/>
            <a:ext cx="8639175" cy="993775"/>
          </a:xfrm>
        </p:spPr>
        <p:txBody>
          <a:bodyPr lIns="68569" tIns="34275" rIns="68569" bIns="34275"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b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Unions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47993" y="1736169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A07BB206-9593-4A95-842B-BE50D020ED78}"/>
              </a:ext>
            </a:extLst>
          </p:cNvPr>
          <p:cNvSpPr/>
          <p:nvPr/>
        </p:nvSpPr>
        <p:spPr>
          <a:xfrm rot="18060763">
            <a:off x="1111124" y="-165112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6DD2DBA5-983E-4C1C-B401-2D1694AA1BA3}"/>
              </a:ext>
            </a:extLst>
          </p:cNvPr>
          <p:cNvSpPr/>
          <p:nvPr/>
        </p:nvSpPr>
        <p:spPr>
          <a:xfrm rot="3216520">
            <a:off x="5637731" y="-104484"/>
            <a:ext cx="2250798" cy="3049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451AB-8E1D-3485-ABB2-DDC248554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027" y="2115031"/>
            <a:ext cx="1190791" cy="1362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E558EC-8907-997B-FBED-E0A839A766DC}"/>
              </a:ext>
            </a:extLst>
          </p:cNvPr>
          <p:cNvSpPr txBox="1"/>
          <p:nvPr/>
        </p:nvSpPr>
        <p:spPr>
          <a:xfrm>
            <a:off x="4139053" y="4709730"/>
            <a:ext cx="1188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Credit unions lend money.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3777F-0FFE-4563-9F02-F2D9BE5D5ACC}"/>
              </a:ext>
            </a:extLst>
          </p:cNvPr>
          <p:cNvSpPr txBox="1"/>
          <p:nvPr/>
        </p:nvSpPr>
        <p:spPr>
          <a:xfrm rot="1907814">
            <a:off x="5921049" y="3978050"/>
            <a:ext cx="2999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Charge interest on loans and pay dividends and interest to shareholders.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285CD3-9CEB-DDC7-2EA5-98987681A722}"/>
              </a:ext>
            </a:extLst>
          </p:cNvPr>
          <p:cNvSpPr txBox="1"/>
          <p:nvPr/>
        </p:nvSpPr>
        <p:spPr>
          <a:xfrm rot="19406290">
            <a:off x="5635559" y="667059"/>
            <a:ext cx="2552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Insured up to 100% of deposits (Not CIDC)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B6E9E-478F-2FC0-60D0-D96C1078D2EF}"/>
              </a:ext>
            </a:extLst>
          </p:cNvPr>
          <p:cNvSpPr txBox="1"/>
          <p:nvPr/>
        </p:nvSpPr>
        <p:spPr>
          <a:xfrm rot="19616016">
            <a:off x="669948" y="4231397"/>
            <a:ext cx="236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Credit unions are full reserve.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26B77-B258-A2A6-A2B5-E824D6F4FC31}"/>
              </a:ext>
            </a:extLst>
          </p:cNvPr>
          <p:cNvSpPr txBox="1"/>
          <p:nvPr/>
        </p:nvSpPr>
        <p:spPr>
          <a:xfrm rot="1867794">
            <a:off x="703847" y="1068924"/>
            <a:ext cx="3142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Receives and hold deposits.</a:t>
            </a:r>
          </a:p>
        </p:txBody>
      </p:sp>
    </p:spTree>
    <p:extLst>
      <p:ext uri="{BB962C8B-B14F-4D97-AF65-F5344CB8AC3E}">
        <p14:creationId xmlns:p14="http://schemas.microsoft.com/office/powerpoint/2010/main" val="10013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31" grpId="0" animBg="1"/>
      <p:bldP spid="43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712618"/>
            <a:ext cx="8639175" cy="993775"/>
          </a:xfrm>
        </p:spPr>
        <p:txBody>
          <a:bodyPr lIns="68569" tIns="34275" rIns="68569" bIns="34275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banks: Banking Alternatives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71330"/>
            <a:ext cx="8639175" cy="463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Companies that serve as banking proxies</a:t>
            </a:r>
            <a:br>
              <a:rPr lang="en-US" sz="2000" kern="0">
                <a:ea typeface="MS PGothic"/>
              </a:rPr>
            </a:br>
            <a:endParaRPr lang="en-US" sz="2000" kern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These companies will often cash cheques, make loans, or extend credit to under-served populations.</a:t>
            </a:r>
            <a:br>
              <a:rPr lang="en-US" sz="2000" kern="0">
                <a:ea typeface="MS PGothic"/>
              </a:rPr>
            </a:br>
            <a:endParaRPr lang="en-US" sz="2000" kern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These bank-like companies serve populations who do not have easy access to banks due to socio-economic, geographical or other reasons.</a:t>
            </a:r>
            <a:br>
              <a:rPr lang="en-US" sz="2000" kern="0">
                <a:ea typeface="MS PGothic"/>
              </a:rPr>
            </a:br>
            <a:endParaRPr 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Some examples are payday loan companies, various grocery stores with cheque-cashing services, and the post office.</a:t>
            </a:r>
            <a:endParaRPr lang="en-US" sz="2000" kern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586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4" y="696053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Payday Loans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45992"/>
            <a:ext cx="8639174" cy="409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Not a bank at all</a:t>
            </a: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You can take out money instantly at </a:t>
            </a:r>
            <a:r>
              <a:rPr lang="en-US" sz="2000" kern="0">
                <a:solidFill>
                  <a:schemeClr val="accent1"/>
                </a:solidFill>
                <a:ea typeface="MS PGothic"/>
              </a:rPr>
              <a:t>very high</a:t>
            </a:r>
            <a:r>
              <a:rPr lang="en-US" sz="2000" kern="0">
                <a:ea typeface="MS PGothic"/>
              </a:rPr>
              <a:t> interest rates</a:t>
            </a: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These companies are marketed as if they were doing you a </a:t>
            </a:r>
            <a:r>
              <a:rPr lang="en-US" sz="2000" kern="0" err="1">
                <a:ea typeface="MS PGothic"/>
              </a:rPr>
              <a:t>favour</a:t>
            </a:r>
            <a:r>
              <a:rPr lang="en-US" sz="2000" kern="0">
                <a:ea typeface="MS PGothic"/>
              </a:rPr>
              <a:t>, but they are actually charging you very high fees. (See a visual on slide 16)</a:t>
            </a: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Often offered to the most vulnerable populations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2CB13-56F0-FC62-97BC-8CFA3FFB7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9"/>
          <a:stretch/>
        </p:blipFill>
        <p:spPr>
          <a:xfrm>
            <a:off x="297742" y="3753799"/>
            <a:ext cx="2424672" cy="2134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108E8C-56C5-B85A-7AAF-7963ECD7D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998" y="4742284"/>
            <a:ext cx="2728429" cy="20603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1665A-3529-BD8E-FE58-E7ACAC22AB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6750"/>
          <a:stretch/>
        </p:blipFill>
        <p:spPr>
          <a:xfrm>
            <a:off x="4488174" y="3797957"/>
            <a:ext cx="2652747" cy="1844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9669D7-4A33-D452-FA66-EFE9D52BF4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629" y="4981918"/>
            <a:ext cx="2833287" cy="13201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76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710334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Payday Loans</a:t>
            </a: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6" y="1696159"/>
            <a:ext cx="8639174" cy="477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8" indent="0">
              <a:lnSpc>
                <a:spcPts val="2400"/>
              </a:lnSpc>
              <a:buNone/>
            </a:pPr>
            <a:r>
              <a:rPr lang="en-US" altLang="en-US" sz="2000" b="1" kern="0">
                <a:solidFill>
                  <a:schemeClr val="accent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How payday loan companies justify for charging high interest rates:</a:t>
            </a:r>
            <a:br>
              <a:rPr lang="en-US" altLang="en-US" sz="2000" b="1" kern="0">
                <a:solidFill>
                  <a:schemeClr val="accent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b="1" kern="0">
              <a:solidFill>
                <a:schemeClr val="accent1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Customers are “high risk” of default, so they need high rates to make up for lost revenue from </a:t>
            </a:r>
            <a:r>
              <a:rPr lang="en-US" altLang="en-US" sz="2000" b="1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delinquent loans</a:t>
            </a: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>
              <a:lnSpc>
                <a:spcPts val="2400"/>
              </a:lnSpc>
            </a:pP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61962" lvl="2" indent="0">
              <a:lnSpc>
                <a:spcPts val="2400"/>
              </a:lnSpc>
              <a:buNone/>
            </a:pPr>
            <a:endParaRPr lang="en-US" altLang="en-US" sz="2000" kern="0">
              <a:solidFill>
                <a:schemeClr val="accent2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61962" lvl="2" indent="0">
              <a:lnSpc>
                <a:spcPts val="2400"/>
              </a:lnSpc>
              <a:buNone/>
            </a:pPr>
            <a:endParaRPr lang="en-US" altLang="en-US" sz="2000" kern="0">
              <a:solidFill>
                <a:schemeClr val="accent2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61962" lvl="2" indent="0">
              <a:lnSpc>
                <a:spcPts val="2400"/>
              </a:lnSpc>
              <a:buNone/>
            </a:pPr>
            <a:endParaRPr lang="en-US" altLang="en-US" sz="2000" kern="0">
              <a:solidFill>
                <a:schemeClr val="accent2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It’s a short-term loan.</a:t>
            </a:r>
          </a:p>
          <a:p>
            <a:pPr>
              <a:lnSpc>
                <a:spcPts val="2400"/>
              </a:lnSpc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They provide an instant loan service with no credit check.</a:t>
            </a:r>
          </a:p>
          <a:p>
            <a:pPr>
              <a:lnSpc>
                <a:spcPts val="2400"/>
              </a:lnSpc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Customers are not forced to borrow from them.</a:t>
            </a: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767B7-FD9D-1E4B-C985-5D9EB7628E56}"/>
              </a:ext>
            </a:extLst>
          </p:cNvPr>
          <p:cNvGrpSpPr/>
          <p:nvPr/>
        </p:nvGrpSpPr>
        <p:grpSpPr>
          <a:xfrm>
            <a:off x="1460499" y="3429000"/>
            <a:ext cx="6219825" cy="952500"/>
            <a:chOff x="1352548" y="3758666"/>
            <a:chExt cx="6219825" cy="9525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6C22741-FA90-ABFE-FBB2-AB6C9C7CAA16}"/>
                </a:ext>
              </a:extLst>
            </p:cNvPr>
            <p:cNvSpPr/>
            <p:nvPr/>
          </p:nvSpPr>
          <p:spPr>
            <a:xfrm>
              <a:off x="1352548" y="3758666"/>
              <a:ext cx="6219825" cy="9525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CACFB5-1BAF-6264-7DF4-19E1FC330861}"/>
                </a:ext>
              </a:extLst>
            </p:cNvPr>
            <p:cNvSpPr txBox="1"/>
            <p:nvPr/>
          </p:nvSpPr>
          <p:spPr>
            <a:xfrm>
              <a:off x="1727199" y="3854533"/>
              <a:ext cx="5470525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en-US" sz="2000" kern="0">
                  <a:solidFill>
                    <a:schemeClr val="accent1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  <a:sym typeface="Arial" panose="020B0604020202020204" pitchFamily="34" charset="0"/>
                </a:rPr>
                <a:t>Loans become </a:t>
              </a:r>
              <a:r>
                <a:rPr lang="en-US" altLang="en-US" sz="2000" b="1" kern="0">
                  <a:solidFill>
                    <a:schemeClr val="accent1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  <a:sym typeface="Arial" panose="020B0604020202020204" pitchFamily="34" charset="0"/>
                </a:rPr>
                <a:t>delinquen</a:t>
              </a:r>
              <a:r>
                <a:rPr lang="en-US" altLang="en-US" sz="2000" b="1" kern="0">
                  <a:solidFill>
                    <a:schemeClr val="accent1"/>
                  </a:solidFill>
                  <a:ea typeface="MS PGothic"/>
                  <a:cs typeface="Arial" panose="020B0604020202020204" pitchFamily="34" charset="0"/>
                  <a:sym typeface="Arial" panose="020B0604020202020204" pitchFamily="34" charset="0"/>
                </a:rPr>
                <a:t>t </a:t>
              </a:r>
              <a:r>
                <a:rPr lang="en-US" altLang="en-US" sz="2000" kern="0">
                  <a:solidFill>
                    <a:schemeClr val="accent1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  <a:sym typeface="Arial" panose="020B0604020202020204" pitchFamily="34" charset="0"/>
                </a:rPr>
                <a:t>when the borrower does not make a payment by the due date.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4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711186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Payday Loans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142"/>
            <a:ext cx="8639175" cy="487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8" indent="0">
              <a:lnSpc>
                <a:spcPts val="2400"/>
              </a:lnSpc>
              <a:buNone/>
            </a:pPr>
            <a:r>
              <a:rPr lang="en-US" altLang="en-US" sz="2000" b="1" kern="0">
                <a:solidFill>
                  <a:schemeClr val="accent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Why we need to be aware of the high interest rates:</a:t>
            </a: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Payday are often offered to vulnerable populations who may already be struggling financially.</a:t>
            </a:r>
            <a:b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The rates are extremely high, sometimes as high as 300-500% when calculated on an </a:t>
            </a:r>
            <a:r>
              <a:rPr lang="en-US" altLang="en-US" sz="2000" b="1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Annual Percentage Rate </a:t>
            </a: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basis (APR).</a:t>
            </a:r>
            <a:b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Compare this with credit cards, which charge 15-30% APR.</a:t>
            </a:r>
            <a:b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It is easy to get caught in a debt spiral and not be able to get out.</a:t>
            </a:r>
          </a:p>
          <a:p>
            <a:pPr>
              <a:lnSpc>
                <a:spcPts val="2400"/>
              </a:lnSpc>
            </a:pP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en-US" altLang="en-US" sz="2000" b="1" kern="0">
                <a:solidFill>
                  <a:schemeClr val="accent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For a visual of how high these interest rates are, </a:t>
            </a:r>
            <a:r>
              <a:rPr lang="en-US" altLang="en-US" sz="2000" b="1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click here</a:t>
            </a:r>
            <a:r>
              <a:rPr lang="en-US" altLang="en-US" sz="2000" b="1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>
              <a:lnSpc>
                <a:spcPts val="2400"/>
              </a:lnSpc>
            </a:pP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328189-1041-CBA5-8449-5D8D5B942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60" y="5735266"/>
            <a:ext cx="1774349" cy="1100438"/>
          </a:xfrm>
          <a:prstGeom prst="rect">
            <a:avLst/>
          </a:prstGeom>
        </p:spPr>
      </p:pic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706121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Payday Loans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64792"/>
            <a:ext cx="6257925" cy="456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8" indent="0">
              <a:lnSpc>
                <a:spcPts val="2400"/>
              </a:lnSpc>
              <a:buNone/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Payday loans often get a bad reputation because of the high interest rates.</a:t>
            </a:r>
          </a:p>
          <a:p>
            <a:pPr marL="38098" indent="0">
              <a:lnSpc>
                <a:spcPts val="2400"/>
              </a:lnSpc>
              <a:buNone/>
            </a:pP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en-US" sz="2000" kern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But are they truly bad? </a:t>
            </a:r>
          </a:p>
          <a:p>
            <a:pPr>
              <a:lnSpc>
                <a:spcPts val="2400"/>
              </a:lnSpc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Do they take advantage of people’s financial situation, or do they offer a lifeline with a high cost?</a:t>
            </a:r>
          </a:p>
          <a:p>
            <a:pPr>
              <a:lnSpc>
                <a:spcPts val="2400"/>
              </a:lnSpc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Do the high interest rates truly reflection the risks associated with the borrowers and their ability to pay?</a:t>
            </a:r>
          </a:p>
          <a:p>
            <a:pPr marL="38098" indent="0">
              <a:lnSpc>
                <a:spcPts val="2400"/>
              </a:lnSpc>
              <a:buNone/>
            </a:pP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Watch the following three videos in order to form your own opinion on the subject.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62D53-954E-DAFE-D177-71AB2179F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55403"/>
            <a:ext cx="2381250" cy="314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704701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Payday Loans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18167"/>
            <a:ext cx="8639175" cy="457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 b="1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Watch the following videos and complete the worksheet activity.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altLang="en-US" sz="2000" b="1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pros and cons of payday loans:</a:t>
            </a: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>
                <a:hlinkClick r:id="rId3"/>
              </a:rPr>
              <a:t>Should You Get a Payday Loan? (Pros and Cons) - YouTube</a:t>
            </a: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altLang="en-US" sz="2000" b="1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case for payday loans: </a:t>
            </a:r>
            <a:r>
              <a:rPr lang="en-US" sz="2000">
                <a:hlinkClick r:id="rId4"/>
              </a:rPr>
              <a:t>The Benefits of Payday Loans | Do You Agree? - YouTube</a:t>
            </a: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altLang="en-US" sz="2000" b="1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case against payday loans: </a:t>
            </a:r>
            <a:r>
              <a:rPr lang="en-US" sz="2000">
                <a:hlinkClick r:id="rId5"/>
              </a:rPr>
              <a:t>The 'overwhelming burden' of the payday loan cycle – YouTube</a:t>
            </a:r>
            <a:endParaRPr lang="en-US" sz="2000"/>
          </a:p>
          <a:p>
            <a:pPr marL="457200" indent="-4572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 news articles and reports on payday loans, see slide 28.</a:t>
            </a:r>
          </a:p>
        </p:txBody>
      </p:sp>
    </p:spTree>
    <p:extLst>
      <p:ext uri="{BB962C8B-B14F-4D97-AF65-F5344CB8AC3E}">
        <p14:creationId xmlns:p14="http://schemas.microsoft.com/office/powerpoint/2010/main" val="2177772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03B81733-9AC8-475C-A369-87A1A3F745B1}"/>
              </a:ext>
            </a:extLst>
          </p:cNvPr>
          <p:cNvSpPr/>
          <p:nvPr/>
        </p:nvSpPr>
        <p:spPr>
          <a:xfrm rot="7298686">
            <a:off x="6019665" y="2697552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AAF9B3A-1672-FADC-D330-ED819B004F77}"/>
              </a:ext>
            </a:extLst>
          </p:cNvPr>
          <p:cNvSpPr/>
          <p:nvPr/>
        </p:nvSpPr>
        <p:spPr>
          <a:xfrm rot="10800000">
            <a:off x="3528186" y="3734404"/>
            <a:ext cx="2303090" cy="2971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5295392-2D01-3EA9-23D4-1297C44FE676}"/>
              </a:ext>
            </a:extLst>
          </p:cNvPr>
          <p:cNvSpPr/>
          <p:nvPr/>
        </p:nvSpPr>
        <p:spPr>
          <a:xfrm rot="14162200">
            <a:off x="1061309" y="2790158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17959" y="578610"/>
            <a:ext cx="8639175" cy="993775"/>
          </a:xfrm>
        </p:spPr>
        <p:txBody>
          <a:bodyPr lIns="68569" tIns="34275" rIns="68569" bIns="34275"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Payday </a:t>
            </a:r>
            <a:b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47993" y="1736169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A07BB206-9593-4A95-842B-BE50D020ED78}"/>
              </a:ext>
            </a:extLst>
          </p:cNvPr>
          <p:cNvSpPr/>
          <p:nvPr/>
        </p:nvSpPr>
        <p:spPr>
          <a:xfrm rot="18060763">
            <a:off x="1111124" y="-165112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6DD2DBA5-983E-4C1C-B401-2D1694AA1BA3}"/>
              </a:ext>
            </a:extLst>
          </p:cNvPr>
          <p:cNvSpPr/>
          <p:nvPr/>
        </p:nvSpPr>
        <p:spPr>
          <a:xfrm rot="3216520">
            <a:off x="5637731" y="-104484"/>
            <a:ext cx="2250798" cy="3049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7995C-18E1-77D8-FEBC-7EBCE645D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636" y="2628558"/>
            <a:ext cx="2105319" cy="600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D78987-9CB3-B25D-16E5-8EFE79E916F2}"/>
              </a:ext>
            </a:extLst>
          </p:cNvPr>
          <p:cNvSpPr txBox="1"/>
          <p:nvPr/>
        </p:nvSpPr>
        <p:spPr>
          <a:xfrm rot="1867794">
            <a:off x="805154" y="707939"/>
            <a:ext cx="199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>
                <a:solidFill>
                  <a:schemeClr val="bg1"/>
                </a:solidFill>
              </a:rPr>
              <a:t>Loans are often short-term in nature.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A293E-62FA-09F5-EEEF-C03AD9DA4EA9}"/>
              </a:ext>
            </a:extLst>
          </p:cNvPr>
          <p:cNvSpPr txBox="1"/>
          <p:nvPr/>
        </p:nvSpPr>
        <p:spPr>
          <a:xfrm rot="19586671">
            <a:off x="645618" y="4134624"/>
            <a:ext cx="2565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>
                <a:solidFill>
                  <a:schemeClr val="bg1"/>
                </a:solidFill>
              </a:rPr>
              <a:t>The interest rates on these loans are </a:t>
            </a:r>
            <a:r>
              <a:rPr lang="en-CA" sz="2000" i="1">
                <a:solidFill>
                  <a:schemeClr val="bg1"/>
                </a:solidFill>
              </a:rPr>
              <a:t>very</a:t>
            </a:r>
            <a:r>
              <a:rPr lang="en-CA" sz="2000">
                <a:solidFill>
                  <a:schemeClr val="bg1"/>
                </a:solidFill>
              </a:rPr>
              <a:t> high.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3130E1-6B2F-1648-38F3-4C6C89E1BFD6}"/>
              </a:ext>
            </a:extLst>
          </p:cNvPr>
          <p:cNvSpPr txBox="1"/>
          <p:nvPr/>
        </p:nvSpPr>
        <p:spPr>
          <a:xfrm>
            <a:off x="4163644" y="4168613"/>
            <a:ext cx="1214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>
                <a:solidFill>
                  <a:schemeClr val="bg1"/>
                </a:solidFill>
              </a:rPr>
              <a:t>Loans require little to no credit check, so any one can borrow.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05D997-E181-BB53-58D0-7C997BFAAE36}"/>
              </a:ext>
            </a:extLst>
          </p:cNvPr>
          <p:cNvSpPr txBox="1"/>
          <p:nvPr/>
        </p:nvSpPr>
        <p:spPr>
          <a:xfrm rot="1938148">
            <a:off x="6192024" y="4117993"/>
            <a:ext cx="2872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>
                <a:solidFill>
                  <a:schemeClr val="bg1"/>
                </a:solidFill>
              </a:rPr>
              <a:t>Offered to individuals who cannot access bank loans.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6D5A4-6F39-0461-8096-5261B33934A5}"/>
              </a:ext>
            </a:extLst>
          </p:cNvPr>
          <p:cNvSpPr txBox="1"/>
          <p:nvPr/>
        </p:nvSpPr>
        <p:spPr>
          <a:xfrm rot="19406290">
            <a:off x="6175935" y="584933"/>
            <a:ext cx="199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>
                <a:solidFill>
                  <a:schemeClr val="bg1"/>
                </a:solidFill>
              </a:rPr>
              <a:t>Easy to get caught in a debt spiral.</a:t>
            </a:r>
          </a:p>
        </p:txBody>
      </p:sp>
    </p:spTree>
    <p:extLst>
      <p:ext uri="{BB962C8B-B14F-4D97-AF65-F5344CB8AC3E}">
        <p14:creationId xmlns:p14="http://schemas.microsoft.com/office/powerpoint/2010/main" val="15192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31" grpId="0" animBg="1"/>
      <p:bldP spid="43" grpId="0" animBg="1"/>
      <p:bldP spid="7" grpId="0"/>
      <p:bldP spid="8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A Special Note for Teachers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53656-CD7E-E42D-9884-228304ED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3929" y="1613855"/>
            <a:ext cx="5533920" cy="46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812800"/>
            <a:ext cx="8639175" cy="993775"/>
          </a:xfrm>
        </p:spPr>
        <p:txBody>
          <a:bodyPr lIns="68569" tIns="34275" rIns="68569" bIns="34275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banking proxies: Grocery Stores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03228"/>
            <a:ext cx="8639175" cy="454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 remote communities, grocery store chains often act as a bank-like entity for individuals.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They offer services such as cashing cheques and extending credit for purchases.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Competition is low in small, remote communities, so these companies often charge higher fees for cashing cheques than a bank.</a:t>
            </a:r>
          </a:p>
          <a:p>
            <a:pPr marL="0" indent="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Stores also may require in-store purchases before cashing cheques.</a:t>
            </a:r>
          </a:p>
        </p:txBody>
      </p:sp>
    </p:spTree>
    <p:extLst>
      <p:ext uri="{BB962C8B-B14F-4D97-AF65-F5344CB8AC3E}">
        <p14:creationId xmlns:p14="http://schemas.microsoft.com/office/powerpoint/2010/main" val="18624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754395"/>
            <a:ext cx="8639175" cy="993775"/>
          </a:xfrm>
        </p:spPr>
        <p:txBody>
          <a:bodyPr lIns="68569" tIns="34275" rIns="68569" bIns="34275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banking proxies: Post Office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59" y="1998921"/>
            <a:ext cx="8639175" cy="435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Able to cash cheques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Readily available in most communities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Fees are generally lower than payday or grocery stores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Can be a much longer wait to cash cheques at busy times</a:t>
            </a:r>
          </a:p>
        </p:txBody>
      </p:sp>
      <p:pic>
        <p:nvPicPr>
          <p:cNvPr id="1026" name="Picture 2" descr="Canada Post Office - Confederation Court Mall">
            <a:extLst>
              <a:ext uri="{FF2B5EF4-FFF2-40B4-BE49-F238E27FC236}">
                <a16:creationId xmlns:a16="http://schemas.microsoft.com/office/drawing/2014/main" id="{08FB436E-2DA8-400C-A3DE-4E66446AE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09" y="5248606"/>
            <a:ext cx="3178206" cy="7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482664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Spiral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3" y="1368425"/>
            <a:ext cx="8639175" cy="48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High rates of interest charged by near banks can lead to huge problems, including the debt spiral.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 debt spiral happens when payments become bigger than people can afford.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Often, getting caught in a debt spiral can lead to bankruptcy.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 more info: </a:t>
            </a:r>
            <a:r>
              <a:rPr lang="en-US" sz="2000">
                <a:hlinkClick r:id="rId3"/>
              </a:rPr>
              <a:t>Debt Spiral Explained - Economics Help</a:t>
            </a:r>
            <a:endParaRPr lang="en-CA" sz="2000"/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D2D8E-3EE8-85D5-E08E-41B4A5D4E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7" t="7199" r="6033" b="9362"/>
          <a:stretch/>
        </p:blipFill>
        <p:spPr>
          <a:xfrm>
            <a:off x="3810680" y="4708598"/>
            <a:ext cx="1519460" cy="18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6" y="634753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Banks: Food for Thought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6" y="1864620"/>
            <a:ext cx="3104934" cy="3995984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b="1">
                <a:solidFill>
                  <a:schemeClr val="accent1"/>
                </a:solidFill>
                <a:ea typeface="MS PGothic"/>
              </a:rPr>
              <a:t>On the positive side…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They tend to service under-served communities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There is little to no credit check required to use them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Service is often instant, or very close to instant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16E83-EC3A-4B4C-9CD4-60A201AF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34" y="3719401"/>
            <a:ext cx="2210108" cy="29817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Google Shape;66;p1">
            <a:extLst>
              <a:ext uri="{FF2B5EF4-FFF2-40B4-BE49-F238E27FC236}">
                <a16:creationId xmlns:a16="http://schemas.microsoft.com/office/drawing/2014/main" id="{15C51331-C28A-4D59-B93C-39E921087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170" y="1864620"/>
            <a:ext cx="3104934" cy="483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 b="1" kern="0">
                <a:solidFill>
                  <a:schemeClr val="accent6"/>
                </a:solidFill>
                <a:ea typeface="MS PGothic"/>
              </a:rPr>
              <a:t>Nevertheless…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Interest rates are markedly higher than is available at a bank or credit union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Very real possibility of entering a debt spiral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If you pay these high fees, it will impact future savings and spending goals</a:t>
            </a:r>
            <a:endParaRPr lang="en-US" altLang="en-US" sz="28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Application Scavenger Hunt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27263"/>
            <a:ext cx="8639175" cy="38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Banks, credit unions and payday loan companies make their money from loans.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 order to make money, they need to be sure that their borrowers can pay back the money that is loaned to them.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Therefore, there are certain criteria they ask before giving out a loan. 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Question:</a:t>
            </a: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What do you think some of those criteria are? </a:t>
            </a:r>
          </a:p>
        </p:txBody>
      </p:sp>
    </p:spTree>
    <p:extLst>
      <p:ext uri="{BB962C8B-B14F-4D97-AF65-F5344CB8AC3E}">
        <p14:creationId xmlns:p14="http://schemas.microsoft.com/office/powerpoint/2010/main" val="7768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Application Scavenger Hunt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125663"/>
            <a:ext cx="8639175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b="1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Take a look at the loan application web sites on slide 27. </a:t>
            </a:r>
            <a:r>
              <a:rPr lang="en-US" altLang="en-US" sz="2000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Feel free to search for another loan application on your own.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are some common questions that appear on the loan applications?</a:t>
            </a:r>
          </a:p>
          <a:p>
            <a:pPr marL="342900" indent="-34290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information do the companies ask for on the loan?</a:t>
            </a:r>
          </a:p>
          <a:p>
            <a:pPr marL="342900" indent="-34290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Why do you think they ask for these particular pieces of information? 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4" y="5095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Play! Activity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03364"/>
            <a:ext cx="8639174" cy="505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95298" indent="-457200"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Find a partner or small group. </a:t>
            </a:r>
          </a:p>
          <a:p>
            <a:pPr marL="495298" indent="-457200"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One of you will be the banker (or near-banker). The other will be the loan applicant. </a:t>
            </a:r>
          </a:p>
          <a:p>
            <a:pPr marL="38098" indent="0">
              <a:lnSpc>
                <a:spcPts val="2400"/>
              </a:lnSpc>
              <a:buNone/>
            </a:pPr>
            <a:endParaRPr lang="en-US" alt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You will discuss a couple of options:</a:t>
            </a:r>
          </a:p>
          <a:p>
            <a:pPr lvl="1">
              <a:lnSpc>
                <a:spcPts val="2400"/>
              </a:lnSpc>
            </a:pP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Is the applicant able to get a loan at your institution? Why or why not?</a:t>
            </a:r>
          </a:p>
          <a:p>
            <a:pPr lvl="1">
              <a:lnSpc>
                <a:spcPts val="2400"/>
              </a:lnSpc>
            </a:pP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Would the applicant choose to get a loan at your institution? Why or why not? </a:t>
            </a:r>
          </a:p>
          <a:p>
            <a:pPr lvl="1">
              <a:lnSpc>
                <a:spcPts val="2400"/>
              </a:lnSpc>
            </a:pP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What might be an alternative institution they may get a loan at?</a:t>
            </a:r>
          </a:p>
          <a:p>
            <a:pPr lvl="1">
              <a:lnSpc>
                <a:spcPts val="2400"/>
              </a:lnSpc>
            </a:pP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What sorts of rates might the applicant be eligible for, and why might they get that rate?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4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584201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Play! Resources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81328"/>
            <a:ext cx="8639175" cy="416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8" indent="0">
              <a:lnSpc>
                <a:spcPts val="2400"/>
              </a:lnSpc>
              <a:buNone/>
            </a:pPr>
            <a:r>
              <a:rPr lang="en-US" altLang="en-US" sz="2000" b="1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Bank loan applications: 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en-US" sz="2000">
                <a:hlinkClick r:id="rId3"/>
              </a:rPr>
              <a:t>Welcome - RBC True House Affordability Mortgage Prequalification (royalbank.com)</a:t>
            </a: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en-US" sz="2000">
                <a:hlinkClick r:id="rId4"/>
              </a:rPr>
              <a:t>TD Mortgage Affordability Calculator | TD Canada Trust</a:t>
            </a:r>
            <a:br>
              <a:rPr lang="en-US" sz="2000"/>
            </a:b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en-US" altLang="en-US" sz="2000" b="1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Credit union loan applications: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en-US" sz="2000">
                <a:hlinkClick r:id="rId5"/>
              </a:rPr>
              <a:t>Home Equity Loans | Alpine Credits Ltd.</a:t>
            </a:r>
            <a:endParaRPr lang="en-US" sz="2000"/>
          </a:p>
          <a:p>
            <a:pPr marL="38098" indent="0">
              <a:lnSpc>
                <a:spcPts val="2400"/>
              </a:lnSpc>
              <a:buNone/>
            </a:pPr>
            <a:r>
              <a:rPr lang="en-CA" sz="2000">
                <a:hlinkClick r:id="rId6"/>
              </a:rPr>
              <a:t>Loan Application | (unitedcreditunion.com)</a:t>
            </a:r>
            <a:br>
              <a:rPr lang="en-CA" sz="2000"/>
            </a:b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en-US" altLang="en-US" sz="2000" b="1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Payday loan applications: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CA" sz="2000">
                <a:hlinkClick r:id="rId7"/>
              </a:rPr>
              <a:t>Payday Loan Calculator (omnicalculator.com)</a:t>
            </a:r>
            <a:endParaRPr lang="en-CA" sz="2000"/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CA" sz="2000" err="1">
                <a:hlinkClick r:id="rId8"/>
              </a:rPr>
              <a:t>PrestoBroker</a:t>
            </a:r>
            <a:r>
              <a:rPr lang="en-CA" sz="2000">
                <a:hlinkClick r:id="rId8"/>
              </a:rPr>
              <a:t> (</a:t>
            </a:r>
            <a:r>
              <a:rPr lang="en-CA" sz="2000" err="1">
                <a:hlinkClick r:id="rId8"/>
              </a:rPr>
              <a:t>prestocash.app</a:t>
            </a:r>
            <a:r>
              <a:rPr lang="en-CA" sz="2000">
                <a:hlinkClick r:id="rId8"/>
              </a:rPr>
              <a:t>)</a:t>
            </a: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98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and References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2"/>
            <a:ext cx="8639175" cy="4246689"/>
          </a:xfrm>
        </p:spPr>
        <p:txBody>
          <a:bodyPr lIns="68569" tIns="34275" rIns="68569" bIns="34275">
            <a:normAutofit/>
          </a:bodyPr>
          <a:lstStyle/>
          <a:p>
            <a:pPr marL="38098" indent="0">
              <a:lnSpc>
                <a:spcPts val="2400"/>
              </a:lnSpc>
              <a:buClr>
                <a:schemeClr val="accent1">
                  <a:lumMod val="75000"/>
                  <a:lumOff val="25000"/>
                </a:schemeClr>
              </a:buClr>
              <a:buSzPct val="100000"/>
              <a:buNone/>
            </a:pPr>
            <a:r>
              <a:rPr lang="en-US" sz="2000" b="1"/>
              <a:t>News reports on payday loans:</a:t>
            </a:r>
          </a:p>
          <a:p>
            <a:pPr marL="495298" indent="-457200">
              <a:lnSpc>
                <a:spcPts val="2400"/>
              </a:lnSpc>
              <a:buClr>
                <a:schemeClr val="accent1">
                  <a:lumMod val="75000"/>
                  <a:lumOff val="25000"/>
                </a:schemeClr>
              </a:buClr>
              <a:buSzPct val="100000"/>
              <a:buAutoNum type="arabicPeriod"/>
            </a:pPr>
            <a:r>
              <a:rPr lang="en-US" sz="2000">
                <a:solidFill>
                  <a:srgbClr val="00BFD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 News takes a look at Easy Financial</a:t>
            </a:r>
            <a:endParaRPr lang="en-US" sz="2000">
              <a:solidFill>
                <a:srgbClr val="00BFDF"/>
              </a:solidFill>
            </a:endParaRPr>
          </a:p>
          <a:p>
            <a:pPr marL="495298" indent="-457200">
              <a:lnSpc>
                <a:spcPts val="2400"/>
              </a:lnSpc>
              <a:buClr>
                <a:schemeClr val="accent1">
                  <a:lumMod val="75000"/>
                  <a:lumOff val="25000"/>
                </a:schemeClr>
              </a:buClr>
              <a:buSzPct val="100000"/>
              <a:buAutoNum type="arabicPeriod"/>
            </a:pPr>
            <a:r>
              <a:rPr lang="en-US" sz="2000">
                <a:solidFill>
                  <a:srgbClr val="00BFD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CBC’s hidden camera investigation of Canada’s payday loans</a:t>
            </a:r>
            <a:endParaRPr lang="en-US" sz="2000">
              <a:solidFill>
                <a:srgbClr val="00BFD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95298" indent="-457200">
              <a:lnSpc>
                <a:spcPts val="2400"/>
              </a:lnSpc>
              <a:buClr>
                <a:schemeClr val="accent1">
                  <a:lumMod val="75000"/>
                  <a:lumOff val="25000"/>
                </a:schemeClr>
              </a:buClr>
              <a:buSzPct val="100000"/>
              <a:buAutoNum type="arabicPeriod"/>
            </a:pPr>
            <a:endParaRPr lang="en-US" sz="2000">
              <a:solidFill>
                <a:srgbClr val="00BFD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8098" indent="0">
              <a:lnSpc>
                <a:spcPts val="2400"/>
              </a:lnSpc>
              <a:buClr>
                <a:schemeClr val="accent1">
                  <a:lumMod val="75000"/>
                  <a:lumOff val="25000"/>
                </a:schemeClr>
              </a:buClr>
              <a:buSzPct val="100000"/>
              <a:buNone/>
            </a:pPr>
            <a:r>
              <a:rPr lang="en-US" sz="2000" b="1"/>
              <a:t>References:</a:t>
            </a:r>
            <a:endParaRPr lang="en-US" sz="2000" b="1">
              <a:hlinkClick r:id="rId5"/>
            </a:endParaRPr>
          </a:p>
          <a:p>
            <a:pPr marL="495298" indent="-457200">
              <a:lnSpc>
                <a:spcPts val="2400"/>
              </a:lnSpc>
              <a:buClr>
                <a:schemeClr val="accent1">
                  <a:lumMod val="75000"/>
                  <a:lumOff val="25000"/>
                </a:schemeClr>
              </a:buClr>
              <a:buSzPct val="100000"/>
              <a:buAutoNum type="arabicPeriod"/>
            </a:pPr>
            <a:r>
              <a:rPr lang="en-US" sz="2000">
                <a:hlinkClick r:id="rId5"/>
              </a:rPr>
              <a:t>Payday Loans: Disadvantages &amp; Alternatives (debt.org)</a:t>
            </a:r>
            <a:endParaRPr lang="en-US" sz="2000"/>
          </a:p>
          <a:p>
            <a:pPr marL="495298" indent="-457200">
              <a:lnSpc>
                <a:spcPts val="2400"/>
              </a:lnSpc>
              <a:buClr>
                <a:schemeClr val="accent1">
                  <a:lumMod val="75000"/>
                  <a:lumOff val="25000"/>
                </a:schemeClr>
              </a:buClr>
              <a:buSzPct val="100000"/>
              <a:buAutoNum type="arabicPeriod"/>
            </a:pPr>
            <a:r>
              <a:rPr lang="en-US" sz="2000">
                <a:hlinkClick r:id="rId6"/>
              </a:rPr>
              <a:t>Chartered Banks in Canada | The Canadian Encyclopedia</a:t>
            </a:r>
            <a:endParaRPr lang="en-US" sz="2000"/>
          </a:p>
          <a:p>
            <a:pPr marL="495298" indent="-457200">
              <a:lnSpc>
                <a:spcPts val="2400"/>
              </a:lnSpc>
              <a:buClr>
                <a:schemeClr val="accent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sz="2000">
                <a:solidFill>
                  <a:srgbClr val="00BFD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Credit Unions in Canada 2023: The Complete Guide (savvynewcanadians.com)</a:t>
            </a:r>
            <a:endParaRPr lang="en-US" altLang="en-US" sz="2000">
              <a:solidFill>
                <a:srgbClr val="00BFDF"/>
              </a:solidFill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2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will…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r>
              <a:rPr lang="en-US" sz="2000">
                <a:ea typeface="MS PGothic"/>
              </a:rPr>
              <a:t>Learn about how banks make money</a:t>
            </a:r>
          </a:p>
          <a:p>
            <a:pPr>
              <a:lnSpc>
                <a:spcPts val="2400"/>
              </a:lnSpc>
            </a:pPr>
            <a:r>
              <a:rPr lang="en-US" sz="2000">
                <a:ea typeface="MS PGothic"/>
              </a:rPr>
              <a:t>Learn about concepts such as fractional reserve banking</a:t>
            </a:r>
          </a:p>
          <a:p>
            <a:pPr>
              <a:lnSpc>
                <a:spcPts val="2400"/>
              </a:lnSpc>
            </a:pPr>
            <a:r>
              <a:rPr lang="en-US" sz="2000">
                <a:ea typeface="MS PGothic"/>
              </a:rPr>
              <a:t>Discuss consumer protection services such as CIDC insurance</a:t>
            </a:r>
          </a:p>
          <a:p>
            <a:pPr>
              <a:lnSpc>
                <a:spcPts val="2400"/>
              </a:lnSpc>
            </a:pPr>
            <a:r>
              <a:rPr lang="en-US" sz="2000">
                <a:ea typeface="MS PGothic"/>
              </a:rPr>
              <a:t>Explore banks, near banks, and payday loan companies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Language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2379663"/>
            <a:ext cx="86391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CIDC insurance</a:t>
            </a: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Fractional reserve banking</a:t>
            </a: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Mortgage</a:t>
            </a: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Investments</a:t>
            </a: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Payday loans</a:t>
            </a: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Near bank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6;p1">
            <a:extLst>
              <a:ext uri="{FF2B5EF4-FFF2-40B4-BE49-F238E27FC236}">
                <a16:creationId xmlns:a16="http://schemas.microsoft.com/office/drawing/2014/main" id="{40E53A23-F10A-4B68-97E3-060DD1958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19200"/>
            <a:ext cx="8559800" cy="386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8" indent="0">
              <a:lnSpc>
                <a:spcPts val="2400"/>
              </a:lnSpc>
              <a:buNone/>
            </a:pPr>
            <a:r>
              <a:rPr lang="en-US" sz="2000" kern="0">
                <a:ea typeface="MS PGothic"/>
              </a:rPr>
              <a:t>Watch this video to learn about the banking system: </a:t>
            </a:r>
            <a:r>
              <a:rPr lang="en-US" sz="2000" kern="0">
                <a:ea typeface="MS PGothic"/>
                <a:hlinkClick r:id="rId4"/>
              </a:rPr>
              <a:t>https://www.youtube.com/watch?v=fTTGALaRZoc&amp;t=1s</a:t>
            </a:r>
            <a:endParaRPr lang="en-US" sz="2000" kern="0">
              <a:ea typeface="MS PGothic"/>
            </a:endParaRPr>
          </a:p>
          <a:p>
            <a:pPr marL="38098" indent="0">
              <a:lnSpc>
                <a:spcPts val="2400"/>
              </a:lnSpc>
              <a:buNone/>
            </a:pPr>
            <a:endParaRPr lang="en-US" sz="2000" kern="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4" y="415746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Bank?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 marL="38098" indent="0">
              <a:lnSpc>
                <a:spcPts val="2400"/>
              </a:lnSpc>
              <a:buNone/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Online Media 1" title="Banking Explained – Money and Credit">
            <a:hlinkClick r:id="" action="ppaction://media"/>
            <a:extLst>
              <a:ext uri="{FF2B5EF4-FFF2-40B4-BE49-F238E27FC236}">
                <a16:creationId xmlns:a16="http://schemas.microsoft.com/office/drawing/2014/main" id="{459E060F-3560-4CDC-AD7D-48FCD643DD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9062" y="2069301"/>
            <a:ext cx="8222698" cy="46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512763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Bank?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90700"/>
            <a:ext cx="8639175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Banks take customer deposits and lend the money out to other individuals and businesses.</a:t>
            </a:r>
          </a:p>
          <a:p>
            <a:pPr>
              <a:lnSpc>
                <a:spcPts val="2400"/>
              </a:lnSpc>
            </a:pPr>
            <a:endParaRPr lang="en-US" sz="2000" kern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In return, banks pay interest to their customers.</a:t>
            </a:r>
          </a:p>
          <a:p>
            <a:pPr>
              <a:lnSpc>
                <a:spcPts val="2400"/>
              </a:lnSpc>
            </a:pPr>
            <a:endParaRPr lang="en-US" sz="2000" kern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Canadian banks have CIDC Insurance on customer accounts.</a:t>
            </a:r>
          </a:p>
          <a:p>
            <a:pPr>
              <a:lnSpc>
                <a:spcPts val="2400"/>
              </a:lnSpc>
            </a:pPr>
            <a:endParaRPr lang="en-US" sz="2000" kern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Banks also provide services such as investing and advising customers.</a:t>
            </a:r>
          </a:p>
          <a:p>
            <a:pPr>
              <a:lnSpc>
                <a:spcPts val="2400"/>
              </a:lnSpc>
            </a:pP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5603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Chartered Bank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76400"/>
            <a:ext cx="8639175" cy="512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Before 1867, banks in Canada were </a:t>
            </a:r>
            <a:r>
              <a:rPr lang="en-US" altLang="en-US" sz="2000" b="1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chartered</a:t>
            </a: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(regulated) by royal assent (permission).</a:t>
            </a:r>
          </a:p>
          <a:p>
            <a:pPr marL="342900" indent="-3429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 1980, the federal government allowed banks to be created by letter patents issued by the Ministry of Finance.</a:t>
            </a:r>
          </a:p>
          <a:p>
            <a:pPr marL="342900" indent="-3429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They are subject to the Bank Act which defines what banking is, what is required to start a bank, what businesses a bank can be involved in, and more.</a:t>
            </a:r>
          </a:p>
          <a:p>
            <a:pPr marL="342900" indent="-3429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Canada has five banks known as the </a:t>
            </a:r>
            <a:r>
              <a:rPr lang="en-US" altLang="en-US" sz="2000" b="1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Big 5</a:t>
            </a:r>
            <a:r>
              <a:rPr lang="en-US" altLang="en-US" sz="2000" ker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Royal Bank, CIBC, Bank of Nova Scotia, Bank of Montreal, and TD Bank, although there are other, smaller chartered banks.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618332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CIDC insurance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6" y="1857375"/>
            <a:ext cx="8712199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Gives depositors peace of mind that their money is insured and “safe”</a:t>
            </a:r>
          </a:p>
          <a:p>
            <a:pPr>
              <a:lnSpc>
                <a:spcPts val="2400"/>
              </a:lnSpc>
            </a:pPr>
            <a:endParaRPr lang="en-US" sz="2000" kern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Allows banks to carry very little </a:t>
            </a:r>
            <a:r>
              <a:rPr lang="en-US" sz="2000" b="1" kern="0">
                <a:ea typeface="MS PGothic"/>
              </a:rPr>
              <a:t>reserves</a:t>
            </a:r>
            <a:r>
              <a:rPr lang="en-US" sz="2000" kern="0">
                <a:ea typeface="MS PGothic"/>
              </a:rPr>
              <a:t> (actual money on hand)</a:t>
            </a:r>
          </a:p>
          <a:p>
            <a:pPr>
              <a:lnSpc>
                <a:spcPts val="2400"/>
              </a:lnSpc>
            </a:pPr>
            <a:endParaRPr lang="en-US" sz="2000" kern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Covers up to $100,000 per bank account</a:t>
            </a:r>
          </a:p>
          <a:p>
            <a:pPr>
              <a:lnSpc>
                <a:spcPts val="2400"/>
              </a:lnSpc>
            </a:pPr>
            <a:endParaRPr lang="en-US" sz="2000" kern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Amount above $100,000 is not covered</a:t>
            </a:r>
          </a:p>
          <a:p>
            <a:pPr>
              <a:lnSpc>
                <a:spcPts val="2400"/>
              </a:lnSpc>
            </a:pPr>
            <a:endParaRPr lang="en-US" sz="2000" kern="0">
              <a:ea typeface="MS PGothic"/>
            </a:endParaRPr>
          </a:p>
          <a:p>
            <a:pPr>
              <a:lnSpc>
                <a:spcPts val="2400"/>
              </a:lnSpc>
            </a:pPr>
            <a:endParaRPr lang="en-US" sz="2000" kern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66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596131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Drawbacks of CIDC insurance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1649"/>
            <a:ext cx="8639175" cy="449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Banks must pay an insurance premium each year to qualify for CIDC insurance</a:t>
            </a:r>
            <a:br>
              <a:rPr lang="en-US" sz="2000" kern="0">
                <a:ea typeface="MS PGothic"/>
              </a:rPr>
            </a:br>
            <a:endParaRPr lang="en-US" sz="2000" kern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Can lead to excessive risk-taking and “moral hazard”</a:t>
            </a:r>
            <a:br>
              <a:rPr lang="en-US" sz="2000" kern="0">
                <a:ea typeface="MS PGothic"/>
              </a:rPr>
            </a:br>
            <a:endParaRPr lang="en-US" sz="2000" kern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en-US" sz="2000" kern="0">
                <a:ea typeface="MS PGothic"/>
              </a:rPr>
              <a:t>Banks are not nervous about losses, since the taxpayers will bail out the banks if they go bust</a:t>
            </a:r>
            <a:b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kern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en-US" sz="2000" kern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Allows banks to take huge lending risks, since the taxpayers back their risk-taking</a:t>
            </a: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8098" indent="0">
              <a:lnSpc>
                <a:spcPts val="2400"/>
              </a:lnSpc>
              <a:buNone/>
            </a:pPr>
            <a:endParaRPr lang="en-US" altLang="en-US" sz="20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493094-0435-4eae-a32c-76983131fc0f">
      <Terms xmlns="http://schemas.microsoft.com/office/infopath/2007/PartnerControls"/>
    </lcf76f155ced4ddcb4097134ff3c332f>
    <TaxCatchAll xmlns="1bca0e2f-16d9-4d6a-8327-7fd70d55969c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A581EC-43B8-4740-9F2D-8D1D7BA3A3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2A6851-F7E1-42FB-812A-E3A1277D296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BAB852A-0F1E-43AF-86DD-CDEB92FA258D}">
  <ds:schemaRefs>
    <ds:schemaRef ds:uri="1bca0e2f-16d9-4d6a-8327-7fd70d55969c"/>
    <ds:schemaRef ds:uri="f6493094-0435-4eae-a32c-76983131fc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F5E0CEC-0EDD-4AF9-A2EB-8FE71F2303DA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1630</Words>
  <Application>Microsoft Office PowerPoint</Application>
  <PresentationFormat>On-screen Show (4:3)</PresentationFormat>
  <Paragraphs>212</Paragraphs>
  <Slides>28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Bringing Home the Banking </vt:lpstr>
      <vt:lpstr>A Special Note for Teachers</vt:lpstr>
      <vt:lpstr>Students will…</vt:lpstr>
      <vt:lpstr>Academic Language</vt:lpstr>
      <vt:lpstr>What is a Bank?</vt:lpstr>
      <vt:lpstr>What is a Bank?</vt:lpstr>
      <vt:lpstr>Chartered Bank</vt:lpstr>
      <vt:lpstr>Benefits of CIDC insurance</vt:lpstr>
      <vt:lpstr>Drawbacks of CIDC insurance</vt:lpstr>
      <vt:lpstr>Banks</vt:lpstr>
      <vt:lpstr>Credit Unions</vt:lpstr>
      <vt:lpstr>Credit  Unions</vt:lpstr>
      <vt:lpstr>Near banks: Banking Alternatives</vt:lpstr>
      <vt:lpstr>Payday Loans</vt:lpstr>
      <vt:lpstr>Payday Loans</vt:lpstr>
      <vt:lpstr>Payday Loans</vt:lpstr>
      <vt:lpstr>Payday Loans</vt:lpstr>
      <vt:lpstr>Payday Loans</vt:lpstr>
      <vt:lpstr>Payday  Loans</vt:lpstr>
      <vt:lpstr>Other banking proxies: Grocery Stores</vt:lpstr>
      <vt:lpstr>Other banking proxies: Post Office</vt:lpstr>
      <vt:lpstr>Debt Spiral</vt:lpstr>
      <vt:lpstr>Near Banks: Food for Thought</vt:lpstr>
      <vt:lpstr>Loan Application Scavenger Hunt</vt:lpstr>
      <vt:lpstr>Loan Application Scavenger Hunt</vt:lpstr>
      <vt:lpstr>Role Play! Activity</vt:lpstr>
      <vt:lpstr>Role Play! Resources</vt:lpstr>
      <vt:lpstr>Resources and References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1</cp:revision>
  <dcterms:created xsi:type="dcterms:W3CDTF">2011-06-06T13:23:04Z</dcterms:created>
  <dcterms:modified xsi:type="dcterms:W3CDTF">2023-03-29T00:11:31Z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Meredith Roberts</vt:lpwstr>
  </property>
  <property fmtid="{D5CDD505-2E9C-101B-9397-08002B2CF9AE}" pid="3" name="Order">
    <vt:lpwstr>935400.000000000</vt:lpwstr>
  </property>
  <property fmtid="{D5CDD505-2E9C-101B-9397-08002B2CF9AE}" pid="4" name="display_urn:schemas-microsoft-com:office:office#Author">
    <vt:lpwstr>Meredith Roberts</vt:lpwstr>
  </property>
  <property fmtid="{D5CDD505-2E9C-101B-9397-08002B2CF9AE}" pid="5" name="ContentTypeId">
    <vt:lpwstr>0x0101006F7E63EF2496EC4A8317235C224509C7</vt:lpwstr>
  </property>
  <property fmtid="{D5CDD505-2E9C-101B-9397-08002B2CF9AE}" pid="6" name="MediaServiceImageTags">
    <vt:lpwstr/>
  </property>
</Properties>
</file>