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4" r:id="rId4"/>
  </p:sldMasterIdLst>
  <p:notesMasterIdLst>
    <p:notesMasterId r:id="rId15"/>
  </p:notesMasterIdLst>
  <p:sldIdLst>
    <p:sldId id="274" r:id="rId5"/>
    <p:sldId id="278" r:id="rId6"/>
    <p:sldId id="276" r:id="rId7"/>
    <p:sldId id="277" r:id="rId8"/>
    <p:sldId id="285" r:id="rId9"/>
    <p:sldId id="279" r:id="rId10"/>
    <p:sldId id="280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sUVVvI+JGqYUnxyNVhEaw==" hashData="+Hx56+QeYKQr2+z5yxvSH0Ug6Punk79WQ7HPLNfA3D0A9Yo79MQkozYjyFLh31uUYZpC4MVTVfGraYz4SfGplA=="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26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CC13-C521-49A2-8810-585E4BB39E13}" type="datetimeFigureOut">
              <a:rPr lang="en-CA" smtClean="0"/>
              <a:t>2023-03-29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B58A-DCD7-4192-8914-70C3C67A3D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63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40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935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Open Research Project 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11+</a:t>
            </a:r>
          </a:p>
        </p:txBody>
      </p:sp>
    </p:spTree>
    <p:extLst>
      <p:ext uri="{BB962C8B-B14F-4D97-AF65-F5344CB8AC3E}">
        <p14:creationId xmlns:p14="http://schemas.microsoft.com/office/powerpoint/2010/main" val="118046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with the research!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2000">
                <a:ea typeface="MS PGothic"/>
              </a:rPr>
              <a:t>Use the provided worksheet to record your </a:t>
            </a:r>
            <a:r>
              <a:rPr lang="en-US" sz="2000" dirty="0">
                <a:ea typeface="MS PGothic"/>
              </a:rPr>
              <a:t>notes on the research that you find. 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2000">
                <a:ea typeface="MS PGothic"/>
              </a:rPr>
              <a:t>Choose a point of view to share and write that in </a:t>
            </a:r>
            <a:r>
              <a:rPr lang="en-US" sz="2000" dirty="0">
                <a:ea typeface="MS PGothic"/>
              </a:rPr>
              <a:t>the </a:t>
            </a:r>
            <a:r>
              <a:rPr lang="en-US" sz="2000" b="1" dirty="0">
                <a:ea typeface="MS PGothic"/>
              </a:rPr>
              <a:t>Thesis</a:t>
            </a:r>
            <a:r>
              <a:rPr lang="en-US" sz="2000" dirty="0">
                <a:ea typeface="MS PGothic"/>
              </a:rPr>
              <a:t> box.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2000" dirty="0">
                <a:ea typeface="MS PGothic"/>
              </a:rPr>
              <a:t>Write your research in the </a:t>
            </a:r>
            <a:r>
              <a:rPr lang="en-US" sz="2000" b="1" dirty="0">
                <a:ea typeface="MS PGothic"/>
              </a:rPr>
              <a:t>Main Body </a:t>
            </a:r>
            <a:r>
              <a:rPr lang="en-US" sz="2000">
                <a:ea typeface="MS PGothic"/>
              </a:rPr>
              <a:t>box. Give specific examples.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2000" dirty="0">
                <a:ea typeface="MS PGothic"/>
              </a:rPr>
              <a:t>Restate your thesis is the </a:t>
            </a:r>
            <a:r>
              <a:rPr lang="en-US" sz="2000" b="1" dirty="0">
                <a:ea typeface="MS PGothic"/>
              </a:rPr>
              <a:t>Conclusion</a:t>
            </a:r>
            <a:r>
              <a:rPr lang="en-US" sz="2000" dirty="0">
                <a:ea typeface="MS PGothic"/>
              </a:rPr>
              <a:t> box, and leave us with something to think about, such as possible solutions or changes in the future.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2" descr="Diagram&#10;&#10;Description automatically generated">
            <a:extLst>
              <a:ext uri="{FF2B5EF4-FFF2-40B4-BE49-F238E27FC236}">
                <a16:creationId xmlns:a16="http://schemas.microsoft.com/office/drawing/2014/main" id="{3CA2FA42-88F6-9490-CA25-10ECB9F6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172" y="5489575"/>
            <a:ext cx="1170479" cy="12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285115" indent="-285115">
              <a:lnSpc>
                <a:spcPts val="2400"/>
              </a:lnSpc>
              <a:buFont typeface="Arial"/>
              <a:buChar char="•"/>
            </a:pPr>
            <a:r>
              <a:rPr lang="en-US" sz="2000" dirty="0">
                <a:ea typeface="MS PGothic"/>
              </a:rPr>
              <a:t>Research the economic rights and responsibilities that Canadian citizens have.</a:t>
            </a:r>
            <a:endParaRPr lang="en-US" sz="2000" dirty="0"/>
          </a:p>
          <a:p>
            <a:pPr marL="285115" indent="-285115">
              <a:lnSpc>
                <a:spcPts val="2400"/>
              </a:lnSpc>
              <a:buFont typeface="Arial"/>
              <a:buChar char="•"/>
            </a:pPr>
            <a:r>
              <a:rPr lang="en-US" sz="2000" dirty="0">
                <a:ea typeface="MS PGothic"/>
              </a:rPr>
              <a:t>Consider how access to resources differs in various parts of the country.</a:t>
            </a:r>
          </a:p>
          <a:p>
            <a:pPr marL="285115" indent="-285115">
              <a:lnSpc>
                <a:spcPts val="2400"/>
              </a:lnSpc>
              <a:buFont typeface="Arial"/>
              <a:buChar char="•"/>
            </a:pPr>
            <a:r>
              <a:rPr lang="en-US" sz="2000" dirty="0">
                <a:ea typeface="MS PGothic"/>
              </a:rPr>
              <a:t>Formulate their own opinions based on their research around any changes they would like to see in the distribution of resources and opportunity in Canada.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811BF602-B5F5-579B-671C-A4DDDA66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29" y="5290190"/>
            <a:ext cx="1246566" cy="13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Access to Equal Opportunity?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285115" indent="-285115">
              <a:lnSpc>
                <a:spcPts val="2400"/>
              </a:lnSpc>
              <a:buFont typeface="Arial"/>
              <a:buChar char="•"/>
            </a:pPr>
            <a:r>
              <a:rPr lang="en-US" sz="2000" kern="0" dirty="0">
                <a:ea typeface="MS PGothic"/>
                <a:cs typeface="Arial"/>
              </a:rPr>
              <a:t>As citizens</a:t>
            </a:r>
            <a:r>
              <a:rPr lang="en-US" sz="2000" dirty="0">
                <a:ea typeface="MS PGothic"/>
              </a:rPr>
              <a:t>,</a:t>
            </a:r>
            <a:r>
              <a:rPr lang="en-US" sz="2000" kern="0" dirty="0">
                <a:ea typeface="MS PGothic"/>
                <a:cs typeface="Arial"/>
              </a:rPr>
              <a:t> we all</a:t>
            </a:r>
            <a:r>
              <a:rPr lang="en-US" sz="2000" dirty="0">
                <a:ea typeface="MS PGothic"/>
              </a:rPr>
              <a:t> must</a:t>
            </a:r>
            <a:r>
              <a:rPr lang="en-US" sz="2000" kern="0" dirty="0">
                <a:ea typeface="MS PGothic"/>
                <a:cs typeface="Arial"/>
              </a:rPr>
              <a:t> pay taxes. Those taxes </a:t>
            </a:r>
            <a:r>
              <a:rPr lang="en-US" sz="2000" dirty="0">
                <a:ea typeface="MS PGothic"/>
              </a:rPr>
              <a:t>ensure</a:t>
            </a:r>
            <a:r>
              <a:rPr lang="en-US" sz="2000" kern="0" dirty="0">
                <a:ea typeface="MS PGothic"/>
                <a:cs typeface="Arial"/>
              </a:rPr>
              <a:t> resources and social programs are in place for </a:t>
            </a:r>
            <a:r>
              <a:rPr lang="en-US" sz="2000" dirty="0">
                <a:ea typeface="MS PGothic"/>
              </a:rPr>
              <a:t>everyone's benefit</a:t>
            </a:r>
            <a:r>
              <a:rPr lang="en-US" sz="2000" kern="0" dirty="0">
                <a:ea typeface="MS PGothic"/>
                <a:cs typeface="Arial"/>
              </a:rPr>
              <a:t>. </a:t>
            </a:r>
          </a:p>
          <a:p>
            <a:pPr marL="285115" indent="-285115">
              <a:lnSpc>
                <a:spcPts val="2400"/>
              </a:lnSpc>
              <a:buFont typeface="Arial"/>
              <a:buChar char="•"/>
            </a:pPr>
            <a:r>
              <a:rPr lang="en-US" sz="2000" kern="0" dirty="0">
                <a:ea typeface="MS PGothic"/>
                <a:cs typeface="Arial"/>
              </a:rPr>
              <a:t>Sometimes</a:t>
            </a:r>
            <a:r>
              <a:rPr lang="en-US" sz="2000" dirty="0">
                <a:ea typeface="MS PGothic"/>
              </a:rPr>
              <a:t>,</a:t>
            </a:r>
            <a:r>
              <a:rPr lang="en-US" sz="2000" kern="0" dirty="0">
                <a:ea typeface="MS PGothic"/>
                <a:cs typeface="Arial"/>
              </a:rPr>
              <a:t> </a:t>
            </a:r>
            <a:r>
              <a:rPr lang="en-US" sz="2000" dirty="0">
                <a:ea typeface="MS PGothic"/>
              </a:rPr>
              <a:t>however, </a:t>
            </a:r>
            <a:r>
              <a:rPr lang="en-US" sz="2000" kern="0" dirty="0">
                <a:ea typeface="MS PGothic"/>
                <a:cs typeface="Arial"/>
              </a:rPr>
              <a:t>resources are not </a:t>
            </a:r>
            <a:r>
              <a:rPr lang="en-US" sz="2000" dirty="0">
                <a:ea typeface="MS PGothic"/>
              </a:rPr>
              <a:t>equally distributed</a:t>
            </a:r>
            <a:r>
              <a:rPr lang="en-US" sz="2000" kern="0" dirty="0">
                <a:ea typeface="MS PGothic"/>
                <a:cs typeface="Arial"/>
              </a:rPr>
              <a:t> throughout the country</a:t>
            </a:r>
            <a:r>
              <a:rPr lang="en-US" sz="2000" dirty="0">
                <a:ea typeface="MS PGothic"/>
              </a:rPr>
              <a:t>.</a:t>
            </a:r>
            <a:r>
              <a:rPr lang="en-US" sz="2000" kern="0" dirty="0">
                <a:ea typeface="MS PGothic"/>
                <a:cs typeface="Arial"/>
              </a:rPr>
              <a:t> </a:t>
            </a:r>
          </a:p>
          <a:p>
            <a:pPr marL="285115" indent="-285115">
              <a:lnSpc>
                <a:spcPts val="2400"/>
              </a:lnSpc>
              <a:buFont typeface="Arial"/>
              <a:buChar char="•"/>
            </a:pPr>
            <a:r>
              <a:rPr lang="en-US" sz="2000" kern="0" dirty="0">
                <a:ea typeface="MS PGothic"/>
                <a:cs typeface="Arial"/>
              </a:rPr>
              <a:t>Some differences might be seen between </a:t>
            </a:r>
            <a:r>
              <a:rPr lang="en-US" sz="2000" b="1" kern="0" dirty="0">
                <a:ea typeface="MS PGothic"/>
                <a:cs typeface="Arial"/>
              </a:rPr>
              <a:t>urban, rural</a:t>
            </a:r>
            <a:r>
              <a:rPr lang="en-US" sz="2000" kern="0" dirty="0">
                <a:ea typeface="MS PGothic"/>
                <a:cs typeface="Arial"/>
              </a:rPr>
              <a:t> and </a:t>
            </a:r>
            <a:r>
              <a:rPr lang="en-US" sz="2000" b="1" kern="0" dirty="0">
                <a:ea typeface="MS PGothic"/>
                <a:cs typeface="Arial"/>
              </a:rPr>
              <a:t>remote areas. </a:t>
            </a:r>
          </a:p>
          <a:p>
            <a:pPr marL="285115" indent="-285115">
              <a:lnSpc>
                <a:spcPts val="2400"/>
              </a:lnSpc>
              <a:buFont typeface="Arial"/>
              <a:buChar char="•"/>
            </a:pPr>
            <a:r>
              <a:rPr lang="en-US" sz="2000" kern="0" dirty="0">
                <a:ea typeface="MS PGothic"/>
                <a:cs typeface="Arial"/>
              </a:rPr>
              <a:t>Even </a:t>
            </a:r>
            <a:r>
              <a:rPr lang="en-US" sz="2000" b="1" kern="0" dirty="0">
                <a:ea typeface="MS PGothic"/>
                <a:cs typeface="Arial"/>
              </a:rPr>
              <a:t>within a city</a:t>
            </a:r>
            <a:r>
              <a:rPr lang="en-US" sz="2000" kern="0" dirty="0">
                <a:ea typeface="MS PGothic"/>
                <a:cs typeface="Arial"/>
              </a:rPr>
              <a:t>, there are areas where people are </a:t>
            </a:r>
            <a:r>
              <a:rPr lang="en-US" sz="2000" b="1" kern="0" dirty="0">
                <a:ea typeface="MS PGothic"/>
                <a:cs typeface="Arial"/>
              </a:rPr>
              <a:t>richer </a:t>
            </a:r>
            <a:r>
              <a:rPr lang="en-US" sz="2000" kern="0" dirty="0">
                <a:ea typeface="MS PGothic"/>
                <a:cs typeface="Arial"/>
              </a:rPr>
              <a:t>or </a:t>
            </a:r>
            <a:r>
              <a:rPr lang="en-US" sz="2000" b="1" kern="0" dirty="0">
                <a:ea typeface="MS PGothic"/>
                <a:cs typeface="Arial"/>
              </a:rPr>
              <a:t>poorer.</a:t>
            </a:r>
            <a:r>
              <a:rPr lang="en-US" sz="2000" kern="0" dirty="0">
                <a:ea typeface="MS PGothic"/>
                <a:cs typeface="Arial"/>
              </a:rPr>
              <a:t> Programs might be distributed differently between those areas.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FA4F0ACC-985E-0882-3DE5-74218437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17" y="637954"/>
            <a:ext cx="1467587" cy="14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24936"/>
            <a:ext cx="8638967" cy="1325563"/>
          </a:xfrm>
        </p:spPr>
        <p:txBody>
          <a:bodyPr>
            <a:normAutofit/>
          </a:bodyPr>
          <a:lstStyle/>
          <a:p>
            <a:r>
              <a:rPr lang="en-CA" sz="3600" dirty="0"/>
              <a:t>Access to Equal Opportunity?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50499"/>
            <a:ext cx="8638967" cy="456954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en-US" sz="2000" dirty="0"/>
              <a:t>Think-Pair-Share</a:t>
            </a:r>
          </a:p>
          <a:p>
            <a:pPr marL="342900" indent="-342900">
              <a:lnSpc>
                <a:spcPts val="2400"/>
              </a:lnSpc>
              <a:buSzTx/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Can you think of an example where resources are not distributed equally?</a:t>
            </a:r>
          </a:p>
          <a:p>
            <a:pPr marL="342900" indent="-342900">
              <a:lnSpc>
                <a:spcPts val="2400"/>
              </a:lnSpc>
              <a:buSzTx/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Can you think of a resource that is needed by all, but is unavailable in a certain area? </a:t>
            </a:r>
          </a:p>
          <a:p>
            <a:pPr marL="685165" lvl="2" indent="0">
              <a:lnSpc>
                <a:spcPts val="2400"/>
              </a:lnSpc>
              <a:buSzTx/>
              <a:buNone/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	This could be: </a:t>
            </a:r>
          </a:p>
          <a:p>
            <a:pPr marL="1370965" lvl="3" indent="-342900">
              <a:lnSpc>
                <a:spcPts val="2400"/>
              </a:lnSpc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In your own community</a:t>
            </a:r>
          </a:p>
          <a:p>
            <a:pPr marL="1370965" lvl="3" indent="-342900">
              <a:lnSpc>
                <a:spcPts val="2400"/>
              </a:lnSpc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Somewhere nearby to where you live</a:t>
            </a:r>
          </a:p>
          <a:p>
            <a:pPr marL="1370965" lvl="3" indent="-342900">
              <a:lnSpc>
                <a:spcPts val="2400"/>
              </a:lnSpc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Abroad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Content Placeholder 4">
            <a:extLst>
              <a:ext uri="{FF2B5EF4-FFF2-40B4-BE49-F238E27FC236}">
                <a16:creationId xmlns:a16="http://schemas.microsoft.com/office/drawing/2014/main" id="{3960A11D-8090-8BD3-10D9-8347C21B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71" y="4086225"/>
            <a:ext cx="1431443" cy="16072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026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Choose a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8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>
                <a:ea typeface="MS PGothic"/>
              </a:rPr>
              <a:t>Choose one of the following 4 options for your research topic.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>
                <a:ea typeface="MS PGothic"/>
              </a:rPr>
              <a:t>1) Difference of Access</a:t>
            </a: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>
                <a:ea typeface="MS PGothic"/>
              </a:rPr>
              <a:t>Research the access to resources that </a:t>
            </a:r>
            <a:r>
              <a:rPr lang="en-US" sz="2000">
                <a:ea typeface="MS PGothic"/>
              </a:rPr>
              <a:t>different groups </a:t>
            </a:r>
            <a:r>
              <a:rPr lang="en-US" sz="2000" dirty="0">
                <a:ea typeface="MS PGothic"/>
              </a:rPr>
              <a:t>have</a:t>
            </a:r>
            <a:r>
              <a:rPr lang="en-US" sz="2000">
                <a:ea typeface="MS PGothic"/>
              </a:rPr>
              <a:t>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>
                <a:ea typeface="MS PGothic"/>
              </a:rPr>
              <a:t>(</a:t>
            </a:r>
            <a:r>
              <a:rPr lang="en-US" sz="2000" dirty="0">
                <a:ea typeface="MS PGothic"/>
              </a:rPr>
              <a:t>Rural, remote, various socioeconomic districts of urban areas).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>
                <a:ea typeface="MS PGothic"/>
              </a:rPr>
              <a:t>Programs may include food banks, childcare, community </a:t>
            </a:r>
            <a:r>
              <a:rPr lang="en-US" sz="2000" dirty="0" err="1">
                <a:ea typeface="MS PGothic"/>
              </a:rPr>
              <a:t>centres</a:t>
            </a:r>
            <a:r>
              <a:rPr lang="en-US" sz="2000" dirty="0">
                <a:ea typeface="MS PGothic"/>
              </a:rPr>
              <a:t>, education, housing and shelter, healthcare, and recreational activities.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3337A2-17AA-AFF4-8289-72811244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73" y="5882759"/>
            <a:ext cx="1686433" cy="674573"/>
          </a:xfrm>
          <a:prstGeom prst="rect">
            <a:avLst/>
          </a:prstGeom>
        </p:spPr>
      </p:pic>
      <p:pic>
        <p:nvPicPr>
          <p:cNvPr id="6" name="Picture 3" descr="A picture containing text, clipart, silhouette&#10;&#10;Description automatically generated">
            <a:extLst>
              <a:ext uri="{FF2B5EF4-FFF2-40B4-BE49-F238E27FC236}">
                <a16:creationId xmlns:a16="http://schemas.microsoft.com/office/drawing/2014/main" id="{2C4460E7-1C52-F8E2-A812-D7FDEF8F7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26" y="5770160"/>
            <a:ext cx="1614063" cy="7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0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Choose a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8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>
                <a:ea typeface="MS PGothic"/>
              </a:rPr>
              <a:t>2) Clean Drinking Water</a:t>
            </a: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>
                <a:ea typeface="MS PGothic"/>
              </a:rPr>
              <a:t>Clean drinking water is recognized as a human right according to the UN. Research a community in Canada that is under a water boil advisory. 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>
                <a:ea typeface="MS PGothic"/>
              </a:rPr>
              <a:t>Which regular daily activities are made difficult because of this advisory? </a:t>
            </a:r>
            <a:endParaRPr lang="en-US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>
                <a:ea typeface="MS PGothic"/>
              </a:rPr>
              <a:t>How would life be easier with clean drinking water?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>
                <a:ea typeface="MS PGothic"/>
              </a:rPr>
              <a:t>What are possible solutions to this problem?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Icon&#10;&#10;Description automatically generated">
            <a:extLst>
              <a:ext uri="{FF2B5EF4-FFF2-40B4-BE49-F238E27FC236}">
                <a16:creationId xmlns:a16="http://schemas.microsoft.com/office/drawing/2014/main" id="{BFD2869F-C9D3-C4E8-5F90-A1C08899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226" y="4490720"/>
            <a:ext cx="974180" cy="14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Choose a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09726"/>
            <a:ext cx="8638967" cy="461032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>
                <a:ea typeface="MS PGothic"/>
              </a:rPr>
              <a:t>3) Distribution of Rights</a:t>
            </a: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</a:rPr>
              <a:t>Individual citizens have rights and responsibilities.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</a:rPr>
              <a:t>For example, we pay taxes which allow governments to provide access to clean water, affordable food, accessible medical care, and opportunity to economic participation.</a:t>
            </a:r>
            <a:endParaRPr lang="en-US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</a:rPr>
              <a:t>How are these rights not equally distributed for different people?</a:t>
            </a: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20B298DF-748D-26B1-1CAA-8EE79015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663" y="5435600"/>
            <a:ext cx="1314673" cy="12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Choose a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33526"/>
            <a:ext cx="8638967" cy="468652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>
                <a:ea typeface="MS PGothic"/>
              </a:rPr>
              <a:t>4) Access to Social Programs</a:t>
            </a: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</a:rPr>
              <a:t>There are social programs in place to help people in all circumstances. This includes Employment Insurance, Disability Insurance, and subsidized programs. 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</a:rPr>
              <a:t>Can everyone access these programs?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</a:rPr>
              <a:t>Do social stigmas affect how people access programs?</a:t>
            </a: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Arrow&#10;&#10;Description automatically generated">
            <a:extLst>
              <a:ext uri="{FF2B5EF4-FFF2-40B4-BE49-F238E27FC236}">
                <a16:creationId xmlns:a16="http://schemas.microsoft.com/office/drawing/2014/main" id="{0CD58CEC-8452-3292-C15F-8AF60F34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29" y="5362498"/>
            <a:ext cx="1353920" cy="13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6DA43-B61A-40E8-882A-D138A0BAFF73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1bca0e2f-16d9-4d6a-8327-7fd70d55969c"/>
    <ds:schemaRef ds:uri="f6493094-0435-4eae-a32c-76983131fc0f"/>
  </ds:schemaRefs>
</ds:datastoreItem>
</file>

<file path=customXml/itemProps2.xml><?xml version="1.0" encoding="utf-8"?>
<ds:datastoreItem xmlns:ds="http://schemas.openxmlformats.org/officeDocument/2006/customXml" ds:itemID="{23437780-476B-4228-A99E-4D68CDC634CB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D786BD-C8F8-420C-899E-35E1824C2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508</Words>
  <Application>Microsoft Office PowerPoint</Application>
  <PresentationFormat>On-screen Show (4:3)</PresentationFormat>
  <Paragraphs>61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Open Research Project </vt:lpstr>
      <vt:lpstr>A Special Note for Teachers</vt:lpstr>
      <vt:lpstr>Students will…</vt:lpstr>
      <vt:lpstr>Access to Equal Opportunity?</vt:lpstr>
      <vt:lpstr>Access to Equal Opportunity?</vt:lpstr>
      <vt:lpstr>Choose a Topic</vt:lpstr>
      <vt:lpstr>Choose a Topic</vt:lpstr>
      <vt:lpstr>Choose a Topic</vt:lpstr>
      <vt:lpstr>Choose a Topic</vt:lpstr>
      <vt:lpstr>Have fun with the research!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70</cp:revision>
  <dcterms:created xsi:type="dcterms:W3CDTF">2022-10-11T17:50:28Z</dcterms:created>
  <dcterms:modified xsi:type="dcterms:W3CDTF">2023-03-29T12:57:05Z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