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894" r:id="rId5"/>
  </p:sldMasterIdLst>
  <p:notesMasterIdLst>
    <p:notesMasterId r:id="rId35"/>
  </p:notesMasterIdLst>
  <p:handoutMasterIdLst>
    <p:handoutMasterId r:id="rId36"/>
  </p:handoutMasterIdLst>
  <p:sldIdLst>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75" r:id="rId19"/>
    <p:sldId id="360" r:id="rId20"/>
    <p:sldId id="361" r:id="rId21"/>
    <p:sldId id="362" r:id="rId22"/>
    <p:sldId id="363" r:id="rId23"/>
    <p:sldId id="364" r:id="rId24"/>
    <p:sldId id="365" r:id="rId25"/>
    <p:sldId id="366" r:id="rId26"/>
    <p:sldId id="367" r:id="rId27"/>
    <p:sldId id="368" r:id="rId28"/>
    <p:sldId id="373" r:id="rId29"/>
    <p:sldId id="374" r:id="rId30"/>
    <p:sldId id="369" r:id="rId31"/>
    <p:sldId id="370" r:id="rId32"/>
    <p:sldId id="371" r:id="rId33"/>
    <p:sldId id="372"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J8hJiyxZA5bVflOwYjUTLQ==" hashData="ewaO+LCIoVfXIJdNbJRfGyz6UgHopUG87ULKwQe4K4RJHFw2t3pzAkTDfMTCietsxzKtC+6j5OPMvnYdyzekX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54"/>
    <a:srgbClr val="5C4A89"/>
    <a:srgbClr val="FDCE3A"/>
    <a:srgbClr val="98BF1E"/>
    <a:srgbClr val="477E27"/>
    <a:srgbClr val="003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387" y="3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495D4-AEC1-44CC-876E-4AF530B265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628FBB7-FDB5-4623-B9FE-64001DA93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2C2C782-B009-4CCF-A3FF-4524DEEEDA32}" type="datetimeFigureOut">
              <a:rPr lang="en-US"/>
              <a:pPr>
                <a:defRPr/>
              </a:pPr>
              <a:t>3/28/2023</a:t>
            </a:fld>
            <a:endParaRPr lang="en-US"/>
          </a:p>
        </p:txBody>
      </p:sp>
      <p:sp>
        <p:nvSpPr>
          <p:cNvPr id="4" name="Footer Placeholder 3">
            <a:extLst>
              <a:ext uri="{FF2B5EF4-FFF2-40B4-BE49-F238E27FC236}">
                <a16:creationId xmlns:a16="http://schemas.microsoft.com/office/drawing/2014/main" id="{632818AA-55B8-488A-84EB-BD1F897251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AFBC563D-D661-43E1-B327-1C8E3874307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2AC7960-17DD-4183-9673-25EA59BC591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C0CD097-99D6-44F0-8D58-7C302EFBFAC9}"/>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F35DE2AF-BB9B-47E5-91EB-E12202C4A018}"/>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A06F05BA-3762-4E31-9B07-23595465C0C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4ED3AFCF-F459-436C-9A70-562B6B0082FE}"/>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0FD2C517-4B84-4DE0-BAA4-899F817A977A}"/>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FECFCB27-DD45-43E5-9C69-9B5D946E57E0}"/>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A909075F-1A24-4A34-8121-5E10FB5370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68;g123de75d5cf_1_0:notes">
            <a:extLst>
              <a:ext uri="{FF2B5EF4-FFF2-40B4-BE49-F238E27FC236}">
                <a16:creationId xmlns:a16="http://schemas.microsoft.com/office/drawing/2014/main" id="{0835CBF7-5E7F-BD0B-7302-811CA1D00656}"/>
              </a:ext>
            </a:extLst>
          </p:cNvPr>
          <p:cNvSpPr>
            <a:spLocks noGrp="1" noRot="1" noChangeAspect="1" noTextEdit="1"/>
          </p:cNvSpPr>
          <p:nvPr>
            <p:ph type="sldImg" idx="2"/>
          </p:nvPr>
        </p:nvSpPr>
        <p:spPr>
          <a:noFill/>
          <a:ln>
            <a:headEnd/>
            <a:tailEnd/>
          </a:ln>
        </p:spPr>
      </p:sp>
      <p:sp>
        <p:nvSpPr>
          <p:cNvPr id="9218" name="Google Shape;69;g123de75d5cf_1_0:notes">
            <a:extLst>
              <a:ext uri="{FF2B5EF4-FFF2-40B4-BE49-F238E27FC236}">
                <a16:creationId xmlns:a16="http://schemas.microsoft.com/office/drawing/2014/main" id="{C55900A1-4E4F-59CE-F17D-0E9E384C9CD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9219" name="Google Shape;70;g123de75d5cf_1_0:notes">
            <a:extLst>
              <a:ext uri="{FF2B5EF4-FFF2-40B4-BE49-F238E27FC236}">
                <a16:creationId xmlns:a16="http://schemas.microsoft.com/office/drawing/2014/main" id="{1B045251-86F1-F0F7-BDC6-6898FABFA3FF}"/>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40FCD35-C85C-3A4F-9419-AFE4A9A31073}"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4" name="Google Shape;24;p4"/>
          <p:cNvSpPr txBox="1">
            <a:spLocks noGrp="1"/>
          </p:cNvSpPr>
          <p:nvPr>
            <p:ph type="body" idx="1"/>
          </p:nvPr>
        </p:nvSpPr>
        <p:spPr>
          <a:xfrm>
            <a:off x="251406" y="1825625"/>
            <a:ext cx="8638967"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 name="Google Shape;13;p2">
            <a:extLst>
              <a:ext uri="{FF2B5EF4-FFF2-40B4-BE49-F238E27FC236}">
                <a16:creationId xmlns:a16="http://schemas.microsoft.com/office/drawing/2014/main" id="{6C99DF3A-4F53-FFA9-BE93-EAC502B58377}"/>
              </a:ext>
            </a:extLst>
          </p:cNvPr>
          <p:cNvSpPr txBox="1">
            <a:spLocks noGrp="1"/>
          </p:cNvSpPr>
          <p:nvPr>
            <p:ph type="dt" idx="11"/>
          </p:nvPr>
        </p:nvSpPr>
        <p:spPr>
          <a:ln/>
        </p:spPr>
        <p:txBody>
          <a:bodyPr/>
          <a:lstStyle>
            <a:lvl1pPr>
              <a:defRPr/>
            </a:lvl1pPr>
          </a:lstStyle>
          <a:p>
            <a:pPr>
              <a:defRPr/>
            </a:pPr>
            <a:endParaRPr/>
          </a:p>
        </p:txBody>
      </p:sp>
      <p:sp>
        <p:nvSpPr>
          <p:cNvPr id="5" name="Google Shape;14;p2">
            <a:extLst>
              <a:ext uri="{FF2B5EF4-FFF2-40B4-BE49-F238E27FC236}">
                <a16:creationId xmlns:a16="http://schemas.microsoft.com/office/drawing/2014/main" id="{47B1C58C-862F-15AD-A271-4B3EB25C0E83}"/>
              </a:ext>
            </a:extLst>
          </p:cNvPr>
          <p:cNvSpPr txBox="1">
            <a:spLocks noGrp="1"/>
          </p:cNvSpPr>
          <p:nvPr>
            <p:ph type="ftr" idx="12"/>
          </p:nvPr>
        </p:nvSpPr>
        <p:spPr>
          <a:ln/>
        </p:spPr>
        <p:txBody>
          <a:bodyPr/>
          <a:lstStyle>
            <a:lvl1pPr>
              <a:defRPr/>
            </a:lvl1pPr>
          </a:lstStyle>
          <a:p>
            <a:pPr>
              <a:defRPr/>
            </a:pPr>
            <a:endParaRPr/>
          </a:p>
        </p:txBody>
      </p:sp>
      <p:sp>
        <p:nvSpPr>
          <p:cNvPr id="6" name="Google Shape;15;p2">
            <a:extLst>
              <a:ext uri="{FF2B5EF4-FFF2-40B4-BE49-F238E27FC236}">
                <a16:creationId xmlns:a16="http://schemas.microsoft.com/office/drawing/2014/main" id="{DC375EF9-C07F-91AF-D3B1-144A0535DF83}"/>
              </a:ext>
            </a:extLst>
          </p:cNvPr>
          <p:cNvSpPr txBox="1">
            <a:spLocks noGrp="1"/>
          </p:cNvSpPr>
          <p:nvPr>
            <p:ph type="sldNum" idx="13"/>
          </p:nvPr>
        </p:nvSpPr>
        <p:spPr>
          <a:ln/>
        </p:spPr>
        <p:txBody>
          <a:bodyPr/>
          <a:lstStyle>
            <a:lvl1pPr>
              <a:defRPr/>
            </a:lvl1pPr>
          </a:lstStyle>
          <a:p>
            <a:pPr>
              <a:defRPr/>
            </a:pPr>
            <a:fld id="{FBF13DFA-96B8-4B46-BF7D-A03F389B0CC4}" type="slidenum">
              <a:rPr lang="en-US"/>
              <a:pPr>
                <a:defRPr/>
              </a:pPr>
              <a:t>‹#›</a:t>
            </a:fld>
            <a:endParaRPr lang="en-US"/>
          </a:p>
        </p:txBody>
      </p:sp>
    </p:spTree>
    <p:extLst>
      <p:ext uri="{BB962C8B-B14F-4D97-AF65-F5344CB8AC3E}">
        <p14:creationId xmlns:p14="http://schemas.microsoft.com/office/powerpoint/2010/main" val="248740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4" name="Google Shape;18;p3">
            <a:extLst>
              <a:ext uri="{FF2B5EF4-FFF2-40B4-BE49-F238E27FC236}">
                <a16:creationId xmlns:a16="http://schemas.microsoft.com/office/drawing/2014/main" id="{0ADB823D-2BA8-AB98-9D60-5DBC0B5526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7442" r="17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21;p3">
            <a:extLst>
              <a:ext uri="{FF2B5EF4-FFF2-40B4-BE49-F238E27FC236}">
                <a16:creationId xmlns:a16="http://schemas.microsoft.com/office/drawing/2014/main" id="{09D53A39-EB8F-CEC2-9137-DB01BE3BD8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5611813"/>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9;p3"/>
          <p:cNvSpPr txBox="1">
            <a:spLocks noGrp="1"/>
          </p:cNvSpPr>
          <p:nvPr>
            <p:ph type="ctrTitle"/>
          </p:nvPr>
        </p:nvSpPr>
        <p:spPr>
          <a:xfrm>
            <a:off x="251405" y="1122363"/>
            <a:ext cx="8593914" cy="2387600"/>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subTitle" idx="1"/>
          </p:nvPr>
        </p:nvSpPr>
        <p:spPr>
          <a:xfrm>
            <a:off x="251405" y="3724349"/>
            <a:ext cx="8593914" cy="1533455"/>
          </a:xfrm>
          <a:prstGeom prst="rect">
            <a:avLst/>
          </a:prstGeom>
          <a:noFill/>
          <a:ln>
            <a:noFill/>
          </a:ln>
        </p:spPr>
        <p:txBody>
          <a:bodyPr spcFirstLastPara="1">
            <a:normAutofit/>
          </a:bodyPr>
          <a:lstStyle>
            <a:lvl1pPr lvl="0" algn="l">
              <a:lnSpc>
                <a:spcPct val="90000"/>
              </a:lnSpc>
              <a:spcBef>
                <a:spcPts val="750"/>
              </a:spcBef>
              <a:spcAft>
                <a:spcPts val="0"/>
              </a:spcAft>
              <a:buClr>
                <a:schemeClr val="lt1"/>
              </a:buClr>
              <a:buSzPts val="2800"/>
              <a:buNone/>
              <a:defRPr sz="2100" b="0" i="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pic>
        <p:nvPicPr>
          <p:cNvPr id="6" name="Picture 5">
            <a:extLst>
              <a:ext uri="{FF2B5EF4-FFF2-40B4-BE49-F238E27FC236}">
                <a16:creationId xmlns:a16="http://schemas.microsoft.com/office/drawing/2014/main" id="{F654E697-6D80-4421-D827-44CBDDCECA27}"/>
              </a:ext>
            </a:extLst>
          </p:cNvPr>
          <p:cNvPicPr>
            <a:picLocks noChangeAspect="1"/>
          </p:cNvPicPr>
          <p:nvPr userDrawn="1"/>
        </p:nvPicPr>
        <p:blipFill>
          <a:blip r:embed="rId4"/>
          <a:srcRect/>
          <a:stretch/>
        </p:blipFill>
        <p:spPr>
          <a:xfrm>
            <a:off x="5933440" y="5999219"/>
            <a:ext cx="2911879" cy="322488"/>
          </a:xfrm>
          <a:prstGeom prst="rect">
            <a:avLst/>
          </a:prstGeom>
        </p:spPr>
      </p:pic>
    </p:spTree>
    <p:extLst>
      <p:ext uri="{BB962C8B-B14F-4D97-AF65-F5344CB8AC3E}">
        <p14:creationId xmlns:p14="http://schemas.microsoft.com/office/powerpoint/2010/main" val="664696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2">
            <a:extLst>
              <a:ext uri="{FF2B5EF4-FFF2-40B4-BE49-F238E27FC236}">
                <a16:creationId xmlns:a16="http://schemas.microsoft.com/office/drawing/2014/main" id="{05050A78-BCC0-962B-9F54-BC5A7503ACF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25"/>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2">
            <a:extLst>
              <a:ext uri="{FF2B5EF4-FFF2-40B4-BE49-F238E27FC236}">
                <a16:creationId xmlns:a16="http://schemas.microsoft.com/office/drawing/2014/main" id="{6EFB601F-E4D3-4F95-67AA-C1DDE5009E1E}"/>
              </a:ext>
            </a:extLst>
          </p:cNvPr>
          <p:cNvSpPr txBox="1">
            <a:spLocks noGrp="1" noChangeArrowheads="1"/>
          </p:cNvSpPr>
          <p:nvPr>
            <p:ph type="title"/>
          </p:nvPr>
        </p:nvSpPr>
        <p:spPr bwMode="auto">
          <a:xfrm>
            <a:off x="250825" y="365125"/>
            <a:ext cx="8639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2">
            <a:extLst>
              <a:ext uri="{FF2B5EF4-FFF2-40B4-BE49-F238E27FC236}">
                <a16:creationId xmlns:a16="http://schemas.microsoft.com/office/drawing/2014/main" id="{5BE0B752-3506-0846-0CD5-07806A66CA3C}"/>
              </a:ext>
            </a:extLst>
          </p:cNvPr>
          <p:cNvSpPr txBox="1">
            <a:spLocks noGrp="1" noChangeArrowheads="1"/>
          </p:cNvSpPr>
          <p:nvPr>
            <p:ph type="body" idx="1"/>
          </p:nvPr>
        </p:nvSpPr>
        <p:spPr bwMode="auto">
          <a:xfrm>
            <a:off x="250825" y="1825625"/>
            <a:ext cx="86391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3" name="Google Shape;13;p2">
            <a:extLst>
              <a:ext uri="{FF2B5EF4-FFF2-40B4-BE49-F238E27FC236}">
                <a16:creationId xmlns:a16="http://schemas.microsoft.com/office/drawing/2014/main" id="{8AD8C511-E917-E5C9-AB84-8257300C47FD}"/>
              </a:ext>
            </a:extLst>
          </p:cNvPr>
          <p:cNvSpPr txBox="1">
            <a:spLocks noGrp="1"/>
          </p:cNvSpPr>
          <p:nvPr>
            <p:ph type="dt" idx="10"/>
          </p:nvPr>
        </p:nvSpPr>
        <p:spPr>
          <a:xfrm>
            <a:off x="3927475" y="6356350"/>
            <a:ext cx="1285875"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
            <a:extLst>
              <a:ext uri="{FF2B5EF4-FFF2-40B4-BE49-F238E27FC236}">
                <a16:creationId xmlns:a16="http://schemas.microsoft.com/office/drawing/2014/main" id="{48B2B30E-2E04-0A9C-948B-20BCC3DF94D1}"/>
              </a:ext>
            </a:extLst>
          </p:cNvPr>
          <p:cNvSpPr txBox="1">
            <a:spLocks noGrp="1"/>
          </p:cNvSpPr>
          <p:nvPr>
            <p:ph type="ftr" idx="11"/>
          </p:nvPr>
        </p:nvSpPr>
        <p:spPr>
          <a:xfrm>
            <a:off x="628650" y="6356350"/>
            <a:ext cx="30861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5" name="Google Shape;15;p2">
            <a:extLst>
              <a:ext uri="{FF2B5EF4-FFF2-40B4-BE49-F238E27FC236}">
                <a16:creationId xmlns:a16="http://schemas.microsoft.com/office/drawing/2014/main" id="{DEDCBDAF-3D0C-0D23-44F1-8EB95B542AFB}"/>
              </a:ext>
            </a:extLst>
          </p:cNvPr>
          <p:cNvSpPr txBox="1">
            <a:spLocks noGrp="1"/>
          </p:cNvSpPr>
          <p:nvPr>
            <p:ph type="sldNum" idx="12"/>
          </p:nvPr>
        </p:nvSpPr>
        <p:spPr>
          <a:xfrm>
            <a:off x="6457950" y="6356350"/>
            <a:ext cx="243205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750" b="0" i="0" u="none" strike="noStrike" kern="0" cap="none" smtClean="0">
                <a:solidFill>
                  <a:schemeClr val="lt1"/>
                </a:solidFill>
                <a:latin typeface="Arial"/>
                <a:ea typeface="Arial"/>
                <a:cs typeface="Arial"/>
                <a:sym typeface="Arial"/>
              </a:defRPr>
            </a:lvl1pPr>
            <a:lvl2pPr marL="0" marR="0" lvl="1" indent="0" algn="r" rtl="0">
              <a:spcBef>
                <a:spcPts val="0"/>
              </a:spcBef>
              <a:buNone/>
              <a:defRPr sz="750" b="0" i="0" u="none" strike="noStrike" cap="none">
                <a:solidFill>
                  <a:schemeClr val="lt1"/>
                </a:solidFill>
                <a:latin typeface="Arial"/>
                <a:ea typeface="Arial"/>
                <a:cs typeface="Arial"/>
                <a:sym typeface="Arial"/>
              </a:defRPr>
            </a:lvl2pPr>
            <a:lvl3pPr marL="0" marR="0" lvl="2" indent="0" algn="r" rtl="0">
              <a:spcBef>
                <a:spcPts val="0"/>
              </a:spcBef>
              <a:buNone/>
              <a:defRPr sz="750" b="0" i="0" u="none" strike="noStrike" cap="none">
                <a:solidFill>
                  <a:schemeClr val="lt1"/>
                </a:solidFill>
                <a:latin typeface="Arial"/>
                <a:ea typeface="Arial"/>
                <a:cs typeface="Arial"/>
                <a:sym typeface="Arial"/>
              </a:defRPr>
            </a:lvl3pPr>
            <a:lvl4pPr marL="0" marR="0" lvl="3" indent="0" algn="r" rtl="0">
              <a:spcBef>
                <a:spcPts val="0"/>
              </a:spcBef>
              <a:buNone/>
              <a:defRPr sz="750" b="0" i="0" u="none" strike="noStrike" cap="none">
                <a:solidFill>
                  <a:schemeClr val="lt1"/>
                </a:solidFill>
                <a:latin typeface="Arial"/>
                <a:ea typeface="Arial"/>
                <a:cs typeface="Arial"/>
                <a:sym typeface="Arial"/>
              </a:defRPr>
            </a:lvl4pPr>
            <a:lvl5pPr marL="0" marR="0" lvl="4" indent="0" algn="r" rtl="0">
              <a:spcBef>
                <a:spcPts val="0"/>
              </a:spcBef>
              <a:buNone/>
              <a:defRPr sz="750" b="0" i="0" u="none" strike="noStrike" cap="none">
                <a:solidFill>
                  <a:schemeClr val="lt1"/>
                </a:solidFill>
                <a:latin typeface="Arial"/>
                <a:ea typeface="Arial"/>
                <a:cs typeface="Arial"/>
                <a:sym typeface="Arial"/>
              </a:defRPr>
            </a:lvl5pPr>
            <a:lvl6pPr marL="0" marR="0" lvl="5" indent="0" algn="r" rtl="0">
              <a:spcBef>
                <a:spcPts val="0"/>
              </a:spcBef>
              <a:buNone/>
              <a:defRPr sz="750" b="0" i="0" u="none" strike="noStrike" cap="none">
                <a:solidFill>
                  <a:schemeClr val="lt1"/>
                </a:solidFill>
                <a:latin typeface="Arial"/>
                <a:ea typeface="Arial"/>
                <a:cs typeface="Arial"/>
                <a:sym typeface="Arial"/>
              </a:defRPr>
            </a:lvl6pPr>
            <a:lvl7pPr marL="0" marR="0" lvl="6" indent="0" algn="r" rtl="0">
              <a:spcBef>
                <a:spcPts val="0"/>
              </a:spcBef>
              <a:buNone/>
              <a:defRPr sz="750" b="0" i="0" u="none" strike="noStrike" cap="none">
                <a:solidFill>
                  <a:schemeClr val="lt1"/>
                </a:solidFill>
                <a:latin typeface="Arial"/>
                <a:ea typeface="Arial"/>
                <a:cs typeface="Arial"/>
                <a:sym typeface="Arial"/>
              </a:defRPr>
            </a:lvl7pPr>
            <a:lvl8pPr marL="0" marR="0" lvl="7" indent="0" algn="r" rtl="0">
              <a:spcBef>
                <a:spcPts val="0"/>
              </a:spcBef>
              <a:buNone/>
              <a:defRPr sz="750" b="0" i="0" u="none" strike="noStrike" cap="none">
                <a:solidFill>
                  <a:schemeClr val="lt1"/>
                </a:solidFill>
                <a:latin typeface="Arial"/>
                <a:ea typeface="Arial"/>
                <a:cs typeface="Arial"/>
                <a:sym typeface="Arial"/>
              </a:defRPr>
            </a:lvl8pPr>
            <a:lvl9pPr marL="0" marR="0" lvl="8" indent="0" algn="r" rtl="0">
              <a:spcBef>
                <a:spcPts val="0"/>
              </a:spcBef>
              <a:buNone/>
              <a:defRPr sz="750" b="0" i="0" u="none" strike="noStrike" cap="none">
                <a:solidFill>
                  <a:schemeClr val="lt1"/>
                </a:solidFill>
                <a:latin typeface="Arial"/>
                <a:ea typeface="Arial"/>
                <a:cs typeface="Arial"/>
                <a:sym typeface="Arial"/>
              </a:defRPr>
            </a:lvl9pPr>
          </a:lstStyle>
          <a:p>
            <a:pPr>
              <a:defRPr/>
            </a:pPr>
            <a:fld id="{A285CD37-B78A-0540-8384-2A7FB6DF0FE6}" type="slidenum">
              <a:rPr lang="en-US"/>
              <a:pPr>
                <a:defRPr/>
              </a:pPr>
              <a:t>‹#›</a:t>
            </a:fld>
            <a:endParaRPr lang="en-US"/>
          </a:p>
        </p:txBody>
      </p:sp>
      <p:pic>
        <p:nvPicPr>
          <p:cNvPr id="1032" name="Google Shape;16;p2">
            <a:extLst>
              <a:ext uri="{FF2B5EF4-FFF2-40B4-BE49-F238E27FC236}">
                <a16:creationId xmlns:a16="http://schemas.microsoft.com/office/drawing/2014/main" id="{C0A6DCD9-8F9B-FA96-BBB0-04657622B513}"/>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397625"/>
            <a:ext cx="339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0" r:id="rId1"/>
    <p:sldLayoutId id="2147483665" r:id="rId2"/>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nada.ca/en/financial-consumer-agency/services/financial-toolkit/taxes-quebec/taxes-quebec-2/6.html" TargetMode="External"/><Relationship Id="rId2" Type="http://schemas.openxmlformats.org/officeDocument/2006/relationships/hyperlink" Target="https://www.canada.ca/en/financial-consumer-agency/services/financial-toolkit/taxes/taxes-2/5.html"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canada.ca/en/revenue-agency/programs/about-canada-revenue-agency-cra/federal-government-budgets/basic-personal-amount.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tinyurl.com/26efdn34"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nada.ca/en/revenue-agency/services/tax/businesses/topics/payroll/payroll-deductions-contributions/canada-pension-plan-cpp/manual-calculation-cpp.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canada.ca/en/services/benefits/ei.htm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canada.ca/en/treasury-board-secretariat/topics/benefit-plans/plans.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anada.ca/en/revenue-agency/services/tax/individuals/frequently-asked-questions-individuals/canadian-income-tax-rates-individuals-current-previous-years.html" TargetMode="External"/><Relationship Id="rId2" Type="http://schemas.openxmlformats.org/officeDocument/2006/relationships/hyperlink" Target="https://www.canada.ca/en/services/taxes/income-tax/personal-income-tax.html"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Google Shape;72;g123de75d5cf_1_0">
            <a:extLst>
              <a:ext uri="{FF2B5EF4-FFF2-40B4-BE49-F238E27FC236}">
                <a16:creationId xmlns:a16="http://schemas.microsoft.com/office/drawing/2014/main" id="{15200245-58C1-E057-7F9B-29621FC573C6}"/>
              </a:ext>
            </a:extLst>
          </p:cNvPr>
          <p:cNvSpPr txBox="1">
            <a:spLocks noGrp="1" noChangeArrowheads="1"/>
          </p:cNvSpPr>
          <p:nvPr>
            <p:ph type="ctrTitle"/>
          </p:nvPr>
        </p:nvSpPr>
        <p:spPr>
          <a:xfrm>
            <a:off x="250825" y="1698625"/>
            <a:ext cx="8594725" cy="1790700"/>
          </a:xfrm>
        </p:spPr>
        <p:txBody>
          <a:bodyPr lIns="68569" tIns="34275" rIns="68569" bIns="34275"/>
          <a:lstStyle/>
          <a:p>
            <a:pPr eaLnBrk="1" hangingPunct="1">
              <a:spcBef>
                <a:spcPct val="0"/>
              </a:spcBef>
              <a:spcAft>
                <a:spcPct val="0"/>
              </a:spcAft>
              <a:buClr>
                <a:srgbClr val="FFFFFF"/>
              </a:buClr>
              <a:buFont typeface="Arial" panose="020B0604020202020204" pitchFamily="34" charset="0"/>
              <a:buNone/>
            </a:pP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Understanding Payroll Deductions</a:t>
            </a:r>
          </a:p>
        </p:txBody>
      </p:sp>
      <p:sp>
        <p:nvSpPr>
          <p:cNvPr id="8194" name="Google Shape;73;g123de75d5cf_1_0">
            <a:extLst>
              <a:ext uri="{FF2B5EF4-FFF2-40B4-BE49-F238E27FC236}">
                <a16:creationId xmlns:a16="http://schemas.microsoft.com/office/drawing/2014/main" id="{9CC9F96B-0ACC-91DC-98A9-B36E9BA7D5BF}"/>
              </a:ext>
            </a:extLst>
          </p:cNvPr>
          <p:cNvSpPr txBox="1">
            <a:spLocks noGrp="1" noChangeArrowheads="1"/>
          </p:cNvSpPr>
          <p:nvPr>
            <p:ph type="subTitle" idx="1"/>
          </p:nvPr>
        </p:nvSpPr>
        <p:spPr>
          <a:xfrm>
            <a:off x="250825" y="3651250"/>
            <a:ext cx="8594725" cy="1149350"/>
          </a:xfrm>
        </p:spPr>
        <p:txBody>
          <a:bodyPr lIns="68569" tIns="34275" rIns="68569" bIns="34275"/>
          <a:lstStyle/>
          <a:p>
            <a:pPr eaLnBrk="1" hangingPunct="1">
              <a:spcAft>
                <a:spcPct val="0"/>
              </a:spcAft>
              <a:buClr>
                <a:srgbClr val="FFFFFF"/>
              </a:buClr>
            </a:pPr>
            <a:r>
              <a:rPr lang="en-US" altLang="en-US">
                <a:solidFill>
                  <a:srgbClr val="FFFFFF"/>
                </a:solidFill>
                <a:latin typeface="Arial" panose="020B0604020202020204" pitchFamily="34" charset="0"/>
                <a:cs typeface="Arial" panose="020B0604020202020204" pitchFamily="34" charset="0"/>
                <a:sym typeface="Arial" panose="020B0604020202020204" pitchFamily="34" charset="0"/>
              </a:rPr>
              <a:t>Grade 11+</a:t>
            </a:r>
          </a:p>
        </p:txBody>
      </p:sp>
    </p:spTree>
    <p:extLst>
      <p:ext uri="{BB962C8B-B14F-4D97-AF65-F5344CB8AC3E}">
        <p14:creationId xmlns:p14="http://schemas.microsoft.com/office/powerpoint/2010/main" val="1180464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eaLnBrk="1" hangingPunct="1">
              <a:lnSpc>
                <a:spcPts val="2400"/>
              </a:lnSpc>
              <a:buNone/>
            </a:pPr>
            <a:r>
              <a:rPr lang="en-US" sz="2000" kern="0" dirty="0">
                <a:ea typeface="MS PGothic"/>
                <a:cs typeface="Arial"/>
              </a:rPr>
              <a:t>Now let's look at </a:t>
            </a:r>
            <a:r>
              <a:rPr lang="en-US" sz="2000" b="1" kern="0" dirty="0">
                <a:ea typeface="MS PGothic"/>
                <a:cs typeface="Arial"/>
              </a:rPr>
              <a:t>Federal Tax. </a:t>
            </a:r>
            <a:endParaRPr lang="en-US" sz="2000" b="1" kern="0" dirty="0">
              <a:cs typeface="Arial"/>
            </a:endParaRPr>
          </a:p>
          <a:p>
            <a:pPr marL="0" indent="0">
              <a:lnSpc>
                <a:spcPts val="2400"/>
              </a:lnSpc>
              <a:buNone/>
            </a:pPr>
            <a:endParaRPr lang="en-US" sz="2000" b="1" kern="0" dirty="0">
              <a:ea typeface="MS PGothic"/>
              <a:cs typeface="Arial"/>
            </a:endParaRPr>
          </a:p>
          <a:p>
            <a:pPr marL="0" indent="0">
              <a:lnSpc>
                <a:spcPts val="2400"/>
              </a:lnSpc>
              <a:buNone/>
            </a:pPr>
            <a:r>
              <a:rPr lang="en-US" sz="2000" b="1" kern="0" dirty="0">
                <a:ea typeface="MS PGothic"/>
                <a:cs typeface="Arial"/>
              </a:rPr>
              <a:t>We saw that every two weeks</a:t>
            </a:r>
            <a:r>
              <a:rPr lang="en-US" sz="2000" kern="0" dirty="0">
                <a:ea typeface="MS PGothic"/>
                <a:cs typeface="Arial"/>
              </a:rPr>
              <a:t> Tanya receives a pay cheque</a:t>
            </a:r>
            <a:endParaRPr lang="en-US" sz="5400" dirty="0">
              <a:cs typeface="Arial"/>
            </a:endParaRPr>
          </a:p>
          <a:p>
            <a:pPr marL="0" indent="0">
              <a:lnSpc>
                <a:spcPts val="2400"/>
              </a:lnSpc>
              <a:buNone/>
            </a:pPr>
            <a:r>
              <a:rPr lang="en-US" sz="2000" kern="0" dirty="0">
                <a:ea typeface="MS PGothic"/>
                <a:cs typeface="Arial"/>
              </a:rPr>
              <a:t>for </a:t>
            </a:r>
            <a:r>
              <a:rPr lang="en-US" sz="2000" b="1" kern="0" dirty="0">
                <a:ea typeface="MS PGothic"/>
                <a:cs typeface="Arial"/>
              </a:rPr>
              <a:t>$1,079.18.</a:t>
            </a:r>
            <a:endParaRPr lang="en-US" sz="5400" dirty="0"/>
          </a:p>
          <a:p>
            <a:pPr marL="0" indent="0">
              <a:lnSpc>
                <a:spcPts val="2400"/>
              </a:lnSpc>
              <a:buNone/>
            </a:pPr>
            <a:endParaRPr lang="en-US" sz="2000" kern="0" dirty="0">
              <a:ea typeface="MS PGothic"/>
              <a:cs typeface="Arial"/>
            </a:endParaRPr>
          </a:p>
          <a:p>
            <a:pPr marL="0" indent="0">
              <a:lnSpc>
                <a:spcPts val="2400"/>
              </a:lnSpc>
              <a:buNone/>
            </a:pPr>
            <a:r>
              <a:rPr lang="en-US" sz="2000" b="1" kern="0" dirty="0">
                <a:ea typeface="MS PGothic"/>
                <a:cs typeface="Arial"/>
              </a:rPr>
              <a:t>$161.88</a:t>
            </a:r>
            <a:r>
              <a:rPr lang="en-US" sz="2000" kern="0" dirty="0">
                <a:ea typeface="MS PGothic"/>
                <a:cs typeface="Arial"/>
              </a:rPr>
              <a:t> of her pay cheque will go towards </a:t>
            </a:r>
            <a:r>
              <a:rPr lang="en-US" sz="2000" b="1" kern="0" dirty="0">
                <a:ea typeface="MS PGothic"/>
                <a:cs typeface="Arial"/>
              </a:rPr>
              <a:t>Federal Income Tax.</a:t>
            </a:r>
            <a:endParaRPr lang="en-US" sz="2000" b="1" kern="0" dirty="0">
              <a:cs typeface="Arial"/>
            </a:endParaRPr>
          </a:p>
          <a:p>
            <a:pPr marL="0" indent="0">
              <a:lnSpc>
                <a:spcPts val="2400"/>
              </a:lnSpc>
              <a:buNone/>
            </a:pPr>
            <a:endParaRPr lang="en-US" sz="2000" kern="0" dirty="0">
              <a:ea typeface="MS PGothic"/>
              <a:cs typeface="Arial"/>
            </a:endParaRPr>
          </a:p>
          <a:p>
            <a:pPr marL="0" indent="0">
              <a:lnSpc>
                <a:spcPts val="2400"/>
              </a:lnSpc>
              <a:buNone/>
            </a:pPr>
            <a:r>
              <a:rPr lang="en-US" sz="2000" kern="0" dirty="0">
                <a:ea typeface="MS PGothic"/>
                <a:cs typeface="Arial"/>
              </a:rPr>
              <a:t>This tax rate is 15%.</a:t>
            </a:r>
          </a:p>
          <a:p>
            <a:pPr marL="342900" indent="-342900">
              <a:lnSpc>
                <a:spcPts val="2500"/>
              </a:lnSpc>
            </a:pPr>
            <a:endParaRPr lang="en-US" sz="2000" dirty="0">
              <a:solidFill>
                <a:schemeClr val="tx1"/>
              </a:solidFill>
            </a:endParaRPr>
          </a:p>
        </p:txBody>
      </p:sp>
      <p:pic>
        <p:nvPicPr>
          <p:cNvPr id="4" name="Picture 3" descr="Icon&#10;&#10;Description automatically generated">
            <a:extLst>
              <a:ext uri="{FF2B5EF4-FFF2-40B4-BE49-F238E27FC236}">
                <a16:creationId xmlns:a16="http://schemas.microsoft.com/office/drawing/2014/main" id="{5926465D-DBB2-8458-F866-7ADB592F465C}"/>
              </a:ext>
            </a:extLst>
          </p:cNvPr>
          <p:cNvPicPr>
            <a:picLocks noChangeAspect="1"/>
          </p:cNvPicPr>
          <p:nvPr/>
        </p:nvPicPr>
        <p:blipFill>
          <a:blip r:embed="rId2"/>
          <a:stretch>
            <a:fillRect/>
          </a:stretch>
        </p:blipFill>
        <p:spPr>
          <a:xfrm>
            <a:off x="7125085" y="745313"/>
            <a:ext cx="1582791" cy="1890757"/>
          </a:xfrm>
          <a:prstGeom prst="rect">
            <a:avLst/>
          </a:prstGeom>
        </p:spPr>
      </p:pic>
    </p:spTree>
    <p:extLst>
      <p:ext uri="{BB962C8B-B14F-4D97-AF65-F5344CB8AC3E}">
        <p14:creationId xmlns:p14="http://schemas.microsoft.com/office/powerpoint/2010/main" val="112811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buNone/>
            </a:pPr>
            <a:r>
              <a:rPr lang="en-US" sz="2000" b="1" kern="0" dirty="0">
                <a:ea typeface="MS PGothic"/>
                <a:cs typeface="Arial"/>
              </a:rPr>
              <a:t>More information on Income Tax Rate brackets is available at these links:</a:t>
            </a:r>
            <a:endParaRPr lang="en-US" sz="2000" kern="0" dirty="0">
              <a:cs typeface="Arial"/>
            </a:endParaRPr>
          </a:p>
          <a:p>
            <a:pPr marL="285750" indent="-285750">
              <a:lnSpc>
                <a:spcPts val="2400"/>
              </a:lnSpc>
              <a:buFont typeface="Arial"/>
              <a:buChar char="•"/>
            </a:pPr>
            <a:endParaRPr lang="en-US" sz="2000" b="1" kern="0" dirty="0">
              <a:ea typeface="MS PGothic"/>
              <a:cs typeface="Arial"/>
            </a:endParaRPr>
          </a:p>
          <a:p>
            <a:pPr marL="285750" indent="-285750">
              <a:lnSpc>
                <a:spcPts val="2400"/>
              </a:lnSpc>
              <a:buFont typeface="Arial"/>
              <a:buChar char="•"/>
            </a:pPr>
            <a:r>
              <a:rPr lang="en-US" sz="2000" kern="0" dirty="0">
                <a:ea typeface="MS PGothic"/>
                <a:cs typeface="Arial"/>
                <a:hlinkClick r:id="rId2"/>
              </a:rPr>
              <a:t>Federal Income Tax Rates</a:t>
            </a:r>
            <a:endParaRPr lang="en-US" sz="2000" kern="0" dirty="0">
              <a:ea typeface="MS PGothic"/>
              <a:cs typeface="Arial"/>
            </a:endParaRPr>
          </a:p>
          <a:p>
            <a:pPr marL="285750" indent="-285750">
              <a:lnSpc>
                <a:spcPts val="2400"/>
              </a:lnSpc>
              <a:buFont typeface="Arial"/>
              <a:buChar char="•"/>
            </a:pPr>
            <a:endParaRPr lang="en-US" sz="2000" kern="0" dirty="0">
              <a:ea typeface="MS PGothic"/>
              <a:cs typeface="Arial"/>
            </a:endParaRPr>
          </a:p>
          <a:p>
            <a:pPr marL="285750" indent="-285750">
              <a:lnSpc>
                <a:spcPts val="2400"/>
              </a:lnSpc>
              <a:buFont typeface="Arial"/>
              <a:buChar char="•"/>
            </a:pPr>
            <a:r>
              <a:rPr lang="en-US" sz="2000" kern="0" dirty="0">
                <a:ea typeface="MS PGothic"/>
                <a:cs typeface="Arial"/>
                <a:hlinkClick r:id="rId3"/>
              </a:rPr>
              <a:t>Provincial Income Tax Rates</a:t>
            </a:r>
            <a:endParaRPr lang="en-US" sz="2000" kern="0" dirty="0">
              <a:ea typeface="MS PGothic"/>
              <a:cs typeface="Arial"/>
            </a:endParaRPr>
          </a:p>
          <a:p>
            <a:pPr marL="0" indent="0">
              <a:lnSpc>
                <a:spcPts val="2400"/>
              </a:lnSpc>
              <a:buNone/>
            </a:pPr>
            <a:endParaRPr lang="en-US" sz="2000" kern="0" dirty="0">
              <a:ea typeface="MS PGothic"/>
              <a:cs typeface="Arial"/>
            </a:endParaRPr>
          </a:p>
          <a:p>
            <a:pPr marL="0" indent="0">
              <a:lnSpc>
                <a:spcPts val="2400"/>
              </a:lnSpc>
              <a:buNone/>
            </a:pPr>
            <a:r>
              <a:rPr lang="en-US" sz="2000" kern="0" dirty="0">
                <a:ea typeface="MS PGothic"/>
                <a:cs typeface="Arial"/>
              </a:rPr>
              <a:t>Note that the tax rates can change year to year as well.</a:t>
            </a:r>
            <a:endParaRPr lang="en-US" sz="5400" dirty="0"/>
          </a:p>
          <a:p>
            <a:pPr marL="342900" indent="-342900">
              <a:lnSpc>
                <a:spcPts val="2500"/>
              </a:lnSpc>
            </a:pPr>
            <a:endParaRPr lang="en-US" sz="2000" dirty="0">
              <a:solidFill>
                <a:schemeClr val="tx1"/>
              </a:solidFill>
            </a:endParaRPr>
          </a:p>
        </p:txBody>
      </p:sp>
      <p:pic>
        <p:nvPicPr>
          <p:cNvPr id="5" name="Picture 3" descr="Shape&#10;&#10;Description automatically generated">
            <a:extLst>
              <a:ext uri="{FF2B5EF4-FFF2-40B4-BE49-F238E27FC236}">
                <a16:creationId xmlns:a16="http://schemas.microsoft.com/office/drawing/2014/main" id="{CF318B99-2473-ABB8-CB06-622E9ED1C250}"/>
              </a:ext>
            </a:extLst>
          </p:cNvPr>
          <p:cNvPicPr>
            <a:picLocks noChangeAspect="1"/>
          </p:cNvPicPr>
          <p:nvPr/>
        </p:nvPicPr>
        <p:blipFill>
          <a:blip r:embed="rId4"/>
          <a:stretch>
            <a:fillRect/>
          </a:stretch>
        </p:blipFill>
        <p:spPr>
          <a:xfrm>
            <a:off x="6526045" y="3909534"/>
            <a:ext cx="2265969" cy="1464394"/>
          </a:xfrm>
          <a:prstGeom prst="rect">
            <a:avLst/>
          </a:prstGeom>
        </p:spPr>
      </p:pic>
    </p:spTree>
    <p:extLst>
      <p:ext uri="{BB962C8B-B14F-4D97-AF65-F5344CB8AC3E}">
        <p14:creationId xmlns:p14="http://schemas.microsoft.com/office/powerpoint/2010/main" val="165994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746662"/>
          </a:xfrm>
        </p:spPr>
        <p:txBody>
          <a:bodyPr>
            <a:noAutofit/>
          </a:bodyPr>
          <a:lstStyle/>
          <a:p>
            <a:pPr marL="0" indent="0">
              <a:lnSpc>
                <a:spcPts val="2400"/>
              </a:lnSpc>
              <a:buNone/>
            </a:pPr>
            <a:r>
              <a:rPr lang="en-US" sz="2000" b="1" kern="0" dirty="0">
                <a:ea typeface="MS PGothic"/>
                <a:cs typeface="Arial"/>
              </a:rPr>
              <a:t>Important detail! </a:t>
            </a:r>
            <a:r>
              <a:rPr lang="en-US" sz="2000" b="1" i="1" kern="0" dirty="0">
                <a:ea typeface="MS PGothic"/>
                <a:cs typeface="Arial"/>
              </a:rPr>
              <a:t>People who make more money pay more taxes. </a:t>
            </a:r>
            <a:endParaRPr lang="en-US" sz="2000" dirty="0">
              <a:cs typeface="Arial"/>
            </a:endParaRPr>
          </a:p>
          <a:p>
            <a:pPr marL="0" indent="0">
              <a:lnSpc>
                <a:spcPts val="2400"/>
              </a:lnSpc>
              <a:buNone/>
            </a:pPr>
            <a:r>
              <a:rPr lang="en-US" sz="2000" b="1" kern="0" dirty="0">
                <a:ea typeface="MS PGothic"/>
                <a:cs typeface="Arial"/>
              </a:rPr>
              <a:t>Here's why:</a:t>
            </a:r>
          </a:p>
          <a:p>
            <a:pPr marL="342900" indent="-342900">
              <a:lnSpc>
                <a:spcPts val="2400"/>
              </a:lnSpc>
            </a:pPr>
            <a:r>
              <a:rPr lang="en-US" sz="2000" kern="0" dirty="0">
                <a:ea typeface="MS PGothic"/>
                <a:cs typeface="Arial"/>
              </a:rPr>
              <a:t>Income tax is calculated in tiers.  This is called the Progressive Tax System.</a:t>
            </a:r>
            <a:endParaRPr lang="en-US" sz="2000" dirty="0">
              <a:cs typeface="Arial"/>
            </a:endParaRPr>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The first income you make up to a base level is taxed in the lowest bracket.</a:t>
            </a:r>
            <a:endParaRPr lang="en-US" sz="2000" dirty="0"/>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Additional income higher than that base level is taxed in the next bracket.</a:t>
            </a:r>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The highest earners will be taxed at the highest bracket.</a:t>
            </a:r>
            <a:endParaRPr lang="en-US" sz="2000" dirty="0">
              <a:solidFill>
                <a:schemeClr val="tx1"/>
              </a:solidFill>
            </a:endParaRPr>
          </a:p>
        </p:txBody>
      </p:sp>
    </p:spTree>
    <p:extLst>
      <p:ext uri="{BB962C8B-B14F-4D97-AF65-F5344CB8AC3E}">
        <p14:creationId xmlns:p14="http://schemas.microsoft.com/office/powerpoint/2010/main" val="158276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Tax Credits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buNone/>
            </a:pPr>
            <a:r>
              <a:rPr lang="en-US" sz="2000" b="1" kern="0" dirty="0">
                <a:ea typeface="MS PGothic"/>
                <a:cs typeface="Arial"/>
              </a:rPr>
              <a:t>Important details! </a:t>
            </a:r>
            <a:endParaRPr lang="en-US" sz="2000" b="1" i="1" kern="0" dirty="0">
              <a:cs typeface="Arial"/>
            </a:endParaRPr>
          </a:p>
          <a:p>
            <a:pPr marL="0" indent="0">
              <a:lnSpc>
                <a:spcPts val="2400"/>
              </a:lnSpc>
              <a:buNone/>
            </a:pPr>
            <a:endParaRPr lang="en-US" sz="2000" kern="0" dirty="0">
              <a:ea typeface="MS PGothic"/>
              <a:cs typeface="Arial"/>
            </a:endParaRPr>
          </a:p>
          <a:p>
            <a:pPr marL="342900" indent="-342900">
              <a:lnSpc>
                <a:spcPts val="2400"/>
              </a:lnSpc>
            </a:pPr>
            <a:r>
              <a:rPr lang="en-US" sz="2000" kern="0" dirty="0">
                <a:ea typeface="MS PGothic"/>
                <a:cs typeface="Arial"/>
              </a:rPr>
              <a:t>The Federal and Provincial government gives you </a:t>
            </a:r>
            <a:r>
              <a:rPr lang="en-US" sz="2000" b="1" kern="0" dirty="0">
                <a:ea typeface="MS PGothic"/>
                <a:cs typeface="Arial"/>
              </a:rPr>
              <a:t>Tax</a:t>
            </a:r>
            <a:r>
              <a:rPr lang="en-US" sz="2000" kern="0" dirty="0">
                <a:ea typeface="MS PGothic"/>
                <a:cs typeface="Arial"/>
              </a:rPr>
              <a:t> </a:t>
            </a:r>
            <a:r>
              <a:rPr lang="en-US" sz="2000" b="1" kern="0" dirty="0">
                <a:ea typeface="MS PGothic"/>
                <a:cs typeface="Arial"/>
              </a:rPr>
              <a:t>Credits</a:t>
            </a:r>
            <a:r>
              <a:rPr lang="en-US" sz="2000" kern="0" dirty="0">
                <a:ea typeface="MS PGothic"/>
                <a:cs typeface="Arial"/>
              </a:rPr>
              <a:t> to reduce the amount of </a:t>
            </a:r>
            <a:r>
              <a:rPr lang="en-US" sz="2000" b="1" kern="0" dirty="0">
                <a:ea typeface="MS PGothic"/>
                <a:cs typeface="Arial"/>
              </a:rPr>
              <a:t>Income</a:t>
            </a:r>
            <a:r>
              <a:rPr lang="en-US" sz="2000" kern="0" dirty="0">
                <a:ea typeface="MS PGothic"/>
                <a:cs typeface="Arial"/>
              </a:rPr>
              <a:t> </a:t>
            </a:r>
            <a:r>
              <a:rPr lang="en-US" sz="2000" b="1" kern="0" dirty="0">
                <a:ea typeface="MS PGothic"/>
                <a:cs typeface="Arial"/>
              </a:rPr>
              <a:t>Tax</a:t>
            </a:r>
            <a:r>
              <a:rPr lang="en-US" sz="2000" kern="0" dirty="0">
                <a:ea typeface="MS PGothic"/>
                <a:cs typeface="Arial"/>
              </a:rPr>
              <a:t> you may owe.</a:t>
            </a:r>
            <a:endParaRPr lang="en-US" sz="5400" dirty="0"/>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Depending on your circumstances and resulting tax credits, your income tax payroll deduction may be less than what you calculate using only the tiered tax brackets.</a:t>
            </a:r>
          </a:p>
          <a:p>
            <a:pPr marL="342900" indent="-342900">
              <a:lnSpc>
                <a:spcPts val="2400"/>
              </a:lnSpc>
            </a:pPr>
            <a:endParaRPr lang="en-US" sz="2000" kern="0" dirty="0">
              <a:cs typeface="Arial"/>
            </a:endParaRPr>
          </a:p>
          <a:p>
            <a:pPr marL="342900" indent="-342900">
              <a:lnSpc>
                <a:spcPts val="2400"/>
              </a:lnSpc>
            </a:pPr>
            <a:r>
              <a:rPr lang="en-US" sz="2000" kern="0" dirty="0">
                <a:ea typeface="MS PGothic"/>
                <a:cs typeface="Arial"/>
              </a:rPr>
              <a:t>For more information check out this link: </a:t>
            </a:r>
            <a:r>
              <a:rPr lang="en-US" sz="2000" kern="0" dirty="0">
                <a:ea typeface="MS PGothic"/>
                <a:cs typeface="Arial"/>
                <a:hlinkClick r:id="rId2"/>
              </a:rPr>
              <a:t>Basic Personal Amount</a:t>
            </a:r>
            <a:endParaRPr lang="en-US" sz="5400" dirty="0">
              <a:ea typeface="MS PGothic"/>
            </a:endParaRPr>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354270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Tax Credits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r>
              <a:rPr lang="en-US" sz="2000" dirty="0">
                <a:solidFill>
                  <a:srgbClr val="000000"/>
                </a:solidFill>
                <a:effectLst/>
                <a:latin typeface="Arial" panose="020B0604020202020204" pitchFamily="34" charset="0"/>
                <a:ea typeface="Arial" panose="020B0604020202020204" pitchFamily="34" charset="0"/>
              </a:rPr>
              <a:t>Some Indigenous people may be eligible for the Ontario First Nations Harmonized Sales Tax (HST) rebate</a:t>
            </a:r>
            <a:r>
              <a:rPr lang="en-US" sz="2000" dirty="0">
                <a:solidFill>
                  <a:srgbClr val="000000"/>
                </a:solidFill>
                <a:latin typeface="Arial" panose="020B0604020202020204" pitchFamily="34" charset="0"/>
                <a:ea typeface="Arial" panose="020B0604020202020204" pitchFamily="34" charset="0"/>
              </a:rPr>
              <a:t>.</a:t>
            </a:r>
            <a:r>
              <a:rPr lang="en-US" sz="2000" dirty="0">
                <a:solidFill>
                  <a:srgbClr val="000000"/>
                </a:solidFill>
                <a:effectLst/>
                <a:latin typeface="Arial" panose="020B0604020202020204" pitchFamily="34" charset="0"/>
                <a:ea typeface="Arial" panose="020B0604020202020204" pitchFamily="34" charset="0"/>
              </a:rPr>
              <a:t> This will give tax rebates on certain goods and services. </a:t>
            </a:r>
          </a:p>
          <a:p>
            <a:endParaRPr lang="en-US" sz="2000" dirty="0">
              <a:solidFill>
                <a:srgbClr val="000000"/>
              </a:solidFill>
              <a:effectLst/>
              <a:latin typeface="Arial" panose="020B0604020202020204" pitchFamily="34" charset="0"/>
              <a:ea typeface="Arial" panose="020B0604020202020204" pitchFamily="34" charset="0"/>
            </a:endParaRPr>
          </a:p>
          <a:p>
            <a:r>
              <a:rPr lang="en-US" sz="2000" dirty="0">
                <a:solidFill>
                  <a:srgbClr val="000000"/>
                </a:solidFill>
                <a:effectLst/>
                <a:latin typeface="Arial" panose="020B0604020202020204" pitchFamily="34" charset="0"/>
                <a:ea typeface="Arial" panose="020B0604020202020204" pitchFamily="34" charset="0"/>
              </a:rPr>
              <a:t>For information on eligibility, to find out what qualifies, and how to submit a claim, view this link: </a:t>
            </a:r>
            <a:r>
              <a:rPr lang="en-US" sz="2000" u="sng" dirty="0">
                <a:solidFill>
                  <a:srgbClr val="0563C1"/>
                </a:solidFill>
                <a:effectLst/>
                <a:latin typeface="Arial" panose="020B0604020202020204" pitchFamily="34" charset="0"/>
                <a:ea typeface="Calibri" panose="020F0502020204030204" pitchFamily="34" charset="0"/>
                <a:hlinkClick r:id="rId2"/>
              </a:rPr>
              <a:t>Ontario First Nations Harmonized Sales Tax (HST) </a:t>
            </a:r>
            <a:endParaRPr lang="en-CA" sz="18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290623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CPP: Canadian Pension Plan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spcBef>
                <a:spcPct val="20000"/>
              </a:spcBef>
              <a:spcAft>
                <a:spcPct val="25000"/>
              </a:spcAft>
              <a:buNone/>
            </a:pPr>
            <a:r>
              <a:rPr lang="en-CA" sz="2000" b="1" dirty="0">
                <a:ea typeface="MS PGothic"/>
              </a:rPr>
              <a:t>What is it?</a:t>
            </a:r>
            <a:endParaRPr lang="en-US" sz="2000" dirty="0">
              <a:ea typeface="MS PGothic"/>
            </a:endParaRPr>
          </a:p>
          <a:p>
            <a:pPr marL="0" indent="0">
              <a:spcBef>
                <a:spcPct val="20000"/>
              </a:spcBef>
              <a:spcAft>
                <a:spcPct val="25000"/>
              </a:spcAft>
              <a:buNone/>
            </a:pPr>
            <a:endParaRPr lang="en-CA" sz="2000" dirty="0">
              <a:ea typeface="MS PGothic"/>
            </a:endParaRPr>
          </a:p>
          <a:p>
            <a:pPr marL="342900" indent="-342900">
              <a:spcBef>
                <a:spcPct val="20000"/>
              </a:spcBef>
              <a:spcAft>
                <a:spcPct val="25000"/>
              </a:spcAft>
            </a:pPr>
            <a:r>
              <a:rPr lang="en-CA" sz="2000" dirty="0">
                <a:ea typeface="MS PGothic"/>
              </a:rPr>
              <a:t>The Canada Pension Plan gives people over the age of 65 a source of monthly income.</a:t>
            </a:r>
          </a:p>
          <a:p>
            <a:pPr marL="342900" indent="-342900">
              <a:spcBef>
                <a:spcPct val="20000"/>
              </a:spcBef>
              <a:spcAft>
                <a:spcPct val="25000"/>
              </a:spcAft>
            </a:pPr>
            <a:endParaRPr lang="en-US" sz="2000" dirty="0">
              <a:ea typeface="MS PGothic"/>
            </a:endParaRPr>
          </a:p>
          <a:p>
            <a:pPr marL="342900" indent="-342900">
              <a:spcBef>
                <a:spcPct val="20000"/>
              </a:spcBef>
              <a:spcAft>
                <a:spcPct val="25000"/>
              </a:spcAft>
            </a:pPr>
            <a:r>
              <a:rPr lang="en-CA" sz="2000" dirty="0">
                <a:ea typeface="MS PGothic"/>
              </a:rPr>
              <a:t>During your working years some of the money you make is set aside for you to use once you’re retired.</a:t>
            </a:r>
            <a:endParaRPr lang="en-US" sz="2000" dirty="0">
              <a:ea typeface="MS PGothic"/>
            </a:endParaRPr>
          </a:p>
          <a:p>
            <a:pPr marL="342900" indent="-342900">
              <a:spcBef>
                <a:spcPct val="20000"/>
              </a:spcBef>
              <a:spcAft>
                <a:spcPct val="25000"/>
              </a:spcAft>
            </a:pPr>
            <a:endParaRPr lang="en-CA" sz="2000" dirty="0">
              <a:ea typeface="MS PGothic"/>
            </a:endParaRPr>
          </a:p>
          <a:p>
            <a:pPr marL="342900" indent="-342900">
              <a:spcBef>
                <a:spcPct val="20000"/>
              </a:spcBef>
              <a:spcAft>
                <a:spcPct val="25000"/>
              </a:spcAft>
            </a:pPr>
            <a:r>
              <a:rPr lang="en-CA" sz="2000" dirty="0">
                <a:ea typeface="MS PGothic"/>
              </a:rPr>
              <a:t>People aged 18-65 are required to pay into the CPP.</a:t>
            </a:r>
            <a:endParaRPr lang="en-US" dirty="0"/>
          </a:p>
          <a:p>
            <a:pPr marL="342900" indent="-342900">
              <a:lnSpc>
                <a:spcPts val="2500"/>
              </a:lnSpc>
            </a:pPr>
            <a:endParaRPr lang="en-US" sz="2000" dirty="0">
              <a:solidFill>
                <a:schemeClr val="tx1"/>
              </a:solidFill>
            </a:endParaRPr>
          </a:p>
        </p:txBody>
      </p:sp>
      <p:pic>
        <p:nvPicPr>
          <p:cNvPr id="5" name="Picture 3" descr="Icon&#10;&#10;Description automatically generated">
            <a:extLst>
              <a:ext uri="{FF2B5EF4-FFF2-40B4-BE49-F238E27FC236}">
                <a16:creationId xmlns:a16="http://schemas.microsoft.com/office/drawing/2014/main" id="{4AF07B73-56BD-4F83-5EDC-4A89EEE28317}"/>
              </a:ext>
            </a:extLst>
          </p:cNvPr>
          <p:cNvPicPr>
            <a:picLocks noChangeAspect="1"/>
          </p:cNvPicPr>
          <p:nvPr/>
        </p:nvPicPr>
        <p:blipFill>
          <a:blip r:embed="rId2"/>
          <a:stretch>
            <a:fillRect/>
          </a:stretch>
        </p:blipFill>
        <p:spPr>
          <a:xfrm>
            <a:off x="3976759" y="5504944"/>
            <a:ext cx="1184565" cy="1252485"/>
          </a:xfrm>
          <a:prstGeom prst="rect">
            <a:avLst/>
          </a:prstGeom>
        </p:spPr>
      </p:pic>
    </p:spTree>
    <p:extLst>
      <p:ext uri="{BB962C8B-B14F-4D97-AF65-F5344CB8AC3E}">
        <p14:creationId xmlns:p14="http://schemas.microsoft.com/office/powerpoint/2010/main" val="235217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CPP: Canadian Pension Plan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lnSpcReduction="10000"/>
          </a:bodyPr>
          <a:lstStyle/>
          <a:p>
            <a:pPr marL="342900" indent="-342900">
              <a:spcBef>
                <a:spcPct val="20000"/>
              </a:spcBef>
              <a:spcAft>
                <a:spcPct val="25000"/>
              </a:spcAft>
            </a:pPr>
            <a:r>
              <a:rPr lang="en-US" sz="2000" dirty="0"/>
              <a:t>The employer contributes an equal amount to the employee’s CPP as is deducted from their earnings. </a:t>
            </a:r>
            <a:endParaRPr lang="en-US" dirty="0"/>
          </a:p>
          <a:p>
            <a:pPr marL="342265" indent="-304165">
              <a:lnSpc>
                <a:spcPct val="107000"/>
              </a:lnSpc>
              <a:spcBef>
                <a:spcPct val="20000"/>
              </a:spcBef>
              <a:spcAft>
                <a:spcPts val="800"/>
              </a:spcAft>
            </a:pPr>
            <a:endParaRPr lang="en-US" sz="2000" dirty="0"/>
          </a:p>
          <a:p>
            <a:pPr marL="342265" indent="-304165">
              <a:lnSpc>
                <a:spcPct val="107000"/>
              </a:lnSpc>
              <a:spcBef>
                <a:spcPct val="20000"/>
              </a:spcBef>
              <a:spcAft>
                <a:spcPts val="800"/>
              </a:spcAft>
            </a:pPr>
            <a:r>
              <a:rPr lang="en-US" sz="2000" dirty="0"/>
              <a:t>So, for the amount that is deducted from your </a:t>
            </a:r>
            <a:r>
              <a:rPr lang="en-US" sz="2000" dirty="0" err="1"/>
              <a:t>paycheque</a:t>
            </a:r>
            <a:r>
              <a:rPr lang="en-US" sz="2000" dirty="0"/>
              <a:t>, the employer contributes the same amount.</a:t>
            </a:r>
          </a:p>
          <a:p>
            <a:pPr marL="342265" indent="-304165">
              <a:lnSpc>
                <a:spcPct val="107000"/>
              </a:lnSpc>
              <a:spcBef>
                <a:spcPct val="20000"/>
              </a:spcBef>
              <a:spcAft>
                <a:spcPts val="800"/>
              </a:spcAft>
            </a:pPr>
            <a:endParaRPr lang="en-CA" sz="2000" dirty="0"/>
          </a:p>
          <a:p>
            <a:pPr marL="342265" indent="-304165">
              <a:lnSpc>
                <a:spcPct val="107000"/>
              </a:lnSpc>
              <a:spcBef>
                <a:spcPct val="20000"/>
              </a:spcBef>
              <a:spcAft>
                <a:spcPts val="800"/>
              </a:spcAft>
            </a:pPr>
            <a:r>
              <a:rPr lang="en-US" sz="2000" dirty="0"/>
              <a:t>Example: </a:t>
            </a:r>
          </a:p>
          <a:p>
            <a:pPr marL="342265" indent="-304165">
              <a:lnSpc>
                <a:spcPct val="107000"/>
              </a:lnSpc>
              <a:spcBef>
                <a:spcPct val="20000"/>
              </a:spcBef>
              <a:spcAft>
                <a:spcPts val="800"/>
              </a:spcAft>
            </a:pPr>
            <a:r>
              <a:rPr lang="en-US" sz="2000" dirty="0"/>
              <a:t>If your employer deducts $120.30 in CPP for the month your total is:</a:t>
            </a:r>
            <a:br>
              <a:rPr lang="en-US" sz="2000" dirty="0"/>
            </a:br>
            <a:r>
              <a:rPr lang="en-US" sz="2000" dirty="0"/>
              <a:t>$120.30 (your deductions) + $120.30 (your employer’s contributions) </a:t>
            </a:r>
          </a:p>
          <a:p>
            <a:pPr marL="342265" indent="-304165">
              <a:lnSpc>
                <a:spcPct val="107000"/>
              </a:lnSpc>
              <a:spcBef>
                <a:spcPct val="20000"/>
              </a:spcBef>
              <a:spcAft>
                <a:spcPts val="800"/>
              </a:spcAft>
            </a:pPr>
            <a:r>
              <a:rPr lang="en-US" sz="2000" dirty="0"/>
              <a:t>= $240.60 (Total CPP contribution)</a:t>
            </a:r>
            <a:endParaRPr lang="en-US" dirty="0"/>
          </a:p>
        </p:txBody>
      </p:sp>
    </p:spTree>
    <p:extLst>
      <p:ext uri="{BB962C8B-B14F-4D97-AF65-F5344CB8AC3E}">
        <p14:creationId xmlns:p14="http://schemas.microsoft.com/office/powerpoint/2010/main" val="112116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CPP: Canadian Pension Plan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spcBef>
                <a:spcPct val="20000"/>
              </a:spcBef>
              <a:spcAft>
                <a:spcPct val="25000"/>
              </a:spcAft>
              <a:buNone/>
            </a:pPr>
            <a:r>
              <a:rPr lang="en-US" sz="2000" dirty="0">
                <a:ea typeface="MS PGothic"/>
              </a:rPr>
              <a:t>For every cheque Tanya receives, $51.47 </a:t>
            </a:r>
          </a:p>
          <a:p>
            <a:pPr marL="0" indent="0">
              <a:lnSpc>
                <a:spcPts val="2400"/>
              </a:lnSpc>
              <a:spcBef>
                <a:spcPct val="20000"/>
              </a:spcBef>
              <a:spcAft>
                <a:spcPct val="25000"/>
              </a:spcAft>
              <a:buNone/>
            </a:pPr>
            <a:r>
              <a:rPr lang="en-US" sz="2000" dirty="0">
                <a:ea typeface="MS PGothic"/>
              </a:rPr>
              <a:t>is deducted to go toward her CPP.  </a:t>
            </a: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In a year, </a:t>
            </a:r>
            <a:r>
              <a:rPr lang="en-US" sz="2000" b="1" dirty="0">
                <a:ea typeface="MS PGothic"/>
              </a:rPr>
              <a:t>$1,338.44 </a:t>
            </a:r>
            <a:r>
              <a:rPr lang="en-US" sz="2000" dirty="0">
                <a:ea typeface="MS PGothic"/>
              </a:rPr>
              <a:t>of her total earnings go to her</a:t>
            </a:r>
            <a:r>
              <a:rPr lang="en-US" sz="2000" b="1" dirty="0">
                <a:ea typeface="MS PGothic"/>
              </a:rPr>
              <a:t> CPP.</a:t>
            </a:r>
            <a:endParaRPr lang="en-US" sz="2000" dirty="0">
              <a:ea typeface="MS PGothic"/>
            </a:endParaRP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Her employer will match (pay the same amount) her CPP contribution. </a:t>
            </a:r>
            <a:r>
              <a:rPr lang="en-US" sz="2000" b="1" dirty="0">
                <a:ea typeface="MS PGothic"/>
              </a:rPr>
              <a:t>She has $2,676.88 in her CPP from her own and her employer's contributions combined.</a:t>
            </a:r>
            <a:endParaRPr lang="en-US" sz="2000" dirty="0">
              <a:ea typeface="MS PGothic"/>
            </a:endParaRP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$1, 338.44 × 2 = $2,676.88.</a:t>
            </a:r>
            <a:endParaRPr lang="en-US" dirty="0"/>
          </a:p>
          <a:p>
            <a:pPr marL="342900" indent="-342900">
              <a:lnSpc>
                <a:spcPts val="2500"/>
              </a:lnSpc>
            </a:pPr>
            <a:endParaRPr lang="en-US" sz="2000" dirty="0">
              <a:solidFill>
                <a:schemeClr val="tx1"/>
              </a:solidFill>
            </a:endParaRPr>
          </a:p>
        </p:txBody>
      </p:sp>
      <p:pic>
        <p:nvPicPr>
          <p:cNvPr id="4" name="Picture 3" descr="Icon&#10;&#10;Description automatically generated">
            <a:extLst>
              <a:ext uri="{FF2B5EF4-FFF2-40B4-BE49-F238E27FC236}">
                <a16:creationId xmlns:a16="http://schemas.microsoft.com/office/drawing/2014/main" id="{5926465D-DBB2-8458-F866-7ADB592F465C}"/>
              </a:ext>
            </a:extLst>
          </p:cNvPr>
          <p:cNvPicPr>
            <a:picLocks noChangeAspect="1"/>
          </p:cNvPicPr>
          <p:nvPr/>
        </p:nvPicPr>
        <p:blipFill>
          <a:blip r:embed="rId2"/>
          <a:stretch>
            <a:fillRect/>
          </a:stretch>
        </p:blipFill>
        <p:spPr>
          <a:xfrm>
            <a:off x="7125085" y="745313"/>
            <a:ext cx="1582791" cy="1890757"/>
          </a:xfrm>
          <a:prstGeom prst="rect">
            <a:avLst/>
          </a:prstGeom>
        </p:spPr>
      </p:pic>
    </p:spTree>
    <p:extLst>
      <p:ext uri="{BB962C8B-B14F-4D97-AF65-F5344CB8AC3E}">
        <p14:creationId xmlns:p14="http://schemas.microsoft.com/office/powerpoint/2010/main" val="329998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CPP: Canadian Pension Plan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spcBef>
                <a:spcPct val="20000"/>
              </a:spcBef>
              <a:spcAft>
                <a:spcPct val="25000"/>
              </a:spcAft>
              <a:buNone/>
            </a:pPr>
            <a:r>
              <a:rPr lang="en-US" sz="2000" dirty="0">
                <a:ea typeface="MS PGothic"/>
              </a:rPr>
              <a:t>More information on CPP is available here:</a:t>
            </a:r>
          </a:p>
          <a:p>
            <a:pPr marL="285750" indent="-285750">
              <a:lnSpc>
                <a:spcPts val="2400"/>
              </a:lnSpc>
              <a:spcBef>
                <a:spcPct val="20000"/>
              </a:spcBef>
              <a:spcAft>
                <a:spcPct val="25000"/>
              </a:spcAft>
              <a:buFont typeface="Arial,Sans-Serif"/>
              <a:buChar char="•"/>
            </a:pPr>
            <a:endParaRPr lang="en-US" sz="2000" dirty="0">
              <a:ea typeface="MS PGothic"/>
            </a:endParaRPr>
          </a:p>
          <a:p>
            <a:pPr marL="285750" indent="-285750">
              <a:lnSpc>
                <a:spcPts val="2400"/>
              </a:lnSpc>
              <a:spcBef>
                <a:spcPct val="20000"/>
              </a:spcBef>
              <a:spcAft>
                <a:spcPct val="25000"/>
              </a:spcAft>
              <a:buFont typeface="Arial,Sans-Serif"/>
              <a:buChar char="•"/>
            </a:pPr>
            <a:r>
              <a:rPr lang="en-US" sz="2000" dirty="0">
                <a:ea typeface="MS PGothic"/>
                <a:hlinkClick r:id="rId2"/>
              </a:rPr>
              <a:t>Canada Pension Plan </a:t>
            </a:r>
            <a:endParaRPr lang="en-US" dirty="0"/>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352809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E.I. Employment Insurance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lnSpcReduction="10000"/>
          </a:bodyPr>
          <a:lstStyle/>
          <a:p>
            <a:pPr marL="0" indent="0">
              <a:lnSpc>
                <a:spcPct val="107000"/>
              </a:lnSpc>
              <a:spcBef>
                <a:spcPct val="20000"/>
              </a:spcBef>
              <a:spcAft>
                <a:spcPts val="800"/>
              </a:spcAft>
              <a:buNone/>
            </a:pPr>
            <a:r>
              <a:rPr lang="en-US" sz="2000" dirty="0">
                <a:ea typeface="MS PGothic"/>
              </a:rPr>
              <a:t>E.I. or Employment Insurance gives people a source of income when they lose their jobs through no fault of their own.</a:t>
            </a:r>
          </a:p>
          <a:p>
            <a:pPr marL="0" indent="0">
              <a:lnSpc>
                <a:spcPct val="107000"/>
              </a:lnSpc>
              <a:spcBef>
                <a:spcPct val="20000"/>
              </a:spcBef>
              <a:spcAft>
                <a:spcPts val="800"/>
              </a:spcAft>
              <a:buNone/>
            </a:pPr>
            <a:endParaRPr lang="en-US" sz="2000" dirty="0">
              <a:ea typeface="MS PGothic"/>
            </a:endParaRPr>
          </a:p>
          <a:p>
            <a:pPr marL="0" indent="0">
              <a:lnSpc>
                <a:spcPct val="107000"/>
              </a:lnSpc>
              <a:spcBef>
                <a:spcPct val="20000"/>
              </a:spcBef>
              <a:spcAft>
                <a:spcPts val="800"/>
              </a:spcAft>
              <a:buNone/>
            </a:pPr>
            <a:r>
              <a:rPr lang="en-US" sz="2000" dirty="0">
                <a:ea typeface="MS PGothic"/>
              </a:rPr>
              <a:t>Some examples of this situation are:</a:t>
            </a:r>
          </a:p>
          <a:p>
            <a:pPr marL="285750" indent="-285750">
              <a:lnSpc>
                <a:spcPct val="107000"/>
              </a:lnSpc>
              <a:spcBef>
                <a:spcPct val="20000"/>
              </a:spcBef>
              <a:spcAft>
                <a:spcPts val="800"/>
              </a:spcAft>
              <a:buFont typeface="Arial,Sans-Serif"/>
              <a:buChar char="•"/>
            </a:pPr>
            <a:r>
              <a:rPr lang="en-US" sz="2000" dirty="0">
                <a:ea typeface="MS PGothic"/>
              </a:rPr>
              <a:t>The end of a work contract.</a:t>
            </a:r>
          </a:p>
          <a:p>
            <a:pPr marL="285750" indent="-285750">
              <a:lnSpc>
                <a:spcPct val="107000"/>
              </a:lnSpc>
              <a:spcBef>
                <a:spcPct val="20000"/>
              </a:spcBef>
              <a:spcAft>
                <a:spcPts val="800"/>
              </a:spcAft>
              <a:buFont typeface="Arial,Sans-Serif"/>
              <a:buChar char="•"/>
            </a:pPr>
            <a:r>
              <a:rPr lang="en-US" sz="2000" dirty="0">
                <a:ea typeface="MS PGothic"/>
              </a:rPr>
              <a:t>Getting laid off. This can happen when a company no longer has the money to pay you to keep your job.</a:t>
            </a:r>
          </a:p>
          <a:p>
            <a:pPr marL="0" indent="0">
              <a:lnSpc>
                <a:spcPct val="107000"/>
              </a:lnSpc>
              <a:spcBef>
                <a:spcPct val="20000"/>
              </a:spcBef>
              <a:spcAft>
                <a:spcPts val="800"/>
              </a:spcAft>
              <a:buNone/>
            </a:pPr>
            <a:endParaRPr lang="en-US" sz="2000" dirty="0">
              <a:ea typeface="MS PGothic"/>
            </a:endParaRPr>
          </a:p>
          <a:p>
            <a:pPr marL="0" indent="0">
              <a:lnSpc>
                <a:spcPct val="107000"/>
              </a:lnSpc>
              <a:spcBef>
                <a:spcPct val="20000"/>
              </a:spcBef>
              <a:spcAft>
                <a:spcPts val="800"/>
              </a:spcAft>
              <a:buNone/>
            </a:pPr>
            <a:r>
              <a:rPr lang="en-US" sz="2000" dirty="0">
                <a:ea typeface="MS PGothic"/>
              </a:rPr>
              <a:t>The maximum length of time someone can receive E.I. is usually one year and but can vary depending on circumstances.</a:t>
            </a:r>
            <a:endParaRPr lang="en-US" dirty="0"/>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152297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A Special Note for Teachers</a:t>
            </a:r>
          </a:p>
        </p:txBody>
      </p:sp>
      <p:pic>
        <p:nvPicPr>
          <p:cNvPr id="6" name="Picture 5">
            <a:extLst>
              <a:ext uri="{FF2B5EF4-FFF2-40B4-BE49-F238E27FC236}">
                <a16:creationId xmlns:a16="http://schemas.microsoft.com/office/drawing/2014/main" id="{A9853656-CD7E-E42D-9884-228304ED3055}"/>
              </a:ext>
            </a:extLst>
          </p:cNvPr>
          <p:cNvPicPr>
            <a:picLocks noChangeAspect="1"/>
          </p:cNvPicPr>
          <p:nvPr/>
        </p:nvPicPr>
        <p:blipFill rotWithShape="1">
          <a:blip r:embed="rId2"/>
          <a:srcRect l="1455" r="1182"/>
          <a:stretch/>
        </p:blipFill>
        <p:spPr>
          <a:xfrm>
            <a:off x="1803929" y="1613855"/>
            <a:ext cx="5533920" cy="4691405"/>
          </a:xfrm>
          <a:prstGeom prst="rect">
            <a:avLst/>
          </a:prstGeom>
        </p:spPr>
      </p:pic>
    </p:spTree>
    <p:extLst>
      <p:ext uri="{BB962C8B-B14F-4D97-AF65-F5344CB8AC3E}">
        <p14:creationId xmlns:p14="http://schemas.microsoft.com/office/powerpoint/2010/main" val="318783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E.I. Employment Insurance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Autofit/>
          </a:bodyPr>
          <a:lstStyle/>
          <a:p>
            <a:pPr marL="0" indent="0">
              <a:lnSpc>
                <a:spcPts val="2400"/>
              </a:lnSpc>
              <a:spcBef>
                <a:spcPct val="20000"/>
              </a:spcBef>
              <a:spcAft>
                <a:spcPct val="25000"/>
              </a:spcAft>
              <a:buNone/>
            </a:pPr>
            <a:r>
              <a:rPr lang="en-US" sz="2000" b="1" dirty="0">
                <a:ea typeface="MS PGothic"/>
              </a:rPr>
              <a:t>Tanya will see some of her pay cheque goes toward E.I. </a:t>
            </a:r>
            <a:endParaRPr lang="en-US" sz="2000" dirty="0">
              <a:ea typeface="MS PGothic"/>
            </a:endParaRPr>
          </a:p>
          <a:p>
            <a:pPr marL="0" indent="0">
              <a:lnSpc>
                <a:spcPts val="2400"/>
              </a:lnSpc>
              <a:spcBef>
                <a:spcPct val="20000"/>
              </a:spcBef>
              <a:spcAft>
                <a:spcPct val="25000"/>
              </a:spcAft>
              <a:buNone/>
            </a:pPr>
            <a:r>
              <a:rPr lang="en-US" sz="2000" dirty="0">
                <a:ea typeface="MS PGothic"/>
              </a:rPr>
              <a:t>If she is laid off her job, she will apply for it and have income between jobs.</a:t>
            </a: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Tanya's paystub will list </a:t>
            </a:r>
            <a:r>
              <a:rPr lang="en-US" sz="2000" b="1" dirty="0">
                <a:ea typeface="MS PGothic"/>
              </a:rPr>
              <a:t>$17.05 </a:t>
            </a:r>
            <a:r>
              <a:rPr lang="en-US" sz="2000" dirty="0">
                <a:ea typeface="MS PGothic"/>
              </a:rPr>
              <a:t>going toward E.I. On top of this, her employer contributes </a:t>
            </a:r>
            <a:r>
              <a:rPr lang="en-US" sz="2000" b="1" dirty="0">
                <a:ea typeface="MS PGothic"/>
              </a:rPr>
              <a:t>$23.87</a:t>
            </a:r>
            <a:r>
              <a:rPr lang="en-US" sz="2000" dirty="0">
                <a:ea typeface="MS PGothic"/>
              </a:rPr>
              <a:t> for each of her pay periods.</a:t>
            </a: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This means that </a:t>
            </a:r>
            <a:r>
              <a:rPr lang="en-US" sz="2000" b="1" dirty="0">
                <a:ea typeface="MS PGothic"/>
              </a:rPr>
              <a:t>$40.92</a:t>
            </a:r>
            <a:r>
              <a:rPr lang="en-US" sz="2000" dirty="0">
                <a:ea typeface="MS PGothic"/>
              </a:rPr>
              <a:t> is added to the E.I. She might be able to claim it later.</a:t>
            </a: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$17.05 + $23.87 = $40.92</a:t>
            </a:r>
            <a:endParaRPr lang="en-US" sz="2000" dirty="0"/>
          </a:p>
        </p:txBody>
      </p:sp>
      <p:pic>
        <p:nvPicPr>
          <p:cNvPr id="4" name="Picture 3" descr="Icon&#10;&#10;Description automatically generated">
            <a:extLst>
              <a:ext uri="{FF2B5EF4-FFF2-40B4-BE49-F238E27FC236}">
                <a16:creationId xmlns:a16="http://schemas.microsoft.com/office/drawing/2014/main" id="{5926465D-DBB2-8458-F866-7ADB592F465C}"/>
              </a:ext>
            </a:extLst>
          </p:cNvPr>
          <p:cNvPicPr>
            <a:picLocks noChangeAspect="1"/>
          </p:cNvPicPr>
          <p:nvPr/>
        </p:nvPicPr>
        <p:blipFill>
          <a:blip r:embed="rId2"/>
          <a:stretch>
            <a:fillRect/>
          </a:stretch>
        </p:blipFill>
        <p:spPr>
          <a:xfrm>
            <a:off x="7135245" y="449806"/>
            <a:ext cx="1582791" cy="1890757"/>
          </a:xfrm>
          <a:prstGeom prst="rect">
            <a:avLst/>
          </a:prstGeom>
        </p:spPr>
      </p:pic>
    </p:spTree>
    <p:extLst>
      <p:ext uri="{BB962C8B-B14F-4D97-AF65-F5344CB8AC3E}">
        <p14:creationId xmlns:p14="http://schemas.microsoft.com/office/powerpoint/2010/main" val="229729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E.I. Employment Insurance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ct val="107000"/>
              </a:lnSpc>
              <a:spcBef>
                <a:spcPct val="20000"/>
              </a:spcBef>
              <a:spcAft>
                <a:spcPts val="800"/>
              </a:spcAft>
              <a:buNone/>
            </a:pPr>
            <a:r>
              <a:rPr lang="en-US" sz="2000" dirty="0">
                <a:ea typeface="MS PGothic"/>
              </a:rPr>
              <a:t>You should absolutely apply to E.I. if you think you might be eligible! This gives you some financial security while you are between jobs, which we all deserve.</a:t>
            </a:r>
          </a:p>
          <a:p>
            <a:pPr marL="0" indent="0">
              <a:lnSpc>
                <a:spcPct val="107000"/>
              </a:lnSpc>
              <a:spcBef>
                <a:spcPct val="20000"/>
              </a:spcBef>
              <a:spcAft>
                <a:spcPts val="800"/>
              </a:spcAft>
              <a:buNone/>
            </a:pPr>
            <a:endParaRPr lang="en-US" sz="2000" dirty="0">
              <a:ea typeface="MS PGothic"/>
            </a:endParaRPr>
          </a:p>
          <a:p>
            <a:pPr marL="0" indent="0">
              <a:lnSpc>
                <a:spcPct val="107000"/>
              </a:lnSpc>
              <a:spcBef>
                <a:spcPct val="20000"/>
              </a:spcBef>
              <a:spcAft>
                <a:spcPts val="800"/>
              </a:spcAft>
              <a:buNone/>
            </a:pPr>
            <a:r>
              <a:rPr lang="en-US" sz="2000" b="1" dirty="0">
                <a:ea typeface="MS PGothic"/>
              </a:rPr>
              <a:t>More information on E.I. can be found here:</a:t>
            </a:r>
            <a:endParaRPr lang="en-US" sz="2000" dirty="0">
              <a:ea typeface="MS PGothic"/>
            </a:endParaRPr>
          </a:p>
          <a:p>
            <a:pPr marL="285750" indent="-285750">
              <a:lnSpc>
                <a:spcPct val="107000"/>
              </a:lnSpc>
              <a:spcBef>
                <a:spcPct val="20000"/>
              </a:spcBef>
              <a:spcAft>
                <a:spcPts val="800"/>
              </a:spcAft>
              <a:buFont typeface="Arial"/>
              <a:buChar char="•"/>
            </a:pPr>
            <a:endParaRPr lang="en-US" sz="2000" dirty="0">
              <a:ea typeface="MS PGothic"/>
            </a:endParaRPr>
          </a:p>
          <a:p>
            <a:pPr marL="285750" indent="-285750">
              <a:lnSpc>
                <a:spcPct val="107000"/>
              </a:lnSpc>
              <a:spcBef>
                <a:spcPct val="20000"/>
              </a:spcBef>
              <a:spcAft>
                <a:spcPts val="800"/>
              </a:spcAft>
              <a:buFont typeface="Arial"/>
              <a:buChar char="•"/>
            </a:pPr>
            <a:r>
              <a:rPr lang="en-US" sz="2000" dirty="0">
                <a:ea typeface="MS PGothic"/>
                <a:hlinkClick r:id="rId2"/>
              </a:rPr>
              <a:t>https://www.canada.ca/en/services/benefits/ei.html</a:t>
            </a:r>
            <a:endParaRPr lang="en-US" dirty="0"/>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98624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Union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ct val="107000"/>
              </a:lnSpc>
              <a:spcBef>
                <a:spcPct val="20000"/>
              </a:spcBef>
              <a:spcAft>
                <a:spcPts val="800"/>
              </a:spcAft>
              <a:buNone/>
            </a:pPr>
            <a:r>
              <a:rPr lang="en-US" sz="2000" b="1" dirty="0">
                <a:ea typeface="MS PGothic"/>
              </a:rPr>
              <a:t>What is it?</a:t>
            </a:r>
            <a:endParaRPr lang="en-US" sz="2000" dirty="0">
              <a:ea typeface="MS PGothic"/>
            </a:endParaRPr>
          </a:p>
          <a:p>
            <a:pPr marL="0" indent="0">
              <a:lnSpc>
                <a:spcPct val="107000"/>
              </a:lnSpc>
              <a:spcBef>
                <a:spcPct val="20000"/>
              </a:spcBef>
              <a:spcAft>
                <a:spcPts val="800"/>
              </a:spcAft>
              <a:buNone/>
            </a:pPr>
            <a:r>
              <a:rPr lang="en-US" sz="2000" dirty="0">
                <a:ea typeface="MS PGothic"/>
              </a:rPr>
              <a:t>A Union is an organization that workers at a company can choose to form. Together they have the strength to ask for better conditions for all the people who work there. </a:t>
            </a:r>
          </a:p>
          <a:p>
            <a:pPr marL="0" indent="0">
              <a:lnSpc>
                <a:spcPct val="107000"/>
              </a:lnSpc>
              <a:spcBef>
                <a:spcPct val="20000"/>
              </a:spcBef>
              <a:spcAft>
                <a:spcPts val="800"/>
              </a:spcAft>
              <a:buNone/>
            </a:pPr>
            <a:r>
              <a:rPr lang="en-US" sz="2000" dirty="0">
                <a:ea typeface="MS PGothic"/>
              </a:rPr>
              <a:t>Some things a Union may ask for its workers are:</a:t>
            </a:r>
          </a:p>
          <a:p>
            <a:pPr marL="285750" indent="-285750">
              <a:lnSpc>
                <a:spcPct val="107000"/>
              </a:lnSpc>
              <a:spcBef>
                <a:spcPct val="20000"/>
              </a:spcBef>
              <a:spcAft>
                <a:spcPts val="800"/>
              </a:spcAft>
              <a:buFont typeface="Arial,Sans-Serif"/>
              <a:buChar char="•"/>
            </a:pPr>
            <a:r>
              <a:rPr lang="en-US" sz="2000" dirty="0">
                <a:ea typeface="MS PGothic"/>
              </a:rPr>
              <a:t>Better wages</a:t>
            </a:r>
          </a:p>
          <a:p>
            <a:pPr marL="285750" indent="-285750">
              <a:lnSpc>
                <a:spcPct val="107000"/>
              </a:lnSpc>
              <a:spcBef>
                <a:spcPct val="20000"/>
              </a:spcBef>
              <a:spcAft>
                <a:spcPts val="800"/>
              </a:spcAft>
              <a:buFont typeface="Arial,Sans-Serif"/>
              <a:buChar char="•"/>
            </a:pPr>
            <a:r>
              <a:rPr lang="en-US" sz="2000" dirty="0">
                <a:ea typeface="MS PGothic"/>
              </a:rPr>
              <a:t>Benefits</a:t>
            </a:r>
          </a:p>
          <a:p>
            <a:pPr marL="285750" indent="-285750">
              <a:lnSpc>
                <a:spcPct val="107000"/>
              </a:lnSpc>
              <a:spcBef>
                <a:spcPct val="20000"/>
              </a:spcBef>
              <a:spcAft>
                <a:spcPts val="800"/>
              </a:spcAft>
              <a:buFont typeface="Arial,Sans-Serif"/>
              <a:buChar char="•"/>
            </a:pPr>
            <a:r>
              <a:rPr lang="en-US" sz="2000" dirty="0">
                <a:ea typeface="MS PGothic"/>
              </a:rPr>
              <a:t>Workplace health and safety</a:t>
            </a:r>
          </a:p>
          <a:p>
            <a:pPr marL="285750" indent="-285750">
              <a:lnSpc>
                <a:spcPct val="107000"/>
              </a:lnSpc>
              <a:spcBef>
                <a:spcPct val="20000"/>
              </a:spcBef>
              <a:spcAft>
                <a:spcPts val="800"/>
              </a:spcAft>
              <a:buFont typeface="Arial,Sans-Serif"/>
              <a:buChar char="•"/>
            </a:pPr>
            <a:r>
              <a:rPr lang="en-US" sz="2000" dirty="0">
                <a:ea typeface="MS PGothic"/>
              </a:rPr>
              <a:t>Stable work hours</a:t>
            </a:r>
            <a:endParaRPr lang="en-US" dirty="0"/>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2279039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Benefit Plans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692551"/>
          </a:xfrm>
        </p:spPr>
        <p:txBody>
          <a:bodyPr>
            <a:normAutofit fontScale="62500" lnSpcReduction="20000"/>
          </a:bodyPr>
          <a:lstStyle/>
          <a:p>
            <a:pPr marL="0" indent="0">
              <a:lnSpc>
                <a:spcPct val="107000"/>
              </a:lnSpc>
              <a:spcBef>
                <a:spcPct val="20000"/>
              </a:spcBef>
              <a:spcAft>
                <a:spcPts val="800"/>
              </a:spcAft>
              <a:buNone/>
            </a:pPr>
            <a:r>
              <a:rPr lang="en-US" sz="3200" b="1" dirty="0">
                <a:ea typeface="MS PGothic"/>
              </a:rPr>
              <a:t>What are they?</a:t>
            </a:r>
            <a:endParaRPr lang="en-US" sz="3200" dirty="0">
              <a:ea typeface="MS PGothic"/>
            </a:endParaRPr>
          </a:p>
          <a:p>
            <a:pPr marL="0" indent="0">
              <a:lnSpc>
                <a:spcPct val="107000"/>
              </a:lnSpc>
              <a:spcBef>
                <a:spcPct val="20000"/>
              </a:spcBef>
              <a:spcAft>
                <a:spcPts val="800"/>
              </a:spcAft>
              <a:buNone/>
            </a:pPr>
            <a:r>
              <a:rPr lang="en-US" sz="3200" dirty="0">
                <a:ea typeface="MS PGothic"/>
              </a:rPr>
              <a:t>Some workplaces will offer Benefit Plans to their employees. Plans will vary, and the employer will share the details in advance. Plans may include:</a:t>
            </a:r>
          </a:p>
          <a:p>
            <a:pPr marL="285750" indent="-285750">
              <a:lnSpc>
                <a:spcPct val="107000"/>
              </a:lnSpc>
              <a:spcBef>
                <a:spcPct val="20000"/>
              </a:spcBef>
              <a:spcAft>
                <a:spcPts val="800"/>
              </a:spcAft>
              <a:buFont typeface="Arial,Sans-Serif"/>
              <a:buChar char="•"/>
            </a:pPr>
            <a:r>
              <a:rPr lang="en-US" sz="3200" dirty="0">
                <a:ea typeface="MS PGothic"/>
              </a:rPr>
              <a:t>Parental leave: Parents can take time off to care for a new baby or a child and receive wages.</a:t>
            </a:r>
          </a:p>
          <a:p>
            <a:pPr marL="285750" indent="-285750">
              <a:lnSpc>
                <a:spcPct val="107000"/>
              </a:lnSpc>
              <a:spcBef>
                <a:spcPct val="20000"/>
              </a:spcBef>
              <a:spcAft>
                <a:spcPts val="800"/>
              </a:spcAft>
              <a:buFont typeface="Arial,Sans-Serif"/>
              <a:buChar char="•"/>
            </a:pPr>
            <a:r>
              <a:rPr lang="en-US" sz="3200" dirty="0">
                <a:ea typeface="MS PGothic"/>
              </a:rPr>
              <a:t>Healthcare: Some additional services that aren't already covered.</a:t>
            </a:r>
          </a:p>
          <a:p>
            <a:pPr marL="285750" indent="-285750">
              <a:lnSpc>
                <a:spcPct val="107000"/>
              </a:lnSpc>
              <a:spcBef>
                <a:spcPct val="20000"/>
              </a:spcBef>
              <a:spcAft>
                <a:spcPts val="800"/>
              </a:spcAft>
              <a:buFont typeface="Arial,Sans-Serif"/>
              <a:buChar char="•"/>
            </a:pPr>
            <a:r>
              <a:rPr lang="en-US" sz="3200" dirty="0">
                <a:ea typeface="MS PGothic"/>
              </a:rPr>
              <a:t>Retirement: Additional funds for retirement than the CPP. </a:t>
            </a:r>
          </a:p>
          <a:p>
            <a:pPr marL="685165" lvl="1" indent="-285115">
              <a:lnSpc>
                <a:spcPct val="107000"/>
              </a:lnSpc>
              <a:spcBef>
                <a:spcPct val="20000"/>
              </a:spcBef>
              <a:spcAft>
                <a:spcPts val="800"/>
              </a:spcAft>
            </a:pPr>
            <a:r>
              <a:rPr lang="en-US" sz="3200" dirty="0">
                <a:ea typeface="MS PGothic"/>
              </a:rPr>
              <a:t>Note: The amount is decided on in advance. It won't turn out to be lower than expected.</a:t>
            </a:r>
            <a:endParaRPr lang="en-US" sz="3200" dirty="0"/>
          </a:p>
          <a:p>
            <a:pPr marL="685165" lvl="1" indent="-285115">
              <a:lnSpc>
                <a:spcPct val="107000"/>
              </a:lnSpc>
              <a:spcBef>
                <a:spcPct val="20000"/>
              </a:spcBef>
              <a:spcAft>
                <a:spcPts val="800"/>
              </a:spcAft>
            </a:pPr>
            <a:endParaRPr lang="en-US" sz="3200" dirty="0">
              <a:solidFill>
                <a:schemeClr val="tx1"/>
              </a:solidFill>
              <a:ea typeface="MS PGothic"/>
            </a:endParaRPr>
          </a:p>
          <a:p>
            <a:pPr marL="400050" lvl="1" indent="0">
              <a:lnSpc>
                <a:spcPct val="107000"/>
              </a:lnSpc>
              <a:spcBef>
                <a:spcPct val="20000"/>
              </a:spcBef>
              <a:spcAft>
                <a:spcPts val="800"/>
              </a:spcAft>
              <a:buNone/>
            </a:pPr>
            <a:r>
              <a:rPr lang="en-US" sz="3200" dirty="0">
                <a:solidFill>
                  <a:schemeClr val="tx1"/>
                </a:solidFill>
                <a:ea typeface="MS PGothic"/>
              </a:rPr>
              <a:t>In the next slides you will see two types of benefit plans.</a:t>
            </a:r>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20961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Benefit Plans: RSP </a:t>
            </a:r>
            <a:br>
              <a:rPr lang="en-CA" sz="3600" dirty="0"/>
            </a:br>
            <a:r>
              <a:rPr lang="en-CA" sz="3600" dirty="0"/>
              <a:t>(Retirement Savings Plan)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ct val="107000"/>
              </a:lnSpc>
              <a:spcBef>
                <a:spcPct val="20000"/>
              </a:spcBef>
              <a:spcAft>
                <a:spcPts val="800"/>
              </a:spcAft>
              <a:buNone/>
            </a:pPr>
            <a:r>
              <a:rPr lang="en-US" sz="2000" b="1" dirty="0">
                <a:ea typeface="MS PGothic"/>
              </a:rPr>
              <a:t>What is it?</a:t>
            </a:r>
            <a:endParaRPr lang="en-US" sz="2000" dirty="0">
              <a:ea typeface="MS PGothic"/>
            </a:endParaRPr>
          </a:p>
          <a:p>
            <a:pPr marL="342900" indent="-342900">
              <a:lnSpc>
                <a:spcPct val="107000"/>
              </a:lnSpc>
              <a:spcBef>
                <a:spcPct val="20000"/>
              </a:spcBef>
              <a:spcAft>
                <a:spcPts val="800"/>
              </a:spcAft>
            </a:pPr>
            <a:r>
              <a:rPr lang="en-US" sz="2000" dirty="0">
                <a:ea typeface="MS PGothic"/>
              </a:rPr>
              <a:t>An RSP is a plan that an individual can set up to save additional money for retirement.</a:t>
            </a:r>
          </a:p>
          <a:p>
            <a:pPr marL="342900" indent="-342900">
              <a:lnSpc>
                <a:spcPct val="107000"/>
              </a:lnSpc>
              <a:spcBef>
                <a:spcPct val="20000"/>
              </a:spcBef>
              <a:spcAft>
                <a:spcPts val="800"/>
              </a:spcAft>
            </a:pPr>
            <a:r>
              <a:rPr lang="en-US" sz="2000" dirty="0">
                <a:ea typeface="MS PGothic"/>
              </a:rPr>
              <a:t>Your money grows tax free while it's in the account.</a:t>
            </a:r>
          </a:p>
          <a:p>
            <a:pPr marL="342900" indent="-342900">
              <a:lnSpc>
                <a:spcPct val="107000"/>
              </a:lnSpc>
              <a:spcBef>
                <a:spcPct val="20000"/>
              </a:spcBef>
              <a:spcAft>
                <a:spcPts val="800"/>
              </a:spcAft>
            </a:pPr>
            <a:r>
              <a:rPr lang="en-US" sz="2000" dirty="0">
                <a:ea typeface="MS PGothic"/>
              </a:rPr>
              <a:t>When you retire and take money out you will pay taxes on it.</a:t>
            </a:r>
          </a:p>
          <a:p>
            <a:pPr marL="342900" indent="-342900">
              <a:lnSpc>
                <a:spcPct val="107000"/>
              </a:lnSpc>
              <a:spcBef>
                <a:spcPct val="20000"/>
              </a:spcBef>
              <a:spcAft>
                <a:spcPts val="800"/>
              </a:spcAft>
            </a:pPr>
            <a:r>
              <a:rPr lang="en-US" sz="2000" dirty="0">
                <a:ea typeface="MS PGothic"/>
              </a:rPr>
              <a:t>You can set it up to deduct a regular amount of your pay cheque into your RSP.</a:t>
            </a:r>
          </a:p>
          <a:p>
            <a:pPr marL="0" indent="0">
              <a:lnSpc>
                <a:spcPct val="107000"/>
              </a:lnSpc>
              <a:spcBef>
                <a:spcPct val="20000"/>
              </a:spcBef>
              <a:spcAft>
                <a:spcPts val="800"/>
              </a:spcAft>
              <a:buNone/>
            </a:pPr>
            <a:endParaRPr lang="en-US" sz="2000" b="1" dirty="0">
              <a:ea typeface="MS PGothic"/>
            </a:endParaRPr>
          </a:p>
          <a:p>
            <a:pPr marL="0" indent="0">
              <a:lnSpc>
                <a:spcPct val="107000"/>
              </a:lnSpc>
              <a:spcBef>
                <a:spcPct val="20000"/>
              </a:spcBef>
              <a:spcAft>
                <a:spcPts val="800"/>
              </a:spcAft>
              <a:buNone/>
            </a:pPr>
            <a:endParaRPr lang="en-US" sz="2000" b="1" dirty="0">
              <a:ea typeface="MS PGothic"/>
            </a:endParaRPr>
          </a:p>
          <a:p>
            <a:pPr marL="0" indent="0">
              <a:lnSpc>
                <a:spcPct val="107000"/>
              </a:lnSpc>
              <a:spcBef>
                <a:spcPct val="20000"/>
              </a:spcBef>
              <a:spcAft>
                <a:spcPts val="800"/>
              </a:spcAft>
              <a:buNone/>
            </a:pPr>
            <a:endParaRPr lang="en-US" dirty="0"/>
          </a:p>
        </p:txBody>
      </p:sp>
    </p:spTree>
    <p:extLst>
      <p:ext uri="{BB962C8B-B14F-4D97-AF65-F5344CB8AC3E}">
        <p14:creationId xmlns:p14="http://schemas.microsoft.com/office/powerpoint/2010/main" val="2512216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Benefit Plans: Additional Healthcare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643920"/>
          </a:xfrm>
        </p:spPr>
        <p:txBody>
          <a:bodyPr>
            <a:normAutofit lnSpcReduction="10000"/>
          </a:bodyPr>
          <a:lstStyle/>
          <a:p>
            <a:pPr marL="0" indent="0">
              <a:lnSpc>
                <a:spcPct val="107000"/>
              </a:lnSpc>
              <a:spcBef>
                <a:spcPct val="20000"/>
              </a:spcBef>
              <a:spcAft>
                <a:spcPts val="800"/>
              </a:spcAft>
              <a:buNone/>
            </a:pPr>
            <a:r>
              <a:rPr lang="en-US" sz="2000" b="1" dirty="0">
                <a:ea typeface="MS PGothic"/>
              </a:rPr>
              <a:t>What is it?</a:t>
            </a:r>
            <a:endParaRPr lang="en-US" sz="2000" dirty="0">
              <a:ea typeface="MS PGothic"/>
            </a:endParaRPr>
          </a:p>
          <a:p>
            <a:pPr marL="0" indent="0">
              <a:lnSpc>
                <a:spcPct val="107000"/>
              </a:lnSpc>
              <a:spcBef>
                <a:spcPct val="20000"/>
              </a:spcBef>
              <a:spcAft>
                <a:spcPts val="800"/>
              </a:spcAft>
              <a:buNone/>
            </a:pPr>
            <a:r>
              <a:rPr lang="en-US" sz="2000" dirty="0">
                <a:ea typeface="MS PGothic"/>
              </a:rPr>
              <a:t>Sometimes an employer will offer additional healthcare benefits to an employee.</a:t>
            </a:r>
          </a:p>
          <a:p>
            <a:pPr marL="0" indent="0">
              <a:lnSpc>
                <a:spcPct val="107000"/>
              </a:lnSpc>
              <a:spcBef>
                <a:spcPct val="20000"/>
              </a:spcBef>
              <a:spcAft>
                <a:spcPts val="800"/>
              </a:spcAft>
              <a:buNone/>
            </a:pPr>
            <a:r>
              <a:rPr lang="en-US" sz="2000" dirty="0">
                <a:ea typeface="MS PGothic"/>
              </a:rPr>
              <a:t>This can include anything that isn't offered by the public healthcare system. Each plan will be different and is outlined in advance so the employee can see what the plan includes when they accept a job.</a:t>
            </a:r>
          </a:p>
          <a:p>
            <a:pPr marL="342900" indent="-342900">
              <a:lnSpc>
                <a:spcPct val="107000"/>
              </a:lnSpc>
              <a:spcBef>
                <a:spcPct val="20000"/>
              </a:spcBef>
              <a:spcAft>
                <a:spcPts val="800"/>
              </a:spcAft>
            </a:pPr>
            <a:r>
              <a:rPr lang="en-US" sz="2000" dirty="0">
                <a:ea typeface="MS PGothic"/>
              </a:rPr>
              <a:t>Dental </a:t>
            </a:r>
          </a:p>
          <a:p>
            <a:pPr marL="342900" indent="-342900">
              <a:lnSpc>
                <a:spcPct val="107000"/>
              </a:lnSpc>
              <a:spcBef>
                <a:spcPct val="20000"/>
              </a:spcBef>
              <a:spcAft>
                <a:spcPts val="800"/>
              </a:spcAft>
            </a:pPr>
            <a:r>
              <a:rPr lang="en-US" sz="2000" dirty="0">
                <a:ea typeface="MS PGothic"/>
              </a:rPr>
              <a:t>Vision</a:t>
            </a:r>
          </a:p>
          <a:p>
            <a:pPr marL="342900" indent="-342900">
              <a:lnSpc>
                <a:spcPct val="107000"/>
              </a:lnSpc>
              <a:spcBef>
                <a:spcPct val="20000"/>
              </a:spcBef>
              <a:spcAft>
                <a:spcPts val="800"/>
              </a:spcAft>
            </a:pPr>
            <a:r>
              <a:rPr lang="en-US" sz="2000" dirty="0">
                <a:ea typeface="MS PGothic"/>
              </a:rPr>
              <a:t>Parental leave</a:t>
            </a:r>
          </a:p>
          <a:p>
            <a:pPr marL="342900" indent="-342900">
              <a:lnSpc>
                <a:spcPct val="107000"/>
              </a:lnSpc>
              <a:spcBef>
                <a:spcPct val="20000"/>
              </a:spcBef>
              <a:spcAft>
                <a:spcPts val="800"/>
              </a:spcAft>
            </a:pPr>
            <a:r>
              <a:rPr lang="en-US" sz="2000" dirty="0">
                <a:ea typeface="MS PGothic"/>
              </a:rPr>
              <a:t>Alternative healthcare such as: naturopathy, physiotherapy, acupuncture</a:t>
            </a:r>
            <a:endParaRPr lang="en-US" sz="2000" b="1" dirty="0">
              <a:ea typeface="MS PGothic"/>
            </a:endParaRPr>
          </a:p>
          <a:p>
            <a:pPr marL="0" indent="0">
              <a:lnSpc>
                <a:spcPct val="107000"/>
              </a:lnSpc>
              <a:spcBef>
                <a:spcPct val="20000"/>
              </a:spcBef>
              <a:spcAft>
                <a:spcPts val="800"/>
              </a:spcAft>
              <a:buNone/>
            </a:pPr>
            <a:endParaRPr lang="en-US" sz="2000" b="1" dirty="0">
              <a:ea typeface="MS PGothic"/>
            </a:endParaRPr>
          </a:p>
          <a:p>
            <a:pPr marL="0" indent="0">
              <a:lnSpc>
                <a:spcPct val="107000"/>
              </a:lnSpc>
              <a:spcBef>
                <a:spcPct val="20000"/>
              </a:spcBef>
              <a:spcAft>
                <a:spcPts val="800"/>
              </a:spcAft>
              <a:buNone/>
            </a:pPr>
            <a:endParaRPr lang="en-US" dirty="0"/>
          </a:p>
        </p:txBody>
      </p:sp>
    </p:spTree>
    <p:extLst>
      <p:ext uri="{BB962C8B-B14F-4D97-AF65-F5344CB8AC3E}">
        <p14:creationId xmlns:p14="http://schemas.microsoft.com/office/powerpoint/2010/main" val="188050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Benefit Plans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ct val="107000"/>
              </a:lnSpc>
              <a:spcBef>
                <a:spcPct val="20000"/>
              </a:spcBef>
              <a:spcAft>
                <a:spcPts val="800"/>
              </a:spcAft>
              <a:buNone/>
            </a:pPr>
            <a:r>
              <a:rPr lang="en-US" sz="2000" dirty="0">
                <a:ea typeface="MS PGothic"/>
              </a:rPr>
              <a:t>If you would like to learn more about benefit plans, you can do some research online. Here is a starting point:</a:t>
            </a:r>
          </a:p>
          <a:p>
            <a:pPr marL="0" indent="0">
              <a:lnSpc>
                <a:spcPct val="107000"/>
              </a:lnSpc>
              <a:spcBef>
                <a:spcPct val="20000"/>
              </a:spcBef>
              <a:spcAft>
                <a:spcPts val="800"/>
              </a:spcAft>
              <a:buNone/>
            </a:pPr>
            <a:endParaRPr lang="en-US" sz="2000" dirty="0">
              <a:ea typeface="MS PGothic"/>
            </a:endParaRPr>
          </a:p>
          <a:p>
            <a:pPr marL="285750" indent="-285750">
              <a:lnSpc>
                <a:spcPct val="107000"/>
              </a:lnSpc>
              <a:spcBef>
                <a:spcPct val="20000"/>
              </a:spcBef>
              <a:spcAft>
                <a:spcPts val="800"/>
              </a:spcAft>
              <a:buFont typeface="Arial,Sans-Serif"/>
              <a:buChar char="•"/>
            </a:pPr>
            <a:r>
              <a:rPr lang="en-US" sz="2000" b="1" dirty="0">
                <a:ea typeface="MS PGothic"/>
                <a:hlinkClick r:id="rId2"/>
              </a:rPr>
              <a:t>Benefit Plans</a:t>
            </a:r>
            <a:endParaRPr lang="en-US" dirty="0"/>
          </a:p>
          <a:p>
            <a:pPr marL="0" indent="0">
              <a:lnSpc>
                <a:spcPct val="107000"/>
              </a:lnSpc>
              <a:spcBef>
                <a:spcPct val="20000"/>
              </a:spcBef>
              <a:spcAft>
                <a:spcPts val="800"/>
              </a:spcAft>
              <a:buNone/>
            </a:pPr>
            <a:endParaRPr lang="en-US" sz="2000" b="1" dirty="0">
              <a:ea typeface="MS PGothic"/>
            </a:endParaRPr>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1842388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spcBef>
                <a:spcPct val="20000"/>
              </a:spcBef>
              <a:spcAft>
                <a:spcPct val="25000"/>
              </a:spcAft>
              <a:buNone/>
            </a:pPr>
            <a:r>
              <a:rPr lang="en-US" sz="2000" b="1" dirty="0">
                <a:ea typeface="MS PGothic"/>
              </a:rPr>
              <a:t>More Useful Tips</a:t>
            </a:r>
            <a:endParaRPr lang="en-US" sz="2000" dirty="0">
              <a:ea typeface="MS PGothic"/>
            </a:endParaRPr>
          </a:p>
          <a:p>
            <a:pPr marL="0" indent="0">
              <a:lnSpc>
                <a:spcPts val="2400"/>
              </a:lnSpc>
              <a:spcBef>
                <a:spcPct val="20000"/>
              </a:spcBef>
              <a:spcAft>
                <a:spcPct val="25000"/>
              </a:spcAft>
              <a:buNone/>
            </a:pPr>
            <a:endParaRPr lang="en-US" sz="2000" dirty="0">
              <a:ea typeface="MS PGothic"/>
            </a:endParaRPr>
          </a:p>
          <a:p>
            <a:pPr marL="342900" indent="-342900">
              <a:lnSpc>
                <a:spcPts val="2400"/>
              </a:lnSpc>
              <a:spcBef>
                <a:spcPct val="20000"/>
              </a:spcBef>
              <a:spcAft>
                <a:spcPct val="25000"/>
              </a:spcAft>
            </a:pPr>
            <a:r>
              <a:rPr lang="en-US" sz="2000" dirty="0">
                <a:ea typeface="MS PGothic"/>
              </a:rPr>
              <a:t>Did you know that registered Canadian charities are eligible for tax credits?</a:t>
            </a:r>
          </a:p>
          <a:p>
            <a:pPr marL="342900" indent="-342900">
              <a:lnSpc>
                <a:spcPts val="2400"/>
              </a:lnSpc>
              <a:spcBef>
                <a:spcPct val="20000"/>
              </a:spcBef>
              <a:spcAft>
                <a:spcPct val="25000"/>
              </a:spcAft>
            </a:pPr>
            <a:endParaRPr lang="en-US" sz="2000" dirty="0">
              <a:ea typeface="MS PGothic"/>
            </a:endParaRPr>
          </a:p>
          <a:p>
            <a:pPr marL="342900" indent="-342900">
              <a:lnSpc>
                <a:spcPts val="2400"/>
              </a:lnSpc>
              <a:spcBef>
                <a:spcPct val="20000"/>
              </a:spcBef>
              <a:spcAft>
                <a:spcPct val="25000"/>
              </a:spcAft>
            </a:pPr>
            <a:r>
              <a:rPr lang="en-US" sz="2000">
                <a:ea typeface="MS PGothic"/>
              </a:rPr>
              <a:t>If you </a:t>
            </a:r>
            <a:r>
              <a:rPr lang="en-US" sz="2000" dirty="0">
                <a:ea typeface="MS PGothic"/>
              </a:rPr>
              <a:t>donate to a charity, the Provincial and Federal governments will give you some money back for your donation! </a:t>
            </a:r>
          </a:p>
          <a:p>
            <a:pPr marL="342900" indent="-342900">
              <a:lnSpc>
                <a:spcPts val="2400"/>
              </a:lnSpc>
              <a:spcBef>
                <a:spcPct val="20000"/>
              </a:spcBef>
              <a:spcAft>
                <a:spcPct val="25000"/>
              </a:spcAft>
            </a:pPr>
            <a:endParaRPr lang="en-US" sz="2000" dirty="0">
              <a:ea typeface="MS PGothic"/>
            </a:endParaRPr>
          </a:p>
          <a:p>
            <a:pPr marL="342900" indent="-342900">
              <a:lnSpc>
                <a:spcPts val="2400"/>
              </a:lnSpc>
              <a:spcBef>
                <a:spcPct val="20000"/>
              </a:spcBef>
              <a:spcAft>
                <a:spcPct val="25000"/>
              </a:spcAft>
            </a:pPr>
            <a:r>
              <a:rPr lang="en-US" sz="2000" dirty="0">
                <a:ea typeface="MS PGothic"/>
              </a:rPr>
              <a:t>This helps to encourage people to donate to charities.</a:t>
            </a:r>
            <a:endParaRPr lang="en-US" dirty="0"/>
          </a:p>
          <a:p>
            <a:pPr marL="0" indent="0">
              <a:lnSpc>
                <a:spcPct val="107000"/>
              </a:lnSpc>
              <a:spcBef>
                <a:spcPct val="20000"/>
              </a:spcBef>
              <a:spcAft>
                <a:spcPts val="800"/>
              </a:spcAft>
              <a:buNone/>
            </a:pPr>
            <a:endParaRPr lang="en-US" sz="2000" b="1" dirty="0">
              <a:ea typeface="MS PGothic"/>
            </a:endParaRPr>
          </a:p>
          <a:p>
            <a:pPr marL="342900" indent="-342900">
              <a:lnSpc>
                <a:spcPts val="2500"/>
              </a:lnSpc>
            </a:pPr>
            <a:endParaRPr lang="en-US" sz="2000" dirty="0">
              <a:solidFill>
                <a:schemeClr val="tx1"/>
              </a:solidFill>
            </a:endParaRPr>
          </a:p>
        </p:txBody>
      </p:sp>
      <p:pic>
        <p:nvPicPr>
          <p:cNvPr id="5" name="Picture 3" descr="A picture containing hanger&#10;&#10;Description automatically generated">
            <a:extLst>
              <a:ext uri="{FF2B5EF4-FFF2-40B4-BE49-F238E27FC236}">
                <a16:creationId xmlns:a16="http://schemas.microsoft.com/office/drawing/2014/main" id="{2CC5A405-F8ED-EAA1-7FC8-0317D4549146}"/>
              </a:ext>
            </a:extLst>
          </p:cNvPr>
          <p:cNvPicPr>
            <a:picLocks noChangeAspect="1"/>
          </p:cNvPicPr>
          <p:nvPr/>
        </p:nvPicPr>
        <p:blipFill>
          <a:blip r:embed="rId2"/>
          <a:stretch>
            <a:fillRect/>
          </a:stretch>
        </p:blipFill>
        <p:spPr>
          <a:xfrm>
            <a:off x="6843468" y="4450405"/>
            <a:ext cx="1694902" cy="1426413"/>
          </a:xfrm>
          <a:prstGeom prst="rect">
            <a:avLst/>
          </a:prstGeom>
        </p:spPr>
      </p:pic>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Charitable Tax Credits</a:t>
            </a:r>
          </a:p>
        </p:txBody>
      </p:sp>
    </p:spTree>
    <p:extLst>
      <p:ext uri="{BB962C8B-B14F-4D97-AF65-F5344CB8AC3E}">
        <p14:creationId xmlns:p14="http://schemas.microsoft.com/office/powerpoint/2010/main" val="3559979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Charitable Tax Credits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eaLnBrk="1" hangingPunct="1">
              <a:buNone/>
            </a:pPr>
            <a:r>
              <a:rPr lang="en-US" sz="2000" b="1" kern="0" dirty="0">
                <a:ea typeface="+mn-lt"/>
                <a:cs typeface="+mn-lt"/>
              </a:rPr>
              <a:t>Adrian donates $300 in a year to his </a:t>
            </a:r>
            <a:r>
              <a:rPr lang="en-US" sz="2000" b="1" kern="0" dirty="0" err="1">
                <a:ea typeface="+mn-lt"/>
                <a:cs typeface="+mn-lt"/>
              </a:rPr>
              <a:t>favourite</a:t>
            </a:r>
            <a:r>
              <a:rPr lang="en-US" sz="2000" b="1" kern="0" dirty="0">
                <a:ea typeface="+mn-lt"/>
                <a:cs typeface="+mn-lt"/>
              </a:rPr>
              <a:t> charity. He lives in Ontario and claims the donations when he files his taxes.</a:t>
            </a:r>
            <a:endParaRPr lang="en-US" sz="2000" b="1" kern="0" dirty="0">
              <a:cs typeface="+mn-lt"/>
            </a:endParaRPr>
          </a:p>
          <a:p>
            <a:pPr marL="0" indent="0">
              <a:buNone/>
            </a:pPr>
            <a:endParaRPr lang="en-US" sz="2000" kern="0" dirty="0">
              <a:ea typeface="+mn-lt"/>
              <a:cs typeface="+mn-lt"/>
            </a:endParaRPr>
          </a:p>
          <a:p>
            <a:pPr marL="342900" indent="-342900"/>
            <a:r>
              <a:rPr lang="en-US" sz="2000" kern="0" dirty="0">
                <a:ea typeface="+mn-lt"/>
                <a:cs typeface="+mn-lt"/>
              </a:rPr>
              <a:t>He receives a $59 Federal tax credit, and a $21.26 Provincial tax credit.</a:t>
            </a:r>
            <a:endParaRPr lang="en-US" sz="2000" kern="0" dirty="0">
              <a:cs typeface="Arial"/>
            </a:endParaRPr>
          </a:p>
          <a:p>
            <a:pPr marL="342900" indent="-342900"/>
            <a:endParaRPr lang="en-US" sz="2000" kern="0" dirty="0">
              <a:ea typeface="MS PGothic"/>
              <a:cs typeface="Arial"/>
            </a:endParaRPr>
          </a:p>
          <a:p>
            <a:pPr marL="342900" indent="-342900"/>
            <a:r>
              <a:rPr lang="en-US" sz="2000" kern="0" dirty="0">
                <a:ea typeface="MS PGothic"/>
                <a:cs typeface="Arial"/>
              </a:rPr>
              <a:t>Let's add the Federal and Provincial Tax Credits together:</a:t>
            </a:r>
            <a:endParaRPr lang="en-US" sz="2000" kern="0" dirty="0">
              <a:ea typeface="+mn-lt"/>
              <a:cs typeface="+mn-lt"/>
            </a:endParaRPr>
          </a:p>
          <a:p>
            <a:pPr marL="685782" lvl="1" indent="-342900">
              <a:lnSpc>
                <a:spcPts val="2400"/>
              </a:lnSpc>
            </a:pPr>
            <a:r>
              <a:rPr lang="en-US" sz="2000" kern="0" dirty="0">
                <a:ea typeface="MS PGothic"/>
                <a:cs typeface="Arial"/>
              </a:rPr>
              <a:t>59 + 21.26 = $80.26 </a:t>
            </a:r>
            <a:endParaRPr lang="en-US" sz="5400" dirty="0"/>
          </a:p>
          <a:p>
            <a:pPr marL="342900" indent="-342900"/>
            <a:endParaRPr lang="en-US" sz="2000" kern="0" dirty="0">
              <a:ea typeface="MS PGothic"/>
              <a:cs typeface="Arial"/>
            </a:endParaRPr>
          </a:p>
          <a:p>
            <a:pPr marL="342900" indent="-342900"/>
            <a:r>
              <a:rPr lang="en-US" sz="2000" kern="0" dirty="0">
                <a:ea typeface="MS PGothic"/>
                <a:cs typeface="Arial"/>
              </a:rPr>
              <a:t>All together he gets $80.26 returned to him later!</a:t>
            </a:r>
          </a:p>
          <a:p>
            <a:pPr marL="0" indent="0">
              <a:lnSpc>
                <a:spcPct val="107000"/>
              </a:lnSpc>
              <a:spcBef>
                <a:spcPct val="20000"/>
              </a:spcBef>
              <a:spcAft>
                <a:spcPts val="800"/>
              </a:spcAft>
              <a:buNone/>
            </a:pPr>
            <a:endParaRPr lang="en-US" sz="2000" b="1" dirty="0">
              <a:ea typeface="MS PGothic"/>
            </a:endParaRPr>
          </a:p>
          <a:p>
            <a:pPr marL="342900" indent="-342900">
              <a:lnSpc>
                <a:spcPts val="2500"/>
              </a:lnSpc>
            </a:pPr>
            <a:endParaRPr lang="en-US" sz="2000" dirty="0">
              <a:solidFill>
                <a:schemeClr val="tx1"/>
              </a:solidFill>
            </a:endParaRPr>
          </a:p>
        </p:txBody>
      </p:sp>
      <p:pic>
        <p:nvPicPr>
          <p:cNvPr id="4" name="Picture 3" descr="Icon&#10;&#10;Description automatically generated">
            <a:extLst>
              <a:ext uri="{FF2B5EF4-FFF2-40B4-BE49-F238E27FC236}">
                <a16:creationId xmlns:a16="http://schemas.microsoft.com/office/drawing/2014/main" id="{E674F872-87E5-9C46-3BEE-907E9F895B16}"/>
              </a:ext>
            </a:extLst>
          </p:cNvPr>
          <p:cNvPicPr>
            <a:picLocks noChangeAspect="1"/>
          </p:cNvPicPr>
          <p:nvPr/>
        </p:nvPicPr>
        <p:blipFill>
          <a:blip r:embed="rId2"/>
          <a:stretch>
            <a:fillRect/>
          </a:stretch>
        </p:blipFill>
        <p:spPr>
          <a:xfrm>
            <a:off x="6479150" y="4262683"/>
            <a:ext cx="1911692" cy="1709446"/>
          </a:xfrm>
          <a:prstGeom prst="rect">
            <a:avLst/>
          </a:prstGeom>
        </p:spPr>
      </p:pic>
    </p:spTree>
    <p:extLst>
      <p:ext uri="{BB962C8B-B14F-4D97-AF65-F5344CB8AC3E}">
        <p14:creationId xmlns:p14="http://schemas.microsoft.com/office/powerpoint/2010/main" val="134037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Sample Pay Stub</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buNone/>
            </a:pPr>
            <a:r>
              <a:rPr lang="en-US" sz="2000" kern="0" dirty="0">
                <a:ea typeface="MS PGothic"/>
                <a:cs typeface="Arial"/>
              </a:rPr>
              <a:t>There is a worksheet with this activity which contains sample </a:t>
            </a:r>
            <a:r>
              <a:rPr lang="en-US" sz="2000" b="1" kern="0" dirty="0">
                <a:ea typeface="MS PGothic"/>
                <a:cs typeface="Arial"/>
              </a:rPr>
              <a:t>pay stubs</a:t>
            </a:r>
            <a:r>
              <a:rPr lang="en-US" sz="2000" kern="0" dirty="0">
                <a:ea typeface="MS PGothic"/>
                <a:cs typeface="Arial"/>
              </a:rPr>
              <a:t>.</a:t>
            </a:r>
          </a:p>
          <a:p>
            <a:pPr marL="0" indent="0">
              <a:lnSpc>
                <a:spcPts val="2400"/>
              </a:lnSpc>
              <a:buNone/>
            </a:pPr>
            <a:endParaRPr lang="en-US" sz="2000" kern="0" dirty="0">
              <a:ea typeface="MS PGothic"/>
              <a:cs typeface="Arial"/>
            </a:endParaRPr>
          </a:p>
          <a:p>
            <a:pPr marL="0" indent="0">
              <a:lnSpc>
                <a:spcPts val="2400"/>
              </a:lnSpc>
              <a:buNone/>
            </a:pPr>
            <a:r>
              <a:rPr lang="en-US" sz="2000" kern="0" dirty="0">
                <a:ea typeface="MS PGothic"/>
                <a:cs typeface="Arial"/>
              </a:rPr>
              <a:t>If you have your own </a:t>
            </a:r>
            <a:r>
              <a:rPr lang="en-US" sz="2000" dirty="0">
                <a:ea typeface="MS PGothic"/>
              </a:rPr>
              <a:t>pay stub,</a:t>
            </a:r>
            <a:r>
              <a:rPr lang="en-US" sz="2000" kern="0" dirty="0">
                <a:ea typeface="MS PGothic"/>
                <a:cs typeface="Arial"/>
              </a:rPr>
              <a:t> we encourage you to look at any deductions on it to understand it better!</a:t>
            </a:r>
            <a:endParaRPr lang="en-US" sz="5400" dirty="0">
              <a:ea typeface="MS PGothic"/>
              <a:cs typeface="Arial"/>
            </a:endParaRPr>
          </a:p>
          <a:p>
            <a:pPr marL="0" indent="0">
              <a:lnSpc>
                <a:spcPts val="2400"/>
              </a:lnSpc>
              <a:buNone/>
            </a:pPr>
            <a:endParaRPr lang="en-US" sz="2000" kern="0" dirty="0">
              <a:ea typeface="MS PGothic"/>
              <a:cs typeface="Arial"/>
            </a:endParaRPr>
          </a:p>
          <a:p>
            <a:pPr marL="0" indent="0">
              <a:lnSpc>
                <a:spcPts val="2400"/>
              </a:lnSpc>
              <a:buNone/>
            </a:pPr>
            <a:r>
              <a:rPr lang="en-US" sz="2000" kern="0" dirty="0">
                <a:ea typeface="MS PGothic"/>
                <a:cs typeface="Arial"/>
              </a:rPr>
              <a:t>Turn to the first page of the worksheet and calculate the amount of earnings that will go to Federal and Provincial Income Tax for another example.</a:t>
            </a:r>
            <a:endParaRPr lang="en-US" sz="5400" dirty="0">
              <a:ea typeface="MS PGothic"/>
            </a:endParaRPr>
          </a:p>
          <a:p>
            <a:pPr marL="0" indent="0">
              <a:lnSpc>
                <a:spcPct val="107000"/>
              </a:lnSpc>
              <a:spcBef>
                <a:spcPct val="20000"/>
              </a:spcBef>
              <a:spcAft>
                <a:spcPts val="800"/>
              </a:spcAft>
              <a:buNone/>
            </a:pPr>
            <a:endParaRPr lang="en-US" sz="2000" b="1" dirty="0">
              <a:ea typeface="MS PGothic"/>
            </a:endParaRPr>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46530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Students Will…</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285750" indent="-285750">
              <a:lnSpc>
                <a:spcPts val="2400"/>
              </a:lnSpc>
            </a:pPr>
            <a:r>
              <a:rPr lang="en-US" sz="2000" dirty="0">
                <a:ea typeface="MS PGothic"/>
              </a:rPr>
              <a:t>U</a:t>
            </a:r>
            <a:r>
              <a:rPr lang="en-US" sz="2000" kern="0" dirty="0">
                <a:ea typeface="MS PGothic"/>
                <a:cs typeface="Arial"/>
              </a:rPr>
              <a:t>nderstand deductions on a pay cheque.</a:t>
            </a:r>
            <a:endParaRPr lang="en-US" sz="5400" dirty="0"/>
          </a:p>
          <a:p>
            <a:pPr marL="285750" indent="-285750">
              <a:buFont typeface="Arial"/>
              <a:buChar char="•"/>
            </a:pPr>
            <a:endParaRPr lang="en-US" sz="2000" kern="0" dirty="0">
              <a:ea typeface="MS PGothic"/>
              <a:cs typeface="Arial"/>
            </a:endParaRPr>
          </a:p>
          <a:p>
            <a:pPr marL="285750" indent="-285750">
              <a:buFont typeface="Arial"/>
              <a:buChar char="•"/>
            </a:pPr>
            <a:r>
              <a:rPr lang="en-US" sz="2000" kern="0" dirty="0">
                <a:ea typeface="MS PGothic"/>
                <a:cs typeface="Arial"/>
              </a:rPr>
              <a:t>Learn about government payroll deductions such as CPP, E.I., and Income Tax.</a:t>
            </a:r>
          </a:p>
          <a:p>
            <a:pPr marL="285750" indent="-285750">
              <a:buFont typeface="Arial"/>
              <a:buChar char="•"/>
            </a:pPr>
            <a:endParaRPr lang="en-US" sz="2000" kern="0" dirty="0">
              <a:ea typeface="MS PGothic"/>
              <a:cs typeface="Arial"/>
            </a:endParaRPr>
          </a:p>
          <a:p>
            <a:pPr marL="285750" indent="-285750">
              <a:buFont typeface="Arial"/>
              <a:buChar char="•"/>
            </a:pPr>
            <a:r>
              <a:rPr lang="en-US" sz="2000" kern="0" dirty="0">
                <a:ea typeface="MS PGothic"/>
                <a:cs typeface="Arial"/>
              </a:rPr>
              <a:t>Learn about Pension plans, Union dues, Charitable donations and Benefit plan-contributions.</a:t>
            </a:r>
          </a:p>
          <a:p>
            <a:pPr marL="285750" indent="-285750">
              <a:buFont typeface="Arial"/>
              <a:buChar char="•"/>
            </a:pPr>
            <a:endParaRPr lang="en-US" sz="2000" kern="0" dirty="0">
              <a:ea typeface="MS PGothic"/>
              <a:cs typeface="Arial"/>
            </a:endParaRPr>
          </a:p>
          <a:p>
            <a:pPr marL="285750" indent="-285750">
              <a:buFont typeface="Arial"/>
              <a:buChar char="•"/>
            </a:pPr>
            <a:r>
              <a:rPr lang="en-US" sz="2000" kern="0" dirty="0">
                <a:ea typeface="MS PGothic"/>
                <a:cs typeface="Arial"/>
              </a:rPr>
              <a:t>Learn about Federal and Provincial tax brackets.</a:t>
            </a:r>
          </a:p>
          <a:p>
            <a:pPr marL="285750" indent="-285750">
              <a:buFont typeface="Arial"/>
              <a:buChar char="•"/>
            </a:pPr>
            <a:endParaRPr lang="en-US" sz="2000" kern="0" dirty="0">
              <a:ea typeface="MS PGothic"/>
              <a:cs typeface="Arial"/>
            </a:endParaRPr>
          </a:p>
          <a:p>
            <a:pPr marL="285750" indent="-285750">
              <a:buFont typeface="Arial"/>
              <a:buChar char="•"/>
            </a:pPr>
            <a:r>
              <a:rPr lang="en-US" sz="2000" kern="0" dirty="0">
                <a:ea typeface="MS PGothic"/>
                <a:cs typeface="Arial"/>
              </a:rPr>
              <a:t>Understand deductions for different income levels.</a:t>
            </a:r>
          </a:p>
          <a:p>
            <a:pPr marL="342900" indent="-342900">
              <a:lnSpc>
                <a:spcPts val="2500"/>
              </a:lnSpc>
            </a:pPr>
            <a:endParaRPr lang="en-US" sz="2000" dirty="0">
              <a:solidFill>
                <a:schemeClr val="tx1"/>
              </a:solidFill>
            </a:endParaRPr>
          </a:p>
        </p:txBody>
      </p:sp>
      <p:pic>
        <p:nvPicPr>
          <p:cNvPr id="4" name="Picture 3" descr="Icon&#10;&#10;Description automatically generated">
            <a:extLst>
              <a:ext uri="{FF2B5EF4-FFF2-40B4-BE49-F238E27FC236}">
                <a16:creationId xmlns:a16="http://schemas.microsoft.com/office/drawing/2014/main" id="{70CAD1F8-3F29-F1F9-EA9E-E813909B9040}"/>
              </a:ext>
            </a:extLst>
          </p:cNvPr>
          <p:cNvPicPr>
            <a:picLocks noChangeAspect="1"/>
          </p:cNvPicPr>
          <p:nvPr/>
        </p:nvPicPr>
        <p:blipFill>
          <a:blip r:embed="rId2"/>
          <a:stretch>
            <a:fillRect/>
          </a:stretch>
        </p:blipFill>
        <p:spPr>
          <a:xfrm>
            <a:off x="6882794" y="534194"/>
            <a:ext cx="1464054" cy="1417895"/>
          </a:xfrm>
          <a:prstGeom prst="rect">
            <a:avLst/>
          </a:prstGeom>
        </p:spPr>
      </p:pic>
    </p:spTree>
    <p:extLst>
      <p:ext uri="{BB962C8B-B14F-4D97-AF65-F5344CB8AC3E}">
        <p14:creationId xmlns:p14="http://schemas.microsoft.com/office/powerpoint/2010/main" val="60614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Why Taxes?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buSzTx/>
              <a:buNone/>
              <a:defRPr b="1"/>
            </a:pPr>
            <a:r>
              <a:rPr lang="en-US" sz="2000" dirty="0"/>
              <a:t>Think-Pair-Share</a:t>
            </a:r>
          </a:p>
          <a:p>
            <a:pPr marL="0" indent="0">
              <a:lnSpc>
                <a:spcPts val="2400"/>
              </a:lnSpc>
              <a:buSzTx/>
              <a:buNone/>
            </a:pPr>
            <a:r>
              <a:rPr lang="en-US" sz="2000" dirty="0">
                <a:ea typeface="MS PGothic"/>
              </a:rPr>
              <a:t>Our t</a:t>
            </a:r>
            <a:r>
              <a:rPr lang="en-US" sz="2000" kern="0" dirty="0">
                <a:ea typeface="MS PGothic"/>
                <a:cs typeface="Arial"/>
              </a:rPr>
              <a:t>axes </a:t>
            </a:r>
            <a:r>
              <a:rPr lang="en-US" sz="2000" dirty="0">
                <a:ea typeface="MS PGothic"/>
              </a:rPr>
              <a:t>pay for </a:t>
            </a:r>
            <a:r>
              <a:rPr lang="en-US" sz="2000" kern="0" dirty="0">
                <a:ea typeface="MS PGothic"/>
                <a:cs typeface="Arial"/>
              </a:rPr>
              <a:t>many services that the citizens of </a:t>
            </a:r>
            <a:r>
              <a:rPr lang="en-US" sz="2000" dirty="0">
                <a:ea typeface="MS PGothic"/>
              </a:rPr>
              <a:t>our </a:t>
            </a:r>
            <a:r>
              <a:rPr lang="en-US" sz="2000" kern="0" dirty="0">
                <a:ea typeface="MS PGothic"/>
                <a:cs typeface="Arial"/>
              </a:rPr>
              <a:t>country use. This includes healthcare </a:t>
            </a:r>
            <a:r>
              <a:rPr lang="en-US" sz="2000" dirty="0">
                <a:ea typeface="MS PGothic"/>
              </a:rPr>
              <a:t>and </a:t>
            </a:r>
            <a:r>
              <a:rPr lang="en-US" sz="2000" kern="0" dirty="0">
                <a:ea typeface="MS PGothic"/>
                <a:cs typeface="Arial"/>
              </a:rPr>
              <a:t>public services.</a:t>
            </a:r>
          </a:p>
          <a:p>
            <a:pPr marL="0" indent="0">
              <a:lnSpc>
                <a:spcPts val="2400"/>
              </a:lnSpc>
              <a:buSzTx/>
              <a:buNone/>
            </a:pPr>
            <a:endParaRPr lang="en-US" sz="2000" kern="0" dirty="0">
              <a:ea typeface="MS PGothic"/>
              <a:cs typeface="Arial"/>
            </a:endParaRPr>
          </a:p>
          <a:p>
            <a:pPr>
              <a:lnSpc>
                <a:spcPts val="2400"/>
              </a:lnSpc>
              <a:buSzTx/>
            </a:pPr>
            <a:r>
              <a:rPr lang="en-US" sz="2000" dirty="0">
                <a:ea typeface="MS PGothic"/>
                <a:cs typeface="Arial"/>
              </a:rPr>
              <a:t>Can you think of some services for people in your community that are funded by tax dollars?</a:t>
            </a:r>
          </a:p>
          <a:p>
            <a:pPr>
              <a:lnSpc>
                <a:spcPts val="2400"/>
              </a:lnSpc>
              <a:buSzTx/>
            </a:pPr>
            <a:endParaRPr lang="en-US" sz="2000" dirty="0">
              <a:ea typeface="MS PGothic"/>
              <a:cs typeface="Arial"/>
            </a:endParaRPr>
          </a:p>
          <a:p>
            <a:pPr>
              <a:lnSpc>
                <a:spcPts val="2400"/>
              </a:lnSpc>
              <a:buSzTx/>
            </a:pPr>
            <a:r>
              <a:rPr lang="en-US" sz="2000" dirty="0">
                <a:ea typeface="MS PGothic"/>
                <a:cs typeface="Arial"/>
              </a:rPr>
              <a:t>Are there other services in another part of the country that are funded by tax dollars?</a:t>
            </a:r>
            <a:endParaRPr lang="en-US" sz="2000" kern="0" dirty="0">
              <a:ea typeface="MS PGothic"/>
              <a:cs typeface="Arial"/>
            </a:endParaRPr>
          </a:p>
          <a:p>
            <a:pPr marL="342900" indent="-342900">
              <a:lnSpc>
                <a:spcPts val="2500"/>
              </a:lnSpc>
            </a:pPr>
            <a:endParaRPr lang="en-US" sz="2000" dirty="0">
              <a:solidFill>
                <a:schemeClr val="tx1"/>
              </a:solidFill>
            </a:endParaRPr>
          </a:p>
        </p:txBody>
      </p:sp>
      <p:pic>
        <p:nvPicPr>
          <p:cNvPr id="5" name="Content Placeholder 4" descr="Content Placeholder 4">
            <a:extLst>
              <a:ext uri="{FF2B5EF4-FFF2-40B4-BE49-F238E27FC236}">
                <a16:creationId xmlns:a16="http://schemas.microsoft.com/office/drawing/2014/main" id="{3960A11D-8090-8BD3-10D9-8347C21B15F0}"/>
              </a:ext>
            </a:extLst>
          </p:cNvPr>
          <p:cNvPicPr>
            <a:picLocks noChangeAspect="1"/>
          </p:cNvPicPr>
          <p:nvPr/>
        </p:nvPicPr>
        <p:blipFill>
          <a:blip r:embed="rId2"/>
          <a:stretch>
            <a:fillRect/>
          </a:stretch>
        </p:blipFill>
        <p:spPr>
          <a:xfrm>
            <a:off x="6725921" y="365129"/>
            <a:ext cx="1717040" cy="1927905"/>
          </a:xfrm>
          <a:prstGeom prst="rect">
            <a:avLst/>
          </a:prstGeom>
          <a:ln w="12700">
            <a:miter lim="400000"/>
          </a:ln>
        </p:spPr>
      </p:pic>
    </p:spTree>
    <p:extLst>
      <p:ext uri="{BB962C8B-B14F-4D97-AF65-F5344CB8AC3E}">
        <p14:creationId xmlns:p14="http://schemas.microsoft.com/office/powerpoint/2010/main" val="220026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Understanding Pay Stubs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fontScale="92500"/>
          </a:bodyPr>
          <a:lstStyle/>
          <a:p>
            <a:pPr marL="342900" indent="-342900">
              <a:lnSpc>
                <a:spcPts val="2400"/>
              </a:lnSpc>
            </a:pPr>
            <a:r>
              <a:rPr lang="en-US" sz="2000" kern="0" dirty="0">
                <a:ea typeface="MS PGothic"/>
                <a:cs typeface="Arial"/>
              </a:rPr>
              <a:t>We all love getting our first pay cheques! </a:t>
            </a:r>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As we start working, we sometimes gain more independence to make choices around how to spend and save our money. In some cases, we can cover expenses for ourselves and our loved ones which is also rewarding.</a:t>
            </a:r>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You might be surprised to see that the amount you take home is different (less) from the amount of you were told would be your initial pay! </a:t>
            </a:r>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Let’s examine where that money goes to and how it is calculated!</a:t>
            </a:r>
          </a:p>
          <a:p>
            <a:pPr marL="342900" indent="-342900">
              <a:lnSpc>
                <a:spcPts val="2500"/>
              </a:lnSpc>
            </a:pPr>
            <a:endParaRPr lang="en-US" sz="2000" dirty="0">
              <a:solidFill>
                <a:schemeClr val="tx1"/>
              </a:solidFill>
            </a:endParaRPr>
          </a:p>
        </p:txBody>
      </p:sp>
      <p:pic>
        <p:nvPicPr>
          <p:cNvPr id="4" name="Picture 3" descr="Icon&#10;&#10;Description automatically generated">
            <a:extLst>
              <a:ext uri="{FF2B5EF4-FFF2-40B4-BE49-F238E27FC236}">
                <a16:creationId xmlns:a16="http://schemas.microsoft.com/office/drawing/2014/main" id="{CE229388-8688-CFA3-B759-42A0F583CEEE}"/>
              </a:ext>
            </a:extLst>
          </p:cNvPr>
          <p:cNvPicPr>
            <a:picLocks noChangeAspect="1"/>
          </p:cNvPicPr>
          <p:nvPr/>
        </p:nvPicPr>
        <p:blipFill>
          <a:blip r:embed="rId2"/>
          <a:stretch>
            <a:fillRect/>
          </a:stretch>
        </p:blipFill>
        <p:spPr>
          <a:xfrm>
            <a:off x="3951857" y="6040713"/>
            <a:ext cx="1238063" cy="645961"/>
          </a:xfrm>
          <a:prstGeom prst="rect">
            <a:avLst/>
          </a:prstGeom>
        </p:spPr>
      </p:pic>
    </p:spTree>
    <p:extLst>
      <p:ext uri="{BB962C8B-B14F-4D97-AF65-F5344CB8AC3E}">
        <p14:creationId xmlns:p14="http://schemas.microsoft.com/office/powerpoint/2010/main" val="186766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eaLnBrk="1" hangingPunct="1">
              <a:lnSpc>
                <a:spcPts val="2400"/>
              </a:lnSpc>
              <a:buNone/>
            </a:pPr>
            <a:r>
              <a:rPr lang="en-US" sz="2000" b="1" kern="0" dirty="0">
                <a:ea typeface="MS PGothic"/>
                <a:cs typeface="Arial"/>
              </a:rPr>
              <a:t>What is it?</a:t>
            </a:r>
            <a:endParaRPr lang="en-US" sz="5400" b="1" dirty="0"/>
          </a:p>
          <a:p>
            <a:pPr marL="0" indent="0">
              <a:lnSpc>
                <a:spcPts val="2400"/>
              </a:lnSpc>
              <a:buNone/>
            </a:pPr>
            <a:endParaRPr lang="en-US" sz="2000" kern="0" dirty="0">
              <a:ea typeface="MS PGothic"/>
              <a:cs typeface="Arial"/>
            </a:endParaRPr>
          </a:p>
          <a:p>
            <a:pPr marL="342900" indent="-342900">
              <a:lnSpc>
                <a:spcPts val="2400"/>
              </a:lnSpc>
            </a:pPr>
            <a:r>
              <a:rPr lang="en-US" sz="2000" kern="0" dirty="0">
                <a:ea typeface="MS PGothic"/>
                <a:cs typeface="Arial"/>
              </a:rPr>
              <a:t>Income tax is the percentage of tax that you must pay from money earned by working and/or investing.</a:t>
            </a:r>
            <a:endParaRPr lang="en-US" sz="5400" dirty="0"/>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The amount of tax that you pay depends on your income level. </a:t>
            </a:r>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Those with a higher income will have to pay a higher amount of taxes.</a:t>
            </a:r>
            <a:endParaRPr lang="en-US" sz="2000" kern="0" dirty="0">
              <a:cs typeface="Arial"/>
            </a:endParaRPr>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Let's start with the smaller tax brackets in the following examples.</a:t>
            </a:r>
          </a:p>
          <a:p>
            <a:pPr marL="342900" indent="-342900">
              <a:lnSpc>
                <a:spcPts val="2500"/>
              </a:lnSpc>
            </a:pPr>
            <a:endParaRPr lang="en-US" sz="2000" dirty="0">
              <a:solidFill>
                <a:schemeClr val="tx1"/>
              </a:solidFill>
            </a:endParaRPr>
          </a:p>
        </p:txBody>
      </p:sp>
      <p:pic>
        <p:nvPicPr>
          <p:cNvPr id="5" name="Picture 3">
            <a:extLst>
              <a:ext uri="{FF2B5EF4-FFF2-40B4-BE49-F238E27FC236}">
                <a16:creationId xmlns:a16="http://schemas.microsoft.com/office/drawing/2014/main" id="{A8DC0C59-A7FD-A5BA-3C9F-03659FFED4C3}"/>
              </a:ext>
            </a:extLst>
          </p:cNvPr>
          <p:cNvPicPr>
            <a:picLocks noChangeAspect="1"/>
          </p:cNvPicPr>
          <p:nvPr/>
        </p:nvPicPr>
        <p:blipFill>
          <a:blip r:embed="rId2"/>
          <a:stretch>
            <a:fillRect/>
          </a:stretch>
        </p:blipFill>
        <p:spPr>
          <a:xfrm>
            <a:off x="3657620" y="6050900"/>
            <a:ext cx="1826538" cy="625968"/>
          </a:xfrm>
          <a:prstGeom prst="rect">
            <a:avLst/>
          </a:prstGeom>
        </p:spPr>
      </p:pic>
      <p:pic>
        <p:nvPicPr>
          <p:cNvPr id="6" name="Picture 4" descr="Icon&#10;&#10;Description automatically generated">
            <a:extLst>
              <a:ext uri="{FF2B5EF4-FFF2-40B4-BE49-F238E27FC236}">
                <a16:creationId xmlns:a16="http://schemas.microsoft.com/office/drawing/2014/main" id="{4239F86A-03F6-46F9-2305-AE68BFB92D8F}"/>
              </a:ext>
            </a:extLst>
          </p:cNvPr>
          <p:cNvPicPr>
            <a:picLocks noChangeAspect="1"/>
          </p:cNvPicPr>
          <p:nvPr/>
        </p:nvPicPr>
        <p:blipFill>
          <a:blip r:embed="rId3"/>
          <a:stretch>
            <a:fillRect/>
          </a:stretch>
        </p:blipFill>
        <p:spPr>
          <a:xfrm>
            <a:off x="6882570" y="1690692"/>
            <a:ext cx="728805" cy="813269"/>
          </a:xfrm>
          <a:prstGeom prst="rect">
            <a:avLst/>
          </a:prstGeom>
        </p:spPr>
      </p:pic>
    </p:spTree>
    <p:extLst>
      <p:ext uri="{BB962C8B-B14F-4D97-AF65-F5344CB8AC3E}">
        <p14:creationId xmlns:p14="http://schemas.microsoft.com/office/powerpoint/2010/main" val="336511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buNone/>
            </a:pPr>
            <a:r>
              <a:rPr lang="en-US" sz="2000" kern="0" dirty="0">
                <a:ea typeface="MS PGothic"/>
                <a:cs typeface="Arial"/>
              </a:rPr>
              <a:t>There are two types of taxes you will see in Canada:</a:t>
            </a:r>
            <a:r>
              <a:rPr lang="en-US" sz="2000" dirty="0">
                <a:ea typeface="MS PGothic"/>
              </a:rPr>
              <a:t> </a:t>
            </a:r>
            <a:endParaRPr lang="en-US" sz="5400" b="1" dirty="0">
              <a:cs typeface="Arial"/>
            </a:endParaRPr>
          </a:p>
          <a:p>
            <a:pPr marL="0" indent="0">
              <a:lnSpc>
                <a:spcPts val="2400"/>
              </a:lnSpc>
              <a:buNone/>
            </a:pPr>
            <a:r>
              <a:rPr lang="en-US" sz="2000" b="1" kern="0" dirty="0">
                <a:ea typeface="MS PGothic"/>
                <a:cs typeface="Arial"/>
              </a:rPr>
              <a:t>Provincial </a:t>
            </a:r>
            <a:r>
              <a:rPr lang="en-US" sz="2000" kern="0" dirty="0">
                <a:ea typeface="MS PGothic"/>
                <a:cs typeface="Arial"/>
              </a:rPr>
              <a:t>and </a:t>
            </a:r>
            <a:r>
              <a:rPr lang="en-US" sz="2000" b="1" kern="0" dirty="0">
                <a:ea typeface="MS PGothic"/>
                <a:cs typeface="Arial"/>
              </a:rPr>
              <a:t>Federal.</a:t>
            </a:r>
            <a:endParaRPr lang="en-US" sz="5400" b="1" dirty="0"/>
          </a:p>
          <a:p>
            <a:pPr marL="285750" indent="-285750">
              <a:lnSpc>
                <a:spcPts val="2400"/>
              </a:lnSpc>
              <a:buFont typeface="Arial"/>
              <a:buChar char="•"/>
            </a:pPr>
            <a:endParaRPr lang="en-US" sz="2000" b="1" kern="0" dirty="0">
              <a:ea typeface="MS PGothic"/>
              <a:cs typeface="Arial"/>
            </a:endParaRPr>
          </a:p>
          <a:p>
            <a:pPr marL="285750" indent="-285750">
              <a:lnSpc>
                <a:spcPts val="2400"/>
              </a:lnSpc>
              <a:buFont typeface="Arial"/>
              <a:buChar char="•"/>
            </a:pPr>
            <a:r>
              <a:rPr lang="en-US" sz="2000" b="1" kern="0" dirty="0">
                <a:ea typeface="MS PGothic"/>
                <a:cs typeface="Arial"/>
              </a:rPr>
              <a:t>Federal taxes</a:t>
            </a:r>
            <a:r>
              <a:rPr lang="en-US" sz="2000" kern="0" dirty="0">
                <a:ea typeface="MS PGothic"/>
                <a:cs typeface="Arial"/>
              </a:rPr>
              <a:t> are for all of Canada.</a:t>
            </a:r>
            <a:endParaRPr lang="en-US" sz="5400" dirty="0"/>
          </a:p>
          <a:p>
            <a:pPr marL="285750" indent="-285750" eaLnBrk="1" hangingPunct="1">
              <a:lnSpc>
                <a:spcPts val="2400"/>
              </a:lnSpc>
              <a:buFont typeface="Arial"/>
              <a:buChar char="•"/>
            </a:pPr>
            <a:endParaRPr lang="en-US" sz="5400" dirty="0"/>
          </a:p>
          <a:p>
            <a:pPr marL="285750" indent="-285750">
              <a:lnSpc>
                <a:spcPts val="2400"/>
              </a:lnSpc>
              <a:buFont typeface="Arial"/>
              <a:buChar char="•"/>
            </a:pPr>
            <a:r>
              <a:rPr lang="en-US" sz="2000" b="1" kern="0" dirty="0">
                <a:ea typeface="MS PGothic"/>
                <a:cs typeface="Arial"/>
              </a:rPr>
              <a:t>Provincial </a:t>
            </a:r>
            <a:r>
              <a:rPr lang="en-US" sz="2000" b="1" dirty="0">
                <a:ea typeface="MS PGothic"/>
              </a:rPr>
              <a:t>(and territorial) taxes</a:t>
            </a:r>
            <a:r>
              <a:rPr lang="en-US" sz="2000" b="1" kern="0" dirty="0">
                <a:ea typeface="MS PGothic"/>
                <a:cs typeface="Arial"/>
              </a:rPr>
              <a:t> </a:t>
            </a:r>
            <a:r>
              <a:rPr lang="en-US" sz="2000" kern="0" dirty="0">
                <a:ea typeface="MS PGothic"/>
                <a:cs typeface="Arial"/>
              </a:rPr>
              <a:t>are for the province </a:t>
            </a:r>
            <a:r>
              <a:rPr lang="en-US" sz="2000" dirty="0">
                <a:ea typeface="MS PGothic"/>
              </a:rPr>
              <a:t>(or territory) in</a:t>
            </a:r>
            <a:r>
              <a:rPr lang="en-US" sz="2000" kern="0" dirty="0">
                <a:ea typeface="MS PGothic"/>
                <a:cs typeface="Arial"/>
              </a:rPr>
              <a:t> which you live.</a:t>
            </a:r>
            <a:endParaRPr lang="en-US" sz="2000" dirty="0">
              <a:ea typeface="MS PGothic"/>
            </a:endParaRPr>
          </a:p>
          <a:p>
            <a:pPr marL="0" indent="0">
              <a:lnSpc>
                <a:spcPts val="2400"/>
              </a:lnSpc>
              <a:buNone/>
            </a:pPr>
            <a:endParaRPr lang="en-US" sz="2000" dirty="0">
              <a:ea typeface="MS PGothic"/>
            </a:endParaRPr>
          </a:p>
          <a:p>
            <a:pPr marL="285750" indent="-285750">
              <a:lnSpc>
                <a:spcPts val="2400"/>
              </a:lnSpc>
              <a:buFont typeface="Arial"/>
              <a:buChar char="•"/>
            </a:pPr>
            <a:r>
              <a:rPr lang="en-US" sz="2000" kern="0" dirty="0">
                <a:ea typeface="MS PGothic"/>
                <a:cs typeface="Arial"/>
              </a:rPr>
              <a:t>The amount of Provincial </a:t>
            </a:r>
            <a:r>
              <a:rPr lang="en-US" sz="2000" dirty="0">
                <a:ea typeface="MS PGothic"/>
              </a:rPr>
              <a:t>(or Territorial) taxes</a:t>
            </a:r>
            <a:r>
              <a:rPr lang="en-US" sz="2000" kern="0" dirty="0">
                <a:ea typeface="MS PGothic"/>
                <a:cs typeface="Arial"/>
              </a:rPr>
              <a:t> </a:t>
            </a:r>
            <a:r>
              <a:rPr lang="en-US" sz="2000" dirty="0">
                <a:ea typeface="MS PGothic"/>
              </a:rPr>
              <a:t>that citizens</a:t>
            </a:r>
            <a:r>
              <a:rPr lang="en-US" sz="2000" kern="0" dirty="0">
                <a:ea typeface="MS PGothic"/>
                <a:cs typeface="Arial"/>
              </a:rPr>
              <a:t> pay are different for every province</a:t>
            </a:r>
            <a:r>
              <a:rPr lang="en-US" sz="2000" dirty="0">
                <a:ea typeface="MS PGothic"/>
              </a:rPr>
              <a:t> or territory</a:t>
            </a:r>
            <a:r>
              <a:rPr lang="en-US" sz="2000" kern="0" dirty="0">
                <a:ea typeface="MS PGothic"/>
                <a:cs typeface="Arial"/>
              </a:rPr>
              <a:t>.</a:t>
            </a:r>
            <a:endParaRPr lang="en-US" dirty="0"/>
          </a:p>
          <a:p>
            <a:pPr marL="342900" indent="-342900">
              <a:lnSpc>
                <a:spcPts val="2500"/>
              </a:lnSpc>
            </a:pPr>
            <a:endParaRPr lang="en-US" sz="2000" dirty="0">
              <a:solidFill>
                <a:schemeClr val="tx1"/>
              </a:solidFill>
            </a:endParaRPr>
          </a:p>
        </p:txBody>
      </p:sp>
      <p:pic>
        <p:nvPicPr>
          <p:cNvPr id="4" name="Picture 3">
            <a:extLst>
              <a:ext uri="{FF2B5EF4-FFF2-40B4-BE49-F238E27FC236}">
                <a16:creationId xmlns:a16="http://schemas.microsoft.com/office/drawing/2014/main" id="{6878935A-7379-CB0A-82D4-FDA911B54360}"/>
              </a:ext>
            </a:extLst>
          </p:cNvPr>
          <p:cNvPicPr>
            <a:picLocks noChangeAspect="1"/>
          </p:cNvPicPr>
          <p:nvPr/>
        </p:nvPicPr>
        <p:blipFill>
          <a:blip r:embed="rId2"/>
          <a:stretch>
            <a:fillRect/>
          </a:stretch>
        </p:blipFill>
        <p:spPr>
          <a:xfrm>
            <a:off x="5403122" y="2628703"/>
            <a:ext cx="1413394" cy="1131319"/>
          </a:xfrm>
          <a:prstGeom prst="rect">
            <a:avLst/>
          </a:prstGeom>
        </p:spPr>
      </p:pic>
      <p:pic>
        <p:nvPicPr>
          <p:cNvPr id="7" name="Picture 5" descr="Map&#10;&#10;Description automatically generated">
            <a:extLst>
              <a:ext uri="{FF2B5EF4-FFF2-40B4-BE49-F238E27FC236}">
                <a16:creationId xmlns:a16="http://schemas.microsoft.com/office/drawing/2014/main" id="{6D060C42-E841-DD60-DCCF-404501EC4E83}"/>
              </a:ext>
            </a:extLst>
          </p:cNvPr>
          <p:cNvPicPr>
            <a:picLocks noChangeAspect="1"/>
          </p:cNvPicPr>
          <p:nvPr/>
        </p:nvPicPr>
        <p:blipFill>
          <a:blip r:embed="rId3"/>
          <a:stretch>
            <a:fillRect/>
          </a:stretch>
        </p:blipFill>
        <p:spPr>
          <a:xfrm>
            <a:off x="7121221" y="2618268"/>
            <a:ext cx="1215429" cy="1145998"/>
          </a:xfrm>
          <a:prstGeom prst="rect">
            <a:avLst/>
          </a:prstGeom>
        </p:spPr>
      </p:pic>
    </p:spTree>
    <p:extLst>
      <p:ext uri="{BB962C8B-B14F-4D97-AF65-F5344CB8AC3E}">
        <p14:creationId xmlns:p14="http://schemas.microsoft.com/office/powerpoint/2010/main" val="363291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buNone/>
            </a:pPr>
            <a:r>
              <a:rPr lang="en-US" sz="2000" b="1" kern="0" dirty="0">
                <a:ea typeface="MS PGothic"/>
                <a:cs typeface="Arial"/>
              </a:rPr>
              <a:t>Do some research on taxes to get an understanding of how deductions are calculated. </a:t>
            </a:r>
            <a:r>
              <a:rPr lang="en-US" sz="2000" kern="0" dirty="0">
                <a:ea typeface="MS PGothic"/>
                <a:cs typeface="Arial"/>
              </a:rPr>
              <a:t>Remember to look at both </a:t>
            </a:r>
            <a:r>
              <a:rPr lang="en-US" sz="2000" b="1" kern="0" dirty="0">
                <a:ea typeface="MS PGothic"/>
                <a:cs typeface="Arial"/>
              </a:rPr>
              <a:t>Provincial</a:t>
            </a:r>
            <a:r>
              <a:rPr lang="en-US" sz="2000" kern="0" dirty="0">
                <a:ea typeface="MS PGothic"/>
                <a:cs typeface="Arial"/>
              </a:rPr>
              <a:t> and </a:t>
            </a:r>
            <a:r>
              <a:rPr lang="en-US" sz="2000" b="1" kern="0" dirty="0">
                <a:ea typeface="MS PGothic"/>
                <a:cs typeface="Arial"/>
              </a:rPr>
              <a:t>Federal.</a:t>
            </a:r>
            <a:endParaRPr lang="en-US" sz="2000" b="1" kern="0" dirty="0">
              <a:cs typeface="Arial"/>
            </a:endParaRPr>
          </a:p>
          <a:p>
            <a:pPr marL="0" indent="0">
              <a:lnSpc>
                <a:spcPts val="2400"/>
              </a:lnSpc>
              <a:buNone/>
            </a:pPr>
            <a:endParaRPr lang="en-US" sz="2000" b="1" kern="0" dirty="0">
              <a:ea typeface="MS PGothic"/>
              <a:cs typeface="+mn-lt"/>
            </a:endParaRPr>
          </a:p>
          <a:p>
            <a:pPr marL="0" indent="0">
              <a:lnSpc>
                <a:spcPts val="2400"/>
              </a:lnSpc>
              <a:buNone/>
            </a:pPr>
            <a:r>
              <a:rPr lang="en-US" sz="2000" kern="0" dirty="0">
                <a:ea typeface="MS PGothic"/>
                <a:cs typeface="+mn-lt"/>
              </a:rPr>
              <a:t>Here are some links you can start with:</a:t>
            </a:r>
          </a:p>
          <a:p>
            <a:pPr marL="0" indent="0">
              <a:lnSpc>
                <a:spcPts val="2400"/>
              </a:lnSpc>
              <a:buNone/>
            </a:pPr>
            <a:endParaRPr lang="en-US" sz="2000" kern="0" dirty="0">
              <a:ea typeface="MS PGothic"/>
              <a:cs typeface="+mn-lt"/>
            </a:endParaRPr>
          </a:p>
          <a:p>
            <a:pPr marL="285750" indent="-285750">
              <a:lnSpc>
                <a:spcPts val="2400"/>
              </a:lnSpc>
              <a:buFont typeface="Arial"/>
              <a:buChar char="•"/>
            </a:pPr>
            <a:r>
              <a:rPr lang="en-US" sz="2000" kern="0" dirty="0">
                <a:ea typeface="MS PGothic"/>
                <a:cs typeface="+mn-lt"/>
                <a:hlinkClick r:id="rId2"/>
              </a:rPr>
              <a:t>Personal Income Tax</a:t>
            </a:r>
            <a:endParaRPr lang="en-US" sz="2000" kern="0" dirty="0">
              <a:ea typeface="MS PGothic"/>
              <a:cs typeface="+mn-lt"/>
            </a:endParaRPr>
          </a:p>
          <a:p>
            <a:pPr marL="285750" indent="-285750">
              <a:lnSpc>
                <a:spcPts val="2400"/>
              </a:lnSpc>
              <a:buFont typeface="Arial"/>
              <a:buChar char="•"/>
            </a:pPr>
            <a:endParaRPr lang="en-US" sz="2000" kern="0" dirty="0">
              <a:ea typeface="MS PGothic"/>
              <a:cs typeface="+mn-lt"/>
            </a:endParaRPr>
          </a:p>
          <a:p>
            <a:pPr marL="285750" indent="-285750">
              <a:lnSpc>
                <a:spcPts val="2400"/>
              </a:lnSpc>
              <a:buFont typeface="Arial"/>
              <a:buChar char="•"/>
            </a:pPr>
            <a:r>
              <a:rPr lang="en-US" sz="2000" kern="0" dirty="0">
                <a:ea typeface="+mn-lt"/>
                <a:cs typeface="+mn-lt"/>
                <a:hlinkClick r:id="rId3"/>
              </a:rPr>
              <a:t>Tax Rates</a:t>
            </a:r>
            <a:endParaRPr lang="en-US" sz="2000" kern="0" dirty="0">
              <a:cs typeface="Arial"/>
            </a:endParaRPr>
          </a:p>
          <a:p>
            <a:pPr marL="342900" indent="-342900">
              <a:lnSpc>
                <a:spcPts val="2500"/>
              </a:lnSpc>
            </a:pPr>
            <a:endParaRPr lang="en-US" sz="2000" dirty="0">
              <a:solidFill>
                <a:schemeClr val="tx1"/>
              </a:solidFill>
            </a:endParaRPr>
          </a:p>
        </p:txBody>
      </p:sp>
      <p:pic>
        <p:nvPicPr>
          <p:cNvPr id="5" name="Picture 4" descr="A picture containing text, container, sign, can&#10;&#10;Description automatically generated">
            <a:extLst>
              <a:ext uri="{FF2B5EF4-FFF2-40B4-BE49-F238E27FC236}">
                <a16:creationId xmlns:a16="http://schemas.microsoft.com/office/drawing/2014/main" id="{4F29AA88-CD8B-14FE-D508-FFE580B09920}"/>
              </a:ext>
            </a:extLst>
          </p:cNvPr>
          <p:cNvPicPr>
            <a:picLocks noChangeAspect="1"/>
          </p:cNvPicPr>
          <p:nvPr/>
        </p:nvPicPr>
        <p:blipFill>
          <a:blip r:embed="rId4"/>
          <a:stretch>
            <a:fillRect/>
          </a:stretch>
        </p:blipFill>
        <p:spPr>
          <a:xfrm>
            <a:off x="5592452" y="3106299"/>
            <a:ext cx="2743200" cy="2625031"/>
          </a:xfrm>
          <a:prstGeom prst="rect">
            <a:avLst/>
          </a:prstGeom>
        </p:spPr>
      </p:pic>
    </p:spTree>
    <p:extLst>
      <p:ext uri="{BB962C8B-B14F-4D97-AF65-F5344CB8AC3E}">
        <p14:creationId xmlns:p14="http://schemas.microsoft.com/office/powerpoint/2010/main" val="415057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buNone/>
            </a:pPr>
            <a:r>
              <a:rPr lang="en-US" sz="2000" b="1" kern="0" dirty="0">
                <a:ea typeface="MS PGothic"/>
                <a:cs typeface="Arial"/>
              </a:rPr>
              <a:t>Follow through to see the deductions for an employee </a:t>
            </a:r>
            <a:endParaRPr lang="en-US" sz="2000" b="1" kern="0" dirty="0">
              <a:cs typeface="Arial"/>
            </a:endParaRPr>
          </a:p>
          <a:p>
            <a:pPr marL="0" indent="0">
              <a:lnSpc>
                <a:spcPts val="2400"/>
              </a:lnSpc>
              <a:buNone/>
            </a:pPr>
            <a:r>
              <a:rPr lang="en-US" sz="2000" b="1" kern="0" dirty="0">
                <a:ea typeface="MS PGothic"/>
                <a:cs typeface="Arial"/>
              </a:rPr>
              <a:t>named Tanya from 2021. </a:t>
            </a:r>
            <a:endParaRPr lang="en-US" sz="2000" b="1" kern="0" dirty="0">
              <a:cs typeface="Arial"/>
            </a:endParaRPr>
          </a:p>
          <a:p>
            <a:pPr marL="0" indent="0">
              <a:lnSpc>
                <a:spcPts val="2400"/>
              </a:lnSpc>
              <a:buNone/>
            </a:pPr>
            <a:r>
              <a:rPr lang="en-US" sz="2000" kern="0" dirty="0">
                <a:ea typeface="MS PGothic"/>
                <a:cs typeface="Arial"/>
              </a:rPr>
              <a:t>She is an adult and lives in Ontario.</a:t>
            </a:r>
            <a:endParaRPr lang="en-US" sz="2000" b="1" kern="0" dirty="0">
              <a:cs typeface="Arial"/>
            </a:endParaRPr>
          </a:p>
          <a:p>
            <a:pPr marL="0" indent="0">
              <a:lnSpc>
                <a:spcPts val="2400"/>
              </a:lnSpc>
              <a:buNone/>
            </a:pPr>
            <a:endParaRPr lang="en-US" sz="2000" b="1" kern="0" dirty="0">
              <a:ea typeface="MS PGothic"/>
              <a:cs typeface="Arial"/>
            </a:endParaRPr>
          </a:p>
          <a:p>
            <a:pPr marL="0" indent="0">
              <a:lnSpc>
                <a:spcPts val="2400"/>
              </a:lnSpc>
              <a:buNone/>
            </a:pPr>
            <a:r>
              <a:rPr lang="en-US" sz="2000" kern="0" dirty="0">
                <a:ea typeface="MS PGothic"/>
                <a:cs typeface="Arial"/>
              </a:rPr>
              <a:t>Tanya earns  $28,058.68 in a year.</a:t>
            </a:r>
            <a:endParaRPr lang="en-US" sz="2000" kern="0" dirty="0">
              <a:cs typeface="Arial"/>
            </a:endParaRPr>
          </a:p>
          <a:p>
            <a:pPr marL="0" indent="0">
              <a:lnSpc>
                <a:spcPts val="2400"/>
              </a:lnSpc>
              <a:buNone/>
            </a:pPr>
            <a:r>
              <a:rPr lang="en-US" sz="2000" b="1" kern="0" dirty="0">
                <a:ea typeface="MS PGothic"/>
                <a:cs typeface="Arial"/>
              </a:rPr>
              <a:t>Every two weeks</a:t>
            </a:r>
            <a:r>
              <a:rPr lang="en-US" sz="2000" kern="0" dirty="0">
                <a:ea typeface="MS PGothic"/>
                <a:cs typeface="Arial"/>
              </a:rPr>
              <a:t> she receives a pay cheque for </a:t>
            </a:r>
            <a:r>
              <a:rPr lang="en-US" sz="2000" b="1" kern="0" dirty="0">
                <a:ea typeface="MS PGothic"/>
                <a:cs typeface="Arial"/>
              </a:rPr>
              <a:t>$1,079.18.</a:t>
            </a:r>
          </a:p>
          <a:p>
            <a:pPr marL="0" indent="0">
              <a:lnSpc>
                <a:spcPts val="2400"/>
              </a:lnSpc>
              <a:buNone/>
            </a:pPr>
            <a:endParaRPr lang="en-US" sz="2000" kern="0" dirty="0">
              <a:ea typeface="MS PGothic"/>
              <a:cs typeface="Arial"/>
            </a:endParaRPr>
          </a:p>
          <a:p>
            <a:pPr marL="0" indent="0">
              <a:lnSpc>
                <a:spcPts val="2400"/>
              </a:lnSpc>
              <a:buNone/>
            </a:pPr>
            <a:r>
              <a:rPr lang="en-US" sz="2000" b="1" kern="0" dirty="0">
                <a:ea typeface="MS PGothic"/>
                <a:cs typeface="Arial"/>
              </a:rPr>
              <a:t>$54.59</a:t>
            </a:r>
            <a:r>
              <a:rPr lang="en-US" sz="2000" kern="0" dirty="0">
                <a:ea typeface="MS PGothic"/>
                <a:cs typeface="Arial"/>
              </a:rPr>
              <a:t> of every pay cheque will go towards</a:t>
            </a:r>
            <a:r>
              <a:rPr lang="en-US" sz="2000" b="1" kern="0" dirty="0">
                <a:ea typeface="MS PGothic"/>
                <a:cs typeface="Arial"/>
              </a:rPr>
              <a:t> Provincial Income Tax.</a:t>
            </a:r>
            <a:endParaRPr lang="en-US" sz="2000" b="1" kern="0" dirty="0">
              <a:cs typeface="Arial"/>
            </a:endParaRPr>
          </a:p>
          <a:p>
            <a:pPr marL="0" indent="0">
              <a:lnSpc>
                <a:spcPts val="2400"/>
              </a:lnSpc>
              <a:buNone/>
            </a:pPr>
            <a:endParaRPr lang="en-US" sz="2000" b="1" kern="0" dirty="0">
              <a:ea typeface="MS PGothic"/>
              <a:cs typeface="Arial"/>
            </a:endParaRPr>
          </a:p>
          <a:p>
            <a:pPr marL="0" indent="0">
              <a:lnSpc>
                <a:spcPts val="2400"/>
              </a:lnSpc>
              <a:buNone/>
            </a:pPr>
            <a:r>
              <a:rPr lang="en-US" sz="2000" kern="0" dirty="0">
                <a:ea typeface="MS PGothic"/>
                <a:cs typeface="Arial"/>
              </a:rPr>
              <a:t>This </a:t>
            </a:r>
            <a:r>
              <a:rPr lang="en-US" sz="2000" dirty="0">
                <a:ea typeface="MS PGothic"/>
              </a:rPr>
              <a:t>tax rate is</a:t>
            </a:r>
            <a:r>
              <a:rPr lang="en-US" sz="2000" kern="0" dirty="0">
                <a:ea typeface="MS PGothic"/>
                <a:cs typeface="Arial"/>
              </a:rPr>
              <a:t> 5.05%.</a:t>
            </a:r>
          </a:p>
          <a:p>
            <a:pPr marL="342900" indent="-342900">
              <a:lnSpc>
                <a:spcPts val="2500"/>
              </a:lnSpc>
            </a:pPr>
            <a:endParaRPr lang="en-US" sz="2000" dirty="0">
              <a:solidFill>
                <a:schemeClr val="tx1"/>
              </a:solidFill>
            </a:endParaRPr>
          </a:p>
        </p:txBody>
      </p:sp>
      <p:pic>
        <p:nvPicPr>
          <p:cNvPr id="6" name="Picture 5" descr="Icon&#10;&#10;Description automatically generated">
            <a:extLst>
              <a:ext uri="{FF2B5EF4-FFF2-40B4-BE49-F238E27FC236}">
                <a16:creationId xmlns:a16="http://schemas.microsoft.com/office/drawing/2014/main" id="{1B5A288D-9542-3C50-391C-0D474B4D4B26}"/>
              </a:ext>
            </a:extLst>
          </p:cNvPr>
          <p:cNvPicPr>
            <a:picLocks noChangeAspect="1"/>
          </p:cNvPicPr>
          <p:nvPr/>
        </p:nvPicPr>
        <p:blipFill>
          <a:blip r:embed="rId2"/>
          <a:stretch>
            <a:fillRect/>
          </a:stretch>
        </p:blipFill>
        <p:spPr>
          <a:xfrm>
            <a:off x="7125085" y="745313"/>
            <a:ext cx="1582791" cy="1890757"/>
          </a:xfrm>
          <a:prstGeom prst="rect">
            <a:avLst/>
          </a:prstGeom>
        </p:spPr>
      </p:pic>
    </p:spTree>
    <p:extLst>
      <p:ext uri="{BB962C8B-B14F-4D97-AF65-F5344CB8AC3E}">
        <p14:creationId xmlns:p14="http://schemas.microsoft.com/office/powerpoint/2010/main" val="4087803092"/>
      </p:ext>
    </p:extLst>
  </p:cSld>
  <p:clrMapOvr>
    <a:masterClrMapping/>
  </p:clrMapOvr>
</p:sld>
</file>

<file path=ppt/theme/theme1.xml><?xml version="1.0" encoding="utf-8"?>
<a:theme xmlns:a="http://schemas.openxmlformats.org/drawingml/2006/main" name="Office Theme">
  <a:themeElements>
    <a:clrScheme name="United for Literacy">
      <a:dk1>
        <a:srgbClr val="000000"/>
      </a:dk1>
      <a:lt1>
        <a:srgbClr val="FFFFFF"/>
      </a:lt1>
      <a:dk2>
        <a:srgbClr val="093254"/>
      </a:dk2>
      <a:lt2>
        <a:srgbClr val="FFFFFF"/>
      </a:lt2>
      <a:accent1>
        <a:srgbClr val="005659"/>
      </a:accent1>
      <a:accent2>
        <a:srgbClr val="093254"/>
      </a:accent2>
      <a:accent3>
        <a:srgbClr val="3FA947"/>
      </a:accent3>
      <a:accent4>
        <a:srgbClr val="00734F"/>
      </a:accent4>
      <a:accent5>
        <a:srgbClr val="92C82E"/>
      </a:accent5>
      <a:accent6>
        <a:srgbClr val="F36C20"/>
      </a:accent6>
      <a:hlink>
        <a:srgbClr val="00BFDF"/>
      </a:hlink>
      <a:folHlink>
        <a:srgbClr val="7330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FBC8EA80-A3DA-E54B-88C8-85CC3B551E85}" vid="{D8FACF28-C2FD-DE47-9339-3293D044943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493094-0435-4eae-a32c-76983131fc0f">
      <Terms xmlns="http://schemas.microsoft.com/office/infopath/2007/PartnerControls"/>
    </lcf76f155ced4ddcb4097134ff3c332f>
    <TaxCatchAll xmlns="1bca0e2f-16d9-4d6a-8327-7fd70d55969c" xsi:nil="true"/>
    <SharedWithUsers xmlns="1bca0e2f-16d9-4d6a-8327-7fd70d55969c">
      <UserInfo>
        <DisplayName>Kris Knutson</DisplayName>
        <AccountId>128</AccountId>
        <AccountType/>
      </UserInfo>
      <UserInfo>
        <DisplayName>Ellie Chan</DisplayName>
        <AccountId>12</AccountId>
        <AccountType/>
      </UserInfo>
      <UserInfo>
        <DisplayName>Teal Booth</DisplayName>
        <AccountId>126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5" ma:contentTypeDescription="Create a new document." ma:contentTypeScope="" ma:versionID="2567e716e479f0fe1fad83c07d0475b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012dbca595c35fff498512ea9a6f57f6"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4ab7d2-68ae-4300-a5cd-dbcd0e7db7b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5c5a-a45e-43e1-b40a-0ff7d4a9c2a1}" ma:internalName="TaxCatchAll" ma:showField="CatchAllData" ma:web="1bca0e2f-16d9-4d6a-8327-7fd70d559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34A581EC-43B8-4740-9F2D-8D1D7BA3A37E}">
  <ds:schemaRefs>
    <ds:schemaRef ds:uri="http://schemas.microsoft.com/sharepoint/v3/contenttype/forms"/>
  </ds:schemaRefs>
</ds:datastoreItem>
</file>

<file path=customXml/itemProps2.xml><?xml version="1.0" encoding="utf-8"?>
<ds:datastoreItem xmlns:ds="http://schemas.openxmlformats.org/officeDocument/2006/customXml" ds:itemID="{6BAB852A-0F1E-43AF-86DD-CDEB92FA258D}">
  <ds:schemaRefs>
    <ds:schemaRef ds:uri="http://purl.org/dc/terms/"/>
    <ds:schemaRef ds:uri="f6493094-0435-4eae-a32c-76983131fc0f"/>
    <ds:schemaRef ds:uri="http://www.w3.org/XML/1998/namespace"/>
    <ds:schemaRef ds:uri="http://purl.org/dc/dcmitype/"/>
    <ds:schemaRef ds:uri="http://schemas.microsoft.com/office/2006/documentManagement/types"/>
    <ds:schemaRef ds:uri="http://purl.org/dc/elements/1.1/"/>
    <ds:schemaRef ds:uri="1bca0e2f-16d9-4d6a-8327-7fd70d55969c"/>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F5E0CEC-0EDD-4AF9-A2EB-8FE71F2303DA}">
  <ds:schemaRefs>
    <ds:schemaRef ds:uri="1bca0e2f-16d9-4d6a-8327-7fd70d55969c"/>
    <ds:schemaRef ds:uri="f6493094-0435-4eae-a32c-76983131f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12A6851-F7E1-42FB-812A-E3A1277D296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1763</Words>
  <Application>Microsoft Office PowerPoint</Application>
  <PresentationFormat>On-screen Show (4:3)</PresentationFormat>
  <Paragraphs>217</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Arial,Sans-Serif</vt:lpstr>
      <vt:lpstr>Calibri</vt:lpstr>
      <vt:lpstr>Office Theme</vt:lpstr>
      <vt:lpstr>Understanding Payroll Deductions</vt:lpstr>
      <vt:lpstr>A Special Note for Teachers</vt:lpstr>
      <vt:lpstr>Students Will…</vt:lpstr>
      <vt:lpstr>Why Taxes?</vt:lpstr>
      <vt:lpstr>Understanding Pay Stubs</vt:lpstr>
      <vt:lpstr>Income Tax</vt:lpstr>
      <vt:lpstr>Income Tax</vt:lpstr>
      <vt:lpstr>Income Tax</vt:lpstr>
      <vt:lpstr>Income Tax</vt:lpstr>
      <vt:lpstr>Income Tax</vt:lpstr>
      <vt:lpstr>Income Tax</vt:lpstr>
      <vt:lpstr>Income Tax</vt:lpstr>
      <vt:lpstr>Tax Credits</vt:lpstr>
      <vt:lpstr>Tax Credits</vt:lpstr>
      <vt:lpstr>CPP: Canadian Pension Plan</vt:lpstr>
      <vt:lpstr>CPP: Canadian Pension Plan</vt:lpstr>
      <vt:lpstr>CPP: Canadian Pension Plan</vt:lpstr>
      <vt:lpstr>CPP: Canadian Pension Plan</vt:lpstr>
      <vt:lpstr>E.I. Employment Insurance</vt:lpstr>
      <vt:lpstr>E.I. Employment Insurance</vt:lpstr>
      <vt:lpstr>E.I. Employment Insurance</vt:lpstr>
      <vt:lpstr>Union</vt:lpstr>
      <vt:lpstr>Benefit Plans</vt:lpstr>
      <vt:lpstr>Benefit Plans: RSP  (Retirement Savings Plan)</vt:lpstr>
      <vt:lpstr>Benefit Plans: Additional Healthcare</vt:lpstr>
      <vt:lpstr>Benefit Plans</vt:lpstr>
      <vt:lpstr>Charitable Tax Credits</vt:lpstr>
      <vt:lpstr>Charitable Tax Credits</vt:lpstr>
      <vt:lpstr>Sample Pay Stub</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38</cp:revision>
  <dcterms:created xsi:type="dcterms:W3CDTF">2011-06-06T13:23:04Z</dcterms:created>
  <dcterms:modified xsi:type="dcterms:W3CDTF">2023-03-28T20:50:13Z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Meredith Roberts</vt:lpwstr>
  </property>
  <property fmtid="{D5CDD505-2E9C-101B-9397-08002B2CF9AE}" pid="3" name="Order">
    <vt:lpwstr>935400.000000000</vt:lpwstr>
  </property>
  <property fmtid="{D5CDD505-2E9C-101B-9397-08002B2CF9AE}" pid="4" name="display_urn:schemas-microsoft-com:office:office#Author">
    <vt:lpwstr>Meredith Roberts</vt:lpwstr>
  </property>
  <property fmtid="{D5CDD505-2E9C-101B-9397-08002B2CF9AE}" pid="5" name="ContentTypeId">
    <vt:lpwstr>0x0101006F7E63EF2496EC4A8317235C224509C7</vt:lpwstr>
  </property>
  <property fmtid="{D5CDD505-2E9C-101B-9397-08002B2CF9AE}" pid="6" name="MediaServiceImageTags">
    <vt:lpwstr/>
  </property>
</Properties>
</file>