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894" r:id="rId5"/>
  </p:sldMasterIdLst>
  <p:notesMasterIdLst>
    <p:notesMasterId r:id="rId37"/>
  </p:notesMasterIdLst>
  <p:handoutMasterIdLst>
    <p:handoutMasterId r:id="rId38"/>
  </p:handoutMasterIdLst>
  <p:sldIdLst>
    <p:sldId id="346" r:id="rId6"/>
    <p:sldId id="376" r:id="rId7"/>
    <p:sldId id="348" r:id="rId8"/>
    <p:sldId id="349" r:id="rId9"/>
    <p:sldId id="350" r:id="rId10"/>
    <p:sldId id="377" r:id="rId11"/>
    <p:sldId id="378" r:id="rId12"/>
    <p:sldId id="351" r:id="rId13"/>
    <p:sldId id="352" r:id="rId14"/>
    <p:sldId id="353" r:id="rId15"/>
    <p:sldId id="354" r:id="rId16"/>
    <p:sldId id="355" r:id="rId17"/>
    <p:sldId id="379" r:id="rId18"/>
    <p:sldId id="357" r:id="rId19"/>
    <p:sldId id="360" r:id="rId20"/>
    <p:sldId id="361" r:id="rId21"/>
    <p:sldId id="362" r:id="rId22"/>
    <p:sldId id="363" r:id="rId23"/>
    <p:sldId id="364" r:id="rId24"/>
    <p:sldId id="365" r:id="rId25"/>
    <p:sldId id="366" r:id="rId26"/>
    <p:sldId id="367" r:id="rId27"/>
    <p:sldId id="381" r:id="rId28"/>
    <p:sldId id="368" r:id="rId29"/>
    <p:sldId id="369" r:id="rId30"/>
    <p:sldId id="382" r:id="rId31"/>
    <p:sldId id="383" r:id="rId32"/>
    <p:sldId id="385" r:id="rId33"/>
    <p:sldId id="386" r:id="rId34"/>
    <p:sldId id="387" r:id="rId35"/>
    <p:sldId id="384"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5954"/>
    <a:srgbClr val="5C4A89"/>
    <a:srgbClr val="FDCE3A"/>
    <a:srgbClr val="98BF1E"/>
    <a:srgbClr val="477E27"/>
    <a:srgbClr val="003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B1AC0-0C07-4495-B63E-95B4CC186A03}" v="155" dt="2024-03-27T20:54:32.8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67" d="100"/>
          <a:sy n="67" d="100"/>
        </p:scale>
        <p:origin x="704" y="4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9495D4-AEC1-44CC-876E-4AF530B265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9628FBB7-FDB5-4623-B9FE-64001DA93A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D2C2C782-B009-4CCF-A3FF-4524DEEEDA32}" type="datetimeFigureOut">
              <a:rPr lang="en-US"/>
              <a:pPr>
                <a:defRPr/>
              </a:pPr>
              <a:t>3/27/2024</a:t>
            </a:fld>
            <a:endParaRPr lang="en-US"/>
          </a:p>
        </p:txBody>
      </p:sp>
      <p:sp>
        <p:nvSpPr>
          <p:cNvPr id="4" name="Footer Placeholder 3">
            <a:extLst>
              <a:ext uri="{FF2B5EF4-FFF2-40B4-BE49-F238E27FC236}">
                <a16:creationId xmlns:a16="http://schemas.microsoft.com/office/drawing/2014/main" id="{632818AA-55B8-488A-84EB-BD1F897251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AFBC563D-D661-43E1-B327-1C8E3874307C}"/>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2AC7960-17DD-4183-9673-25EA59BC591F}"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C0CD097-99D6-44F0-8D58-7C302EFBFAC9}"/>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8195" name="Rectangle 3">
            <a:extLst>
              <a:ext uri="{FF2B5EF4-FFF2-40B4-BE49-F238E27FC236}">
                <a16:creationId xmlns:a16="http://schemas.microsoft.com/office/drawing/2014/main" id="{F35DE2AF-BB9B-47E5-91EB-E12202C4A018}"/>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1268" name="Rectangle 4">
            <a:extLst>
              <a:ext uri="{FF2B5EF4-FFF2-40B4-BE49-F238E27FC236}">
                <a16:creationId xmlns:a16="http://schemas.microsoft.com/office/drawing/2014/main" id="{A06F05BA-3762-4E31-9B07-23595465C0C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4ED3AFCF-F459-436C-9A70-562B6B0082FE}"/>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a:extLst>
              <a:ext uri="{FF2B5EF4-FFF2-40B4-BE49-F238E27FC236}">
                <a16:creationId xmlns:a16="http://schemas.microsoft.com/office/drawing/2014/main" id="{0FD2C517-4B84-4DE0-BAA4-899F817A977A}"/>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8199" name="Rectangle 7">
            <a:extLst>
              <a:ext uri="{FF2B5EF4-FFF2-40B4-BE49-F238E27FC236}">
                <a16:creationId xmlns:a16="http://schemas.microsoft.com/office/drawing/2014/main" id="{FECFCB27-DD45-43E5-9C69-9B5D946E57E0}"/>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fld id="{A909075F-1A24-4A34-8121-5E10FB53706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7" name="Google Shape;68;g123de75d5cf_1_0:notes">
            <a:extLst>
              <a:ext uri="{FF2B5EF4-FFF2-40B4-BE49-F238E27FC236}">
                <a16:creationId xmlns:a16="http://schemas.microsoft.com/office/drawing/2014/main" id="{0835CBF7-5E7F-BD0B-7302-811CA1D00656}"/>
              </a:ext>
            </a:extLst>
          </p:cNvPr>
          <p:cNvSpPr>
            <a:spLocks noGrp="1" noRot="1" noChangeAspect="1" noTextEdit="1"/>
          </p:cNvSpPr>
          <p:nvPr>
            <p:ph type="sldImg" idx="2"/>
          </p:nvPr>
        </p:nvSpPr>
        <p:spPr>
          <a:noFill/>
          <a:ln>
            <a:headEnd/>
            <a:tailEnd/>
          </a:ln>
        </p:spPr>
      </p:sp>
      <p:sp>
        <p:nvSpPr>
          <p:cNvPr id="9218" name="Google Shape;69;g123de75d5cf_1_0:notes">
            <a:extLst>
              <a:ext uri="{FF2B5EF4-FFF2-40B4-BE49-F238E27FC236}">
                <a16:creationId xmlns:a16="http://schemas.microsoft.com/office/drawing/2014/main" id="{C55900A1-4E4F-59CE-F17D-0E9E384C9CDE}"/>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9219" name="Google Shape;70;g123de75d5cf_1_0:notes">
            <a:extLst>
              <a:ext uri="{FF2B5EF4-FFF2-40B4-BE49-F238E27FC236}">
                <a16:creationId xmlns:a16="http://schemas.microsoft.com/office/drawing/2014/main" id="{1B045251-86F1-F0F7-BDC6-6898FABFA3FF}"/>
              </a:ext>
            </a:extLst>
          </p:cNvPr>
          <p:cNvSpPr>
            <a:spLocks noGrp="1" noChangeArrowheads="1"/>
          </p:cNvSpPr>
          <p:nvPr>
            <p:ph type="sldNum" sz="quarter" idx="12"/>
          </p:nvPr>
        </p:nvSpPr>
        <p:spPr>
          <a:noFill/>
        </p:spPr>
        <p:txBody>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940FCD35-C85C-3A4F-9419-AFE4A9A31073}" type="slidenum">
              <a:rPr lang="en-US" altLang="en-US"/>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251406" y="365129"/>
            <a:ext cx="8638967"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2"/>
              </a:buClr>
              <a:buSzPts val="4000"/>
              <a:buFont typeface="Aria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4" name="Google Shape;24;p4"/>
          <p:cNvSpPr txBox="1">
            <a:spLocks noGrp="1"/>
          </p:cNvSpPr>
          <p:nvPr>
            <p:ph type="body" idx="1"/>
          </p:nvPr>
        </p:nvSpPr>
        <p:spPr>
          <a:xfrm>
            <a:off x="251406" y="1825625"/>
            <a:ext cx="8638967" cy="4351338"/>
          </a:xfrm>
          <a:prstGeom prst="rect">
            <a:avLst/>
          </a:prstGeom>
          <a:noFill/>
          <a:ln>
            <a:noFill/>
          </a:ln>
        </p:spPr>
        <p:txBody>
          <a:bodyPr spcFirstLastPara="1">
            <a:normAutofit/>
          </a:bodyPr>
          <a:lstStyle>
            <a:lvl1pPr marL="342884" lvl="0" indent="-304786" algn="l">
              <a:lnSpc>
                <a:spcPct val="90000"/>
              </a:lnSpc>
              <a:spcBef>
                <a:spcPts val="750"/>
              </a:spcBef>
              <a:spcAft>
                <a:spcPts val="0"/>
              </a:spcAft>
              <a:buClr>
                <a:schemeClr val="dk1"/>
              </a:buClr>
              <a:buSzPts val="2800"/>
              <a:buChar char="•"/>
              <a:defRPr b="0" i="0">
                <a:latin typeface="Arial"/>
                <a:ea typeface="Arial"/>
                <a:cs typeface="Arial"/>
                <a:sym typeface="Arial"/>
              </a:defRPr>
            </a:lvl1pPr>
            <a:lvl2pPr marL="685766" lvl="1" indent="-285736" algn="l">
              <a:lnSpc>
                <a:spcPct val="90000"/>
              </a:lnSpc>
              <a:spcBef>
                <a:spcPts val="375"/>
              </a:spcBef>
              <a:spcAft>
                <a:spcPts val="0"/>
              </a:spcAft>
              <a:buClr>
                <a:schemeClr val="dk1"/>
              </a:buClr>
              <a:buSzPts val="2400"/>
              <a:buChar char="•"/>
              <a:defRPr b="0" i="0">
                <a:latin typeface="Arial"/>
                <a:ea typeface="Arial"/>
                <a:cs typeface="Arial"/>
                <a:sym typeface="Arial"/>
              </a:defRPr>
            </a:lvl2pPr>
            <a:lvl3pPr marL="1028649" lvl="2" indent="-266687" algn="l">
              <a:lnSpc>
                <a:spcPct val="90000"/>
              </a:lnSpc>
              <a:spcBef>
                <a:spcPts val="375"/>
              </a:spcBef>
              <a:spcAft>
                <a:spcPts val="0"/>
              </a:spcAft>
              <a:buClr>
                <a:schemeClr val="dk1"/>
              </a:buClr>
              <a:buSzPts val="2000"/>
              <a:buChar char="•"/>
              <a:defRPr b="0" i="0">
                <a:latin typeface="Arial"/>
                <a:ea typeface="Arial"/>
                <a:cs typeface="Arial"/>
                <a:sym typeface="Arial"/>
              </a:defRPr>
            </a:lvl3pPr>
            <a:lvl4pPr marL="1371532" lvl="3" indent="-257162" algn="l">
              <a:lnSpc>
                <a:spcPct val="90000"/>
              </a:lnSpc>
              <a:spcBef>
                <a:spcPts val="375"/>
              </a:spcBef>
              <a:spcAft>
                <a:spcPts val="0"/>
              </a:spcAft>
              <a:buClr>
                <a:schemeClr val="dk1"/>
              </a:buClr>
              <a:buSzPts val="1800"/>
              <a:buChar char="•"/>
              <a:defRPr b="0" i="0">
                <a:latin typeface="Arial"/>
                <a:ea typeface="Arial"/>
                <a:cs typeface="Arial"/>
                <a:sym typeface="Arial"/>
              </a:defRPr>
            </a:lvl4pPr>
            <a:lvl5pPr marL="1714415" lvl="4" indent="-257162" algn="l">
              <a:lnSpc>
                <a:spcPct val="90000"/>
              </a:lnSpc>
              <a:spcBef>
                <a:spcPts val="375"/>
              </a:spcBef>
              <a:spcAft>
                <a:spcPts val="0"/>
              </a:spcAft>
              <a:buClr>
                <a:schemeClr val="dk1"/>
              </a:buClr>
              <a:buSzPts val="1800"/>
              <a:buChar char="•"/>
              <a:defRPr b="0" i="0">
                <a:latin typeface="Arial"/>
                <a:ea typeface="Arial"/>
                <a:cs typeface="Arial"/>
                <a:sym typeface="Arial"/>
              </a:defRPr>
            </a:lvl5pPr>
            <a:lvl6pPr marL="2057297" lvl="5" indent="-257162" algn="l">
              <a:lnSpc>
                <a:spcPct val="90000"/>
              </a:lnSpc>
              <a:spcBef>
                <a:spcPts val="375"/>
              </a:spcBef>
              <a:spcAft>
                <a:spcPts val="0"/>
              </a:spcAft>
              <a:buClr>
                <a:schemeClr val="dk1"/>
              </a:buClr>
              <a:buSzPts val="1800"/>
              <a:buChar char="•"/>
              <a:defRPr/>
            </a:lvl6pPr>
            <a:lvl7pPr marL="2400180" lvl="6" indent="-257162" algn="l">
              <a:lnSpc>
                <a:spcPct val="90000"/>
              </a:lnSpc>
              <a:spcBef>
                <a:spcPts val="375"/>
              </a:spcBef>
              <a:spcAft>
                <a:spcPts val="0"/>
              </a:spcAft>
              <a:buClr>
                <a:schemeClr val="dk1"/>
              </a:buClr>
              <a:buSzPts val="1800"/>
              <a:buChar char="•"/>
              <a:defRPr/>
            </a:lvl7pPr>
            <a:lvl8pPr marL="2743064" lvl="7" indent="-257162" algn="l">
              <a:lnSpc>
                <a:spcPct val="90000"/>
              </a:lnSpc>
              <a:spcBef>
                <a:spcPts val="375"/>
              </a:spcBef>
              <a:spcAft>
                <a:spcPts val="0"/>
              </a:spcAft>
              <a:buClr>
                <a:schemeClr val="dk1"/>
              </a:buClr>
              <a:buSzPts val="1800"/>
              <a:buChar char="•"/>
              <a:defRPr/>
            </a:lvl8pPr>
            <a:lvl9pPr marL="3085946" lvl="8" indent="-257162" algn="l">
              <a:lnSpc>
                <a:spcPct val="90000"/>
              </a:lnSpc>
              <a:spcBef>
                <a:spcPts val="375"/>
              </a:spcBef>
              <a:spcAft>
                <a:spcPts val="0"/>
              </a:spcAft>
              <a:buClr>
                <a:schemeClr val="dk1"/>
              </a:buClr>
              <a:buSzPts val="1800"/>
              <a:buChar char="•"/>
              <a:defRPr/>
            </a:lvl9pPr>
          </a:lstStyle>
          <a:p>
            <a:pPr lvl="0"/>
            <a:r>
              <a:rPr lang="en-US"/>
              <a:t>Click to edit Master text styles</a:t>
            </a:r>
          </a:p>
        </p:txBody>
      </p:sp>
      <p:sp>
        <p:nvSpPr>
          <p:cNvPr id="4" name="Google Shape;13;p2">
            <a:extLst>
              <a:ext uri="{FF2B5EF4-FFF2-40B4-BE49-F238E27FC236}">
                <a16:creationId xmlns:a16="http://schemas.microsoft.com/office/drawing/2014/main" id="{6C99DF3A-4F53-FFA9-BE93-EAC502B58377}"/>
              </a:ext>
            </a:extLst>
          </p:cNvPr>
          <p:cNvSpPr txBox="1">
            <a:spLocks noGrp="1"/>
          </p:cNvSpPr>
          <p:nvPr>
            <p:ph type="dt" idx="11"/>
          </p:nvPr>
        </p:nvSpPr>
        <p:spPr>
          <a:ln/>
        </p:spPr>
        <p:txBody>
          <a:bodyPr/>
          <a:lstStyle>
            <a:lvl1pPr>
              <a:defRPr/>
            </a:lvl1pPr>
          </a:lstStyle>
          <a:p>
            <a:pPr>
              <a:defRPr/>
            </a:pPr>
            <a:endParaRPr/>
          </a:p>
        </p:txBody>
      </p:sp>
      <p:sp>
        <p:nvSpPr>
          <p:cNvPr id="5" name="Google Shape;14;p2">
            <a:extLst>
              <a:ext uri="{FF2B5EF4-FFF2-40B4-BE49-F238E27FC236}">
                <a16:creationId xmlns:a16="http://schemas.microsoft.com/office/drawing/2014/main" id="{47B1C58C-862F-15AD-A271-4B3EB25C0E83}"/>
              </a:ext>
            </a:extLst>
          </p:cNvPr>
          <p:cNvSpPr txBox="1">
            <a:spLocks noGrp="1"/>
          </p:cNvSpPr>
          <p:nvPr>
            <p:ph type="ftr" idx="12"/>
          </p:nvPr>
        </p:nvSpPr>
        <p:spPr>
          <a:ln/>
        </p:spPr>
        <p:txBody>
          <a:bodyPr/>
          <a:lstStyle>
            <a:lvl1pPr>
              <a:defRPr/>
            </a:lvl1pPr>
          </a:lstStyle>
          <a:p>
            <a:pPr>
              <a:defRPr/>
            </a:pPr>
            <a:endParaRPr/>
          </a:p>
        </p:txBody>
      </p:sp>
      <p:sp>
        <p:nvSpPr>
          <p:cNvPr id="6" name="Google Shape;15;p2">
            <a:extLst>
              <a:ext uri="{FF2B5EF4-FFF2-40B4-BE49-F238E27FC236}">
                <a16:creationId xmlns:a16="http://schemas.microsoft.com/office/drawing/2014/main" id="{DC375EF9-C07F-91AF-D3B1-144A0535DF83}"/>
              </a:ext>
            </a:extLst>
          </p:cNvPr>
          <p:cNvSpPr txBox="1">
            <a:spLocks noGrp="1"/>
          </p:cNvSpPr>
          <p:nvPr>
            <p:ph type="sldNum" idx="13"/>
          </p:nvPr>
        </p:nvSpPr>
        <p:spPr>
          <a:ln/>
        </p:spPr>
        <p:txBody>
          <a:bodyPr/>
          <a:lstStyle>
            <a:lvl1pPr>
              <a:defRPr/>
            </a:lvl1pPr>
          </a:lstStyle>
          <a:p>
            <a:pPr>
              <a:defRPr/>
            </a:pPr>
            <a:fld id="{FBF13DFA-96B8-4B46-BF7D-A03F389B0CC4}" type="slidenum">
              <a:rPr lang="en-US"/>
              <a:pPr>
                <a:defRPr/>
              </a:pPr>
              <a:t>‹#›</a:t>
            </a:fld>
            <a:endParaRPr lang="en-US"/>
          </a:p>
        </p:txBody>
      </p:sp>
    </p:spTree>
    <p:extLst>
      <p:ext uri="{BB962C8B-B14F-4D97-AF65-F5344CB8AC3E}">
        <p14:creationId xmlns:p14="http://schemas.microsoft.com/office/powerpoint/2010/main" val="2487400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pic>
        <p:nvPicPr>
          <p:cNvPr id="4" name="Google Shape;18;p3">
            <a:extLst>
              <a:ext uri="{FF2B5EF4-FFF2-40B4-BE49-F238E27FC236}">
                <a16:creationId xmlns:a16="http://schemas.microsoft.com/office/drawing/2014/main" id="{0ADB823D-2BA8-AB98-9D60-5DBC0B55264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7442" r="1755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oogle Shape;21;p3">
            <a:extLst>
              <a:ext uri="{FF2B5EF4-FFF2-40B4-BE49-F238E27FC236}">
                <a16:creationId xmlns:a16="http://schemas.microsoft.com/office/drawing/2014/main" id="{09D53A39-EB8F-CEC2-9137-DB01BE3BD89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8" y="5611813"/>
            <a:ext cx="26003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19;p3"/>
          <p:cNvSpPr txBox="1">
            <a:spLocks noGrp="1"/>
          </p:cNvSpPr>
          <p:nvPr>
            <p:ph type="ctrTitle"/>
          </p:nvPr>
        </p:nvSpPr>
        <p:spPr>
          <a:xfrm>
            <a:off x="251405" y="1122363"/>
            <a:ext cx="8593914" cy="2387600"/>
          </a:xfrm>
          <a:prstGeom prst="rect">
            <a:avLst/>
          </a:prstGeom>
          <a:noFill/>
          <a:ln>
            <a:noFill/>
          </a:ln>
        </p:spPr>
        <p:txBody>
          <a:bodyPr spcFirstLastPara="1" anchor="b">
            <a:normAutofit/>
          </a:bodyPr>
          <a:lstStyle>
            <a:lvl1pPr lvl="0" algn="l">
              <a:lnSpc>
                <a:spcPct val="90000"/>
              </a:lnSpc>
              <a:spcBef>
                <a:spcPts val="0"/>
              </a:spcBef>
              <a:spcAft>
                <a:spcPts val="0"/>
              </a:spcAft>
              <a:buClr>
                <a:schemeClr val="lt1"/>
              </a:buClr>
              <a:buSzPts val="6000"/>
              <a:buFont typeface="Arial"/>
              <a:buNone/>
              <a:defRPr sz="45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0" name="Google Shape;20;p3"/>
          <p:cNvSpPr txBox="1">
            <a:spLocks noGrp="1"/>
          </p:cNvSpPr>
          <p:nvPr>
            <p:ph type="subTitle" idx="1"/>
          </p:nvPr>
        </p:nvSpPr>
        <p:spPr>
          <a:xfrm>
            <a:off x="251405" y="3724349"/>
            <a:ext cx="8593914" cy="1533455"/>
          </a:xfrm>
          <a:prstGeom prst="rect">
            <a:avLst/>
          </a:prstGeom>
          <a:noFill/>
          <a:ln>
            <a:noFill/>
          </a:ln>
        </p:spPr>
        <p:txBody>
          <a:bodyPr spcFirstLastPara="1">
            <a:normAutofit/>
          </a:bodyPr>
          <a:lstStyle>
            <a:lvl1pPr lvl="0" algn="l">
              <a:lnSpc>
                <a:spcPct val="90000"/>
              </a:lnSpc>
              <a:spcBef>
                <a:spcPts val="750"/>
              </a:spcBef>
              <a:spcAft>
                <a:spcPts val="0"/>
              </a:spcAft>
              <a:buClr>
                <a:schemeClr val="lt1"/>
              </a:buClr>
              <a:buSzPts val="2800"/>
              <a:buNone/>
              <a:defRPr sz="2100" b="0" i="0">
                <a:solidFill>
                  <a:schemeClr val="lt1"/>
                </a:solidFill>
                <a:latin typeface="Arial"/>
                <a:ea typeface="Arial"/>
                <a:cs typeface="Arial"/>
                <a:sym typeface="Arial"/>
              </a:defRPr>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r>
              <a:rPr lang="en-US"/>
              <a:t>Click to edit Master subtitle style</a:t>
            </a:r>
            <a:endParaRPr/>
          </a:p>
        </p:txBody>
      </p:sp>
      <p:pic>
        <p:nvPicPr>
          <p:cNvPr id="6" name="Picture 5">
            <a:extLst>
              <a:ext uri="{FF2B5EF4-FFF2-40B4-BE49-F238E27FC236}">
                <a16:creationId xmlns:a16="http://schemas.microsoft.com/office/drawing/2014/main" id="{F654E697-6D80-4421-D827-44CBDDCECA27}"/>
              </a:ext>
            </a:extLst>
          </p:cNvPr>
          <p:cNvPicPr>
            <a:picLocks noChangeAspect="1"/>
          </p:cNvPicPr>
          <p:nvPr userDrawn="1"/>
        </p:nvPicPr>
        <p:blipFill>
          <a:blip r:embed="rId4"/>
          <a:srcRect/>
          <a:stretch/>
        </p:blipFill>
        <p:spPr>
          <a:xfrm>
            <a:off x="5933440" y="5999219"/>
            <a:ext cx="2911879" cy="322488"/>
          </a:xfrm>
          <a:prstGeom prst="rect">
            <a:avLst/>
          </a:prstGeom>
        </p:spPr>
      </p:pic>
    </p:spTree>
    <p:extLst>
      <p:ext uri="{BB962C8B-B14F-4D97-AF65-F5344CB8AC3E}">
        <p14:creationId xmlns:p14="http://schemas.microsoft.com/office/powerpoint/2010/main" val="6646961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Google Shape;10;p2">
            <a:extLst>
              <a:ext uri="{FF2B5EF4-FFF2-40B4-BE49-F238E27FC236}">
                <a16:creationId xmlns:a16="http://schemas.microsoft.com/office/drawing/2014/main" id="{05050A78-BCC0-962B-9F54-BC5A7503ACF5}"/>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5625"/>
            <a:ext cx="91440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Google Shape;11;p2">
            <a:extLst>
              <a:ext uri="{FF2B5EF4-FFF2-40B4-BE49-F238E27FC236}">
                <a16:creationId xmlns:a16="http://schemas.microsoft.com/office/drawing/2014/main" id="{6EFB601F-E4D3-4F95-67AA-C1DDE5009E1E}"/>
              </a:ext>
            </a:extLst>
          </p:cNvPr>
          <p:cNvSpPr txBox="1">
            <a:spLocks noGrp="1" noChangeArrowheads="1"/>
          </p:cNvSpPr>
          <p:nvPr>
            <p:ph type="title"/>
          </p:nvPr>
        </p:nvSpPr>
        <p:spPr bwMode="auto">
          <a:xfrm>
            <a:off x="250825" y="365125"/>
            <a:ext cx="863917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
        <p:nvSpPr>
          <p:cNvPr id="1028" name="Google Shape;12;p2">
            <a:extLst>
              <a:ext uri="{FF2B5EF4-FFF2-40B4-BE49-F238E27FC236}">
                <a16:creationId xmlns:a16="http://schemas.microsoft.com/office/drawing/2014/main" id="{5BE0B752-3506-0846-0CD5-07806A66CA3C}"/>
              </a:ext>
            </a:extLst>
          </p:cNvPr>
          <p:cNvSpPr txBox="1">
            <a:spLocks noGrp="1" noChangeArrowheads="1"/>
          </p:cNvSpPr>
          <p:nvPr>
            <p:ph type="body" idx="1"/>
          </p:nvPr>
        </p:nvSpPr>
        <p:spPr bwMode="auto">
          <a:xfrm>
            <a:off x="250825" y="1825625"/>
            <a:ext cx="863917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
        <p:nvSpPr>
          <p:cNvPr id="13" name="Google Shape;13;p2">
            <a:extLst>
              <a:ext uri="{FF2B5EF4-FFF2-40B4-BE49-F238E27FC236}">
                <a16:creationId xmlns:a16="http://schemas.microsoft.com/office/drawing/2014/main" id="{8AD8C511-E917-E5C9-AB84-8257300C47FD}"/>
              </a:ext>
            </a:extLst>
          </p:cNvPr>
          <p:cNvSpPr txBox="1">
            <a:spLocks noGrp="1"/>
          </p:cNvSpPr>
          <p:nvPr>
            <p:ph type="dt" idx="10"/>
          </p:nvPr>
        </p:nvSpPr>
        <p:spPr>
          <a:xfrm>
            <a:off x="3927475" y="6356350"/>
            <a:ext cx="1285875" cy="365125"/>
          </a:xfrm>
          <a:prstGeom prst="rect">
            <a:avLst/>
          </a:prstGeom>
          <a:noFill/>
          <a:ln>
            <a:noFill/>
          </a:ln>
        </p:spPr>
        <p:txBody>
          <a:bodyPr spcFirstLastPara="1" wrap="square" lIns="91425" tIns="45700" rIns="91425" bIns="45700" anchor="ctr" anchorCtr="0">
            <a:noAutofit/>
          </a:bodyPr>
          <a:lstStyle>
            <a:lvl1pPr marR="0" lvl="0" algn="ctr" rtl="0" eaLnBrk="1" fontAlgn="auto" hangingPunct="1">
              <a:spcBef>
                <a:spcPts val="0"/>
              </a:spcBef>
              <a:spcAft>
                <a:spcPts val="0"/>
              </a:spcAft>
              <a:buClr>
                <a:srgbClr val="000000"/>
              </a:buClr>
              <a:buSzPts val="1400"/>
              <a:buFont typeface="Arial"/>
              <a:buNone/>
              <a:defRPr sz="750" b="0" i="0" u="none" strike="noStrike" kern="0" cap="none">
                <a:solidFill>
                  <a:schemeClr val="accent4"/>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a:defRPr/>
            </a:pPr>
            <a:endParaRPr/>
          </a:p>
        </p:txBody>
      </p:sp>
      <p:sp>
        <p:nvSpPr>
          <p:cNvPr id="14" name="Google Shape;14;p2">
            <a:extLst>
              <a:ext uri="{FF2B5EF4-FFF2-40B4-BE49-F238E27FC236}">
                <a16:creationId xmlns:a16="http://schemas.microsoft.com/office/drawing/2014/main" id="{48B2B30E-2E04-0A9C-948B-20BCC3DF94D1}"/>
              </a:ext>
            </a:extLst>
          </p:cNvPr>
          <p:cNvSpPr txBox="1">
            <a:spLocks noGrp="1"/>
          </p:cNvSpPr>
          <p:nvPr>
            <p:ph type="ftr" idx="11"/>
          </p:nvPr>
        </p:nvSpPr>
        <p:spPr>
          <a:xfrm>
            <a:off x="628650" y="6356350"/>
            <a:ext cx="3086100" cy="365125"/>
          </a:xfrm>
          <a:prstGeom prst="rect">
            <a:avLst/>
          </a:prstGeom>
          <a:noFill/>
          <a:ln>
            <a:noFill/>
          </a:ln>
        </p:spPr>
        <p:txBody>
          <a:bodyPr spcFirstLastPara="1" wrap="square" lIns="91425" tIns="45700" rIns="91425" bIns="45700" anchor="ctr" anchorCtr="0">
            <a:noAutofit/>
          </a:bodyPr>
          <a:lstStyle>
            <a:lvl1pPr marR="0" lvl="0" algn="l" rtl="0" eaLnBrk="1" fontAlgn="auto" hangingPunct="1">
              <a:spcBef>
                <a:spcPts val="0"/>
              </a:spcBef>
              <a:spcAft>
                <a:spcPts val="0"/>
              </a:spcAft>
              <a:buClr>
                <a:srgbClr val="000000"/>
              </a:buClr>
              <a:buSzPts val="1400"/>
              <a:buFont typeface="Arial"/>
              <a:buNone/>
              <a:defRPr sz="750" b="0" i="0" u="none" strike="noStrike" kern="0" cap="none">
                <a:solidFill>
                  <a:schemeClr val="accent4"/>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a:defRPr/>
            </a:pPr>
            <a:endParaRPr/>
          </a:p>
        </p:txBody>
      </p:sp>
      <p:sp>
        <p:nvSpPr>
          <p:cNvPr id="15" name="Google Shape;15;p2">
            <a:extLst>
              <a:ext uri="{FF2B5EF4-FFF2-40B4-BE49-F238E27FC236}">
                <a16:creationId xmlns:a16="http://schemas.microsoft.com/office/drawing/2014/main" id="{DEDCBDAF-3D0C-0D23-44F1-8EB95B542AFB}"/>
              </a:ext>
            </a:extLst>
          </p:cNvPr>
          <p:cNvSpPr txBox="1">
            <a:spLocks noGrp="1"/>
          </p:cNvSpPr>
          <p:nvPr>
            <p:ph type="sldNum" idx="12"/>
          </p:nvPr>
        </p:nvSpPr>
        <p:spPr>
          <a:xfrm>
            <a:off x="6457950" y="6356350"/>
            <a:ext cx="2432050" cy="365125"/>
          </a:xfrm>
          <a:prstGeom prst="rect">
            <a:avLst/>
          </a:prstGeom>
          <a:noFill/>
          <a:ln>
            <a:noFill/>
          </a:ln>
        </p:spPr>
        <p:txBody>
          <a:bodyPr spcFirstLastPara="1" wrap="square" lIns="91425" tIns="45700" rIns="91425" bIns="45700" anchor="ctr" anchorCtr="0">
            <a:noAutofit/>
          </a:bodyPr>
          <a:lstStyle>
            <a:lvl1pPr marL="0" marR="0" lvl="0" indent="0" algn="r" rtl="0" eaLnBrk="1" fontAlgn="auto" hangingPunct="1">
              <a:spcBef>
                <a:spcPts val="0"/>
              </a:spcBef>
              <a:spcAft>
                <a:spcPts val="0"/>
              </a:spcAft>
              <a:buClr>
                <a:srgbClr val="000000"/>
              </a:buClr>
              <a:buFont typeface="Arial"/>
              <a:buNone/>
              <a:defRPr sz="750" b="0" i="0" u="none" strike="noStrike" kern="0" cap="none" smtClean="0">
                <a:solidFill>
                  <a:schemeClr val="lt1"/>
                </a:solidFill>
                <a:latin typeface="Arial"/>
                <a:ea typeface="Arial"/>
                <a:cs typeface="Arial"/>
                <a:sym typeface="Arial"/>
              </a:defRPr>
            </a:lvl1pPr>
            <a:lvl2pPr marL="0" marR="0" lvl="1" indent="0" algn="r" rtl="0">
              <a:spcBef>
                <a:spcPts val="0"/>
              </a:spcBef>
              <a:buNone/>
              <a:defRPr sz="750" b="0" i="0" u="none" strike="noStrike" cap="none">
                <a:solidFill>
                  <a:schemeClr val="lt1"/>
                </a:solidFill>
                <a:latin typeface="Arial"/>
                <a:ea typeface="Arial"/>
                <a:cs typeface="Arial"/>
                <a:sym typeface="Arial"/>
              </a:defRPr>
            </a:lvl2pPr>
            <a:lvl3pPr marL="0" marR="0" lvl="2" indent="0" algn="r" rtl="0">
              <a:spcBef>
                <a:spcPts val="0"/>
              </a:spcBef>
              <a:buNone/>
              <a:defRPr sz="750" b="0" i="0" u="none" strike="noStrike" cap="none">
                <a:solidFill>
                  <a:schemeClr val="lt1"/>
                </a:solidFill>
                <a:latin typeface="Arial"/>
                <a:ea typeface="Arial"/>
                <a:cs typeface="Arial"/>
                <a:sym typeface="Arial"/>
              </a:defRPr>
            </a:lvl3pPr>
            <a:lvl4pPr marL="0" marR="0" lvl="3" indent="0" algn="r" rtl="0">
              <a:spcBef>
                <a:spcPts val="0"/>
              </a:spcBef>
              <a:buNone/>
              <a:defRPr sz="750" b="0" i="0" u="none" strike="noStrike" cap="none">
                <a:solidFill>
                  <a:schemeClr val="lt1"/>
                </a:solidFill>
                <a:latin typeface="Arial"/>
                <a:ea typeface="Arial"/>
                <a:cs typeface="Arial"/>
                <a:sym typeface="Arial"/>
              </a:defRPr>
            </a:lvl4pPr>
            <a:lvl5pPr marL="0" marR="0" lvl="4" indent="0" algn="r" rtl="0">
              <a:spcBef>
                <a:spcPts val="0"/>
              </a:spcBef>
              <a:buNone/>
              <a:defRPr sz="750" b="0" i="0" u="none" strike="noStrike" cap="none">
                <a:solidFill>
                  <a:schemeClr val="lt1"/>
                </a:solidFill>
                <a:latin typeface="Arial"/>
                <a:ea typeface="Arial"/>
                <a:cs typeface="Arial"/>
                <a:sym typeface="Arial"/>
              </a:defRPr>
            </a:lvl5pPr>
            <a:lvl6pPr marL="0" marR="0" lvl="5" indent="0" algn="r" rtl="0">
              <a:spcBef>
                <a:spcPts val="0"/>
              </a:spcBef>
              <a:buNone/>
              <a:defRPr sz="750" b="0" i="0" u="none" strike="noStrike" cap="none">
                <a:solidFill>
                  <a:schemeClr val="lt1"/>
                </a:solidFill>
                <a:latin typeface="Arial"/>
                <a:ea typeface="Arial"/>
                <a:cs typeface="Arial"/>
                <a:sym typeface="Arial"/>
              </a:defRPr>
            </a:lvl6pPr>
            <a:lvl7pPr marL="0" marR="0" lvl="6" indent="0" algn="r" rtl="0">
              <a:spcBef>
                <a:spcPts val="0"/>
              </a:spcBef>
              <a:buNone/>
              <a:defRPr sz="750" b="0" i="0" u="none" strike="noStrike" cap="none">
                <a:solidFill>
                  <a:schemeClr val="lt1"/>
                </a:solidFill>
                <a:latin typeface="Arial"/>
                <a:ea typeface="Arial"/>
                <a:cs typeface="Arial"/>
                <a:sym typeface="Arial"/>
              </a:defRPr>
            </a:lvl7pPr>
            <a:lvl8pPr marL="0" marR="0" lvl="7" indent="0" algn="r" rtl="0">
              <a:spcBef>
                <a:spcPts val="0"/>
              </a:spcBef>
              <a:buNone/>
              <a:defRPr sz="750" b="0" i="0" u="none" strike="noStrike" cap="none">
                <a:solidFill>
                  <a:schemeClr val="lt1"/>
                </a:solidFill>
                <a:latin typeface="Arial"/>
                <a:ea typeface="Arial"/>
                <a:cs typeface="Arial"/>
                <a:sym typeface="Arial"/>
              </a:defRPr>
            </a:lvl8pPr>
            <a:lvl9pPr marL="0" marR="0" lvl="8" indent="0" algn="r" rtl="0">
              <a:spcBef>
                <a:spcPts val="0"/>
              </a:spcBef>
              <a:buNone/>
              <a:defRPr sz="750" b="0" i="0" u="none" strike="noStrike" cap="none">
                <a:solidFill>
                  <a:schemeClr val="lt1"/>
                </a:solidFill>
                <a:latin typeface="Arial"/>
                <a:ea typeface="Arial"/>
                <a:cs typeface="Arial"/>
                <a:sym typeface="Arial"/>
              </a:defRPr>
            </a:lvl9pPr>
          </a:lstStyle>
          <a:p>
            <a:pPr>
              <a:defRPr/>
            </a:pPr>
            <a:fld id="{A285CD37-B78A-0540-8384-2A7FB6DF0FE6}" type="slidenum">
              <a:rPr lang="en-US"/>
              <a:pPr>
                <a:defRPr/>
              </a:pPr>
              <a:t>‹#›</a:t>
            </a:fld>
            <a:endParaRPr lang="en-US"/>
          </a:p>
        </p:txBody>
      </p:sp>
      <p:pic>
        <p:nvPicPr>
          <p:cNvPr id="1032" name="Google Shape;16;p2">
            <a:extLst>
              <a:ext uri="{FF2B5EF4-FFF2-40B4-BE49-F238E27FC236}">
                <a16:creationId xmlns:a16="http://schemas.microsoft.com/office/drawing/2014/main" id="{C0A6DCD9-8F9B-FA96-BBB0-04657622B513}"/>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6397625"/>
            <a:ext cx="3397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660" r:id="rId1"/>
    <p:sldLayoutId id="2147483665" r:id="rId2"/>
  </p:sldLayoutIdLst>
  <p:hf sldNum="0" hdr="0" ftr="0" dt="0"/>
  <p:txStyles>
    <p:title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1pPr>
      <a:lvl2pPr lvl="1"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2pPr>
      <a:lvl3pPr lvl="2"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3pPr>
      <a:lvl4pPr lvl="3"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4pPr>
      <a:lvl5pPr lvl="4" algn="l" rtl="0" eaLnBrk="1" fontAlgn="base" hangingPunct="1">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canada.ca/en/financial-consumer-agency/services/financial-toolkit/taxes/taxes-2/5.html" TargetMode="External"/><Relationship Id="rId2" Type="http://schemas.openxmlformats.org/officeDocument/2006/relationships/hyperlink" Target="https://www.canada.ca/en/revenue-agency/services/tax/individuals/frequently-asked-questions-individuals/canadian-income-tax-rates-individuals-current-previous-years.html" TargetMode="Externa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www.canada.ca/en/financial-consumer-agency/services/financial-toolkit/taxes-quebec/taxes-quebec-2/6.htm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www.canada.ca/en/revenue-agency/services/tax/businesses/topics/payroll/payroll-deductions-contributions/canada-pension-plan-cpp/manual-calculation-cpp.html"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ww.canada.ca/en/services/benefits/ei.html"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www.canada.ca/en/treasury-board-secretariat/topics/benefit-plans/plans.html"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sv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canada.ca/en/revenue-agency/services/indigenous-peoples/information-indians/uncommon-employment-situations-guidelines-do-not-apply.html" TargetMode="External"/><Relationship Id="rId2" Type="http://schemas.openxmlformats.org/officeDocument/2006/relationships/hyperlink" Target="https://www.canada.ca/en/revenue-agency/services/indigenous-peoples/indian-act-exemption-employment-income-guidelines.html"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s://www.canada.ca/en/revenue-agency/services/indigenous-peoples/indian-act-exemption-employment-income-guidelines.htm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todocanada.ca/2023-income-tax-brackets-tfsa-and-rrsp-limits-and-other-changes-that-will-affect-your-finances/" TargetMode="Externa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Google Shape;72;g123de75d5cf_1_0">
            <a:extLst>
              <a:ext uri="{FF2B5EF4-FFF2-40B4-BE49-F238E27FC236}">
                <a16:creationId xmlns:a16="http://schemas.microsoft.com/office/drawing/2014/main" id="{15200245-58C1-E057-7F9B-29621FC573C6}"/>
              </a:ext>
            </a:extLst>
          </p:cNvPr>
          <p:cNvSpPr txBox="1">
            <a:spLocks noGrp="1" noChangeArrowheads="1"/>
          </p:cNvSpPr>
          <p:nvPr>
            <p:ph type="ctrTitle"/>
          </p:nvPr>
        </p:nvSpPr>
        <p:spPr>
          <a:xfrm>
            <a:off x="250825" y="1698625"/>
            <a:ext cx="8594725" cy="1790700"/>
          </a:xfrm>
        </p:spPr>
        <p:txBody>
          <a:bodyPr lIns="68569" tIns="34275" rIns="68569" bIns="34275"/>
          <a:lstStyle/>
          <a:p>
            <a:pPr eaLnBrk="1" hangingPunct="1">
              <a:spcBef>
                <a:spcPct val="0"/>
              </a:spcBef>
              <a:spcAft>
                <a:spcPct val="0"/>
              </a:spcAft>
              <a:buClr>
                <a:srgbClr val="FFFFFF"/>
              </a:buClr>
              <a:buFont typeface="Arial" panose="020B0604020202020204" pitchFamily="34" charset="0"/>
              <a:buNone/>
            </a:pPr>
            <a:r>
              <a:rPr lang="en-US" altLang="en-US" dirty="0">
                <a:solidFill>
                  <a:srgbClr val="FFFFFF"/>
                </a:solidFill>
                <a:latin typeface="Arial" panose="020B0604020202020204" pitchFamily="34" charset="0"/>
                <a:cs typeface="Arial" panose="020B0604020202020204" pitchFamily="34" charset="0"/>
                <a:sym typeface="Arial" panose="020B0604020202020204" pitchFamily="34" charset="0"/>
              </a:rPr>
              <a:t>Understanding Payroll Deductions</a:t>
            </a:r>
          </a:p>
        </p:txBody>
      </p:sp>
      <p:sp>
        <p:nvSpPr>
          <p:cNvPr id="8194" name="Google Shape;73;g123de75d5cf_1_0">
            <a:extLst>
              <a:ext uri="{FF2B5EF4-FFF2-40B4-BE49-F238E27FC236}">
                <a16:creationId xmlns:a16="http://schemas.microsoft.com/office/drawing/2014/main" id="{9CC9F96B-0ACC-91DC-98A9-B36E9BA7D5BF}"/>
              </a:ext>
            </a:extLst>
          </p:cNvPr>
          <p:cNvSpPr txBox="1">
            <a:spLocks noGrp="1" noChangeArrowheads="1"/>
          </p:cNvSpPr>
          <p:nvPr>
            <p:ph type="subTitle" idx="1"/>
          </p:nvPr>
        </p:nvSpPr>
        <p:spPr>
          <a:xfrm>
            <a:off x="250825" y="3651250"/>
            <a:ext cx="8594725" cy="1149350"/>
          </a:xfrm>
        </p:spPr>
        <p:txBody>
          <a:bodyPr lIns="68569" tIns="34275" rIns="68569" bIns="34275"/>
          <a:lstStyle/>
          <a:p>
            <a:pPr eaLnBrk="1" hangingPunct="1">
              <a:spcAft>
                <a:spcPct val="0"/>
              </a:spcAft>
              <a:buClr>
                <a:srgbClr val="FFFFFF"/>
              </a:buClr>
            </a:pPr>
            <a:r>
              <a:rPr lang="en-US" altLang="en-US" i="1" dirty="0">
                <a:solidFill>
                  <a:srgbClr val="FFFFFF"/>
                </a:solidFill>
                <a:latin typeface="Arial" panose="020B0604020202020204" pitchFamily="34" charset="0"/>
                <a:cs typeface="Arial" panose="020B0604020202020204" pitchFamily="34" charset="0"/>
                <a:sym typeface="Arial" panose="020B0604020202020204" pitchFamily="34" charset="0"/>
              </a:rPr>
              <a:t>Modified lesson for those who may qualify under the Indian Act</a:t>
            </a:r>
          </a:p>
          <a:p>
            <a:pPr eaLnBrk="1" hangingPunct="1">
              <a:spcAft>
                <a:spcPct val="0"/>
              </a:spcAft>
              <a:buClr>
                <a:srgbClr val="FFFFFF"/>
              </a:buClr>
            </a:pPr>
            <a:r>
              <a:rPr lang="en-US" altLang="en-US" dirty="0">
                <a:solidFill>
                  <a:srgbClr val="FFFFFF"/>
                </a:solidFill>
                <a:latin typeface="Arial" panose="020B0604020202020204" pitchFamily="34" charset="0"/>
                <a:cs typeface="Arial" panose="020B0604020202020204" pitchFamily="34" charset="0"/>
                <a:sym typeface="Arial" panose="020B0604020202020204" pitchFamily="34" charset="0"/>
              </a:rPr>
              <a:t>Grade 11+</a:t>
            </a:r>
          </a:p>
        </p:txBody>
      </p:sp>
    </p:spTree>
    <p:extLst>
      <p:ext uri="{BB962C8B-B14F-4D97-AF65-F5344CB8AC3E}">
        <p14:creationId xmlns:p14="http://schemas.microsoft.com/office/powerpoint/2010/main" val="1180464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1. Income Tax</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536192"/>
            <a:ext cx="8638967" cy="4683855"/>
          </a:xfrm>
        </p:spPr>
        <p:txBody>
          <a:bodyPr>
            <a:normAutofit/>
          </a:bodyPr>
          <a:lstStyle/>
          <a:p>
            <a:pPr marL="0" indent="0">
              <a:lnSpc>
                <a:spcPts val="2400"/>
              </a:lnSpc>
              <a:buNone/>
            </a:pPr>
            <a:r>
              <a:rPr lang="en-US" sz="2000" kern="0" dirty="0">
                <a:ea typeface="MS PGothic"/>
                <a:cs typeface="Arial"/>
              </a:rPr>
              <a:t>Income tax deductions are calculated according to</a:t>
            </a:r>
            <a:r>
              <a:rPr lang="en-US" sz="2000" b="1" kern="0" dirty="0">
                <a:ea typeface="MS PGothic"/>
                <a:cs typeface="Arial"/>
              </a:rPr>
              <a:t> income tax brackets. </a:t>
            </a:r>
            <a:r>
              <a:rPr lang="en-US" sz="2000" kern="0" dirty="0">
                <a:ea typeface="MS PGothic"/>
                <a:cs typeface="Arial"/>
              </a:rPr>
              <a:t>Let’s see what they are. We will look at </a:t>
            </a:r>
            <a:r>
              <a:rPr lang="en-US" sz="2000" b="1" kern="0" dirty="0">
                <a:ea typeface="MS PGothic"/>
                <a:cs typeface="Arial"/>
              </a:rPr>
              <a:t>Federal</a:t>
            </a:r>
            <a:r>
              <a:rPr lang="en-US" sz="2000" kern="0" dirty="0">
                <a:ea typeface="MS PGothic"/>
                <a:cs typeface="Arial"/>
              </a:rPr>
              <a:t> and </a:t>
            </a:r>
            <a:r>
              <a:rPr lang="en-US" sz="2000" b="1" kern="0" dirty="0">
                <a:ea typeface="MS PGothic"/>
                <a:cs typeface="Arial"/>
              </a:rPr>
              <a:t>Provincial and Territorial</a:t>
            </a:r>
            <a:r>
              <a:rPr lang="en-US" sz="2000" kern="0" dirty="0">
                <a:ea typeface="MS PGothic"/>
                <a:cs typeface="Arial"/>
              </a:rPr>
              <a:t>.</a:t>
            </a:r>
            <a:endParaRPr lang="en-US" sz="2000" b="1" kern="0" dirty="0">
              <a:cs typeface="Arial"/>
            </a:endParaRPr>
          </a:p>
          <a:p>
            <a:pPr marL="0" indent="0">
              <a:lnSpc>
                <a:spcPts val="2400"/>
              </a:lnSpc>
              <a:buNone/>
            </a:pPr>
            <a:endParaRPr lang="en-US" sz="2000" b="1" kern="0" dirty="0">
              <a:ea typeface="MS PGothic"/>
              <a:cs typeface="+mn-lt"/>
            </a:endParaRPr>
          </a:p>
          <a:p>
            <a:pPr marL="0" indent="0">
              <a:lnSpc>
                <a:spcPts val="2400"/>
              </a:lnSpc>
              <a:buNone/>
            </a:pPr>
            <a:r>
              <a:rPr lang="en-US" sz="2000" kern="0" dirty="0">
                <a:ea typeface="MS PGothic"/>
                <a:cs typeface="+mn-lt"/>
              </a:rPr>
              <a:t>Here are some links you can start with:</a:t>
            </a:r>
          </a:p>
          <a:p>
            <a:pPr marL="342900" indent="-342900">
              <a:lnSpc>
                <a:spcPts val="2400"/>
              </a:lnSpc>
            </a:pPr>
            <a:r>
              <a:rPr lang="en-US" sz="2000" dirty="0">
                <a:ea typeface="+mn-lt"/>
                <a:cs typeface="+mn-lt"/>
                <a:hlinkClick r:id="rId2"/>
              </a:rPr>
              <a:t>Tax Rates</a:t>
            </a:r>
            <a:endParaRPr lang="en-US" sz="2000" dirty="0">
              <a:ea typeface="+mn-lt"/>
              <a:cs typeface="+mn-lt"/>
            </a:endParaRPr>
          </a:p>
          <a:p>
            <a:pPr marL="285750" indent="-285750">
              <a:lnSpc>
                <a:spcPts val="2400"/>
              </a:lnSpc>
              <a:buFont typeface="Arial"/>
              <a:buChar char="•"/>
            </a:pPr>
            <a:r>
              <a:rPr lang="en-US" sz="2000" kern="0" dirty="0">
                <a:ea typeface="MS PGothic"/>
                <a:cs typeface="Arial"/>
                <a:hlinkClick r:id="rId3"/>
              </a:rPr>
              <a:t>Federal Income Tax Rates</a:t>
            </a:r>
            <a:endParaRPr lang="en-US" sz="2000" kern="0" dirty="0">
              <a:ea typeface="MS PGothic"/>
              <a:cs typeface="Arial"/>
            </a:endParaRPr>
          </a:p>
          <a:p>
            <a:pPr marL="285750" indent="-285750">
              <a:lnSpc>
                <a:spcPts val="2400"/>
              </a:lnSpc>
              <a:buFont typeface="Arial"/>
              <a:buChar char="•"/>
            </a:pPr>
            <a:r>
              <a:rPr lang="en-US" sz="2000" kern="0" dirty="0">
                <a:ea typeface="MS PGothic"/>
                <a:cs typeface="Arial"/>
                <a:hlinkClick r:id="rId4"/>
              </a:rPr>
              <a:t>Provincial Income Tax Rates</a:t>
            </a:r>
            <a:endParaRPr lang="en-US" sz="2000" kern="0" dirty="0">
              <a:ea typeface="MS PGothic"/>
              <a:cs typeface="Arial"/>
            </a:endParaRPr>
          </a:p>
          <a:p>
            <a:pPr marL="0" indent="0">
              <a:lnSpc>
                <a:spcPts val="2400"/>
              </a:lnSpc>
              <a:buNone/>
            </a:pPr>
            <a:endParaRPr lang="en-US" sz="2000" kern="0" dirty="0">
              <a:ea typeface="MS PGothic"/>
              <a:cs typeface="+mn-lt"/>
            </a:endParaRPr>
          </a:p>
          <a:p>
            <a:pPr marL="0" indent="0">
              <a:lnSpc>
                <a:spcPts val="2400"/>
              </a:lnSpc>
              <a:buNone/>
            </a:pPr>
            <a:r>
              <a:rPr lang="en-US" sz="2000" dirty="0">
                <a:ea typeface="MS PGothic"/>
                <a:cs typeface="+mn-lt"/>
              </a:rPr>
              <a:t>Note that the tax rates can change year to year.</a:t>
            </a:r>
            <a:endParaRPr lang="en-US" sz="2000" kern="0" dirty="0">
              <a:ea typeface="MS PGothic"/>
              <a:cs typeface="+mn-lt"/>
            </a:endParaRPr>
          </a:p>
          <a:p>
            <a:pPr marL="342900" indent="-342900">
              <a:lnSpc>
                <a:spcPts val="2500"/>
              </a:lnSpc>
            </a:pPr>
            <a:endParaRPr lang="en-US" sz="2000" dirty="0">
              <a:solidFill>
                <a:schemeClr val="tx1"/>
              </a:solidFill>
            </a:endParaRPr>
          </a:p>
        </p:txBody>
      </p:sp>
      <p:pic>
        <p:nvPicPr>
          <p:cNvPr id="5" name="Picture 4" descr="A picture containing text, container, sign, can&#10;&#10;Description automatically generated">
            <a:extLst>
              <a:ext uri="{FF2B5EF4-FFF2-40B4-BE49-F238E27FC236}">
                <a16:creationId xmlns:a16="http://schemas.microsoft.com/office/drawing/2014/main" id="{4F29AA88-CD8B-14FE-D508-FFE580B09920}"/>
              </a:ext>
            </a:extLst>
          </p:cNvPr>
          <p:cNvPicPr>
            <a:picLocks noChangeAspect="1"/>
          </p:cNvPicPr>
          <p:nvPr/>
        </p:nvPicPr>
        <p:blipFill>
          <a:blip r:embed="rId5"/>
          <a:stretch>
            <a:fillRect/>
          </a:stretch>
        </p:blipFill>
        <p:spPr>
          <a:xfrm>
            <a:off x="6836036" y="3292386"/>
            <a:ext cx="1841620" cy="1762288"/>
          </a:xfrm>
          <a:prstGeom prst="rect">
            <a:avLst/>
          </a:prstGeom>
        </p:spPr>
      </p:pic>
    </p:spTree>
    <p:extLst>
      <p:ext uri="{BB962C8B-B14F-4D97-AF65-F5344CB8AC3E}">
        <p14:creationId xmlns:p14="http://schemas.microsoft.com/office/powerpoint/2010/main" val="4150576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1. Income Tax</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a:bodyPr>
          <a:lstStyle/>
          <a:p>
            <a:pPr marL="0" indent="0">
              <a:lnSpc>
                <a:spcPts val="2400"/>
              </a:lnSpc>
              <a:buNone/>
            </a:pPr>
            <a:r>
              <a:rPr lang="en-US" sz="2000" b="1" kern="0" dirty="0">
                <a:ea typeface="MS PGothic"/>
                <a:cs typeface="Arial"/>
              </a:rPr>
              <a:t>Follow through to see the deductions for an employee </a:t>
            </a:r>
            <a:endParaRPr lang="en-US" sz="2000" b="1" kern="0" dirty="0">
              <a:cs typeface="Arial"/>
            </a:endParaRPr>
          </a:p>
          <a:p>
            <a:pPr marL="0" indent="0">
              <a:lnSpc>
                <a:spcPts val="2400"/>
              </a:lnSpc>
              <a:buNone/>
            </a:pPr>
            <a:r>
              <a:rPr lang="en-US" sz="2000" b="1" kern="0" dirty="0">
                <a:ea typeface="MS PGothic"/>
                <a:cs typeface="Arial"/>
              </a:rPr>
              <a:t>named Tanya from 2021. </a:t>
            </a:r>
            <a:endParaRPr lang="en-US" sz="2000" b="1" kern="0" dirty="0">
              <a:cs typeface="Arial"/>
            </a:endParaRPr>
          </a:p>
          <a:p>
            <a:pPr marL="0" indent="0">
              <a:lnSpc>
                <a:spcPts val="2400"/>
              </a:lnSpc>
              <a:buNone/>
            </a:pPr>
            <a:r>
              <a:rPr lang="en-US" sz="2000" kern="0" dirty="0">
                <a:ea typeface="MS PGothic"/>
                <a:cs typeface="Arial"/>
              </a:rPr>
              <a:t>She is an adult and lives in Ontario.</a:t>
            </a:r>
            <a:endParaRPr lang="en-US" sz="2000" b="1" kern="0" dirty="0">
              <a:cs typeface="Arial"/>
            </a:endParaRPr>
          </a:p>
          <a:p>
            <a:pPr marL="0" indent="0">
              <a:lnSpc>
                <a:spcPts val="2400"/>
              </a:lnSpc>
              <a:buNone/>
            </a:pPr>
            <a:endParaRPr lang="en-US" sz="2000" b="1" kern="0" dirty="0">
              <a:ea typeface="MS PGothic"/>
              <a:cs typeface="Arial"/>
            </a:endParaRPr>
          </a:p>
          <a:p>
            <a:pPr marL="0" indent="0">
              <a:lnSpc>
                <a:spcPts val="2400"/>
              </a:lnSpc>
              <a:buNone/>
            </a:pPr>
            <a:r>
              <a:rPr lang="en-US" sz="2000" kern="0" dirty="0">
                <a:ea typeface="MS PGothic"/>
                <a:cs typeface="Arial"/>
              </a:rPr>
              <a:t>Tanya earns  $28,058.68 in a year.</a:t>
            </a:r>
            <a:endParaRPr lang="en-US" sz="2000" kern="0" dirty="0">
              <a:cs typeface="Arial"/>
            </a:endParaRPr>
          </a:p>
          <a:p>
            <a:pPr marL="0" indent="0">
              <a:lnSpc>
                <a:spcPts val="2400"/>
              </a:lnSpc>
              <a:buNone/>
            </a:pPr>
            <a:r>
              <a:rPr lang="en-US" sz="2000" b="1" kern="0" dirty="0">
                <a:ea typeface="MS PGothic"/>
                <a:cs typeface="Arial"/>
              </a:rPr>
              <a:t>Every two weeks</a:t>
            </a:r>
            <a:r>
              <a:rPr lang="en-US" sz="2000" kern="0" dirty="0">
                <a:ea typeface="MS PGothic"/>
                <a:cs typeface="Arial"/>
              </a:rPr>
              <a:t> she receives a pay cheque for </a:t>
            </a:r>
            <a:r>
              <a:rPr lang="en-US" sz="2000" b="1" kern="0" dirty="0">
                <a:ea typeface="MS PGothic"/>
                <a:cs typeface="Arial"/>
              </a:rPr>
              <a:t>$1,079.18.</a:t>
            </a:r>
          </a:p>
          <a:p>
            <a:pPr marL="0" indent="0">
              <a:lnSpc>
                <a:spcPts val="2400"/>
              </a:lnSpc>
              <a:buNone/>
            </a:pPr>
            <a:endParaRPr lang="en-US" sz="2000" kern="0" dirty="0">
              <a:ea typeface="MS PGothic"/>
              <a:cs typeface="Arial"/>
            </a:endParaRPr>
          </a:p>
          <a:p>
            <a:pPr marL="0" indent="0">
              <a:lnSpc>
                <a:spcPts val="2400"/>
              </a:lnSpc>
              <a:buNone/>
            </a:pPr>
            <a:r>
              <a:rPr lang="en-US" sz="2000" b="1" kern="0" dirty="0">
                <a:ea typeface="MS PGothic"/>
                <a:cs typeface="Arial"/>
              </a:rPr>
              <a:t>$54.59</a:t>
            </a:r>
            <a:r>
              <a:rPr lang="en-US" sz="2000" kern="0" dirty="0">
                <a:ea typeface="MS PGothic"/>
                <a:cs typeface="Arial"/>
              </a:rPr>
              <a:t> of every pay cheque will go towards</a:t>
            </a:r>
            <a:r>
              <a:rPr lang="en-US" sz="2000" b="1" kern="0" dirty="0">
                <a:ea typeface="MS PGothic"/>
                <a:cs typeface="Arial"/>
              </a:rPr>
              <a:t> Provincial Income Tax.</a:t>
            </a:r>
            <a:endParaRPr lang="en-US" sz="2000" b="1" kern="0" dirty="0">
              <a:cs typeface="Arial"/>
            </a:endParaRPr>
          </a:p>
          <a:p>
            <a:pPr marL="0" indent="0">
              <a:lnSpc>
                <a:spcPts val="2400"/>
              </a:lnSpc>
              <a:buNone/>
            </a:pPr>
            <a:endParaRPr lang="en-US" sz="2000" b="1" kern="0" dirty="0">
              <a:ea typeface="MS PGothic"/>
              <a:cs typeface="Arial"/>
            </a:endParaRPr>
          </a:p>
          <a:p>
            <a:pPr marL="0" indent="0">
              <a:lnSpc>
                <a:spcPts val="2400"/>
              </a:lnSpc>
              <a:buNone/>
            </a:pPr>
            <a:r>
              <a:rPr lang="en-US" sz="2000" kern="0" dirty="0">
                <a:ea typeface="MS PGothic"/>
                <a:cs typeface="Arial"/>
              </a:rPr>
              <a:t>This </a:t>
            </a:r>
            <a:r>
              <a:rPr lang="en-US" sz="2000" dirty="0">
                <a:ea typeface="MS PGothic"/>
              </a:rPr>
              <a:t>tax rate is</a:t>
            </a:r>
            <a:r>
              <a:rPr lang="en-US" sz="2000" kern="0" dirty="0">
                <a:ea typeface="MS PGothic"/>
                <a:cs typeface="Arial"/>
              </a:rPr>
              <a:t> 5.05%.</a:t>
            </a:r>
          </a:p>
          <a:p>
            <a:pPr marL="342900" indent="-342900">
              <a:lnSpc>
                <a:spcPts val="2500"/>
              </a:lnSpc>
            </a:pPr>
            <a:endParaRPr lang="en-US" sz="2000" dirty="0">
              <a:solidFill>
                <a:schemeClr val="tx1"/>
              </a:solidFill>
            </a:endParaRPr>
          </a:p>
        </p:txBody>
      </p:sp>
      <p:pic>
        <p:nvPicPr>
          <p:cNvPr id="6" name="Picture 5" descr="Icon&#10;&#10;Description automatically generated">
            <a:extLst>
              <a:ext uri="{FF2B5EF4-FFF2-40B4-BE49-F238E27FC236}">
                <a16:creationId xmlns:a16="http://schemas.microsoft.com/office/drawing/2014/main" id="{1B5A288D-9542-3C50-391C-0D474B4D4B26}"/>
              </a:ext>
            </a:extLst>
          </p:cNvPr>
          <p:cNvPicPr>
            <a:picLocks noChangeAspect="1"/>
          </p:cNvPicPr>
          <p:nvPr/>
        </p:nvPicPr>
        <p:blipFill>
          <a:blip r:embed="rId2"/>
          <a:stretch>
            <a:fillRect/>
          </a:stretch>
        </p:blipFill>
        <p:spPr>
          <a:xfrm>
            <a:off x="7125085" y="745313"/>
            <a:ext cx="1582791" cy="1890757"/>
          </a:xfrm>
          <a:prstGeom prst="rect">
            <a:avLst/>
          </a:prstGeom>
        </p:spPr>
      </p:pic>
    </p:spTree>
    <p:extLst>
      <p:ext uri="{BB962C8B-B14F-4D97-AF65-F5344CB8AC3E}">
        <p14:creationId xmlns:p14="http://schemas.microsoft.com/office/powerpoint/2010/main" val="408780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1. Income Tax</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a:bodyPr>
          <a:lstStyle/>
          <a:p>
            <a:pPr marL="0" indent="0" eaLnBrk="1" hangingPunct="1">
              <a:lnSpc>
                <a:spcPts val="2400"/>
              </a:lnSpc>
              <a:buNone/>
            </a:pPr>
            <a:r>
              <a:rPr lang="en-US" sz="2000" kern="0" dirty="0">
                <a:ea typeface="MS PGothic"/>
                <a:cs typeface="Arial"/>
              </a:rPr>
              <a:t>Now let's look at </a:t>
            </a:r>
            <a:r>
              <a:rPr lang="en-US" sz="2000" b="1" kern="0" dirty="0">
                <a:ea typeface="MS PGothic"/>
                <a:cs typeface="Arial"/>
              </a:rPr>
              <a:t>Federal Tax. </a:t>
            </a:r>
            <a:endParaRPr lang="en-US" sz="2000" b="1" kern="0" dirty="0">
              <a:cs typeface="Arial"/>
            </a:endParaRPr>
          </a:p>
          <a:p>
            <a:pPr marL="0" indent="0">
              <a:lnSpc>
                <a:spcPts val="2400"/>
              </a:lnSpc>
              <a:buNone/>
            </a:pPr>
            <a:endParaRPr lang="en-US" sz="2000" b="1" kern="0" dirty="0">
              <a:ea typeface="MS PGothic"/>
              <a:cs typeface="Arial"/>
            </a:endParaRPr>
          </a:p>
          <a:p>
            <a:pPr marL="0" indent="0">
              <a:lnSpc>
                <a:spcPts val="2400"/>
              </a:lnSpc>
              <a:buNone/>
            </a:pPr>
            <a:r>
              <a:rPr lang="en-US" sz="2000" b="1" kern="0" dirty="0">
                <a:ea typeface="MS PGothic"/>
                <a:cs typeface="Arial"/>
              </a:rPr>
              <a:t>We saw that every two weeks</a:t>
            </a:r>
            <a:r>
              <a:rPr lang="en-US" sz="2000" kern="0" dirty="0">
                <a:ea typeface="MS PGothic"/>
                <a:cs typeface="Arial"/>
              </a:rPr>
              <a:t> Tanya receives a pay cheque</a:t>
            </a:r>
            <a:endParaRPr lang="en-US" sz="5400" dirty="0">
              <a:cs typeface="Arial"/>
            </a:endParaRPr>
          </a:p>
          <a:p>
            <a:pPr marL="0" indent="0">
              <a:lnSpc>
                <a:spcPts val="2400"/>
              </a:lnSpc>
              <a:buNone/>
            </a:pPr>
            <a:r>
              <a:rPr lang="en-US" sz="2000" kern="0" dirty="0">
                <a:ea typeface="MS PGothic"/>
                <a:cs typeface="Arial"/>
              </a:rPr>
              <a:t>for </a:t>
            </a:r>
            <a:r>
              <a:rPr lang="en-US" sz="2000" b="1" kern="0" dirty="0">
                <a:ea typeface="MS PGothic"/>
                <a:cs typeface="Arial"/>
              </a:rPr>
              <a:t>$1,079.18.</a:t>
            </a:r>
            <a:endParaRPr lang="en-US" sz="5400" dirty="0"/>
          </a:p>
          <a:p>
            <a:pPr marL="0" indent="0">
              <a:lnSpc>
                <a:spcPts val="2400"/>
              </a:lnSpc>
              <a:buNone/>
            </a:pPr>
            <a:endParaRPr lang="en-US" sz="2000" kern="0" dirty="0">
              <a:ea typeface="MS PGothic"/>
              <a:cs typeface="Arial"/>
            </a:endParaRPr>
          </a:p>
          <a:p>
            <a:pPr marL="0" indent="0">
              <a:lnSpc>
                <a:spcPts val="2400"/>
              </a:lnSpc>
              <a:buNone/>
            </a:pPr>
            <a:r>
              <a:rPr lang="en-US" sz="2000" b="1" kern="0" dirty="0">
                <a:ea typeface="MS PGothic"/>
                <a:cs typeface="Arial"/>
              </a:rPr>
              <a:t>$161.88</a:t>
            </a:r>
            <a:r>
              <a:rPr lang="en-US" sz="2000" kern="0" dirty="0">
                <a:ea typeface="MS PGothic"/>
                <a:cs typeface="Arial"/>
              </a:rPr>
              <a:t> of her pay cheque will go towards </a:t>
            </a:r>
            <a:r>
              <a:rPr lang="en-US" sz="2000" b="1" kern="0" dirty="0">
                <a:ea typeface="MS PGothic"/>
                <a:cs typeface="Arial"/>
              </a:rPr>
              <a:t>Federal Income Tax.</a:t>
            </a:r>
            <a:endParaRPr lang="en-US" sz="2000" b="1" kern="0" dirty="0">
              <a:cs typeface="Arial"/>
            </a:endParaRPr>
          </a:p>
          <a:p>
            <a:pPr marL="0" indent="0">
              <a:lnSpc>
                <a:spcPts val="2400"/>
              </a:lnSpc>
              <a:buNone/>
            </a:pPr>
            <a:endParaRPr lang="en-US" sz="2000" kern="0" dirty="0">
              <a:ea typeface="MS PGothic"/>
              <a:cs typeface="Arial"/>
            </a:endParaRPr>
          </a:p>
          <a:p>
            <a:pPr marL="0" indent="0">
              <a:lnSpc>
                <a:spcPts val="2400"/>
              </a:lnSpc>
              <a:buNone/>
            </a:pPr>
            <a:r>
              <a:rPr lang="en-US" sz="2000" kern="0" dirty="0">
                <a:ea typeface="MS PGothic"/>
                <a:cs typeface="Arial"/>
              </a:rPr>
              <a:t>This tax rate is 15%.</a:t>
            </a:r>
          </a:p>
          <a:p>
            <a:pPr marL="342900" indent="-342900">
              <a:lnSpc>
                <a:spcPts val="2500"/>
              </a:lnSpc>
            </a:pPr>
            <a:endParaRPr lang="en-US" sz="2000" dirty="0">
              <a:solidFill>
                <a:schemeClr val="tx1"/>
              </a:solidFill>
            </a:endParaRPr>
          </a:p>
        </p:txBody>
      </p:sp>
      <p:pic>
        <p:nvPicPr>
          <p:cNvPr id="4" name="Picture 3" descr="Icon&#10;&#10;Description automatically generated">
            <a:extLst>
              <a:ext uri="{FF2B5EF4-FFF2-40B4-BE49-F238E27FC236}">
                <a16:creationId xmlns:a16="http://schemas.microsoft.com/office/drawing/2014/main" id="{5926465D-DBB2-8458-F866-7ADB592F465C}"/>
              </a:ext>
            </a:extLst>
          </p:cNvPr>
          <p:cNvPicPr>
            <a:picLocks noChangeAspect="1"/>
          </p:cNvPicPr>
          <p:nvPr/>
        </p:nvPicPr>
        <p:blipFill>
          <a:blip r:embed="rId2"/>
          <a:stretch>
            <a:fillRect/>
          </a:stretch>
        </p:blipFill>
        <p:spPr>
          <a:xfrm>
            <a:off x="7125085" y="745313"/>
            <a:ext cx="1582791" cy="1890757"/>
          </a:xfrm>
          <a:prstGeom prst="rect">
            <a:avLst/>
          </a:prstGeom>
        </p:spPr>
      </p:pic>
    </p:spTree>
    <p:extLst>
      <p:ext uri="{BB962C8B-B14F-4D97-AF65-F5344CB8AC3E}">
        <p14:creationId xmlns:p14="http://schemas.microsoft.com/office/powerpoint/2010/main" val="112811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1. Income Tax</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a:bodyPr>
          <a:lstStyle/>
          <a:p>
            <a:pPr marL="0" indent="0" eaLnBrk="1" hangingPunct="1">
              <a:lnSpc>
                <a:spcPts val="2400"/>
              </a:lnSpc>
              <a:buNone/>
            </a:pPr>
            <a:r>
              <a:rPr lang="en-US" sz="2000" kern="0" dirty="0">
                <a:ea typeface="MS PGothic"/>
                <a:cs typeface="Arial"/>
              </a:rPr>
              <a:t>Total = $54.59 + $161.88 = </a:t>
            </a:r>
            <a:r>
              <a:rPr lang="en-US" sz="2000" b="1" kern="0" dirty="0">
                <a:ea typeface="MS PGothic"/>
                <a:cs typeface="Arial"/>
              </a:rPr>
              <a:t>$216.47</a:t>
            </a:r>
          </a:p>
          <a:p>
            <a:pPr marL="0" indent="0" eaLnBrk="1" hangingPunct="1">
              <a:lnSpc>
                <a:spcPts val="2400"/>
              </a:lnSpc>
              <a:buNone/>
            </a:pPr>
            <a:endParaRPr lang="en-US" sz="2000" dirty="0">
              <a:ea typeface="MS PGothic"/>
            </a:endParaRPr>
          </a:p>
          <a:p>
            <a:pPr marL="0" indent="0" eaLnBrk="1" hangingPunct="1">
              <a:lnSpc>
                <a:spcPts val="2400"/>
              </a:lnSpc>
              <a:buNone/>
            </a:pPr>
            <a:r>
              <a:rPr lang="en-US" sz="2000" kern="0" dirty="0">
                <a:ea typeface="MS PGothic"/>
                <a:cs typeface="Arial"/>
              </a:rPr>
              <a:t>Every two weeks, she earns </a:t>
            </a:r>
            <a:r>
              <a:rPr lang="en-US" sz="2000" b="1" kern="0" dirty="0">
                <a:ea typeface="MS PGothic"/>
                <a:cs typeface="Arial"/>
              </a:rPr>
              <a:t>$1,079.18</a:t>
            </a:r>
            <a:r>
              <a:rPr lang="en-US" sz="2000" kern="0" dirty="0">
                <a:ea typeface="MS PGothic"/>
                <a:cs typeface="Arial"/>
              </a:rPr>
              <a:t> </a:t>
            </a:r>
            <a:r>
              <a:rPr lang="en-US" sz="2000" b="1" kern="0" dirty="0">
                <a:solidFill>
                  <a:schemeClr val="accent3"/>
                </a:solidFill>
                <a:ea typeface="MS PGothic"/>
                <a:cs typeface="Arial"/>
              </a:rPr>
              <a:t>before</a:t>
            </a:r>
            <a:r>
              <a:rPr lang="en-US" sz="2000" kern="0" dirty="0">
                <a:ea typeface="MS PGothic"/>
                <a:cs typeface="Arial"/>
              </a:rPr>
              <a:t> deductions.</a:t>
            </a:r>
          </a:p>
          <a:p>
            <a:pPr marL="0" indent="0" eaLnBrk="1" hangingPunct="1">
              <a:lnSpc>
                <a:spcPts val="2400"/>
              </a:lnSpc>
              <a:buNone/>
            </a:pPr>
            <a:endParaRPr lang="en-US" sz="2000" dirty="0">
              <a:ea typeface="MS PGothic"/>
            </a:endParaRPr>
          </a:p>
          <a:p>
            <a:pPr marL="0" indent="0" eaLnBrk="1" hangingPunct="1">
              <a:lnSpc>
                <a:spcPts val="2400"/>
              </a:lnSpc>
              <a:buNone/>
            </a:pPr>
            <a:r>
              <a:rPr lang="en-US" sz="2000" b="1" kern="0" dirty="0">
                <a:solidFill>
                  <a:schemeClr val="accent3"/>
                </a:solidFill>
                <a:ea typeface="MS PGothic"/>
                <a:cs typeface="Arial"/>
              </a:rPr>
              <a:t>After</a:t>
            </a:r>
            <a:r>
              <a:rPr lang="en-US" sz="2000" kern="0" dirty="0">
                <a:ea typeface="MS PGothic"/>
                <a:cs typeface="Arial"/>
              </a:rPr>
              <a:t> tax deductions, she receives </a:t>
            </a:r>
            <a:r>
              <a:rPr lang="en-US" sz="2000" b="1" kern="0" dirty="0">
                <a:ea typeface="MS PGothic"/>
                <a:cs typeface="Arial"/>
              </a:rPr>
              <a:t>$862.71.</a:t>
            </a:r>
          </a:p>
          <a:p>
            <a:pPr marL="0" indent="0" eaLnBrk="1" hangingPunct="1">
              <a:lnSpc>
                <a:spcPts val="2400"/>
              </a:lnSpc>
              <a:buNone/>
            </a:pPr>
            <a:endParaRPr lang="en-US" sz="2000" dirty="0">
              <a:ea typeface="MS PGothic"/>
            </a:endParaRPr>
          </a:p>
          <a:p>
            <a:pPr marL="0" indent="0" eaLnBrk="1" hangingPunct="1">
              <a:lnSpc>
                <a:spcPts val="2400"/>
              </a:lnSpc>
              <a:buNone/>
            </a:pPr>
            <a:r>
              <a:rPr lang="en-US" sz="2000" kern="0" dirty="0">
                <a:ea typeface="MS PGothic"/>
                <a:cs typeface="Arial"/>
              </a:rPr>
              <a:t>Income tax deduction takes away the largest portion of your salary!</a:t>
            </a:r>
          </a:p>
          <a:p>
            <a:pPr marL="342900" indent="-342900">
              <a:lnSpc>
                <a:spcPts val="2500"/>
              </a:lnSpc>
            </a:pPr>
            <a:endParaRPr lang="en-US" sz="2000" dirty="0">
              <a:solidFill>
                <a:schemeClr val="tx1"/>
              </a:solidFill>
            </a:endParaRPr>
          </a:p>
        </p:txBody>
      </p:sp>
      <p:pic>
        <p:nvPicPr>
          <p:cNvPr id="4" name="Picture 3" descr="Icon&#10;&#10;Description automatically generated">
            <a:extLst>
              <a:ext uri="{FF2B5EF4-FFF2-40B4-BE49-F238E27FC236}">
                <a16:creationId xmlns:a16="http://schemas.microsoft.com/office/drawing/2014/main" id="{5926465D-DBB2-8458-F866-7ADB592F465C}"/>
              </a:ext>
            </a:extLst>
          </p:cNvPr>
          <p:cNvPicPr>
            <a:picLocks noChangeAspect="1"/>
          </p:cNvPicPr>
          <p:nvPr/>
        </p:nvPicPr>
        <p:blipFill>
          <a:blip r:embed="rId2"/>
          <a:stretch>
            <a:fillRect/>
          </a:stretch>
        </p:blipFill>
        <p:spPr>
          <a:xfrm>
            <a:off x="7125085" y="745313"/>
            <a:ext cx="1582791" cy="1890757"/>
          </a:xfrm>
          <a:prstGeom prst="rect">
            <a:avLst/>
          </a:prstGeom>
        </p:spPr>
      </p:pic>
    </p:spTree>
    <p:extLst>
      <p:ext uri="{BB962C8B-B14F-4D97-AF65-F5344CB8AC3E}">
        <p14:creationId xmlns:p14="http://schemas.microsoft.com/office/powerpoint/2010/main" val="22518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1. Income Tax</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591056"/>
            <a:ext cx="8638967" cy="5107695"/>
          </a:xfrm>
        </p:spPr>
        <p:txBody>
          <a:bodyPr>
            <a:noAutofit/>
          </a:bodyPr>
          <a:lstStyle/>
          <a:p>
            <a:pPr marL="0" indent="0">
              <a:lnSpc>
                <a:spcPts val="2400"/>
              </a:lnSpc>
              <a:buNone/>
            </a:pPr>
            <a:r>
              <a:rPr lang="en-US" sz="2000" b="1" kern="0" dirty="0">
                <a:ea typeface="MS PGothic"/>
                <a:cs typeface="Arial"/>
              </a:rPr>
              <a:t>Important detail! </a:t>
            </a:r>
            <a:r>
              <a:rPr lang="en-US" sz="2000" b="1" i="1" kern="0" dirty="0">
                <a:ea typeface="MS PGothic"/>
                <a:cs typeface="Arial"/>
              </a:rPr>
              <a:t>People who make more money pay more taxes. </a:t>
            </a:r>
            <a:endParaRPr lang="en-US" sz="2000" b="1" kern="0" dirty="0">
              <a:ea typeface="MS PGothic"/>
              <a:cs typeface="Arial"/>
            </a:endParaRPr>
          </a:p>
          <a:p>
            <a:pPr marL="0" indent="0">
              <a:lnSpc>
                <a:spcPts val="2400"/>
              </a:lnSpc>
              <a:buNone/>
            </a:pPr>
            <a:r>
              <a:rPr lang="en-US" sz="2000" b="1" kern="0" dirty="0">
                <a:ea typeface="MS PGothic"/>
                <a:cs typeface="Arial"/>
              </a:rPr>
              <a:t>Here's why:</a:t>
            </a:r>
          </a:p>
          <a:p>
            <a:pPr marL="342900" indent="-342900">
              <a:lnSpc>
                <a:spcPts val="2400"/>
              </a:lnSpc>
            </a:pPr>
            <a:r>
              <a:rPr lang="en-US" sz="2000" kern="0" dirty="0">
                <a:ea typeface="MS PGothic"/>
                <a:cs typeface="Arial"/>
              </a:rPr>
              <a:t>Income tax is calculated in tiers. This is called the </a:t>
            </a:r>
            <a:r>
              <a:rPr lang="en-US" sz="2000" b="1" kern="0" dirty="0">
                <a:ea typeface="MS PGothic"/>
                <a:cs typeface="Arial"/>
              </a:rPr>
              <a:t>Progressive Tax System</a:t>
            </a:r>
            <a:r>
              <a:rPr lang="en-US" sz="2000" kern="0" dirty="0">
                <a:ea typeface="MS PGothic"/>
                <a:cs typeface="Arial"/>
              </a:rPr>
              <a:t>.</a:t>
            </a:r>
          </a:p>
          <a:p>
            <a:pPr marL="342900" indent="-342900">
              <a:lnSpc>
                <a:spcPts val="2400"/>
              </a:lnSpc>
            </a:pPr>
            <a:r>
              <a:rPr lang="en-US" sz="2000" kern="0" dirty="0">
                <a:ea typeface="MS PGothic"/>
                <a:cs typeface="Arial"/>
              </a:rPr>
              <a:t>The first income you make up to a base level is taxed in the lowest bracket.</a:t>
            </a:r>
          </a:p>
          <a:p>
            <a:pPr marL="342900" indent="-342900">
              <a:lnSpc>
                <a:spcPts val="2400"/>
              </a:lnSpc>
            </a:pPr>
            <a:r>
              <a:rPr lang="en-US" sz="2000" kern="0" dirty="0">
                <a:ea typeface="MS PGothic"/>
                <a:cs typeface="Arial"/>
              </a:rPr>
              <a:t>Additional income higher than that base level is taxed in the next bracket.</a:t>
            </a:r>
          </a:p>
          <a:p>
            <a:pPr marL="342900" indent="-342900">
              <a:lnSpc>
                <a:spcPts val="2400"/>
              </a:lnSpc>
            </a:pPr>
            <a:r>
              <a:rPr lang="en-US" sz="2000" kern="0" dirty="0">
                <a:ea typeface="MS PGothic"/>
                <a:cs typeface="Arial"/>
              </a:rPr>
              <a:t>The highest earners will be taxed at the highest bracket.</a:t>
            </a:r>
            <a:br>
              <a:rPr lang="en-US" sz="2000" kern="0" dirty="0">
                <a:ea typeface="MS PGothic"/>
                <a:cs typeface="Arial"/>
              </a:rPr>
            </a:br>
            <a:endParaRPr lang="en-US" sz="2000" dirty="0">
              <a:solidFill>
                <a:schemeClr val="tx1"/>
              </a:solidFill>
              <a:ea typeface="MS PGothic"/>
            </a:endParaRPr>
          </a:p>
          <a:p>
            <a:pPr marL="0" indent="0">
              <a:lnSpc>
                <a:spcPts val="2400"/>
              </a:lnSpc>
              <a:buNone/>
            </a:pPr>
            <a:r>
              <a:rPr lang="en-US" sz="2000" b="1" dirty="0">
                <a:solidFill>
                  <a:schemeClr val="accent1"/>
                </a:solidFill>
                <a:ea typeface="MS PGothic"/>
              </a:rPr>
              <a:t>If you are (or could be) registered under the </a:t>
            </a:r>
            <a:r>
              <a:rPr lang="en-US" sz="2000" b="1" i="1" dirty="0">
                <a:solidFill>
                  <a:schemeClr val="accent1"/>
                </a:solidFill>
                <a:ea typeface="MS PGothic"/>
              </a:rPr>
              <a:t>Indian Act</a:t>
            </a:r>
            <a:r>
              <a:rPr lang="en-US" sz="2000" b="1" dirty="0">
                <a:solidFill>
                  <a:schemeClr val="accent1"/>
                </a:solidFill>
                <a:ea typeface="MS PGothic"/>
              </a:rPr>
              <a:t>, you </a:t>
            </a:r>
            <a:br>
              <a:rPr lang="en-US" sz="2000" b="1" dirty="0">
                <a:solidFill>
                  <a:schemeClr val="accent1"/>
                </a:solidFill>
                <a:ea typeface="MS PGothic"/>
              </a:rPr>
            </a:br>
            <a:r>
              <a:rPr lang="en-US" sz="2000" b="1" dirty="0">
                <a:solidFill>
                  <a:schemeClr val="accent1"/>
                </a:solidFill>
                <a:ea typeface="MS PGothic"/>
              </a:rPr>
              <a:t>might not need to pay income tax deductions.</a:t>
            </a:r>
            <a:endParaRPr lang="en-US" sz="2000" b="1" dirty="0">
              <a:solidFill>
                <a:schemeClr val="accent1"/>
              </a:solidFill>
            </a:endParaRPr>
          </a:p>
        </p:txBody>
      </p:sp>
    </p:spTree>
    <p:extLst>
      <p:ext uri="{BB962C8B-B14F-4D97-AF65-F5344CB8AC3E}">
        <p14:creationId xmlns:p14="http://schemas.microsoft.com/office/powerpoint/2010/main" val="158276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2. CPP (Canadian Pension Plan)</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572768"/>
            <a:ext cx="8638967" cy="5029199"/>
          </a:xfrm>
        </p:spPr>
        <p:txBody>
          <a:bodyPr>
            <a:normAutofit/>
          </a:bodyPr>
          <a:lstStyle/>
          <a:p>
            <a:pPr marL="0" indent="0">
              <a:lnSpc>
                <a:spcPts val="2400"/>
              </a:lnSpc>
              <a:spcBef>
                <a:spcPct val="20000"/>
              </a:spcBef>
              <a:spcAft>
                <a:spcPct val="25000"/>
              </a:spcAft>
              <a:buNone/>
            </a:pPr>
            <a:r>
              <a:rPr lang="en-CA" sz="2000" b="1" dirty="0">
                <a:ea typeface="MS PGothic"/>
              </a:rPr>
              <a:t>What is it?</a:t>
            </a:r>
            <a:endParaRPr lang="en-CA" sz="2000" dirty="0">
              <a:ea typeface="MS PGothic"/>
            </a:endParaRPr>
          </a:p>
          <a:p>
            <a:pPr marL="342900" indent="-342900">
              <a:lnSpc>
                <a:spcPts val="2400"/>
              </a:lnSpc>
              <a:spcBef>
                <a:spcPct val="20000"/>
              </a:spcBef>
              <a:spcAft>
                <a:spcPct val="25000"/>
              </a:spcAft>
            </a:pPr>
            <a:r>
              <a:rPr lang="en-CA" sz="2000" dirty="0">
                <a:ea typeface="MS PGothic"/>
              </a:rPr>
              <a:t>The Canada Pension Plan gives people over the age of 65 a source of monthly income. You can apply when you turn 60.</a:t>
            </a:r>
          </a:p>
          <a:p>
            <a:pPr marL="342900" indent="-342900">
              <a:lnSpc>
                <a:spcPts val="2400"/>
              </a:lnSpc>
              <a:spcBef>
                <a:spcPct val="20000"/>
              </a:spcBef>
              <a:spcAft>
                <a:spcPct val="25000"/>
              </a:spcAft>
            </a:pPr>
            <a:endParaRPr lang="en-US" sz="2000" dirty="0">
              <a:ea typeface="MS PGothic"/>
            </a:endParaRPr>
          </a:p>
          <a:p>
            <a:pPr marL="342900" indent="-342900">
              <a:lnSpc>
                <a:spcPts val="2400"/>
              </a:lnSpc>
              <a:spcBef>
                <a:spcPct val="20000"/>
              </a:spcBef>
              <a:spcAft>
                <a:spcPct val="25000"/>
              </a:spcAft>
            </a:pPr>
            <a:r>
              <a:rPr lang="en-CA" sz="2000" dirty="0">
                <a:ea typeface="MS PGothic"/>
              </a:rPr>
              <a:t>During your working years, you contribute into CPP to support the current retirees. When you retire, others contribute into CPP to support you.</a:t>
            </a:r>
          </a:p>
          <a:p>
            <a:pPr marL="0" indent="0">
              <a:lnSpc>
                <a:spcPts val="2400"/>
              </a:lnSpc>
              <a:spcBef>
                <a:spcPct val="20000"/>
              </a:spcBef>
              <a:spcAft>
                <a:spcPct val="25000"/>
              </a:spcAft>
              <a:buNone/>
            </a:pPr>
            <a:endParaRPr lang="en-CA" sz="2000" dirty="0">
              <a:ea typeface="MS PGothic"/>
            </a:endParaRPr>
          </a:p>
          <a:p>
            <a:pPr marL="342900" indent="-342900">
              <a:lnSpc>
                <a:spcPts val="2400"/>
              </a:lnSpc>
              <a:spcBef>
                <a:spcPct val="20000"/>
              </a:spcBef>
              <a:spcAft>
                <a:spcPct val="25000"/>
              </a:spcAft>
            </a:pPr>
            <a:r>
              <a:rPr lang="en-CA" sz="2000" dirty="0">
                <a:ea typeface="MS PGothic"/>
              </a:rPr>
              <a:t>People aged 18-65 are required to pay into the CPP.</a:t>
            </a:r>
            <a:br>
              <a:rPr lang="en-CA" sz="2000" dirty="0">
                <a:ea typeface="MS PGothic"/>
              </a:rPr>
            </a:br>
            <a:endParaRPr lang="en-CA" sz="2000" dirty="0">
              <a:ea typeface="MS PGothic"/>
            </a:endParaRPr>
          </a:p>
          <a:p>
            <a:pPr marL="0" indent="0">
              <a:lnSpc>
                <a:spcPts val="2400"/>
              </a:lnSpc>
              <a:spcBef>
                <a:spcPct val="20000"/>
              </a:spcBef>
              <a:spcAft>
                <a:spcPct val="25000"/>
              </a:spcAft>
              <a:buNone/>
            </a:pPr>
            <a:r>
              <a:rPr lang="en-CA" sz="2000" b="1" dirty="0">
                <a:solidFill>
                  <a:schemeClr val="accent1"/>
                </a:solidFill>
                <a:ea typeface="MS PGothic"/>
              </a:rPr>
              <a:t>If you are (or could be) registered under the </a:t>
            </a:r>
            <a:r>
              <a:rPr lang="en-CA" sz="2000" b="1" i="1" dirty="0">
                <a:solidFill>
                  <a:schemeClr val="accent1"/>
                </a:solidFill>
                <a:ea typeface="MS PGothic"/>
              </a:rPr>
              <a:t>Indian Act</a:t>
            </a:r>
            <a:r>
              <a:rPr lang="en-CA" sz="2000" b="1" dirty="0">
                <a:solidFill>
                  <a:schemeClr val="accent1"/>
                </a:solidFill>
                <a:ea typeface="MS PGothic"/>
              </a:rPr>
              <a:t>, you might not need to pay into the CPP.</a:t>
            </a:r>
            <a:endParaRPr lang="en-US" b="1" dirty="0">
              <a:solidFill>
                <a:schemeClr val="accent1"/>
              </a:solidFill>
            </a:endParaRPr>
          </a:p>
          <a:p>
            <a:pPr marL="342900" indent="-342900">
              <a:lnSpc>
                <a:spcPts val="2500"/>
              </a:lnSpc>
            </a:pPr>
            <a:endParaRPr lang="en-US" sz="2000" dirty="0">
              <a:solidFill>
                <a:schemeClr val="tx1"/>
              </a:solidFill>
            </a:endParaRPr>
          </a:p>
        </p:txBody>
      </p:sp>
      <p:pic>
        <p:nvPicPr>
          <p:cNvPr id="5" name="Picture 3" descr="Icon&#10;&#10;Description automatically generated">
            <a:extLst>
              <a:ext uri="{FF2B5EF4-FFF2-40B4-BE49-F238E27FC236}">
                <a16:creationId xmlns:a16="http://schemas.microsoft.com/office/drawing/2014/main" id="{4AF07B73-56BD-4F83-5EDC-4A89EEE28317}"/>
              </a:ext>
            </a:extLst>
          </p:cNvPr>
          <p:cNvPicPr>
            <a:picLocks noChangeAspect="1"/>
          </p:cNvPicPr>
          <p:nvPr/>
        </p:nvPicPr>
        <p:blipFill>
          <a:blip r:embed="rId2"/>
          <a:stretch>
            <a:fillRect/>
          </a:stretch>
        </p:blipFill>
        <p:spPr>
          <a:xfrm>
            <a:off x="7277743" y="591644"/>
            <a:ext cx="1184565" cy="1252485"/>
          </a:xfrm>
          <a:prstGeom prst="rect">
            <a:avLst/>
          </a:prstGeom>
        </p:spPr>
      </p:pic>
    </p:spTree>
    <p:extLst>
      <p:ext uri="{BB962C8B-B14F-4D97-AF65-F5344CB8AC3E}">
        <p14:creationId xmlns:p14="http://schemas.microsoft.com/office/powerpoint/2010/main" val="235217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2. CPP (Canadian Pension Plan)</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690692"/>
            <a:ext cx="8638967" cy="4673531"/>
          </a:xfrm>
        </p:spPr>
        <p:txBody>
          <a:bodyPr>
            <a:normAutofit/>
          </a:bodyPr>
          <a:lstStyle/>
          <a:p>
            <a:pPr marL="342900" indent="-342900">
              <a:spcBef>
                <a:spcPct val="20000"/>
              </a:spcBef>
              <a:spcAft>
                <a:spcPct val="25000"/>
              </a:spcAft>
            </a:pPr>
            <a:r>
              <a:rPr lang="en-US" sz="2000" dirty="0"/>
              <a:t>The employer contributes an equal amount to the employee’s CPP as is deducted from their earnings. </a:t>
            </a:r>
            <a:endParaRPr lang="en-US" dirty="0"/>
          </a:p>
          <a:p>
            <a:pPr marL="342265" indent="-304165">
              <a:lnSpc>
                <a:spcPct val="107000"/>
              </a:lnSpc>
              <a:spcBef>
                <a:spcPct val="20000"/>
              </a:spcBef>
              <a:spcAft>
                <a:spcPts val="800"/>
              </a:spcAft>
            </a:pPr>
            <a:endParaRPr lang="en-US" sz="2000" dirty="0"/>
          </a:p>
          <a:p>
            <a:pPr marL="342265" indent="-304165">
              <a:lnSpc>
                <a:spcPct val="107000"/>
              </a:lnSpc>
              <a:spcBef>
                <a:spcPct val="20000"/>
              </a:spcBef>
              <a:spcAft>
                <a:spcPts val="800"/>
              </a:spcAft>
            </a:pPr>
            <a:r>
              <a:rPr lang="en-US" sz="2000" dirty="0"/>
              <a:t>So, for the amount that is deducted from your pay cheque, the employer contributes the same amount.</a:t>
            </a:r>
            <a:br>
              <a:rPr lang="en-US" sz="2000" dirty="0"/>
            </a:br>
            <a:endParaRPr lang="en-CA" sz="2000" dirty="0"/>
          </a:p>
          <a:p>
            <a:pPr marL="38100" indent="0">
              <a:lnSpc>
                <a:spcPct val="107000"/>
              </a:lnSpc>
              <a:spcBef>
                <a:spcPct val="20000"/>
              </a:spcBef>
              <a:spcAft>
                <a:spcPts val="800"/>
              </a:spcAft>
              <a:buNone/>
            </a:pPr>
            <a:r>
              <a:rPr lang="en-US" sz="2000" dirty="0"/>
              <a:t>Example: </a:t>
            </a:r>
          </a:p>
          <a:p>
            <a:pPr marL="38100" indent="0">
              <a:lnSpc>
                <a:spcPct val="107000"/>
              </a:lnSpc>
              <a:spcBef>
                <a:spcPct val="20000"/>
              </a:spcBef>
              <a:spcAft>
                <a:spcPts val="800"/>
              </a:spcAft>
              <a:buNone/>
            </a:pPr>
            <a:r>
              <a:rPr lang="en-US" sz="2000" dirty="0"/>
              <a:t>If your employer deducts </a:t>
            </a:r>
            <a:r>
              <a:rPr lang="en-US" sz="2000" b="1" dirty="0"/>
              <a:t>$120.30 </a:t>
            </a:r>
            <a:r>
              <a:rPr lang="en-US" sz="2000" dirty="0"/>
              <a:t>in CPP from your pay cheque, they also pay </a:t>
            </a:r>
            <a:r>
              <a:rPr lang="en-US" sz="2000" b="1" dirty="0"/>
              <a:t>$120.30 </a:t>
            </a:r>
            <a:r>
              <a:rPr lang="en-US" sz="2000" dirty="0"/>
              <a:t>into CPP. </a:t>
            </a:r>
            <a:br>
              <a:rPr lang="en-US" sz="2000" dirty="0"/>
            </a:br>
            <a:r>
              <a:rPr lang="en-US" sz="2000" dirty="0"/>
              <a:t>$120.30 (your deductions) + $120.30 (your employer’s contributions) </a:t>
            </a:r>
          </a:p>
          <a:p>
            <a:pPr marL="38100" indent="0">
              <a:lnSpc>
                <a:spcPct val="107000"/>
              </a:lnSpc>
              <a:spcBef>
                <a:spcPct val="20000"/>
              </a:spcBef>
              <a:spcAft>
                <a:spcPts val="800"/>
              </a:spcAft>
              <a:buNone/>
            </a:pPr>
            <a:r>
              <a:rPr lang="en-US" sz="2000" b="1" dirty="0"/>
              <a:t>= $240.60 (Total CPP contribution)</a:t>
            </a:r>
            <a:endParaRPr lang="en-US" b="1" dirty="0"/>
          </a:p>
        </p:txBody>
      </p:sp>
    </p:spTree>
    <p:extLst>
      <p:ext uri="{BB962C8B-B14F-4D97-AF65-F5344CB8AC3E}">
        <p14:creationId xmlns:p14="http://schemas.microsoft.com/office/powerpoint/2010/main" val="112116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2. CPP (Canadian Pension Plan)</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a:bodyPr>
          <a:lstStyle/>
          <a:p>
            <a:pPr marL="0" indent="0">
              <a:lnSpc>
                <a:spcPts val="2400"/>
              </a:lnSpc>
              <a:spcBef>
                <a:spcPct val="20000"/>
              </a:spcBef>
              <a:spcAft>
                <a:spcPct val="25000"/>
              </a:spcAft>
              <a:buNone/>
            </a:pPr>
            <a:r>
              <a:rPr lang="en-US" sz="2000" dirty="0">
                <a:ea typeface="MS PGothic"/>
              </a:rPr>
              <a:t>For every cheque Tanya receives, </a:t>
            </a:r>
            <a:r>
              <a:rPr lang="en-US" sz="2000" b="1" dirty="0">
                <a:ea typeface="MS PGothic"/>
              </a:rPr>
              <a:t>$51.47 </a:t>
            </a:r>
          </a:p>
          <a:p>
            <a:pPr marL="0" indent="0">
              <a:lnSpc>
                <a:spcPts val="2400"/>
              </a:lnSpc>
              <a:spcBef>
                <a:spcPct val="20000"/>
              </a:spcBef>
              <a:spcAft>
                <a:spcPct val="25000"/>
              </a:spcAft>
              <a:buNone/>
            </a:pPr>
            <a:r>
              <a:rPr lang="en-US" sz="2000" dirty="0">
                <a:ea typeface="MS PGothic"/>
              </a:rPr>
              <a:t>is deducted to go toward her CPP.  </a:t>
            </a:r>
          </a:p>
          <a:p>
            <a:pPr marL="0" indent="0">
              <a:lnSpc>
                <a:spcPts val="2400"/>
              </a:lnSpc>
              <a:spcBef>
                <a:spcPct val="20000"/>
              </a:spcBef>
              <a:spcAft>
                <a:spcPct val="25000"/>
              </a:spcAft>
              <a:buNone/>
            </a:pPr>
            <a:endParaRPr lang="en-US" sz="2000" dirty="0">
              <a:ea typeface="MS PGothic"/>
            </a:endParaRPr>
          </a:p>
          <a:p>
            <a:pPr marL="0" indent="0">
              <a:lnSpc>
                <a:spcPts val="2400"/>
              </a:lnSpc>
              <a:spcBef>
                <a:spcPct val="20000"/>
              </a:spcBef>
              <a:spcAft>
                <a:spcPct val="25000"/>
              </a:spcAft>
              <a:buNone/>
            </a:pPr>
            <a:r>
              <a:rPr lang="en-US" sz="2000" dirty="0">
                <a:ea typeface="MS PGothic"/>
              </a:rPr>
              <a:t>In a year, </a:t>
            </a:r>
            <a:r>
              <a:rPr lang="en-US" sz="2000" b="1" dirty="0">
                <a:ea typeface="MS PGothic"/>
              </a:rPr>
              <a:t>$1,338.44 </a:t>
            </a:r>
            <a:r>
              <a:rPr lang="en-US" sz="2000" dirty="0">
                <a:ea typeface="MS PGothic"/>
              </a:rPr>
              <a:t>of her total earnings go to her</a:t>
            </a:r>
            <a:r>
              <a:rPr lang="en-US" sz="2000" b="1" dirty="0">
                <a:ea typeface="MS PGothic"/>
              </a:rPr>
              <a:t> CPP.</a:t>
            </a:r>
            <a:endParaRPr lang="en-US" sz="2000" dirty="0">
              <a:ea typeface="MS PGothic"/>
            </a:endParaRPr>
          </a:p>
          <a:p>
            <a:pPr marL="0" indent="0">
              <a:lnSpc>
                <a:spcPts val="2400"/>
              </a:lnSpc>
              <a:spcBef>
                <a:spcPct val="20000"/>
              </a:spcBef>
              <a:spcAft>
                <a:spcPct val="25000"/>
              </a:spcAft>
              <a:buNone/>
            </a:pPr>
            <a:endParaRPr lang="en-US" sz="2000" dirty="0">
              <a:ea typeface="MS PGothic"/>
            </a:endParaRPr>
          </a:p>
          <a:p>
            <a:pPr marL="0" indent="0">
              <a:lnSpc>
                <a:spcPts val="2400"/>
              </a:lnSpc>
              <a:spcBef>
                <a:spcPct val="20000"/>
              </a:spcBef>
              <a:spcAft>
                <a:spcPct val="25000"/>
              </a:spcAft>
              <a:buNone/>
            </a:pPr>
            <a:r>
              <a:rPr lang="en-US" sz="2000" dirty="0">
                <a:ea typeface="MS PGothic"/>
              </a:rPr>
              <a:t>Her employer will match (pay the same amount) her CPP contribution. </a:t>
            </a:r>
            <a:r>
              <a:rPr lang="en-US" sz="2000" b="1" dirty="0">
                <a:ea typeface="MS PGothic"/>
              </a:rPr>
              <a:t>She has $2,676.88 in her CPP from her own and her employer's contributions combined.</a:t>
            </a:r>
            <a:endParaRPr lang="en-US" sz="2000" dirty="0">
              <a:ea typeface="MS PGothic"/>
            </a:endParaRPr>
          </a:p>
          <a:p>
            <a:pPr marL="0" indent="0">
              <a:lnSpc>
                <a:spcPts val="2400"/>
              </a:lnSpc>
              <a:spcBef>
                <a:spcPct val="20000"/>
              </a:spcBef>
              <a:spcAft>
                <a:spcPct val="25000"/>
              </a:spcAft>
              <a:buNone/>
            </a:pPr>
            <a:endParaRPr lang="en-US" sz="2000" dirty="0">
              <a:ea typeface="MS PGothic"/>
            </a:endParaRPr>
          </a:p>
          <a:p>
            <a:pPr marL="0" indent="0">
              <a:lnSpc>
                <a:spcPts val="2400"/>
              </a:lnSpc>
              <a:spcBef>
                <a:spcPct val="20000"/>
              </a:spcBef>
              <a:spcAft>
                <a:spcPct val="25000"/>
              </a:spcAft>
              <a:buNone/>
            </a:pPr>
            <a:r>
              <a:rPr lang="en-US" sz="2000" dirty="0">
                <a:ea typeface="MS PGothic"/>
              </a:rPr>
              <a:t>$1, 338.44 × 2 = $2,676.88</a:t>
            </a:r>
            <a:endParaRPr lang="en-US" dirty="0"/>
          </a:p>
          <a:p>
            <a:pPr marL="342900" indent="-342900">
              <a:lnSpc>
                <a:spcPts val="2500"/>
              </a:lnSpc>
            </a:pPr>
            <a:endParaRPr lang="en-US" sz="2000" dirty="0">
              <a:solidFill>
                <a:schemeClr val="tx1"/>
              </a:solidFill>
            </a:endParaRPr>
          </a:p>
        </p:txBody>
      </p:sp>
      <p:pic>
        <p:nvPicPr>
          <p:cNvPr id="4" name="Picture 3" descr="Icon&#10;&#10;Description automatically generated">
            <a:extLst>
              <a:ext uri="{FF2B5EF4-FFF2-40B4-BE49-F238E27FC236}">
                <a16:creationId xmlns:a16="http://schemas.microsoft.com/office/drawing/2014/main" id="{5926465D-DBB2-8458-F866-7ADB592F465C}"/>
              </a:ext>
            </a:extLst>
          </p:cNvPr>
          <p:cNvPicPr>
            <a:picLocks noChangeAspect="1"/>
          </p:cNvPicPr>
          <p:nvPr/>
        </p:nvPicPr>
        <p:blipFill>
          <a:blip r:embed="rId2"/>
          <a:stretch>
            <a:fillRect/>
          </a:stretch>
        </p:blipFill>
        <p:spPr>
          <a:xfrm>
            <a:off x="7125085" y="745313"/>
            <a:ext cx="1582791" cy="1890757"/>
          </a:xfrm>
          <a:prstGeom prst="rect">
            <a:avLst/>
          </a:prstGeom>
        </p:spPr>
      </p:pic>
    </p:spTree>
    <p:extLst>
      <p:ext uri="{BB962C8B-B14F-4D97-AF65-F5344CB8AC3E}">
        <p14:creationId xmlns:p14="http://schemas.microsoft.com/office/powerpoint/2010/main" val="329998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2. CPP (Canadian Pension Plan)</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a:bodyPr>
          <a:lstStyle/>
          <a:p>
            <a:pPr marL="0" indent="0">
              <a:lnSpc>
                <a:spcPts val="2400"/>
              </a:lnSpc>
              <a:spcBef>
                <a:spcPct val="20000"/>
              </a:spcBef>
              <a:spcAft>
                <a:spcPct val="25000"/>
              </a:spcAft>
              <a:buNone/>
            </a:pPr>
            <a:r>
              <a:rPr lang="en-US" sz="2000" dirty="0">
                <a:ea typeface="MS PGothic"/>
              </a:rPr>
              <a:t>More information on CPP is available here:</a:t>
            </a:r>
          </a:p>
          <a:p>
            <a:pPr marL="285750" indent="-285750">
              <a:lnSpc>
                <a:spcPts val="2400"/>
              </a:lnSpc>
              <a:spcBef>
                <a:spcPct val="20000"/>
              </a:spcBef>
              <a:spcAft>
                <a:spcPct val="25000"/>
              </a:spcAft>
              <a:buFont typeface="Arial,Sans-Serif"/>
              <a:buChar char="•"/>
            </a:pPr>
            <a:endParaRPr lang="en-US" sz="2000" dirty="0">
              <a:ea typeface="MS PGothic"/>
            </a:endParaRPr>
          </a:p>
          <a:p>
            <a:pPr marL="285750" indent="-285750">
              <a:lnSpc>
                <a:spcPts val="2400"/>
              </a:lnSpc>
              <a:spcBef>
                <a:spcPct val="20000"/>
              </a:spcBef>
              <a:spcAft>
                <a:spcPct val="25000"/>
              </a:spcAft>
              <a:buFont typeface="Arial,Sans-Serif"/>
              <a:buChar char="•"/>
            </a:pPr>
            <a:r>
              <a:rPr lang="en-US" sz="2000" dirty="0">
                <a:ea typeface="MS PGothic"/>
                <a:hlinkClick r:id="rId2"/>
              </a:rPr>
              <a:t>Canada Pension Plan </a:t>
            </a:r>
            <a:endParaRPr lang="en-US" dirty="0"/>
          </a:p>
          <a:p>
            <a:pPr marL="342900" indent="-342900">
              <a:lnSpc>
                <a:spcPts val="2500"/>
              </a:lnSpc>
            </a:pPr>
            <a:endParaRPr lang="en-US" sz="2000" dirty="0">
              <a:solidFill>
                <a:schemeClr val="tx1"/>
              </a:solidFill>
            </a:endParaRPr>
          </a:p>
        </p:txBody>
      </p:sp>
    </p:spTree>
    <p:extLst>
      <p:ext uri="{BB962C8B-B14F-4D97-AF65-F5344CB8AC3E}">
        <p14:creationId xmlns:p14="http://schemas.microsoft.com/office/powerpoint/2010/main" val="3528095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3. E.I. (Employment Insurance)</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764793"/>
            <a:ext cx="8638967" cy="4455254"/>
          </a:xfrm>
        </p:spPr>
        <p:txBody>
          <a:bodyPr>
            <a:normAutofit lnSpcReduction="10000"/>
          </a:bodyPr>
          <a:lstStyle/>
          <a:p>
            <a:pPr marL="0" indent="0">
              <a:lnSpc>
                <a:spcPct val="107000"/>
              </a:lnSpc>
              <a:spcBef>
                <a:spcPct val="20000"/>
              </a:spcBef>
              <a:spcAft>
                <a:spcPts val="800"/>
              </a:spcAft>
              <a:buNone/>
            </a:pPr>
            <a:r>
              <a:rPr lang="en-US" sz="2000" b="1" dirty="0">
                <a:ea typeface="MS PGothic"/>
              </a:rPr>
              <a:t>E.I.</a:t>
            </a:r>
            <a:r>
              <a:rPr lang="en-US" sz="2000" dirty="0">
                <a:ea typeface="MS PGothic"/>
              </a:rPr>
              <a:t> or </a:t>
            </a:r>
            <a:r>
              <a:rPr lang="en-US" sz="2000" b="1" dirty="0">
                <a:ea typeface="MS PGothic"/>
              </a:rPr>
              <a:t>Employment Insurance </a:t>
            </a:r>
            <a:r>
              <a:rPr lang="en-US" sz="2000" dirty="0">
                <a:ea typeface="MS PGothic"/>
              </a:rPr>
              <a:t>gives people a source of income when they lose their jobs through no fault of their own.</a:t>
            </a:r>
          </a:p>
          <a:p>
            <a:pPr marL="0" indent="0">
              <a:lnSpc>
                <a:spcPct val="107000"/>
              </a:lnSpc>
              <a:spcBef>
                <a:spcPct val="20000"/>
              </a:spcBef>
              <a:spcAft>
                <a:spcPts val="800"/>
              </a:spcAft>
              <a:buNone/>
            </a:pPr>
            <a:endParaRPr lang="en-US" sz="2000" dirty="0">
              <a:ea typeface="MS PGothic"/>
            </a:endParaRPr>
          </a:p>
          <a:p>
            <a:pPr marL="0" indent="0">
              <a:lnSpc>
                <a:spcPct val="107000"/>
              </a:lnSpc>
              <a:spcBef>
                <a:spcPct val="20000"/>
              </a:spcBef>
              <a:spcAft>
                <a:spcPts val="800"/>
              </a:spcAft>
              <a:buNone/>
            </a:pPr>
            <a:r>
              <a:rPr lang="en-US" sz="2000" dirty="0">
                <a:ea typeface="MS PGothic"/>
              </a:rPr>
              <a:t>Some examples of this situation are:</a:t>
            </a:r>
          </a:p>
          <a:p>
            <a:pPr marL="285750" indent="-285750">
              <a:lnSpc>
                <a:spcPct val="107000"/>
              </a:lnSpc>
              <a:spcBef>
                <a:spcPct val="20000"/>
              </a:spcBef>
              <a:spcAft>
                <a:spcPts val="800"/>
              </a:spcAft>
              <a:buFont typeface="Arial,Sans-Serif"/>
              <a:buChar char="•"/>
            </a:pPr>
            <a:r>
              <a:rPr lang="en-US" sz="2000" dirty="0">
                <a:ea typeface="MS PGothic"/>
              </a:rPr>
              <a:t>The end of a work contract.</a:t>
            </a:r>
          </a:p>
          <a:p>
            <a:pPr marL="285750" indent="-285750">
              <a:lnSpc>
                <a:spcPct val="107000"/>
              </a:lnSpc>
              <a:spcBef>
                <a:spcPct val="20000"/>
              </a:spcBef>
              <a:spcAft>
                <a:spcPts val="800"/>
              </a:spcAft>
              <a:buFont typeface="Arial,Sans-Serif"/>
              <a:buChar char="•"/>
            </a:pPr>
            <a:r>
              <a:rPr lang="en-US" sz="2000" dirty="0">
                <a:ea typeface="MS PGothic"/>
              </a:rPr>
              <a:t>Getting laid off. This can happen when a company no longer has the money to pay you to keep your job.</a:t>
            </a:r>
          </a:p>
          <a:p>
            <a:pPr marL="0" indent="0">
              <a:lnSpc>
                <a:spcPct val="107000"/>
              </a:lnSpc>
              <a:spcBef>
                <a:spcPct val="20000"/>
              </a:spcBef>
              <a:spcAft>
                <a:spcPts val="800"/>
              </a:spcAft>
              <a:buNone/>
            </a:pPr>
            <a:endParaRPr lang="en-US" sz="2000" dirty="0">
              <a:ea typeface="MS PGothic"/>
            </a:endParaRPr>
          </a:p>
          <a:p>
            <a:pPr marL="0" indent="0">
              <a:lnSpc>
                <a:spcPct val="107000"/>
              </a:lnSpc>
              <a:spcBef>
                <a:spcPct val="20000"/>
              </a:spcBef>
              <a:spcAft>
                <a:spcPts val="800"/>
              </a:spcAft>
              <a:buNone/>
            </a:pPr>
            <a:r>
              <a:rPr lang="en-US" sz="2000" dirty="0">
                <a:ea typeface="MS PGothic"/>
              </a:rPr>
              <a:t>The maximum length of time someone can receive E.I. is usually one year and but can vary depending on circumstances.</a:t>
            </a:r>
            <a:endParaRPr lang="en-US" dirty="0"/>
          </a:p>
          <a:p>
            <a:pPr marL="342900" indent="-342900">
              <a:lnSpc>
                <a:spcPts val="2500"/>
              </a:lnSpc>
            </a:pPr>
            <a:endParaRPr lang="en-US" sz="2000" dirty="0">
              <a:solidFill>
                <a:schemeClr val="tx1"/>
              </a:solidFill>
            </a:endParaRPr>
          </a:p>
        </p:txBody>
      </p:sp>
    </p:spTree>
    <p:extLst>
      <p:ext uri="{BB962C8B-B14F-4D97-AF65-F5344CB8AC3E}">
        <p14:creationId xmlns:p14="http://schemas.microsoft.com/office/powerpoint/2010/main" val="152297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9514F-045F-F7E5-D591-2BE4A5A13E0C}"/>
              </a:ext>
            </a:extLst>
          </p:cNvPr>
          <p:cNvSpPr>
            <a:spLocks noGrp="1"/>
          </p:cNvSpPr>
          <p:nvPr>
            <p:ph type="title"/>
          </p:nvPr>
        </p:nvSpPr>
        <p:spPr/>
        <p:txBody>
          <a:bodyPr>
            <a:normAutofit/>
          </a:bodyPr>
          <a:lstStyle/>
          <a:p>
            <a:r>
              <a:rPr lang="en-US" sz="4000" dirty="0"/>
              <a:t>Acknowledgement</a:t>
            </a:r>
            <a:endParaRPr lang="en-CA" sz="4000" dirty="0"/>
          </a:p>
        </p:txBody>
      </p:sp>
      <p:sp>
        <p:nvSpPr>
          <p:cNvPr id="3" name="Text Placeholder 2">
            <a:extLst>
              <a:ext uri="{FF2B5EF4-FFF2-40B4-BE49-F238E27FC236}">
                <a16:creationId xmlns:a16="http://schemas.microsoft.com/office/drawing/2014/main" id="{A30EC6B0-6E30-3015-9E37-C68444D2A288}"/>
              </a:ext>
            </a:extLst>
          </p:cNvPr>
          <p:cNvSpPr>
            <a:spLocks noGrp="1"/>
          </p:cNvSpPr>
          <p:nvPr>
            <p:ph type="body" idx="1"/>
          </p:nvPr>
        </p:nvSpPr>
        <p:spPr/>
        <p:txBody>
          <a:bodyPr>
            <a:normAutofit/>
          </a:bodyPr>
          <a:lstStyle/>
          <a:p>
            <a:pPr marL="38098" indent="0">
              <a:lnSpc>
                <a:spcPts val="2600"/>
              </a:lnSpc>
              <a:buNone/>
            </a:pPr>
            <a:r>
              <a:rPr lang="en-US" sz="2000" dirty="0"/>
              <a:t>We understand that speaking about the Indian Act can be a sensitive topic for many people. The terms “Indian” and “Indian Act” have legal meaning. Qualifying under the Act can impact payroll deductions.</a:t>
            </a:r>
          </a:p>
          <a:p>
            <a:pPr marL="38098" indent="0">
              <a:lnSpc>
                <a:spcPts val="2600"/>
              </a:lnSpc>
              <a:buNone/>
            </a:pPr>
            <a:endParaRPr lang="en-US" sz="2000" dirty="0"/>
          </a:p>
          <a:p>
            <a:pPr marL="38098" indent="0">
              <a:lnSpc>
                <a:spcPts val="2600"/>
              </a:lnSpc>
              <a:buNone/>
            </a:pPr>
            <a:r>
              <a:rPr lang="en-US" sz="2000" dirty="0"/>
              <a:t>As teachers often do so well, please continue to check-in with your class to create a safe learning environment. Pause, take breaks, and create safe space if needed.</a:t>
            </a:r>
          </a:p>
          <a:p>
            <a:pPr marL="38098" indent="0">
              <a:lnSpc>
                <a:spcPts val="2600"/>
              </a:lnSpc>
              <a:buNone/>
            </a:pPr>
            <a:endParaRPr lang="en-US" sz="2000" dirty="0"/>
          </a:p>
          <a:p>
            <a:pPr marL="38098" indent="0">
              <a:lnSpc>
                <a:spcPts val="2600"/>
              </a:lnSpc>
              <a:buNone/>
            </a:pPr>
            <a:r>
              <a:rPr lang="en-US" sz="2000" dirty="0"/>
              <a:t>Knowledge is power! Understanding the benefits available to those who qualify is an added advantage.</a:t>
            </a:r>
          </a:p>
        </p:txBody>
      </p:sp>
    </p:spTree>
    <p:extLst>
      <p:ext uri="{BB962C8B-B14F-4D97-AF65-F5344CB8AC3E}">
        <p14:creationId xmlns:p14="http://schemas.microsoft.com/office/powerpoint/2010/main" val="3438468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E.I. Employment Insurance</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Autofit/>
          </a:bodyPr>
          <a:lstStyle/>
          <a:p>
            <a:pPr marL="0" indent="0">
              <a:lnSpc>
                <a:spcPts val="2400"/>
              </a:lnSpc>
              <a:spcBef>
                <a:spcPct val="20000"/>
              </a:spcBef>
              <a:spcAft>
                <a:spcPct val="25000"/>
              </a:spcAft>
              <a:buNone/>
            </a:pPr>
            <a:r>
              <a:rPr lang="en-US" sz="2000" b="1" dirty="0">
                <a:ea typeface="MS PGothic"/>
              </a:rPr>
              <a:t>Tanya will see some of her pay cheque goes toward E.I. </a:t>
            </a:r>
            <a:endParaRPr lang="en-US" sz="2000" dirty="0">
              <a:ea typeface="MS PGothic"/>
            </a:endParaRPr>
          </a:p>
          <a:p>
            <a:pPr marL="0" indent="0">
              <a:lnSpc>
                <a:spcPts val="2400"/>
              </a:lnSpc>
              <a:spcBef>
                <a:spcPct val="20000"/>
              </a:spcBef>
              <a:spcAft>
                <a:spcPct val="25000"/>
              </a:spcAft>
              <a:buNone/>
            </a:pPr>
            <a:r>
              <a:rPr lang="en-US" sz="2000" dirty="0">
                <a:ea typeface="MS PGothic"/>
              </a:rPr>
              <a:t>If she is laid off her job, she will apply for it and have income between jobs.</a:t>
            </a:r>
          </a:p>
          <a:p>
            <a:pPr marL="0" indent="0">
              <a:lnSpc>
                <a:spcPts val="2400"/>
              </a:lnSpc>
              <a:spcBef>
                <a:spcPct val="20000"/>
              </a:spcBef>
              <a:spcAft>
                <a:spcPct val="25000"/>
              </a:spcAft>
              <a:buNone/>
            </a:pPr>
            <a:endParaRPr lang="en-US" sz="2000" dirty="0">
              <a:ea typeface="MS PGothic"/>
            </a:endParaRPr>
          </a:p>
          <a:p>
            <a:pPr marL="0" indent="0">
              <a:lnSpc>
                <a:spcPts val="2400"/>
              </a:lnSpc>
              <a:spcBef>
                <a:spcPct val="20000"/>
              </a:spcBef>
              <a:spcAft>
                <a:spcPct val="25000"/>
              </a:spcAft>
              <a:buNone/>
            </a:pPr>
            <a:r>
              <a:rPr lang="en-US" sz="2000" dirty="0">
                <a:ea typeface="MS PGothic"/>
              </a:rPr>
              <a:t>Tanya's paystub will list </a:t>
            </a:r>
            <a:r>
              <a:rPr lang="en-US" sz="2000" b="1" dirty="0">
                <a:ea typeface="MS PGothic"/>
              </a:rPr>
              <a:t>$17.05 </a:t>
            </a:r>
            <a:r>
              <a:rPr lang="en-US" sz="2000" dirty="0">
                <a:ea typeface="MS PGothic"/>
              </a:rPr>
              <a:t>going toward E.I. </a:t>
            </a:r>
            <a:br>
              <a:rPr lang="en-US" sz="2000" dirty="0">
                <a:ea typeface="MS PGothic"/>
              </a:rPr>
            </a:br>
            <a:r>
              <a:rPr lang="en-US" sz="2000" dirty="0">
                <a:ea typeface="MS PGothic"/>
              </a:rPr>
              <a:t>Her employer contributes </a:t>
            </a:r>
            <a:r>
              <a:rPr lang="en-US" sz="2000" b="1" dirty="0">
                <a:ea typeface="MS PGothic"/>
              </a:rPr>
              <a:t>$23.87</a:t>
            </a:r>
            <a:r>
              <a:rPr lang="en-US" sz="2000" dirty="0">
                <a:ea typeface="MS PGothic"/>
              </a:rPr>
              <a:t> for each of her pay periods.</a:t>
            </a:r>
          </a:p>
          <a:p>
            <a:pPr marL="0" indent="0">
              <a:lnSpc>
                <a:spcPts val="2400"/>
              </a:lnSpc>
              <a:spcBef>
                <a:spcPct val="20000"/>
              </a:spcBef>
              <a:spcAft>
                <a:spcPct val="25000"/>
              </a:spcAft>
              <a:buNone/>
            </a:pPr>
            <a:endParaRPr lang="en-US" sz="2000" dirty="0">
              <a:ea typeface="MS PGothic"/>
            </a:endParaRPr>
          </a:p>
          <a:p>
            <a:pPr marL="0" indent="0">
              <a:lnSpc>
                <a:spcPts val="2400"/>
              </a:lnSpc>
              <a:spcBef>
                <a:spcPct val="20000"/>
              </a:spcBef>
              <a:spcAft>
                <a:spcPct val="25000"/>
              </a:spcAft>
              <a:buNone/>
            </a:pPr>
            <a:r>
              <a:rPr lang="en-US" sz="2000" dirty="0">
                <a:ea typeface="MS PGothic"/>
              </a:rPr>
              <a:t>This means that </a:t>
            </a:r>
            <a:r>
              <a:rPr lang="en-US" sz="2000" b="1" dirty="0">
                <a:ea typeface="MS PGothic"/>
              </a:rPr>
              <a:t>$40.92</a:t>
            </a:r>
            <a:r>
              <a:rPr lang="en-US" sz="2000" dirty="0">
                <a:ea typeface="MS PGothic"/>
              </a:rPr>
              <a:t> is added to the E.I. She might be able to claim it later.</a:t>
            </a:r>
          </a:p>
          <a:p>
            <a:pPr marL="0" indent="0">
              <a:lnSpc>
                <a:spcPts val="2400"/>
              </a:lnSpc>
              <a:spcBef>
                <a:spcPct val="20000"/>
              </a:spcBef>
              <a:spcAft>
                <a:spcPct val="25000"/>
              </a:spcAft>
              <a:buNone/>
            </a:pPr>
            <a:endParaRPr lang="en-US" sz="2000" dirty="0">
              <a:ea typeface="MS PGothic"/>
            </a:endParaRPr>
          </a:p>
          <a:p>
            <a:pPr marL="0" indent="0">
              <a:lnSpc>
                <a:spcPts val="2400"/>
              </a:lnSpc>
              <a:spcBef>
                <a:spcPct val="20000"/>
              </a:spcBef>
              <a:spcAft>
                <a:spcPct val="25000"/>
              </a:spcAft>
              <a:buNone/>
            </a:pPr>
            <a:r>
              <a:rPr lang="en-US" sz="2000" dirty="0">
                <a:ea typeface="MS PGothic"/>
              </a:rPr>
              <a:t>$17.05 + $23.87 = $40.92</a:t>
            </a:r>
            <a:endParaRPr lang="en-US" sz="2000" dirty="0"/>
          </a:p>
        </p:txBody>
      </p:sp>
      <p:pic>
        <p:nvPicPr>
          <p:cNvPr id="4" name="Picture 3" descr="Icon&#10;&#10;Description automatically generated">
            <a:extLst>
              <a:ext uri="{FF2B5EF4-FFF2-40B4-BE49-F238E27FC236}">
                <a16:creationId xmlns:a16="http://schemas.microsoft.com/office/drawing/2014/main" id="{5926465D-DBB2-8458-F866-7ADB592F465C}"/>
              </a:ext>
            </a:extLst>
          </p:cNvPr>
          <p:cNvPicPr>
            <a:picLocks noChangeAspect="1"/>
          </p:cNvPicPr>
          <p:nvPr/>
        </p:nvPicPr>
        <p:blipFill>
          <a:blip r:embed="rId2"/>
          <a:stretch>
            <a:fillRect/>
          </a:stretch>
        </p:blipFill>
        <p:spPr>
          <a:xfrm>
            <a:off x="7135245" y="449806"/>
            <a:ext cx="1582791" cy="1890757"/>
          </a:xfrm>
          <a:prstGeom prst="rect">
            <a:avLst/>
          </a:prstGeom>
        </p:spPr>
      </p:pic>
    </p:spTree>
    <p:extLst>
      <p:ext uri="{BB962C8B-B14F-4D97-AF65-F5344CB8AC3E}">
        <p14:creationId xmlns:p14="http://schemas.microsoft.com/office/powerpoint/2010/main" val="229729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E.I. Employment Insurance</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a:bodyPr>
          <a:lstStyle/>
          <a:p>
            <a:pPr marL="0" indent="0">
              <a:lnSpc>
                <a:spcPct val="107000"/>
              </a:lnSpc>
              <a:spcBef>
                <a:spcPct val="20000"/>
              </a:spcBef>
              <a:spcAft>
                <a:spcPts val="800"/>
              </a:spcAft>
              <a:buNone/>
            </a:pPr>
            <a:r>
              <a:rPr lang="en-US" sz="2000" dirty="0">
                <a:ea typeface="MS PGothic"/>
              </a:rPr>
              <a:t>You should absolutely apply to E.I. if you think you might be eligible! This gives you some financial security while you are between jobs, which we all deserve.</a:t>
            </a:r>
          </a:p>
          <a:p>
            <a:pPr marL="0" indent="0">
              <a:lnSpc>
                <a:spcPct val="107000"/>
              </a:lnSpc>
              <a:spcBef>
                <a:spcPct val="20000"/>
              </a:spcBef>
              <a:spcAft>
                <a:spcPts val="800"/>
              </a:spcAft>
              <a:buNone/>
            </a:pPr>
            <a:endParaRPr lang="en-US" sz="2000" dirty="0">
              <a:ea typeface="MS PGothic"/>
            </a:endParaRPr>
          </a:p>
          <a:p>
            <a:pPr marL="0" indent="0">
              <a:lnSpc>
                <a:spcPct val="107000"/>
              </a:lnSpc>
              <a:spcBef>
                <a:spcPct val="20000"/>
              </a:spcBef>
              <a:spcAft>
                <a:spcPts val="800"/>
              </a:spcAft>
              <a:buNone/>
            </a:pPr>
            <a:r>
              <a:rPr lang="en-US" sz="2000" b="1" dirty="0">
                <a:ea typeface="MS PGothic"/>
              </a:rPr>
              <a:t>More information on E.I. can be found here:</a:t>
            </a:r>
            <a:endParaRPr lang="en-US" sz="2000" dirty="0">
              <a:ea typeface="MS PGothic"/>
            </a:endParaRPr>
          </a:p>
          <a:p>
            <a:pPr marL="285750" indent="-285750">
              <a:lnSpc>
                <a:spcPct val="107000"/>
              </a:lnSpc>
              <a:spcBef>
                <a:spcPct val="20000"/>
              </a:spcBef>
              <a:spcAft>
                <a:spcPts val="800"/>
              </a:spcAft>
              <a:buFont typeface="Arial"/>
              <a:buChar char="•"/>
            </a:pPr>
            <a:r>
              <a:rPr lang="en-US" sz="2000" dirty="0">
                <a:ea typeface="MS PGothic"/>
                <a:hlinkClick r:id="rId2"/>
              </a:rPr>
              <a:t>https://www.canada.ca/en/services/benefits/ei.html</a:t>
            </a:r>
            <a:endParaRPr lang="en-US" dirty="0"/>
          </a:p>
          <a:p>
            <a:pPr marL="342900" indent="-342900">
              <a:lnSpc>
                <a:spcPts val="2500"/>
              </a:lnSpc>
            </a:pPr>
            <a:endParaRPr lang="en-US" sz="2000" dirty="0">
              <a:solidFill>
                <a:schemeClr val="tx1"/>
              </a:solidFill>
            </a:endParaRPr>
          </a:p>
        </p:txBody>
      </p:sp>
    </p:spTree>
    <p:extLst>
      <p:ext uri="{BB962C8B-B14F-4D97-AF65-F5344CB8AC3E}">
        <p14:creationId xmlns:p14="http://schemas.microsoft.com/office/powerpoint/2010/main" val="986240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4. Union Dues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609345"/>
            <a:ext cx="8638967" cy="4610702"/>
          </a:xfrm>
        </p:spPr>
        <p:txBody>
          <a:bodyPr>
            <a:normAutofit/>
          </a:bodyPr>
          <a:lstStyle/>
          <a:p>
            <a:pPr marL="0" indent="0">
              <a:lnSpc>
                <a:spcPct val="107000"/>
              </a:lnSpc>
              <a:spcBef>
                <a:spcPct val="20000"/>
              </a:spcBef>
              <a:spcAft>
                <a:spcPts val="800"/>
              </a:spcAft>
              <a:buNone/>
            </a:pPr>
            <a:r>
              <a:rPr lang="en-US" sz="2000" b="1" dirty="0">
                <a:ea typeface="MS PGothic"/>
              </a:rPr>
              <a:t>What is it?</a:t>
            </a:r>
            <a:endParaRPr lang="en-US" sz="2000" dirty="0">
              <a:ea typeface="MS PGothic"/>
            </a:endParaRPr>
          </a:p>
          <a:p>
            <a:pPr marL="0" indent="0">
              <a:lnSpc>
                <a:spcPct val="107000"/>
              </a:lnSpc>
              <a:spcBef>
                <a:spcPct val="20000"/>
              </a:spcBef>
              <a:spcAft>
                <a:spcPts val="800"/>
              </a:spcAft>
              <a:buNone/>
            </a:pPr>
            <a:r>
              <a:rPr lang="en-US" sz="2000" dirty="0">
                <a:ea typeface="MS PGothic"/>
              </a:rPr>
              <a:t>A </a:t>
            </a:r>
            <a:r>
              <a:rPr lang="en-US" sz="2000" b="1" dirty="0">
                <a:ea typeface="MS PGothic"/>
              </a:rPr>
              <a:t>union</a:t>
            </a:r>
            <a:r>
              <a:rPr lang="en-US" sz="2000" dirty="0">
                <a:ea typeface="MS PGothic"/>
              </a:rPr>
              <a:t> is an organized association of workers advocating to protect and advance employees’ working rights and interests.</a:t>
            </a:r>
          </a:p>
          <a:p>
            <a:pPr marL="0" indent="0">
              <a:lnSpc>
                <a:spcPct val="107000"/>
              </a:lnSpc>
              <a:spcBef>
                <a:spcPct val="20000"/>
              </a:spcBef>
              <a:spcAft>
                <a:spcPts val="800"/>
              </a:spcAft>
              <a:buNone/>
            </a:pPr>
            <a:endParaRPr lang="en-US" sz="2000" dirty="0">
              <a:ea typeface="MS PGothic"/>
            </a:endParaRPr>
          </a:p>
          <a:p>
            <a:pPr marL="0" indent="0">
              <a:lnSpc>
                <a:spcPct val="107000"/>
              </a:lnSpc>
              <a:spcBef>
                <a:spcPct val="20000"/>
              </a:spcBef>
              <a:spcAft>
                <a:spcPts val="800"/>
              </a:spcAft>
              <a:buNone/>
            </a:pPr>
            <a:r>
              <a:rPr lang="en-US" sz="2000" dirty="0">
                <a:ea typeface="MS PGothic"/>
              </a:rPr>
              <a:t>Unionized employees may ask the company:</a:t>
            </a:r>
          </a:p>
          <a:p>
            <a:pPr marL="285750" indent="-285750">
              <a:lnSpc>
                <a:spcPct val="107000"/>
              </a:lnSpc>
              <a:spcBef>
                <a:spcPct val="20000"/>
              </a:spcBef>
              <a:spcAft>
                <a:spcPts val="800"/>
              </a:spcAft>
              <a:buFont typeface="Arial,Sans-Serif"/>
              <a:buChar char="•"/>
            </a:pPr>
            <a:r>
              <a:rPr lang="en-US" sz="2000" dirty="0">
                <a:ea typeface="MS PGothic"/>
              </a:rPr>
              <a:t>Better wages</a:t>
            </a:r>
          </a:p>
          <a:p>
            <a:pPr marL="285750" indent="-285750">
              <a:lnSpc>
                <a:spcPct val="107000"/>
              </a:lnSpc>
              <a:spcBef>
                <a:spcPct val="20000"/>
              </a:spcBef>
              <a:spcAft>
                <a:spcPts val="800"/>
              </a:spcAft>
              <a:buFont typeface="Arial,Sans-Serif"/>
              <a:buChar char="•"/>
            </a:pPr>
            <a:r>
              <a:rPr lang="en-US" sz="2000" dirty="0">
                <a:ea typeface="MS PGothic"/>
              </a:rPr>
              <a:t>Health benefits</a:t>
            </a:r>
          </a:p>
          <a:p>
            <a:pPr marL="285750" indent="-285750">
              <a:lnSpc>
                <a:spcPct val="107000"/>
              </a:lnSpc>
              <a:spcBef>
                <a:spcPct val="20000"/>
              </a:spcBef>
              <a:spcAft>
                <a:spcPts val="800"/>
              </a:spcAft>
              <a:buFont typeface="Arial,Sans-Serif"/>
              <a:buChar char="•"/>
            </a:pPr>
            <a:r>
              <a:rPr lang="en-US" sz="2000" dirty="0">
                <a:ea typeface="MS PGothic"/>
              </a:rPr>
              <a:t>Workplace health and safety</a:t>
            </a:r>
          </a:p>
          <a:p>
            <a:pPr marL="285750" indent="-285750">
              <a:lnSpc>
                <a:spcPct val="107000"/>
              </a:lnSpc>
              <a:spcBef>
                <a:spcPct val="20000"/>
              </a:spcBef>
              <a:spcAft>
                <a:spcPts val="800"/>
              </a:spcAft>
              <a:buFont typeface="Arial,Sans-Serif"/>
              <a:buChar char="•"/>
            </a:pPr>
            <a:r>
              <a:rPr lang="en-US" sz="2000" dirty="0">
                <a:ea typeface="MS PGothic"/>
              </a:rPr>
              <a:t>Stable work hours</a:t>
            </a:r>
            <a:endParaRPr lang="en-US" dirty="0"/>
          </a:p>
          <a:p>
            <a:pPr marL="342900" indent="-342900">
              <a:lnSpc>
                <a:spcPts val="2500"/>
              </a:lnSpc>
            </a:pPr>
            <a:endParaRPr lang="en-US" sz="2000" dirty="0">
              <a:solidFill>
                <a:schemeClr val="tx1"/>
              </a:solidFill>
            </a:endParaRPr>
          </a:p>
        </p:txBody>
      </p:sp>
    </p:spTree>
    <p:extLst>
      <p:ext uri="{BB962C8B-B14F-4D97-AF65-F5344CB8AC3E}">
        <p14:creationId xmlns:p14="http://schemas.microsoft.com/office/powerpoint/2010/main" val="227903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4. Union Dues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609344"/>
            <a:ext cx="8638967" cy="5020056"/>
          </a:xfrm>
        </p:spPr>
        <p:txBody>
          <a:bodyPr>
            <a:normAutofit/>
          </a:bodyPr>
          <a:lstStyle/>
          <a:p>
            <a:pPr marL="0" indent="0">
              <a:lnSpc>
                <a:spcPct val="107000"/>
              </a:lnSpc>
              <a:spcBef>
                <a:spcPct val="20000"/>
              </a:spcBef>
              <a:spcAft>
                <a:spcPts val="800"/>
              </a:spcAft>
              <a:buNone/>
            </a:pPr>
            <a:r>
              <a:rPr lang="en-US" sz="2000" dirty="0">
                <a:ea typeface="MS PGothic"/>
              </a:rPr>
              <a:t>If your job is unionized, then </a:t>
            </a:r>
            <a:r>
              <a:rPr lang="en-US" sz="2000" b="1" dirty="0">
                <a:ea typeface="MS PGothic"/>
              </a:rPr>
              <a:t>union dues </a:t>
            </a:r>
            <a:r>
              <a:rPr lang="en-US" sz="2000" dirty="0">
                <a:ea typeface="MS PGothic"/>
              </a:rPr>
              <a:t>are deducted from your pay cheque.</a:t>
            </a:r>
            <a:br>
              <a:rPr lang="en-US" sz="2000" dirty="0">
                <a:ea typeface="MS PGothic"/>
              </a:rPr>
            </a:br>
            <a:endParaRPr lang="en-US" sz="2000" dirty="0">
              <a:ea typeface="MS PGothic"/>
            </a:endParaRPr>
          </a:p>
          <a:p>
            <a:pPr marL="0" indent="0">
              <a:lnSpc>
                <a:spcPct val="107000"/>
              </a:lnSpc>
              <a:spcBef>
                <a:spcPct val="20000"/>
              </a:spcBef>
              <a:spcAft>
                <a:spcPts val="800"/>
              </a:spcAft>
              <a:buNone/>
            </a:pPr>
            <a:r>
              <a:rPr lang="en-US" sz="2000" dirty="0">
                <a:ea typeface="MS PGothic"/>
              </a:rPr>
              <a:t>Some common unionized jobs:</a:t>
            </a:r>
          </a:p>
          <a:p>
            <a:pPr marL="171450" indent="-171450">
              <a:lnSpc>
                <a:spcPct val="107000"/>
              </a:lnSpc>
              <a:spcBef>
                <a:spcPct val="20000"/>
              </a:spcBef>
              <a:spcAft>
                <a:spcPts val="800"/>
              </a:spcAft>
            </a:pPr>
            <a:r>
              <a:rPr lang="en-US" sz="2000" dirty="0">
                <a:ea typeface="MS PGothic"/>
              </a:rPr>
              <a:t>Teachers, principals, etc.</a:t>
            </a:r>
          </a:p>
          <a:p>
            <a:pPr marL="171450" indent="-171450">
              <a:lnSpc>
                <a:spcPct val="107000"/>
              </a:lnSpc>
              <a:spcBef>
                <a:spcPct val="20000"/>
              </a:spcBef>
              <a:spcAft>
                <a:spcPts val="800"/>
              </a:spcAft>
            </a:pPr>
            <a:r>
              <a:rPr lang="en-US" sz="2000" dirty="0">
                <a:ea typeface="MS PGothic"/>
              </a:rPr>
              <a:t>Plumbers, electricians, technicians</a:t>
            </a:r>
          </a:p>
          <a:p>
            <a:pPr marL="171450" indent="-171450">
              <a:lnSpc>
                <a:spcPct val="107000"/>
              </a:lnSpc>
              <a:spcBef>
                <a:spcPct val="20000"/>
              </a:spcBef>
              <a:spcAft>
                <a:spcPts val="800"/>
              </a:spcAft>
            </a:pPr>
            <a:r>
              <a:rPr lang="en-US" sz="2000" dirty="0">
                <a:ea typeface="MS PGothic"/>
              </a:rPr>
              <a:t>Firefighters</a:t>
            </a:r>
          </a:p>
          <a:p>
            <a:pPr marL="171450" indent="-171450">
              <a:lnSpc>
                <a:spcPct val="107000"/>
              </a:lnSpc>
              <a:spcBef>
                <a:spcPct val="20000"/>
              </a:spcBef>
              <a:spcAft>
                <a:spcPts val="800"/>
              </a:spcAft>
            </a:pPr>
            <a:r>
              <a:rPr lang="en-US" sz="2000" dirty="0">
                <a:ea typeface="MS PGothic"/>
              </a:rPr>
              <a:t>Doctors, nurses</a:t>
            </a:r>
          </a:p>
          <a:p>
            <a:pPr marL="171450" indent="-171450">
              <a:lnSpc>
                <a:spcPct val="107000"/>
              </a:lnSpc>
              <a:spcBef>
                <a:spcPct val="20000"/>
              </a:spcBef>
              <a:spcAft>
                <a:spcPts val="800"/>
              </a:spcAft>
            </a:pPr>
            <a:r>
              <a:rPr lang="en-US" sz="2000" dirty="0">
                <a:ea typeface="MS PGothic"/>
              </a:rPr>
              <a:t>Some manufacturing workers</a:t>
            </a:r>
          </a:p>
          <a:p>
            <a:pPr marL="171450" indent="-171450">
              <a:lnSpc>
                <a:spcPct val="107000"/>
              </a:lnSpc>
              <a:spcBef>
                <a:spcPct val="20000"/>
              </a:spcBef>
              <a:spcAft>
                <a:spcPts val="800"/>
              </a:spcAft>
            </a:pPr>
            <a:r>
              <a:rPr lang="en-US" sz="2000" dirty="0">
                <a:ea typeface="MS PGothic"/>
              </a:rPr>
              <a:t>Some coal miners</a:t>
            </a:r>
            <a:endParaRPr lang="en-US" dirty="0"/>
          </a:p>
          <a:p>
            <a:pPr marL="342900" indent="-342900">
              <a:lnSpc>
                <a:spcPts val="2500"/>
              </a:lnSpc>
            </a:pPr>
            <a:endParaRPr lang="en-US" sz="2000" dirty="0">
              <a:solidFill>
                <a:schemeClr val="tx1"/>
              </a:solidFill>
            </a:endParaRPr>
          </a:p>
        </p:txBody>
      </p:sp>
    </p:spTree>
    <p:extLst>
      <p:ext uri="{BB962C8B-B14F-4D97-AF65-F5344CB8AC3E}">
        <p14:creationId xmlns:p14="http://schemas.microsoft.com/office/powerpoint/2010/main" val="261343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5. Benefit Plans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690693"/>
            <a:ext cx="8638967" cy="4953948"/>
          </a:xfrm>
        </p:spPr>
        <p:txBody>
          <a:bodyPr>
            <a:normAutofit/>
          </a:bodyPr>
          <a:lstStyle/>
          <a:p>
            <a:pPr marL="0" indent="0">
              <a:lnSpc>
                <a:spcPct val="107000"/>
              </a:lnSpc>
              <a:spcBef>
                <a:spcPct val="20000"/>
              </a:spcBef>
              <a:spcAft>
                <a:spcPts val="800"/>
              </a:spcAft>
              <a:buNone/>
            </a:pPr>
            <a:r>
              <a:rPr lang="en-US" sz="2000" b="1" dirty="0">
                <a:ea typeface="MS PGothic"/>
              </a:rPr>
              <a:t>What are they?</a:t>
            </a:r>
            <a:endParaRPr lang="en-US" sz="2000" dirty="0">
              <a:ea typeface="MS PGothic"/>
            </a:endParaRPr>
          </a:p>
          <a:p>
            <a:pPr marL="0" indent="0">
              <a:lnSpc>
                <a:spcPct val="107000"/>
              </a:lnSpc>
              <a:spcBef>
                <a:spcPct val="20000"/>
              </a:spcBef>
              <a:spcAft>
                <a:spcPts val="800"/>
              </a:spcAft>
              <a:buNone/>
            </a:pPr>
            <a:r>
              <a:rPr lang="en-US" sz="2000" dirty="0">
                <a:ea typeface="MS PGothic"/>
              </a:rPr>
              <a:t>Some workplaces offer </a:t>
            </a:r>
            <a:r>
              <a:rPr lang="en-US" sz="2000" b="1" dirty="0">
                <a:ea typeface="MS PGothic"/>
              </a:rPr>
              <a:t>benefit plans </a:t>
            </a:r>
            <a:r>
              <a:rPr lang="en-US" sz="2000" dirty="0">
                <a:ea typeface="MS PGothic"/>
              </a:rPr>
              <a:t>to their employees. Plans will vary, and the employer will share the details in advance. Plans may include:</a:t>
            </a:r>
          </a:p>
          <a:p>
            <a:pPr marL="285750" indent="-285750">
              <a:lnSpc>
                <a:spcPct val="107000"/>
              </a:lnSpc>
              <a:spcBef>
                <a:spcPct val="20000"/>
              </a:spcBef>
              <a:spcAft>
                <a:spcPts val="800"/>
              </a:spcAft>
              <a:buFont typeface="Arial,Sans-Serif"/>
              <a:buChar char="•"/>
            </a:pPr>
            <a:r>
              <a:rPr lang="en-US" sz="2000" dirty="0">
                <a:ea typeface="MS PGothic"/>
              </a:rPr>
              <a:t>Parental leave: Parents can take time off to care for a new baby or a child and receive wages.</a:t>
            </a:r>
          </a:p>
          <a:p>
            <a:pPr marL="285750" indent="-285750">
              <a:lnSpc>
                <a:spcPct val="107000"/>
              </a:lnSpc>
              <a:spcBef>
                <a:spcPct val="20000"/>
              </a:spcBef>
              <a:spcAft>
                <a:spcPts val="800"/>
              </a:spcAft>
              <a:buFont typeface="Arial,Sans-Serif"/>
              <a:buChar char="•"/>
            </a:pPr>
            <a:r>
              <a:rPr lang="en-US" sz="2000" dirty="0">
                <a:ea typeface="MS PGothic"/>
              </a:rPr>
              <a:t>Healthcare: Some additional services that aren't already covered.</a:t>
            </a:r>
          </a:p>
          <a:p>
            <a:pPr marL="285750" indent="-285750">
              <a:lnSpc>
                <a:spcPct val="107000"/>
              </a:lnSpc>
              <a:spcBef>
                <a:spcPct val="20000"/>
              </a:spcBef>
              <a:spcAft>
                <a:spcPts val="800"/>
              </a:spcAft>
              <a:buFont typeface="Arial,Sans-Serif"/>
              <a:buChar char="•"/>
            </a:pPr>
            <a:r>
              <a:rPr lang="en-US" sz="2000" dirty="0">
                <a:ea typeface="MS PGothic"/>
              </a:rPr>
              <a:t>Retirement: Additional funds for retirement than the CPP. </a:t>
            </a:r>
          </a:p>
          <a:p>
            <a:pPr marL="685165" lvl="1" indent="-285115">
              <a:lnSpc>
                <a:spcPct val="107000"/>
              </a:lnSpc>
              <a:spcBef>
                <a:spcPct val="20000"/>
              </a:spcBef>
              <a:spcAft>
                <a:spcPts val="800"/>
              </a:spcAft>
            </a:pPr>
            <a:r>
              <a:rPr lang="en-US" sz="2000" dirty="0">
                <a:ea typeface="MS PGothic"/>
              </a:rPr>
              <a:t>Note: The amount is decided in advance. </a:t>
            </a:r>
            <a:endParaRPr lang="en-US" sz="2000" dirty="0">
              <a:solidFill>
                <a:schemeClr val="tx1"/>
              </a:solidFill>
              <a:ea typeface="MS PGothic"/>
            </a:endParaRPr>
          </a:p>
        </p:txBody>
      </p:sp>
    </p:spTree>
    <p:extLst>
      <p:ext uri="{BB962C8B-B14F-4D97-AF65-F5344CB8AC3E}">
        <p14:creationId xmlns:p14="http://schemas.microsoft.com/office/powerpoint/2010/main" val="2096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Benefit Plans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a:bodyPr>
          <a:lstStyle/>
          <a:p>
            <a:pPr marL="0" indent="0">
              <a:lnSpc>
                <a:spcPct val="107000"/>
              </a:lnSpc>
              <a:spcBef>
                <a:spcPct val="20000"/>
              </a:spcBef>
              <a:spcAft>
                <a:spcPts val="800"/>
              </a:spcAft>
              <a:buNone/>
            </a:pPr>
            <a:r>
              <a:rPr lang="en-US" sz="2000" dirty="0">
                <a:ea typeface="MS PGothic"/>
              </a:rPr>
              <a:t>If you would like to learn more about benefit plans, you can do some research online. Here is a starting point:</a:t>
            </a:r>
          </a:p>
          <a:p>
            <a:pPr marL="0" indent="0">
              <a:lnSpc>
                <a:spcPct val="107000"/>
              </a:lnSpc>
              <a:spcBef>
                <a:spcPct val="20000"/>
              </a:spcBef>
              <a:spcAft>
                <a:spcPts val="800"/>
              </a:spcAft>
              <a:buNone/>
            </a:pPr>
            <a:endParaRPr lang="en-US" sz="2000" dirty="0">
              <a:ea typeface="MS PGothic"/>
            </a:endParaRPr>
          </a:p>
          <a:p>
            <a:pPr marL="285750" indent="-285750">
              <a:lnSpc>
                <a:spcPct val="107000"/>
              </a:lnSpc>
              <a:spcBef>
                <a:spcPct val="20000"/>
              </a:spcBef>
              <a:spcAft>
                <a:spcPts val="800"/>
              </a:spcAft>
              <a:buFont typeface="Arial,Sans-Serif"/>
              <a:buChar char="•"/>
            </a:pPr>
            <a:r>
              <a:rPr lang="en-US" sz="2000" b="1" dirty="0">
                <a:ea typeface="MS PGothic"/>
                <a:hlinkClick r:id="rId2"/>
              </a:rPr>
              <a:t>Benefit Plans</a:t>
            </a:r>
            <a:endParaRPr lang="en-US" dirty="0"/>
          </a:p>
          <a:p>
            <a:pPr marL="0" indent="0">
              <a:lnSpc>
                <a:spcPct val="107000"/>
              </a:lnSpc>
              <a:spcBef>
                <a:spcPct val="20000"/>
              </a:spcBef>
              <a:spcAft>
                <a:spcPts val="800"/>
              </a:spcAft>
              <a:buNone/>
            </a:pPr>
            <a:endParaRPr lang="en-US" sz="2000" b="1" dirty="0">
              <a:ea typeface="MS PGothic"/>
            </a:endParaRPr>
          </a:p>
          <a:p>
            <a:pPr marL="342900" indent="-342900">
              <a:lnSpc>
                <a:spcPts val="2500"/>
              </a:lnSpc>
            </a:pPr>
            <a:endParaRPr lang="en-US" sz="2000" dirty="0">
              <a:solidFill>
                <a:schemeClr val="tx1"/>
              </a:solidFill>
            </a:endParaRPr>
          </a:p>
        </p:txBody>
      </p:sp>
    </p:spTree>
    <p:extLst>
      <p:ext uri="{BB962C8B-B14F-4D97-AF65-F5344CB8AC3E}">
        <p14:creationId xmlns:p14="http://schemas.microsoft.com/office/powerpoint/2010/main" val="1842388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US" sz="3600" dirty="0"/>
              <a:t>Tax Exemption Under the Act</a:t>
            </a:r>
            <a:endParaRPr lang="en-CA" sz="3600" dirty="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690693"/>
            <a:ext cx="8638967" cy="4529354"/>
          </a:xfrm>
        </p:spPr>
        <p:txBody>
          <a:bodyPr>
            <a:normAutofit/>
          </a:bodyPr>
          <a:lstStyle/>
          <a:p>
            <a:pPr marL="0" indent="0">
              <a:lnSpc>
                <a:spcPts val="2000"/>
              </a:lnSpc>
              <a:spcBef>
                <a:spcPct val="20000"/>
              </a:spcBef>
              <a:spcAft>
                <a:spcPts val="800"/>
              </a:spcAft>
              <a:buNone/>
            </a:pPr>
            <a:r>
              <a:rPr lang="en-US" sz="2000" dirty="0">
                <a:ea typeface="MS PGothic"/>
              </a:rPr>
              <a:t>As we saw, income tax is the biggest deduction from our pay cheques.</a:t>
            </a:r>
          </a:p>
          <a:p>
            <a:pPr marL="0" indent="0">
              <a:lnSpc>
                <a:spcPts val="2000"/>
              </a:lnSpc>
              <a:spcBef>
                <a:spcPct val="20000"/>
              </a:spcBef>
              <a:spcAft>
                <a:spcPts val="800"/>
              </a:spcAft>
              <a:buNone/>
            </a:pPr>
            <a:endParaRPr lang="en-US" sz="2000" dirty="0">
              <a:ea typeface="MS PGothic"/>
            </a:endParaRPr>
          </a:p>
          <a:p>
            <a:pPr marL="0" indent="0">
              <a:lnSpc>
                <a:spcPts val="2000"/>
              </a:lnSpc>
              <a:spcBef>
                <a:spcPct val="20000"/>
              </a:spcBef>
              <a:spcAft>
                <a:spcPts val="800"/>
              </a:spcAft>
              <a:buNone/>
            </a:pPr>
            <a:r>
              <a:rPr lang="en-US" sz="2000" dirty="0">
                <a:solidFill>
                  <a:schemeClr val="tx1"/>
                </a:solidFill>
                <a:ea typeface="MS PGothic"/>
              </a:rPr>
              <a:t>You may not need to pay income tax or CPP if:</a:t>
            </a:r>
          </a:p>
          <a:p>
            <a:pPr marL="342900" indent="-342900">
              <a:lnSpc>
                <a:spcPts val="2000"/>
              </a:lnSpc>
              <a:spcBef>
                <a:spcPct val="20000"/>
              </a:spcBef>
              <a:spcAft>
                <a:spcPts val="800"/>
              </a:spcAft>
            </a:pPr>
            <a:r>
              <a:rPr lang="en-US" sz="2000" dirty="0">
                <a:solidFill>
                  <a:schemeClr val="tx1"/>
                </a:solidFill>
                <a:ea typeface="MS PGothic"/>
              </a:rPr>
              <a:t>You are registered under the </a:t>
            </a:r>
            <a:r>
              <a:rPr lang="en-US" sz="2000" i="1" dirty="0">
                <a:solidFill>
                  <a:schemeClr val="tx1"/>
                </a:solidFill>
                <a:ea typeface="MS PGothic"/>
              </a:rPr>
              <a:t>Indian Act </a:t>
            </a:r>
            <a:r>
              <a:rPr lang="en-US" sz="2000" b="1" dirty="0">
                <a:solidFill>
                  <a:schemeClr val="tx1"/>
                </a:solidFill>
                <a:ea typeface="MS PGothic"/>
              </a:rPr>
              <a:t>and</a:t>
            </a:r>
          </a:p>
          <a:p>
            <a:pPr marL="342900" indent="-342900">
              <a:lnSpc>
                <a:spcPts val="2000"/>
              </a:lnSpc>
              <a:spcBef>
                <a:spcPct val="20000"/>
              </a:spcBef>
              <a:spcAft>
                <a:spcPts val="800"/>
              </a:spcAft>
            </a:pPr>
            <a:r>
              <a:rPr lang="en-US" sz="2000" dirty="0">
                <a:solidFill>
                  <a:schemeClr val="tx1"/>
                </a:solidFill>
                <a:ea typeface="MS PGothic"/>
              </a:rPr>
              <a:t>Your work on reserve </a:t>
            </a:r>
            <a:r>
              <a:rPr lang="en-US" sz="2000" b="1" dirty="0">
                <a:solidFill>
                  <a:schemeClr val="tx1"/>
                </a:solidFill>
                <a:ea typeface="MS PGothic"/>
              </a:rPr>
              <a:t>or</a:t>
            </a:r>
          </a:p>
          <a:p>
            <a:pPr marL="342900" indent="-342900">
              <a:lnSpc>
                <a:spcPts val="2000"/>
              </a:lnSpc>
              <a:spcBef>
                <a:spcPct val="20000"/>
              </a:spcBef>
              <a:spcAft>
                <a:spcPts val="800"/>
              </a:spcAft>
            </a:pPr>
            <a:r>
              <a:rPr lang="en-US" sz="2000" dirty="0">
                <a:solidFill>
                  <a:schemeClr val="tx1"/>
                </a:solidFill>
                <a:ea typeface="MS PGothic"/>
              </a:rPr>
              <a:t>You work off-reserve, but you and your employer are both “residents” on reserve</a:t>
            </a:r>
          </a:p>
          <a:p>
            <a:pPr marL="342900" indent="-342900">
              <a:lnSpc>
                <a:spcPts val="2000"/>
              </a:lnSpc>
              <a:spcBef>
                <a:spcPct val="20000"/>
              </a:spcBef>
              <a:spcAft>
                <a:spcPts val="800"/>
              </a:spcAft>
            </a:pPr>
            <a:endParaRPr lang="en-US" sz="2000" dirty="0">
              <a:solidFill>
                <a:schemeClr val="tx1"/>
              </a:solidFill>
              <a:ea typeface="MS PGothic"/>
            </a:endParaRPr>
          </a:p>
          <a:p>
            <a:pPr marL="0" indent="0">
              <a:lnSpc>
                <a:spcPts val="2000"/>
              </a:lnSpc>
              <a:spcBef>
                <a:spcPct val="20000"/>
              </a:spcBef>
              <a:spcAft>
                <a:spcPts val="800"/>
              </a:spcAft>
              <a:buNone/>
            </a:pPr>
            <a:r>
              <a:rPr lang="en-US" sz="2000" b="1" dirty="0">
                <a:solidFill>
                  <a:schemeClr val="accent1"/>
                </a:solidFill>
                <a:ea typeface="MS PGothic"/>
              </a:rPr>
              <a:t>Are you registered, or eligible to register, under the </a:t>
            </a:r>
            <a:r>
              <a:rPr lang="en-US" sz="2000" b="1" i="1" dirty="0">
                <a:solidFill>
                  <a:schemeClr val="accent1"/>
                </a:solidFill>
                <a:ea typeface="MS PGothic"/>
              </a:rPr>
              <a:t>Indian Act</a:t>
            </a:r>
            <a:r>
              <a:rPr lang="en-US" sz="2000" b="1" dirty="0">
                <a:solidFill>
                  <a:schemeClr val="accent1"/>
                </a:solidFill>
                <a:ea typeface="MS PGothic"/>
              </a:rPr>
              <a:t>?</a:t>
            </a:r>
          </a:p>
          <a:p>
            <a:pPr marL="0" indent="0">
              <a:lnSpc>
                <a:spcPts val="2000"/>
              </a:lnSpc>
              <a:spcBef>
                <a:spcPct val="20000"/>
              </a:spcBef>
              <a:spcAft>
                <a:spcPts val="800"/>
              </a:spcAft>
              <a:buNone/>
            </a:pPr>
            <a:r>
              <a:rPr lang="en-US" sz="2000" b="1" dirty="0">
                <a:solidFill>
                  <a:schemeClr val="accent1"/>
                </a:solidFill>
                <a:ea typeface="MS PGothic"/>
              </a:rPr>
              <a:t>Is the tract of land considered a reserve under the Act? Contact your band office to find out.</a:t>
            </a:r>
          </a:p>
        </p:txBody>
      </p:sp>
    </p:spTree>
    <p:extLst>
      <p:ext uri="{BB962C8B-B14F-4D97-AF65-F5344CB8AC3E}">
        <p14:creationId xmlns:p14="http://schemas.microsoft.com/office/powerpoint/2010/main" val="336675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US" sz="3600" dirty="0"/>
              <a:t>Scenario 1</a:t>
            </a:r>
            <a:endParaRPr lang="en-CA" sz="3600" dirty="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508760"/>
            <a:ext cx="8638967" cy="5129784"/>
          </a:xfrm>
        </p:spPr>
        <p:txBody>
          <a:bodyPr>
            <a:normAutofit/>
          </a:bodyPr>
          <a:lstStyle/>
          <a:p>
            <a:pPr marL="0" indent="0">
              <a:lnSpc>
                <a:spcPts val="2400"/>
              </a:lnSpc>
              <a:spcBef>
                <a:spcPct val="20000"/>
              </a:spcBef>
              <a:spcAft>
                <a:spcPts val="800"/>
              </a:spcAft>
              <a:buNone/>
            </a:pPr>
            <a:r>
              <a:rPr lang="en-US" sz="2000" dirty="0">
                <a:solidFill>
                  <a:schemeClr val="tx1"/>
                </a:solidFill>
                <a:ea typeface="MS PGothic"/>
              </a:rPr>
              <a:t>Johnny is registered under the </a:t>
            </a:r>
            <a:r>
              <a:rPr lang="en-US" sz="2000" i="1" dirty="0">
                <a:solidFill>
                  <a:schemeClr val="tx1"/>
                </a:solidFill>
                <a:ea typeface="MS PGothic"/>
              </a:rPr>
              <a:t>Indian Act</a:t>
            </a:r>
            <a:r>
              <a:rPr lang="en-US" sz="2000" dirty="0">
                <a:solidFill>
                  <a:schemeClr val="tx1"/>
                </a:solidFill>
                <a:ea typeface="MS PGothic"/>
              </a:rPr>
              <a:t>. He works as a mechanic for an automobile repair shop, performing all of his duties on reserve.</a:t>
            </a:r>
          </a:p>
          <a:p>
            <a:pPr marL="0" indent="0">
              <a:lnSpc>
                <a:spcPts val="2200"/>
              </a:lnSpc>
              <a:spcBef>
                <a:spcPct val="20000"/>
              </a:spcBef>
              <a:spcAft>
                <a:spcPts val="800"/>
              </a:spcAft>
              <a:buNone/>
            </a:pPr>
            <a:endParaRPr lang="en-US" sz="2000" dirty="0">
              <a:solidFill>
                <a:schemeClr val="tx1"/>
              </a:solidFill>
              <a:ea typeface="MS PGothic"/>
            </a:endParaRPr>
          </a:p>
          <a:p>
            <a:pPr marL="0" indent="0">
              <a:lnSpc>
                <a:spcPts val="2200"/>
              </a:lnSpc>
              <a:spcBef>
                <a:spcPct val="20000"/>
              </a:spcBef>
              <a:spcAft>
                <a:spcPts val="800"/>
              </a:spcAft>
              <a:buNone/>
            </a:pPr>
            <a:r>
              <a:rPr lang="en-US" sz="2000" b="1" dirty="0">
                <a:solidFill>
                  <a:schemeClr val="tx1"/>
                </a:solidFill>
                <a:ea typeface="MS PGothic"/>
              </a:rPr>
              <a:t>Does Johnny satisfy these requirements?</a:t>
            </a:r>
            <a:br>
              <a:rPr lang="en-US" sz="2000" dirty="0">
                <a:solidFill>
                  <a:schemeClr val="tx1"/>
                </a:solidFill>
                <a:ea typeface="MS PGothic"/>
              </a:rPr>
            </a:br>
            <a:endParaRPr lang="en-US" sz="2000" dirty="0">
              <a:solidFill>
                <a:schemeClr val="tx1"/>
              </a:solidFill>
              <a:ea typeface="MS PGothic"/>
            </a:endParaRPr>
          </a:p>
          <a:p>
            <a:pPr marL="342900" indent="-342900">
              <a:lnSpc>
                <a:spcPts val="2200"/>
              </a:lnSpc>
              <a:spcBef>
                <a:spcPct val="20000"/>
              </a:spcBef>
              <a:spcAft>
                <a:spcPts val="800"/>
              </a:spcAft>
            </a:pPr>
            <a:r>
              <a:rPr lang="en-US" sz="2000" dirty="0">
                <a:solidFill>
                  <a:schemeClr val="tx1"/>
                </a:solidFill>
                <a:ea typeface="MS PGothic"/>
              </a:rPr>
              <a:t>Registered under the </a:t>
            </a:r>
            <a:r>
              <a:rPr lang="en-US" sz="2000" i="1" dirty="0">
                <a:solidFill>
                  <a:schemeClr val="tx1"/>
                </a:solidFill>
                <a:ea typeface="MS PGothic"/>
              </a:rPr>
              <a:t>Indian Act </a:t>
            </a:r>
            <a:endParaRPr lang="en-US" sz="2000" b="1" dirty="0">
              <a:solidFill>
                <a:schemeClr val="tx1"/>
              </a:solidFill>
              <a:ea typeface="MS PGothic"/>
            </a:endParaRPr>
          </a:p>
          <a:p>
            <a:pPr marL="342900" indent="-342900">
              <a:lnSpc>
                <a:spcPts val="2200"/>
              </a:lnSpc>
              <a:spcBef>
                <a:spcPct val="20000"/>
              </a:spcBef>
              <a:spcAft>
                <a:spcPts val="800"/>
              </a:spcAft>
            </a:pPr>
            <a:r>
              <a:rPr lang="en-US" sz="2000" dirty="0">
                <a:solidFill>
                  <a:schemeClr val="tx1"/>
                </a:solidFill>
                <a:ea typeface="MS PGothic"/>
              </a:rPr>
              <a:t>Work on reserve </a:t>
            </a:r>
            <a:r>
              <a:rPr lang="en-US" sz="2000" b="1" dirty="0">
                <a:solidFill>
                  <a:schemeClr val="tx1"/>
                </a:solidFill>
                <a:ea typeface="MS PGothic"/>
              </a:rPr>
              <a:t>or</a:t>
            </a:r>
          </a:p>
          <a:p>
            <a:pPr marL="342900" indent="-342900">
              <a:lnSpc>
                <a:spcPts val="2200"/>
              </a:lnSpc>
              <a:spcBef>
                <a:spcPct val="20000"/>
              </a:spcBef>
              <a:spcAft>
                <a:spcPts val="800"/>
              </a:spcAft>
            </a:pPr>
            <a:r>
              <a:rPr lang="en-US" sz="2000" dirty="0">
                <a:solidFill>
                  <a:schemeClr val="tx1"/>
                </a:solidFill>
                <a:ea typeface="MS PGothic"/>
              </a:rPr>
              <a:t>Work off-reserve, but you and your employer are both “residents” on reserve</a:t>
            </a:r>
            <a:br>
              <a:rPr lang="en-US" sz="2000" dirty="0">
                <a:solidFill>
                  <a:schemeClr val="tx1"/>
                </a:solidFill>
                <a:ea typeface="MS PGothic"/>
              </a:rPr>
            </a:br>
            <a:endParaRPr lang="en-US" sz="2000" dirty="0">
              <a:solidFill>
                <a:schemeClr val="tx1"/>
              </a:solidFill>
              <a:ea typeface="MS PGothic"/>
            </a:endParaRPr>
          </a:p>
          <a:p>
            <a:pPr marL="0" indent="0">
              <a:lnSpc>
                <a:spcPts val="2200"/>
              </a:lnSpc>
              <a:spcBef>
                <a:spcPct val="20000"/>
              </a:spcBef>
              <a:spcAft>
                <a:spcPts val="800"/>
              </a:spcAft>
              <a:buNone/>
            </a:pPr>
            <a:r>
              <a:rPr lang="en-US" sz="2000" dirty="0">
                <a:solidFill>
                  <a:schemeClr val="accent1"/>
                </a:solidFill>
                <a:ea typeface="MS PGothic"/>
              </a:rPr>
              <a:t>Johnny’s income is exempt from income tax and CPP. This means he will not have income tax or CPP deductions on his pay cheque. He gets to keep that money! Johnny still pays towards E.I.</a:t>
            </a:r>
          </a:p>
        </p:txBody>
      </p:sp>
      <p:pic>
        <p:nvPicPr>
          <p:cNvPr id="5" name="Graphic 4" descr="Badge Tick1 with solid fill">
            <a:extLst>
              <a:ext uri="{FF2B5EF4-FFF2-40B4-BE49-F238E27FC236}">
                <a16:creationId xmlns:a16="http://schemas.microsoft.com/office/drawing/2014/main" id="{BB1C1DB4-F01F-5D0A-D006-97912CAA04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60577" y="3331958"/>
            <a:ext cx="613759" cy="613759"/>
          </a:xfrm>
          <a:prstGeom prst="rect">
            <a:avLst/>
          </a:prstGeom>
        </p:spPr>
      </p:pic>
      <p:pic>
        <p:nvPicPr>
          <p:cNvPr id="6" name="Graphic 5" descr="Badge Tick1 with solid fill">
            <a:extLst>
              <a:ext uri="{FF2B5EF4-FFF2-40B4-BE49-F238E27FC236}">
                <a16:creationId xmlns:a16="http://schemas.microsoft.com/office/drawing/2014/main" id="{4551A152-50C6-A3C8-17E8-6A89EDB82E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12777" y="3834878"/>
            <a:ext cx="613759" cy="613759"/>
          </a:xfrm>
          <a:prstGeom prst="rect">
            <a:avLst/>
          </a:prstGeom>
        </p:spPr>
      </p:pic>
    </p:spTree>
    <p:extLst>
      <p:ext uri="{BB962C8B-B14F-4D97-AF65-F5344CB8AC3E}">
        <p14:creationId xmlns:p14="http://schemas.microsoft.com/office/powerpoint/2010/main" val="410356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US" sz="3600" dirty="0"/>
              <a:t>Scenario 2</a:t>
            </a:r>
            <a:endParaRPr lang="en-CA" sz="3600" dirty="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508760"/>
            <a:ext cx="8638967" cy="5129784"/>
          </a:xfrm>
        </p:spPr>
        <p:txBody>
          <a:bodyPr>
            <a:normAutofit/>
          </a:bodyPr>
          <a:lstStyle/>
          <a:p>
            <a:pPr marL="0" indent="0">
              <a:lnSpc>
                <a:spcPts val="2400"/>
              </a:lnSpc>
              <a:spcBef>
                <a:spcPct val="20000"/>
              </a:spcBef>
              <a:spcAft>
                <a:spcPts val="800"/>
              </a:spcAft>
              <a:buNone/>
            </a:pPr>
            <a:r>
              <a:rPr lang="en-US" sz="2000" dirty="0">
                <a:solidFill>
                  <a:schemeClr val="tx1"/>
                </a:solidFill>
                <a:ea typeface="MS PGothic"/>
              </a:rPr>
              <a:t>Maria is registered under the </a:t>
            </a:r>
            <a:r>
              <a:rPr lang="en-US" sz="2000" i="1" dirty="0">
                <a:solidFill>
                  <a:schemeClr val="tx1"/>
                </a:solidFill>
                <a:ea typeface="MS PGothic"/>
              </a:rPr>
              <a:t>Indian Act</a:t>
            </a:r>
            <a:r>
              <a:rPr lang="en-US" sz="2000" dirty="0">
                <a:solidFill>
                  <a:schemeClr val="tx1"/>
                </a:solidFill>
                <a:ea typeface="MS PGothic"/>
              </a:rPr>
              <a:t>. She lives on reserve. She works for a logging company that operates off reserve.</a:t>
            </a:r>
          </a:p>
          <a:p>
            <a:pPr marL="0" indent="0">
              <a:lnSpc>
                <a:spcPts val="2200"/>
              </a:lnSpc>
              <a:spcBef>
                <a:spcPct val="20000"/>
              </a:spcBef>
              <a:spcAft>
                <a:spcPts val="800"/>
              </a:spcAft>
              <a:buNone/>
            </a:pPr>
            <a:endParaRPr lang="en-US" sz="2000" dirty="0">
              <a:solidFill>
                <a:schemeClr val="tx1"/>
              </a:solidFill>
              <a:ea typeface="MS PGothic"/>
            </a:endParaRPr>
          </a:p>
          <a:p>
            <a:pPr marL="0" indent="0">
              <a:lnSpc>
                <a:spcPts val="2200"/>
              </a:lnSpc>
              <a:spcBef>
                <a:spcPct val="20000"/>
              </a:spcBef>
              <a:spcAft>
                <a:spcPts val="800"/>
              </a:spcAft>
              <a:buNone/>
            </a:pPr>
            <a:r>
              <a:rPr lang="en-US" sz="2000" b="1" dirty="0">
                <a:solidFill>
                  <a:schemeClr val="tx1"/>
                </a:solidFill>
                <a:ea typeface="MS PGothic"/>
              </a:rPr>
              <a:t>Does Maria satisfy these requirements?</a:t>
            </a:r>
          </a:p>
          <a:p>
            <a:pPr marL="342900" indent="-342900">
              <a:lnSpc>
                <a:spcPts val="2200"/>
              </a:lnSpc>
              <a:spcBef>
                <a:spcPct val="20000"/>
              </a:spcBef>
              <a:spcAft>
                <a:spcPts val="800"/>
              </a:spcAft>
            </a:pPr>
            <a:r>
              <a:rPr lang="en-US" sz="2000" dirty="0">
                <a:solidFill>
                  <a:schemeClr val="tx1"/>
                </a:solidFill>
                <a:ea typeface="MS PGothic"/>
              </a:rPr>
              <a:t>Registered under the </a:t>
            </a:r>
            <a:r>
              <a:rPr lang="en-US" sz="2000" i="1" dirty="0">
                <a:solidFill>
                  <a:schemeClr val="tx1"/>
                </a:solidFill>
                <a:ea typeface="MS PGothic"/>
              </a:rPr>
              <a:t>Indian Act </a:t>
            </a:r>
            <a:endParaRPr lang="en-US" sz="2000" b="1" dirty="0">
              <a:solidFill>
                <a:schemeClr val="tx1"/>
              </a:solidFill>
              <a:ea typeface="MS PGothic"/>
            </a:endParaRPr>
          </a:p>
          <a:p>
            <a:pPr marL="342900" indent="-342900">
              <a:lnSpc>
                <a:spcPts val="2200"/>
              </a:lnSpc>
              <a:spcBef>
                <a:spcPct val="20000"/>
              </a:spcBef>
              <a:spcAft>
                <a:spcPts val="800"/>
              </a:spcAft>
            </a:pPr>
            <a:r>
              <a:rPr lang="en-US" sz="2000" dirty="0">
                <a:solidFill>
                  <a:schemeClr val="tx1"/>
                </a:solidFill>
                <a:ea typeface="MS PGothic"/>
              </a:rPr>
              <a:t>Work on reserve </a:t>
            </a:r>
            <a:r>
              <a:rPr lang="en-US" sz="2000" b="1" dirty="0">
                <a:solidFill>
                  <a:schemeClr val="tx1"/>
                </a:solidFill>
                <a:ea typeface="MS PGothic"/>
              </a:rPr>
              <a:t>or</a:t>
            </a:r>
          </a:p>
          <a:p>
            <a:pPr marL="342900" indent="-342900">
              <a:lnSpc>
                <a:spcPts val="2200"/>
              </a:lnSpc>
              <a:spcBef>
                <a:spcPct val="20000"/>
              </a:spcBef>
              <a:spcAft>
                <a:spcPts val="800"/>
              </a:spcAft>
            </a:pPr>
            <a:r>
              <a:rPr lang="en-US" sz="2000" dirty="0">
                <a:solidFill>
                  <a:schemeClr val="tx1"/>
                </a:solidFill>
                <a:ea typeface="MS PGothic"/>
              </a:rPr>
              <a:t>Work off-reserve, but you and your employer are both “residents” on reserve</a:t>
            </a:r>
            <a:br>
              <a:rPr lang="en-US" sz="2000" dirty="0">
                <a:solidFill>
                  <a:schemeClr val="tx1"/>
                </a:solidFill>
                <a:ea typeface="MS PGothic"/>
              </a:rPr>
            </a:br>
            <a:endParaRPr lang="en-US" sz="2000" dirty="0">
              <a:solidFill>
                <a:srgbClr val="C00000"/>
              </a:solidFill>
              <a:ea typeface="MS PGothic"/>
            </a:endParaRPr>
          </a:p>
          <a:p>
            <a:pPr marL="0" indent="0">
              <a:lnSpc>
                <a:spcPts val="2200"/>
              </a:lnSpc>
              <a:spcBef>
                <a:spcPct val="20000"/>
              </a:spcBef>
              <a:spcAft>
                <a:spcPts val="800"/>
              </a:spcAft>
              <a:buNone/>
            </a:pPr>
            <a:r>
              <a:rPr lang="en-US" sz="2000" dirty="0">
                <a:solidFill>
                  <a:srgbClr val="C00000"/>
                </a:solidFill>
                <a:ea typeface="MS PGothic"/>
              </a:rPr>
              <a:t>Because Maria’s company operates off reserve, her income is taxable. This means she will pay income tax and CPP deductions on her pay cheques.</a:t>
            </a:r>
          </a:p>
        </p:txBody>
      </p:sp>
      <p:pic>
        <p:nvPicPr>
          <p:cNvPr id="5" name="Graphic 4" descr="Badge Tick1 with solid fill">
            <a:extLst>
              <a:ext uri="{FF2B5EF4-FFF2-40B4-BE49-F238E27FC236}">
                <a16:creationId xmlns:a16="http://schemas.microsoft.com/office/drawing/2014/main" id="{BB1C1DB4-F01F-5D0A-D006-97912CAA04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96569" y="3144095"/>
            <a:ext cx="569809" cy="569809"/>
          </a:xfrm>
          <a:prstGeom prst="rect">
            <a:avLst/>
          </a:prstGeom>
        </p:spPr>
      </p:pic>
      <p:pic>
        <p:nvPicPr>
          <p:cNvPr id="6" name="Graphic 5" descr="Badge Tick1 with solid fill">
            <a:extLst>
              <a:ext uri="{FF2B5EF4-FFF2-40B4-BE49-F238E27FC236}">
                <a16:creationId xmlns:a16="http://schemas.microsoft.com/office/drawing/2014/main" id="{4551A152-50C6-A3C8-17E8-6A89EDB82E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59081" y="4425696"/>
            <a:ext cx="461853" cy="461853"/>
          </a:xfrm>
          <a:prstGeom prst="rect">
            <a:avLst/>
          </a:prstGeom>
        </p:spPr>
      </p:pic>
      <p:pic>
        <p:nvPicPr>
          <p:cNvPr id="7" name="Graphic 6" descr="Badge Cross with solid fill">
            <a:extLst>
              <a:ext uri="{FF2B5EF4-FFF2-40B4-BE49-F238E27FC236}">
                <a16:creationId xmlns:a16="http://schemas.microsoft.com/office/drawing/2014/main" id="{1AED0968-52B7-3A42-B161-BA0B640967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04525" y="4413085"/>
            <a:ext cx="461853" cy="461853"/>
          </a:xfrm>
          <a:prstGeom prst="rect">
            <a:avLst/>
          </a:prstGeom>
        </p:spPr>
      </p:pic>
    </p:spTree>
    <p:extLst>
      <p:ext uri="{BB962C8B-B14F-4D97-AF65-F5344CB8AC3E}">
        <p14:creationId xmlns:p14="http://schemas.microsoft.com/office/powerpoint/2010/main" val="96819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US" sz="3600" dirty="0"/>
              <a:t>Scenario 3</a:t>
            </a:r>
            <a:endParaRPr lang="en-CA" sz="3600" dirty="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508760"/>
            <a:ext cx="8638967" cy="5129784"/>
          </a:xfrm>
        </p:spPr>
        <p:txBody>
          <a:bodyPr>
            <a:normAutofit/>
          </a:bodyPr>
          <a:lstStyle/>
          <a:p>
            <a:pPr marL="0" indent="0">
              <a:lnSpc>
                <a:spcPts val="2400"/>
              </a:lnSpc>
              <a:spcBef>
                <a:spcPct val="20000"/>
              </a:spcBef>
              <a:spcAft>
                <a:spcPts val="800"/>
              </a:spcAft>
              <a:buNone/>
            </a:pPr>
            <a:r>
              <a:rPr lang="en-US" sz="2000" dirty="0">
                <a:solidFill>
                  <a:schemeClr val="tx1"/>
                </a:solidFill>
                <a:ea typeface="MS PGothic"/>
              </a:rPr>
              <a:t>Mr. Cloud works for a construction company that is resident on a reserve. He also lives on reserve but works on building sites off reserve. He is registered under the </a:t>
            </a:r>
            <a:r>
              <a:rPr lang="en-US" sz="2000" i="1" dirty="0">
                <a:solidFill>
                  <a:schemeClr val="tx1"/>
                </a:solidFill>
                <a:ea typeface="MS PGothic"/>
              </a:rPr>
              <a:t>Indian Act</a:t>
            </a:r>
            <a:r>
              <a:rPr lang="en-US" sz="2000" dirty="0">
                <a:solidFill>
                  <a:schemeClr val="tx1"/>
                </a:solidFill>
                <a:ea typeface="MS PGothic"/>
              </a:rPr>
              <a:t>.</a:t>
            </a:r>
          </a:p>
          <a:p>
            <a:pPr marL="0" indent="0">
              <a:lnSpc>
                <a:spcPts val="2200"/>
              </a:lnSpc>
              <a:spcBef>
                <a:spcPct val="20000"/>
              </a:spcBef>
              <a:spcAft>
                <a:spcPts val="800"/>
              </a:spcAft>
              <a:buNone/>
            </a:pPr>
            <a:endParaRPr lang="en-US" sz="2000" dirty="0">
              <a:solidFill>
                <a:schemeClr val="tx1"/>
              </a:solidFill>
              <a:ea typeface="MS PGothic"/>
            </a:endParaRPr>
          </a:p>
          <a:p>
            <a:pPr marL="0" indent="0">
              <a:lnSpc>
                <a:spcPts val="2200"/>
              </a:lnSpc>
              <a:spcBef>
                <a:spcPct val="20000"/>
              </a:spcBef>
              <a:spcAft>
                <a:spcPts val="800"/>
              </a:spcAft>
              <a:buNone/>
            </a:pPr>
            <a:r>
              <a:rPr lang="en-US" sz="2000" b="1" dirty="0">
                <a:solidFill>
                  <a:schemeClr val="tx1"/>
                </a:solidFill>
                <a:ea typeface="MS PGothic"/>
              </a:rPr>
              <a:t>Does Mr. Cloud satisfy these requirements?</a:t>
            </a:r>
          </a:p>
          <a:p>
            <a:pPr marL="342900" indent="-342900">
              <a:lnSpc>
                <a:spcPts val="2200"/>
              </a:lnSpc>
              <a:spcBef>
                <a:spcPct val="20000"/>
              </a:spcBef>
              <a:spcAft>
                <a:spcPts val="800"/>
              </a:spcAft>
            </a:pPr>
            <a:r>
              <a:rPr lang="en-US" sz="2000" dirty="0">
                <a:solidFill>
                  <a:schemeClr val="tx1"/>
                </a:solidFill>
                <a:ea typeface="MS PGothic"/>
              </a:rPr>
              <a:t>Registered under the </a:t>
            </a:r>
            <a:r>
              <a:rPr lang="en-US" sz="2000" i="1" dirty="0">
                <a:solidFill>
                  <a:schemeClr val="tx1"/>
                </a:solidFill>
                <a:ea typeface="MS PGothic"/>
              </a:rPr>
              <a:t>Indian Act </a:t>
            </a:r>
            <a:endParaRPr lang="en-US" sz="2000" b="1" dirty="0">
              <a:solidFill>
                <a:schemeClr val="tx1"/>
              </a:solidFill>
              <a:ea typeface="MS PGothic"/>
            </a:endParaRPr>
          </a:p>
          <a:p>
            <a:pPr marL="342900" indent="-342900">
              <a:lnSpc>
                <a:spcPts val="2200"/>
              </a:lnSpc>
              <a:spcBef>
                <a:spcPct val="20000"/>
              </a:spcBef>
              <a:spcAft>
                <a:spcPts val="800"/>
              </a:spcAft>
            </a:pPr>
            <a:r>
              <a:rPr lang="en-US" sz="2000" dirty="0">
                <a:solidFill>
                  <a:schemeClr val="tx1"/>
                </a:solidFill>
                <a:ea typeface="MS PGothic"/>
              </a:rPr>
              <a:t>Work on reserve </a:t>
            </a:r>
            <a:r>
              <a:rPr lang="en-US" sz="2000" b="1" dirty="0">
                <a:solidFill>
                  <a:schemeClr val="tx1"/>
                </a:solidFill>
                <a:ea typeface="MS PGothic"/>
              </a:rPr>
              <a:t>or</a:t>
            </a:r>
          </a:p>
          <a:p>
            <a:pPr marL="342900" indent="-342900">
              <a:lnSpc>
                <a:spcPts val="2200"/>
              </a:lnSpc>
              <a:spcBef>
                <a:spcPct val="20000"/>
              </a:spcBef>
              <a:spcAft>
                <a:spcPts val="800"/>
              </a:spcAft>
            </a:pPr>
            <a:r>
              <a:rPr lang="en-US" sz="2000" dirty="0">
                <a:solidFill>
                  <a:schemeClr val="tx1"/>
                </a:solidFill>
                <a:ea typeface="MS PGothic"/>
              </a:rPr>
              <a:t>Work off-reserve, but you and your employer are both “residents” on reserve</a:t>
            </a:r>
            <a:br>
              <a:rPr lang="en-US" sz="2000" dirty="0">
                <a:solidFill>
                  <a:schemeClr val="tx1"/>
                </a:solidFill>
                <a:ea typeface="MS PGothic"/>
              </a:rPr>
            </a:br>
            <a:endParaRPr lang="en-US" sz="2000" dirty="0">
              <a:solidFill>
                <a:srgbClr val="C00000"/>
              </a:solidFill>
              <a:ea typeface="MS PGothic"/>
            </a:endParaRPr>
          </a:p>
          <a:p>
            <a:pPr marL="0" indent="0">
              <a:lnSpc>
                <a:spcPts val="2200"/>
              </a:lnSpc>
              <a:spcBef>
                <a:spcPct val="20000"/>
              </a:spcBef>
              <a:spcAft>
                <a:spcPts val="800"/>
              </a:spcAft>
              <a:buNone/>
            </a:pPr>
            <a:r>
              <a:rPr lang="en-US" sz="2000" dirty="0">
                <a:solidFill>
                  <a:schemeClr val="accent1"/>
                </a:solidFill>
                <a:ea typeface="MS PGothic"/>
              </a:rPr>
              <a:t>Mr. Cloud’s income is exempt from income tax and CPP. He works off-reserve, but he is a resident on a reserve, and his company is a resident on reserve. </a:t>
            </a:r>
          </a:p>
        </p:txBody>
      </p:sp>
      <p:pic>
        <p:nvPicPr>
          <p:cNvPr id="5" name="Graphic 4" descr="Badge Tick1 with solid fill">
            <a:extLst>
              <a:ext uri="{FF2B5EF4-FFF2-40B4-BE49-F238E27FC236}">
                <a16:creationId xmlns:a16="http://schemas.microsoft.com/office/drawing/2014/main" id="{BB1C1DB4-F01F-5D0A-D006-97912CAA04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96569" y="3429000"/>
            <a:ext cx="569809" cy="569809"/>
          </a:xfrm>
          <a:prstGeom prst="rect">
            <a:avLst/>
          </a:prstGeom>
        </p:spPr>
      </p:pic>
      <p:pic>
        <p:nvPicPr>
          <p:cNvPr id="6" name="Graphic 5" descr="Badge Tick1 with solid fill">
            <a:extLst>
              <a:ext uri="{FF2B5EF4-FFF2-40B4-BE49-F238E27FC236}">
                <a16:creationId xmlns:a16="http://schemas.microsoft.com/office/drawing/2014/main" id="{4551A152-50C6-A3C8-17E8-6A89EDB82E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86513" y="4689731"/>
            <a:ext cx="461853" cy="461853"/>
          </a:xfrm>
          <a:prstGeom prst="rect">
            <a:avLst/>
          </a:prstGeom>
        </p:spPr>
      </p:pic>
      <p:pic>
        <p:nvPicPr>
          <p:cNvPr id="4" name="Graphic 3" descr="Badge Tick1 with solid fill">
            <a:extLst>
              <a:ext uri="{FF2B5EF4-FFF2-40B4-BE49-F238E27FC236}">
                <a16:creationId xmlns:a16="http://schemas.microsoft.com/office/drawing/2014/main" id="{6C651578-54DD-0EE6-17E9-95BCC771CC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04526" y="4680588"/>
            <a:ext cx="461852" cy="461852"/>
          </a:xfrm>
          <a:prstGeom prst="rect">
            <a:avLst/>
          </a:prstGeom>
        </p:spPr>
      </p:pic>
      <p:sp>
        <p:nvSpPr>
          <p:cNvPr id="9" name="TextBox 8">
            <a:extLst>
              <a:ext uri="{FF2B5EF4-FFF2-40B4-BE49-F238E27FC236}">
                <a16:creationId xmlns:a16="http://schemas.microsoft.com/office/drawing/2014/main" id="{0F952A2C-131B-BC78-9AA7-60F595DD2D8A}"/>
              </a:ext>
            </a:extLst>
          </p:cNvPr>
          <p:cNvSpPr txBox="1"/>
          <p:nvPr/>
        </p:nvSpPr>
        <p:spPr>
          <a:xfrm>
            <a:off x="2286000" y="3198168"/>
            <a:ext cx="4572000" cy="461665"/>
          </a:xfrm>
          <a:prstGeom prst="rect">
            <a:avLst/>
          </a:prstGeom>
          <a:noFill/>
        </p:spPr>
        <p:txBody>
          <a:bodyPr wrap="square">
            <a:spAutoFit/>
          </a:bodyPr>
          <a:lstStyle/>
          <a:p>
            <a:endParaRPr lang="en-CA" dirty="0"/>
          </a:p>
        </p:txBody>
      </p:sp>
    </p:spTree>
    <p:extLst>
      <p:ext uri="{BB962C8B-B14F-4D97-AF65-F5344CB8AC3E}">
        <p14:creationId xmlns:p14="http://schemas.microsoft.com/office/powerpoint/2010/main" val="71011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In this lesson...</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581151"/>
            <a:ext cx="8638967" cy="5019674"/>
          </a:xfrm>
        </p:spPr>
        <p:txBody>
          <a:bodyPr>
            <a:normAutofit/>
          </a:bodyPr>
          <a:lstStyle/>
          <a:p>
            <a:pPr marL="0" indent="0">
              <a:lnSpc>
                <a:spcPts val="2600"/>
              </a:lnSpc>
              <a:buNone/>
            </a:pPr>
            <a:r>
              <a:rPr lang="en-US" sz="2000" dirty="0">
                <a:solidFill>
                  <a:schemeClr val="tx1"/>
                </a:solidFill>
              </a:rPr>
              <a:t>Most students who enter the workforce for the first time are often surprised when they do not receive the full amount of their stated salary! In this lesson, students will learn:</a:t>
            </a:r>
            <a:br>
              <a:rPr lang="en-US" sz="2000" dirty="0">
                <a:solidFill>
                  <a:schemeClr val="tx1"/>
                </a:solidFill>
              </a:rPr>
            </a:br>
            <a:endParaRPr lang="en-US" sz="2000" dirty="0">
              <a:solidFill>
                <a:schemeClr val="tx1"/>
              </a:solidFill>
            </a:endParaRPr>
          </a:p>
          <a:p>
            <a:pPr marL="457200" indent="-457200">
              <a:lnSpc>
                <a:spcPts val="2600"/>
              </a:lnSpc>
              <a:buSzPct val="100000"/>
              <a:buFont typeface="+mj-lt"/>
              <a:buAutoNum type="arabicPeriod"/>
            </a:pPr>
            <a:r>
              <a:rPr lang="en-US" sz="2000" dirty="0">
                <a:solidFill>
                  <a:schemeClr val="tx1"/>
                </a:solidFill>
              </a:rPr>
              <a:t>Various payroll deductions, where the money goes, and how it is calculated</a:t>
            </a:r>
          </a:p>
          <a:p>
            <a:pPr marL="457200" indent="-457200">
              <a:lnSpc>
                <a:spcPts val="2600"/>
              </a:lnSpc>
              <a:buSzPct val="100000"/>
              <a:buFont typeface="+mj-lt"/>
              <a:buAutoNum type="arabicPeriod"/>
            </a:pPr>
            <a:r>
              <a:rPr lang="en-US" sz="2000" dirty="0">
                <a:solidFill>
                  <a:schemeClr val="tx1"/>
                </a:solidFill>
              </a:rPr>
              <a:t>Income tax exemptions defined by the Indian Act</a:t>
            </a:r>
          </a:p>
          <a:p>
            <a:pPr marL="457200" indent="-457200">
              <a:lnSpc>
                <a:spcPts val="2600"/>
              </a:lnSpc>
              <a:buSzPct val="100000"/>
              <a:buFont typeface="+mj-lt"/>
              <a:buAutoNum type="arabicPeriod"/>
            </a:pPr>
            <a:r>
              <a:rPr lang="en-US" sz="2000" dirty="0">
                <a:solidFill>
                  <a:schemeClr val="tx1"/>
                </a:solidFill>
              </a:rPr>
              <a:t>How to determine eligibility for tax exemptions defined by the Act</a:t>
            </a:r>
          </a:p>
          <a:p>
            <a:pPr marL="457200" indent="-457200">
              <a:lnSpc>
                <a:spcPts val="2600"/>
              </a:lnSpc>
              <a:buSzPct val="100000"/>
              <a:buFont typeface="+mj-lt"/>
              <a:buAutoNum type="arabicPeriod"/>
            </a:pPr>
            <a:r>
              <a:rPr lang="en-US" sz="2000" dirty="0">
                <a:solidFill>
                  <a:schemeClr val="tx1"/>
                </a:solidFill>
              </a:rPr>
              <a:t>How deductions impact net salary</a:t>
            </a:r>
          </a:p>
          <a:p>
            <a:pPr marL="457200" indent="-457200">
              <a:lnSpc>
                <a:spcPts val="2600"/>
              </a:lnSpc>
              <a:buSzPct val="100000"/>
              <a:buFont typeface="+mj-lt"/>
              <a:buAutoNum type="arabicPeriod"/>
            </a:pPr>
            <a:endParaRPr lang="en-US" sz="2000" dirty="0">
              <a:solidFill>
                <a:schemeClr val="tx1"/>
              </a:solidFill>
            </a:endParaRPr>
          </a:p>
          <a:p>
            <a:pPr marL="0" indent="0">
              <a:lnSpc>
                <a:spcPts val="2600"/>
              </a:lnSpc>
              <a:buSzPct val="100000"/>
              <a:buNone/>
            </a:pPr>
            <a:r>
              <a:rPr lang="en-US" sz="2000" dirty="0">
                <a:solidFill>
                  <a:schemeClr val="tx1"/>
                </a:solidFill>
              </a:rPr>
              <a:t>Most of the examples focus on Ontario, but there is information that applies for all other provinces and territories.</a:t>
            </a:r>
          </a:p>
        </p:txBody>
      </p:sp>
      <p:pic>
        <p:nvPicPr>
          <p:cNvPr id="4" name="Picture 3" descr="Icon&#10;&#10;Description automatically generated">
            <a:extLst>
              <a:ext uri="{FF2B5EF4-FFF2-40B4-BE49-F238E27FC236}">
                <a16:creationId xmlns:a16="http://schemas.microsoft.com/office/drawing/2014/main" id="{70CAD1F8-3F29-F1F9-EA9E-E813909B9040}"/>
              </a:ext>
            </a:extLst>
          </p:cNvPr>
          <p:cNvPicPr>
            <a:picLocks noChangeAspect="1"/>
          </p:cNvPicPr>
          <p:nvPr/>
        </p:nvPicPr>
        <p:blipFill>
          <a:blip r:embed="rId2"/>
          <a:stretch>
            <a:fillRect/>
          </a:stretch>
        </p:blipFill>
        <p:spPr>
          <a:xfrm>
            <a:off x="6873269" y="257175"/>
            <a:ext cx="1251556" cy="1212097"/>
          </a:xfrm>
          <a:prstGeom prst="rect">
            <a:avLst/>
          </a:prstGeom>
        </p:spPr>
      </p:pic>
    </p:spTree>
    <p:extLst>
      <p:ext uri="{BB962C8B-B14F-4D97-AF65-F5344CB8AC3E}">
        <p14:creationId xmlns:p14="http://schemas.microsoft.com/office/powerpoint/2010/main" val="606149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US" sz="3600" dirty="0"/>
              <a:t>Employment </a:t>
            </a:r>
            <a:r>
              <a:rPr lang="en-CA" sz="3600" dirty="0"/>
              <a:t>Scenarios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545337"/>
            <a:ext cx="8638967" cy="5184648"/>
          </a:xfrm>
        </p:spPr>
        <p:txBody>
          <a:bodyPr>
            <a:normAutofit/>
          </a:bodyPr>
          <a:lstStyle/>
          <a:p>
            <a:pPr marL="0" indent="0">
              <a:lnSpc>
                <a:spcPct val="107000"/>
              </a:lnSpc>
              <a:spcBef>
                <a:spcPct val="20000"/>
              </a:spcBef>
              <a:spcAft>
                <a:spcPts val="800"/>
              </a:spcAft>
              <a:buNone/>
            </a:pPr>
            <a:r>
              <a:rPr lang="en-US" sz="2000" dirty="0">
                <a:ea typeface="MS PGothic"/>
              </a:rPr>
              <a:t>There are a lot more possible scenarios, and it gets quite complicated. </a:t>
            </a:r>
          </a:p>
          <a:p>
            <a:pPr marL="0" indent="0">
              <a:lnSpc>
                <a:spcPct val="107000"/>
              </a:lnSpc>
              <a:spcBef>
                <a:spcPct val="20000"/>
              </a:spcBef>
              <a:spcAft>
                <a:spcPts val="800"/>
              </a:spcAft>
              <a:buNone/>
            </a:pPr>
            <a:endParaRPr lang="en-US" sz="2000" dirty="0">
              <a:ea typeface="MS PGothic"/>
            </a:endParaRPr>
          </a:p>
          <a:p>
            <a:pPr marL="0" indent="0">
              <a:lnSpc>
                <a:spcPct val="107000"/>
              </a:lnSpc>
              <a:spcBef>
                <a:spcPct val="20000"/>
              </a:spcBef>
              <a:spcAft>
                <a:spcPts val="800"/>
              </a:spcAft>
              <a:buNone/>
            </a:pPr>
            <a:r>
              <a:rPr lang="en-US" sz="2000" dirty="0">
                <a:ea typeface="MS PGothic"/>
              </a:rPr>
              <a:t>The Canadian government provides guidelines. For more info:</a:t>
            </a:r>
          </a:p>
          <a:p>
            <a:pPr marL="342900" indent="-342900">
              <a:lnSpc>
                <a:spcPct val="107000"/>
              </a:lnSpc>
              <a:spcBef>
                <a:spcPct val="20000"/>
              </a:spcBef>
              <a:spcAft>
                <a:spcPts val="800"/>
              </a:spcAft>
            </a:pPr>
            <a:r>
              <a:rPr lang="en-US" sz="2000" dirty="0">
                <a:ea typeface="MS PGothic"/>
                <a:hlinkClick r:id="rId2"/>
              </a:rPr>
              <a:t>Indian Act Exemption for Employment Income Guidelines</a:t>
            </a:r>
            <a:endParaRPr lang="en-US" sz="2000" dirty="0">
              <a:ea typeface="MS PGothic"/>
            </a:endParaRPr>
          </a:p>
          <a:p>
            <a:pPr marL="342900" indent="-342900">
              <a:lnSpc>
                <a:spcPct val="107000"/>
              </a:lnSpc>
              <a:spcBef>
                <a:spcPct val="20000"/>
              </a:spcBef>
              <a:spcAft>
                <a:spcPts val="800"/>
              </a:spcAft>
            </a:pPr>
            <a:r>
              <a:rPr lang="en-US" sz="2000" dirty="0">
                <a:ea typeface="MS PGothic"/>
                <a:hlinkClick r:id="rId3"/>
              </a:rPr>
              <a:t>Examples of uncommon employment situations where the guidelines do not apply</a:t>
            </a:r>
            <a:endParaRPr lang="en-US" sz="2000" dirty="0">
              <a:ea typeface="MS PGothic"/>
            </a:endParaRPr>
          </a:p>
          <a:p>
            <a:pPr marL="342900" indent="-342900">
              <a:lnSpc>
                <a:spcPct val="107000"/>
              </a:lnSpc>
              <a:spcBef>
                <a:spcPct val="20000"/>
              </a:spcBef>
              <a:spcAft>
                <a:spcPts val="800"/>
              </a:spcAft>
            </a:pPr>
            <a:endParaRPr lang="en-US" sz="2000" dirty="0">
              <a:ea typeface="MS PGothic"/>
            </a:endParaRPr>
          </a:p>
          <a:p>
            <a:pPr marL="0" indent="0">
              <a:lnSpc>
                <a:spcPct val="107000"/>
              </a:lnSpc>
              <a:spcBef>
                <a:spcPct val="20000"/>
              </a:spcBef>
              <a:spcAft>
                <a:spcPts val="800"/>
              </a:spcAft>
              <a:buNone/>
            </a:pPr>
            <a:r>
              <a:rPr lang="en-US" sz="2000" b="1" dirty="0">
                <a:ea typeface="MS PGothic"/>
              </a:rPr>
              <a:t>Let’s look at our pay stub activity for common employment scenarios.</a:t>
            </a:r>
          </a:p>
          <a:p>
            <a:pPr marL="0" indent="0">
              <a:lnSpc>
                <a:spcPct val="107000"/>
              </a:lnSpc>
              <a:spcBef>
                <a:spcPct val="20000"/>
              </a:spcBef>
              <a:spcAft>
                <a:spcPts val="800"/>
              </a:spcAft>
              <a:buNone/>
            </a:pPr>
            <a:r>
              <a:rPr lang="en-US" sz="1800" i="1" dirty="0">
                <a:ea typeface="MS PGothic"/>
              </a:rPr>
              <a:t>All of the scenarios used in this lesson are modified from the Canadian government websites.</a:t>
            </a:r>
          </a:p>
          <a:p>
            <a:pPr marL="342900" indent="-342900">
              <a:lnSpc>
                <a:spcPts val="2500"/>
              </a:lnSpc>
            </a:pPr>
            <a:endParaRPr lang="en-US" sz="2000" dirty="0">
              <a:solidFill>
                <a:schemeClr val="tx1"/>
              </a:solidFill>
            </a:endParaRPr>
          </a:p>
        </p:txBody>
      </p:sp>
    </p:spTree>
    <p:extLst>
      <p:ext uri="{BB962C8B-B14F-4D97-AF65-F5344CB8AC3E}">
        <p14:creationId xmlns:p14="http://schemas.microsoft.com/office/powerpoint/2010/main" val="4188928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US" sz="3600" dirty="0"/>
              <a:t>Reference</a:t>
            </a:r>
            <a:endParaRPr lang="en-CA" sz="3600" dirty="0"/>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435608"/>
            <a:ext cx="8638967" cy="5057263"/>
          </a:xfrm>
        </p:spPr>
        <p:txBody>
          <a:bodyPr>
            <a:normAutofit/>
          </a:bodyPr>
          <a:lstStyle/>
          <a:p>
            <a:pPr marL="0" indent="0">
              <a:lnSpc>
                <a:spcPct val="150000"/>
              </a:lnSpc>
              <a:spcBef>
                <a:spcPct val="20000"/>
              </a:spcBef>
              <a:spcAft>
                <a:spcPts val="800"/>
              </a:spcAft>
              <a:buNone/>
            </a:pPr>
            <a:r>
              <a:rPr lang="en-US" sz="1600" dirty="0">
                <a:solidFill>
                  <a:schemeClr val="tx1"/>
                </a:solidFill>
                <a:ea typeface="MS PGothic"/>
              </a:rPr>
              <a:t>Canada Revenue Agency. (2013, November 21). </a:t>
            </a:r>
            <a:r>
              <a:rPr lang="en-US" sz="1600" i="1" dirty="0">
                <a:solidFill>
                  <a:schemeClr val="tx1"/>
                </a:solidFill>
                <a:ea typeface="MS PGothic"/>
              </a:rPr>
              <a:t>Indian Act Exemption for Employment Income Guidelines.</a:t>
            </a:r>
            <a:r>
              <a:rPr lang="en-US" sz="1600" dirty="0">
                <a:solidFill>
                  <a:schemeClr val="tx1"/>
                </a:solidFill>
                <a:ea typeface="MS PGothic"/>
              </a:rPr>
              <a:t> Canada.ca. </a:t>
            </a:r>
            <a:r>
              <a:rPr lang="en-US" sz="1600" dirty="0">
                <a:solidFill>
                  <a:schemeClr val="tx1"/>
                </a:solidFill>
                <a:ea typeface="MS PGothic"/>
                <a:hlinkClick r:id="rId2"/>
              </a:rPr>
              <a:t>https://www.canada.ca/en/revenue-agency/services/indigenous-peoples/indian-act-exemption-employment-income-guidelines.html</a:t>
            </a:r>
            <a:endParaRPr lang="en-US" sz="1600" dirty="0">
              <a:solidFill>
                <a:schemeClr val="tx1"/>
              </a:solidFill>
              <a:ea typeface="MS PGothic"/>
            </a:endParaRPr>
          </a:p>
          <a:p>
            <a:pPr marL="0" indent="0">
              <a:lnSpc>
                <a:spcPts val="2000"/>
              </a:lnSpc>
              <a:spcBef>
                <a:spcPct val="20000"/>
              </a:spcBef>
              <a:spcAft>
                <a:spcPts val="800"/>
              </a:spcAft>
              <a:buNone/>
            </a:pPr>
            <a:r>
              <a:rPr lang="en-US" sz="2000" dirty="0">
                <a:solidFill>
                  <a:schemeClr val="tx1"/>
                </a:solidFill>
                <a:ea typeface="MS PGothic"/>
              </a:rPr>
              <a:t> </a:t>
            </a:r>
          </a:p>
        </p:txBody>
      </p:sp>
    </p:spTree>
    <p:extLst>
      <p:ext uri="{BB962C8B-B14F-4D97-AF65-F5344CB8AC3E}">
        <p14:creationId xmlns:p14="http://schemas.microsoft.com/office/powerpoint/2010/main" val="3912324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a:t>Why Taxes?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2020209"/>
            <a:ext cx="8638967" cy="4472661"/>
          </a:xfrm>
        </p:spPr>
        <p:txBody>
          <a:bodyPr>
            <a:normAutofit/>
          </a:bodyPr>
          <a:lstStyle/>
          <a:p>
            <a:pPr marL="0" indent="0">
              <a:lnSpc>
                <a:spcPts val="2400"/>
              </a:lnSpc>
              <a:buSzTx/>
              <a:buNone/>
              <a:defRPr b="1"/>
            </a:pPr>
            <a:r>
              <a:rPr lang="en-US" sz="2000" dirty="0"/>
              <a:t>Think-Pair-Share</a:t>
            </a:r>
          </a:p>
          <a:p>
            <a:pPr marL="0" indent="0">
              <a:lnSpc>
                <a:spcPts val="2400"/>
              </a:lnSpc>
              <a:buSzTx/>
              <a:buNone/>
            </a:pPr>
            <a:r>
              <a:rPr lang="en-US" sz="2000" dirty="0">
                <a:ea typeface="MS PGothic"/>
              </a:rPr>
              <a:t>Our t</a:t>
            </a:r>
            <a:r>
              <a:rPr lang="en-US" sz="2000" kern="0" dirty="0">
                <a:ea typeface="MS PGothic"/>
                <a:cs typeface="Arial"/>
              </a:rPr>
              <a:t>axes </a:t>
            </a:r>
            <a:r>
              <a:rPr lang="en-US" sz="2000" dirty="0">
                <a:ea typeface="MS PGothic"/>
              </a:rPr>
              <a:t>pay for </a:t>
            </a:r>
            <a:r>
              <a:rPr lang="en-US" sz="2000" kern="0" dirty="0">
                <a:ea typeface="MS PGothic"/>
                <a:cs typeface="Arial"/>
              </a:rPr>
              <a:t>many services that the citizens of </a:t>
            </a:r>
            <a:r>
              <a:rPr lang="en-US" sz="2000" dirty="0">
                <a:ea typeface="MS PGothic"/>
              </a:rPr>
              <a:t>our </a:t>
            </a:r>
            <a:r>
              <a:rPr lang="en-US" sz="2000" kern="0" dirty="0">
                <a:ea typeface="MS PGothic"/>
                <a:cs typeface="Arial"/>
              </a:rPr>
              <a:t>country use. This includes healthcare </a:t>
            </a:r>
            <a:r>
              <a:rPr lang="en-US" sz="2000" dirty="0">
                <a:ea typeface="MS PGothic"/>
              </a:rPr>
              <a:t>and </a:t>
            </a:r>
            <a:r>
              <a:rPr lang="en-US" sz="2000" kern="0" dirty="0">
                <a:ea typeface="MS PGothic"/>
                <a:cs typeface="Arial"/>
              </a:rPr>
              <a:t>public services.</a:t>
            </a:r>
          </a:p>
          <a:p>
            <a:pPr marL="0" indent="0">
              <a:lnSpc>
                <a:spcPts val="2400"/>
              </a:lnSpc>
              <a:buSzTx/>
              <a:buNone/>
            </a:pPr>
            <a:endParaRPr lang="en-US" sz="2000" kern="0" dirty="0">
              <a:ea typeface="MS PGothic"/>
              <a:cs typeface="Arial"/>
            </a:endParaRPr>
          </a:p>
          <a:p>
            <a:pPr>
              <a:lnSpc>
                <a:spcPts val="2400"/>
              </a:lnSpc>
              <a:buSzTx/>
            </a:pPr>
            <a:r>
              <a:rPr lang="en-US" sz="2000" dirty="0">
                <a:ea typeface="MS PGothic"/>
                <a:cs typeface="Arial"/>
              </a:rPr>
              <a:t>Can you think of some services in your community that are funded by tax dollars?</a:t>
            </a:r>
          </a:p>
          <a:p>
            <a:pPr>
              <a:lnSpc>
                <a:spcPts val="2400"/>
              </a:lnSpc>
              <a:buSzTx/>
            </a:pPr>
            <a:r>
              <a:rPr lang="en-US" sz="2000" dirty="0">
                <a:ea typeface="MS PGothic"/>
                <a:cs typeface="Arial"/>
              </a:rPr>
              <a:t>Do you benefit from some of these services?</a:t>
            </a:r>
          </a:p>
          <a:p>
            <a:pPr>
              <a:lnSpc>
                <a:spcPts val="2400"/>
              </a:lnSpc>
              <a:buSzTx/>
            </a:pPr>
            <a:r>
              <a:rPr lang="en-US" sz="2000" kern="0" dirty="0">
                <a:ea typeface="MS PGothic"/>
              </a:rPr>
              <a:t>Are there services that are in</a:t>
            </a:r>
            <a:r>
              <a:rPr lang="en-US" sz="2000" dirty="0">
                <a:ea typeface="MS PGothic"/>
              </a:rPr>
              <a:t>adequately or not currently funded by tax dollars? What can we do to advocate as a citizen of this country?</a:t>
            </a:r>
            <a:endParaRPr lang="en-US" sz="2000" kern="0" dirty="0">
              <a:ea typeface="MS PGothic"/>
              <a:cs typeface="Arial"/>
            </a:endParaRPr>
          </a:p>
          <a:p>
            <a:pPr marL="342900" indent="-342900">
              <a:lnSpc>
                <a:spcPts val="2500"/>
              </a:lnSpc>
            </a:pPr>
            <a:endParaRPr lang="en-US" sz="2000" dirty="0">
              <a:solidFill>
                <a:schemeClr val="tx1"/>
              </a:solidFill>
            </a:endParaRPr>
          </a:p>
        </p:txBody>
      </p:sp>
      <p:pic>
        <p:nvPicPr>
          <p:cNvPr id="5" name="Content Placeholder 4" descr="Content Placeholder 4">
            <a:extLst>
              <a:ext uri="{FF2B5EF4-FFF2-40B4-BE49-F238E27FC236}">
                <a16:creationId xmlns:a16="http://schemas.microsoft.com/office/drawing/2014/main" id="{3960A11D-8090-8BD3-10D9-8347C21B15F0}"/>
              </a:ext>
            </a:extLst>
          </p:cNvPr>
          <p:cNvPicPr>
            <a:picLocks noChangeAspect="1"/>
          </p:cNvPicPr>
          <p:nvPr/>
        </p:nvPicPr>
        <p:blipFill>
          <a:blip r:embed="rId2"/>
          <a:stretch>
            <a:fillRect/>
          </a:stretch>
        </p:blipFill>
        <p:spPr>
          <a:xfrm>
            <a:off x="6649721" y="365129"/>
            <a:ext cx="1474056" cy="1655081"/>
          </a:xfrm>
          <a:prstGeom prst="rect">
            <a:avLst/>
          </a:prstGeom>
          <a:ln w="12700">
            <a:miter lim="400000"/>
          </a:ln>
        </p:spPr>
      </p:pic>
    </p:spTree>
    <p:extLst>
      <p:ext uri="{BB962C8B-B14F-4D97-AF65-F5344CB8AC3E}">
        <p14:creationId xmlns:p14="http://schemas.microsoft.com/office/powerpoint/2010/main" val="2200260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Understanding Pay Stubs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952089"/>
            <a:ext cx="8638967" cy="4267957"/>
          </a:xfrm>
        </p:spPr>
        <p:txBody>
          <a:bodyPr>
            <a:normAutofit/>
          </a:bodyPr>
          <a:lstStyle/>
          <a:p>
            <a:pPr marL="0" indent="0">
              <a:lnSpc>
                <a:spcPts val="2400"/>
              </a:lnSpc>
              <a:buNone/>
            </a:pPr>
            <a:r>
              <a:rPr lang="en-US" sz="2000" kern="0" dirty="0">
                <a:ea typeface="MS PGothic"/>
                <a:cs typeface="Arial"/>
              </a:rPr>
              <a:t>We all love getting our first pay cheques! </a:t>
            </a:r>
          </a:p>
          <a:p>
            <a:pPr marL="342900" indent="-342900">
              <a:lnSpc>
                <a:spcPts val="2400"/>
              </a:lnSpc>
            </a:pPr>
            <a:endParaRPr lang="en-US" sz="2000" kern="0" dirty="0">
              <a:ea typeface="MS PGothic"/>
              <a:cs typeface="Arial"/>
            </a:endParaRPr>
          </a:p>
          <a:p>
            <a:pPr marL="0" indent="0">
              <a:lnSpc>
                <a:spcPts val="2400"/>
              </a:lnSpc>
              <a:buNone/>
            </a:pPr>
            <a:r>
              <a:rPr lang="en-US" sz="2000" kern="0" dirty="0">
                <a:ea typeface="MS PGothic"/>
                <a:cs typeface="Arial"/>
              </a:rPr>
              <a:t>You might be surprised that the amount you keep is less than the salary stated on the job.</a:t>
            </a:r>
          </a:p>
          <a:p>
            <a:pPr marL="342900" indent="-342900">
              <a:lnSpc>
                <a:spcPts val="2400"/>
              </a:lnSpc>
            </a:pPr>
            <a:endParaRPr lang="en-US" sz="2000" kern="0" dirty="0">
              <a:ea typeface="MS PGothic"/>
              <a:cs typeface="Arial"/>
            </a:endParaRPr>
          </a:p>
          <a:p>
            <a:pPr marL="0" indent="0">
              <a:lnSpc>
                <a:spcPts val="2500"/>
              </a:lnSpc>
              <a:buNone/>
            </a:pPr>
            <a:r>
              <a:rPr lang="en-US" sz="2000" dirty="0">
                <a:solidFill>
                  <a:schemeClr val="tx1"/>
                </a:solidFill>
              </a:rPr>
              <a:t>Some amounts will be deducted from your salary before it goes into your pocket. The amounts taken from your salary are called </a:t>
            </a:r>
            <a:r>
              <a:rPr lang="en-US" sz="2000" b="1" dirty="0">
                <a:solidFill>
                  <a:schemeClr val="tx1"/>
                </a:solidFill>
              </a:rPr>
              <a:t>payroll deductions</a:t>
            </a:r>
            <a:r>
              <a:rPr lang="en-US" sz="2000" dirty="0">
                <a:solidFill>
                  <a:schemeClr val="tx1"/>
                </a:solidFill>
              </a:rPr>
              <a:t>.</a:t>
            </a:r>
          </a:p>
        </p:txBody>
      </p:sp>
      <p:pic>
        <p:nvPicPr>
          <p:cNvPr id="4" name="Picture 3" descr="Icon&#10;&#10;Description automatically generated">
            <a:extLst>
              <a:ext uri="{FF2B5EF4-FFF2-40B4-BE49-F238E27FC236}">
                <a16:creationId xmlns:a16="http://schemas.microsoft.com/office/drawing/2014/main" id="{CE229388-8688-CFA3-B759-42A0F583CEEE}"/>
              </a:ext>
            </a:extLst>
          </p:cNvPr>
          <p:cNvPicPr>
            <a:picLocks noChangeAspect="1"/>
          </p:cNvPicPr>
          <p:nvPr/>
        </p:nvPicPr>
        <p:blipFill>
          <a:blip r:embed="rId2"/>
          <a:stretch>
            <a:fillRect/>
          </a:stretch>
        </p:blipFill>
        <p:spPr>
          <a:xfrm>
            <a:off x="3542282" y="5173938"/>
            <a:ext cx="1648843" cy="860286"/>
          </a:xfrm>
          <a:prstGeom prst="rect">
            <a:avLst/>
          </a:prstGeom>
        </p:spPr>
      </p:pic>
    </p:spTree>
    <p:extLst>
      <p:ext uri="{BB962C8B-B14F-4D97-AF65-F5344CB8AC3E}">
        <p14:creationId xmlns:p14="http://schemas.microsoft.com/office/powerpoint/2010/main" val="1867669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document&#10;&#10;Description automatically generated">
            <a:extLst>
              <a:ext uri="{FF2B5EF4-FFF2-40B4-BE49-F238E27FC236}">
                <a16:creationId xmlns:a16="http://schemas.microsoft.com/office/drawing/2014/main" id="{2306C177-5198-6D77-F0F1-7920CB4D74CC}"/>
              </a:ext>
            </a:extLst>
          </p:cNvPr>
          <p:cNvPicPr>
            <a:picLocks noChangeAspect="1"/>
          </p:cNvPicPr>
          <p:nvPr/>
        </p:nvPicPr>
        <p:blipFill rotWithShape="1">
          <a:blip r:embed="rId2"/>
          <a:srcRect t="7170" r="2178" b="14453"/>
          <a:stretch/>
        </p:blipFill>
        <p:spPr>
          <a:xfrm>
            <a:off x="217373" y="981074"/>
            <a:ext cx="8709254" cy="4305301"/>
          </a:xfrm>
          <a:prstGeom prst="rect">
            <a:avLst/>
          </a:prstGeom>
          <a:ln>
            <a:solidFill>
              <a:schemeClr val="tx1">
                <a:lumMod val="50000"/>
                <a:lumOff val="50000"/>
              </a:schemeClr>
            </a:solidFill>
          </a:ln>
        </p:spPr>
      </p:pic>
      <p:sp>
        <p:nvSpPr>
          <p:cNvPr id="6" name="Rectangle 5">
            <a:extLst>
              <a:ext uri="{FF2B5EF4-FFF2-40B4-BE49-F238E27FC236}">
                <a16:creationId xmlns:a16="http://schemas.microsoft.com/office/drawing/2014/main" id="{085D58CE-19EE-5F79-A3C9-FE44D437845A}"/>
              </a:ext>
            </a:extLst>
          </p:cNvPr>
          <p:cNvSpPr/>
          <p:nvPr/>
        </p:nvSpPr>
        <p:spPr>
          <a:xfrm>
            <a:off x="666750" y="1485900"/>
            <a:ext cx="942975" cy="32385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E77A7539-34A8-1A02-8F58-41B5C5C40A05}"/>
              </a:ext>
            </a:extLst>
          </p:cNvPr>
          <p:cNvSpPr/>
          <p:nvPr/>
        </p:nvSpPr>
        <p:spPr>
          <a:xfrm>
            <a:off x="918003" y="4297172"/>
            <a:ext cx="2485401" cy="11948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8FA8140C-05EF-FA80-070E-D1311FEF9C5E}"/>
              </a:ext>
            </a:extLst>
          </p:cNvPr>
          <p:cNvSpPr/>
          <p:nvPr/>
        </p:nvSpPr>
        <p:spPr>
          <a:xfrm>
            <a:off x="3778102" y="1571624"/>
            <a:ext cx="1290084" cy="342235"/>
          </a:xfrm>
          <a:custGeom>
            <a:avLst/>
            <a:gdLst>
              <a:gd name="connsiteX0" fmla="*/ 0 w 1290084"/>
              <a:gd name="connsiteY0" fmla="*/ 171118 h 342235"/>
              <a:gd name="connsiteX1" fmla="*/ 645042 w 1290084"/>
              <a:gd name="connsiteY1" fmla="*/ 0 h 342235"/>
              <a:gd name="connsiteX2" fmla="*/ 1290084 w 1290084"/>
              <a:gd name="connsiteY2" fmla="*/ 171118 h 342235"/>
              <a:gd name="connsiteX3" fmla="*/ 645042 w 1290084"/>
              <a:gd name="connsiteY3" fmla="*/ 342236 h 342235"/>
              <a:gd name="connsiteX4" fmla="*/ 0 w 1290084"/>
              <a:gd name="connsiteY4" fmla="*/ 171118 h 342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084" h="342235" extrusionOk="0">
                <a:moveTo>
                  <a:pt x="0" y="171118"/>
                </a:moveTo>
                <a:cubicBezTo>
                  <a:pt x="-2388" y="69936"/>
                  <a:pt x="285903" y="-35094"/>
                  <a:pt x="645042" y="0"/>
                </a:cubicBezTo>
                <a:cubicBezTo>
                  <a:pt x="983656" y="-4271"/>
                  <a:pt x="1283731" y="77809"/>
                  <a:pt x="1290084" y="171118"/>
                </a:cubicBezTo>
                <a:cubicBezTo>
                  <a:pt x="1311706" y="311365"/>
                  <a:pt x="1005527" y="340475"/>
                  <a:pt x="645042" y="342236"/>
                </a:cubicBezTo>
                <a:cubicBezTo>
                  <a:pt x="296888" y="342619"/>
                  <a:pt x="1269" y="280126"/>
                  <a:pt x="0" y="171118"/>
                </a:cubicBezTo>
                <a:close/>
              </a:path>
            </a:pathLst>
          </a:custGeom>
          <a:noFill/>
          <a:ln>
            <a:solidFill>
              <a:schemeClr val="accent6"/>
            </a:solidFill>
            <a:extLst>
              <a:ext uri="{C807C97D-BFC1-408E-A445-0C87EB9F89A2}">
                <ask:lineSketchStyleProps xmlns:ask="http://schemas.microsoft.com/office/drawing/2018/sketchyshapes" sd="264327539">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 name="Straight Connector 9">
            <a:extLst>
              <a:ext uri="{FF2B5EF4-FFF2-40B4-BE49-F238E27FC236}">
                <a16:creationId xmlns:a16="http://schemas.microsoft.com/office/drawing/2014/main" id="{2F4632EF-54C5-D492-3E71-D8F4AB6A9CF7}"/>
              </a:ext>
            </a:extLst>
          </p:cNvPr>
          <p:cNvCxnSpPr>
            <a:cxnSpLocks/>
          </p:cNvCxnSpPr>
          <p:nvPr/>
        </p:nvCxnSpPr>
        <p:spPr>
          <a:xfrm>
            <a:off x="6783574" y="1290084"/>
            <a:ext cx="1481468"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BEA10DF-DA0F-7B38-F09C-D6A336552D32}"/>
              </a:ext>
            </a:extLst>
          </p:cNvPr>
          <p:cNvCxnSpPr>
            <a:cxnSpLocks/>
          </p:cNvCxnSpPr>
          <p:nvPr/>
        </p:nvCxnSpPr>
        <p:spPr>
          <a:xfrm>
            <a:off x="6801301" y="1470836"/>
            <a:ext cx="1314885" cy="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29DC475-FD25-423A-A184-F3A92C6D661F}"/>
              </a:ext>
            </a:extLst>
          </p:cNvPr>
          <p:cNvSpPr txBox="1"/>
          <p:nvPr/>
        </p:nvSpPr>
        <p:spPr>
          <a:xfrm>
            <a:off x="8265042" y="1223629"/>
            <a:ext cx="745849" cy="261610"/>
          </a:xfrm>
          <a:prstGeom prst="rect">
            <a:avLst/>
          </a:prstGeom>
          <a:solidFill>
            <a:srgbClr val="FFFF00">
              <a:alpha val="38039"/>
            </a:srgbClr>
          </a:solidFill>
        </p:spPr>
        <p:txBody>
          <a:bodyPr wrap="square" rtlCol="0">
            <a:spAutoFit/>
          </a:bodyPr>
          <a:lstStyle/>
          <a:p>
            <a:r>
              <a:rPr lang="en-US" sz="1100" b="1" dirty="0"/>
              <a:t>2 weeks</a:t>
            </a:r>
            <a:endParaRPr lang="en-CA" sz="1100" b="1" dirty="0"/>
          </a:p>
        </p:txBody>
      </p:sp>
      <p:sp>
        <p:nvSpPr>
          <p:cNvPr id="16" name="Oval 15">
            <a:extLst>
              <a:ext uri="{FF2B5EF4-FFF2-40B4-BE49-F238E27FC236}">
                <a16:creationId xmlns:a16="http://schemas.microsoft.com/office/drawing/2014/main" id="{BD54BD88-515D-49F8-219D-052933B11A39}"/>
              </a:ext>
            </a:extLst>
          </p:cNvPr>
          <p:cNvSpPr/>
          <p:nvPr/>
        </p:nvSpPr>
        <p:spPr>
          <a:xfrm>
            <a:off x="5121349" y="2324986"/>
            <a:ext cx="1251098" cy="248094"/>
          </a:xfrm>
          <a:custGeom>
            <a:avLst/>
            <a:gdLst>
              <a:gd name="connsiteX0" fmla="*/ 0 w 1251098"/>
              <a:gd name="connsiteY0" fmla="*/ 124047 h 248094"/>
              <a:gd name="connsiteX1" fmla="*/ 625549 w 1251098"/>
              <a:gd name="connsiteY1" fmla="*/ 0 h 248094"/>
              <a:gd name="connsiteX2" fmla="*/ 1251098 w 1251098"/>
              <a:gd name="connsiteY2" fmla="*/ 124047 h 248094"/>
              <a:gd name="connsiteX3" fmla="*/ 625549 w 1251098"/>
              <a:gd name="connsiteY3" fmla="*/ 248094 h 248094"/>
              <a:gd name="connsiteX4" fmla="*/ 0 w 1251098"/>
              <a:gd name="connsiteY4" fmla="*/ 124047 h 248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098" h="248094" extrusionOk="0">
                <a:moveTo>
                  <a:pt x="0" y="124047"/>
                </a:moveTo>
                <a:cubicBezTo>
                  <a:pt x="-12718" y="19983"/>
                  <a:pt x="276484" y="-43496"/>
                  <a:pt x="625549" y="0"/>
                </a:cubicBezTo>
                <a:cubicBezTo>
                  <a:pt x="957959" y="-3166"/>
                  <a:pt x="1248312" y="56063"/>
                  <a:pt x="1251098" y="124047"/>
                </a:cubicBezTo>
                <a:cubicBezTo>
                  <a:pt x="1258242" y="207670"/>
                  <a:pt x="995983" y="237729"/>
                  <a:pt x="625549" y="248094"/>
                </a:cubicBezTo>
                <a:cubicBezTo>
                  <a:pt x="288120" y="248475"/>
                  <a:pt x="227" y="195150"/>
                  <a:pt x="0" y="124047"/>
                </a:cubicBezTo>
                <a:close/>
              </a:path>
            </a:pathLst>
          </a:custGeom>
          <a:noFill/>
          <a:ln>
            <a:solidFill>
              <a:schemeClr val="accent6"/>
            </a:solidFill>
            <a:extLst>
              <a:ext uri="{C807C97D-BFC1-408E-A445-0C87EB9F89A2}">
                <ask:lineSketchStyleProps xmlns:ask="http://schemas.microsoft.com/office/drawing/2018/sketchyshapes" sd="264327539">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a:extLst>
              <a:ext uri="{FF2B5EF4-FFF2-40B4-BE49-F238E27FC236}">
                <a16:creationId xmlns:a16="http://schemas.microsoft.com/office/drawing/2014/main" id="{AB7E84A1-FFB5-1B68-3C25-9D2E007098D0}"/>
              </a:ext>
            </a:extLst>
          </p:cNvPr>
          <p:cNvSpPr/>
          <p:nvPr/>
        </p:nvSpPr>
        <p:spPr>
          <a:xfrm>
            <a:off x="7490637" y="2324987"/>
            <a:ext cx="1251098" cy="248094"/>
          </a:xfrm>
          <a:custGeom>
            <a:avLst/>
            <a:gdLst>
              <a:gd name="connsiteX0" fmla="*/ 0 w 1251098"/>
              <a:gd name="connsiteY0" fmla="*/ 124047 h 248094"/>
              <a:gd name="connsiteX1" fmla="*/ 625549 w 1251098"/>
              <a:gd name="connsiteY1" fmla="*/ 0 h 248094"/>
              <a:gd name="connsiteX2" fmla="*/ 1251098 w 1251098"/>
              <a:gd name="connsiteY2" fmla="*/ 124047 h 248094"/>
              <a:gd name="connsiteX3" fmla="*/ 625549 w 1251098"/>
              <a:gd name="connsiteY3" fmla="*/ 248094 h 248094"/>
              <a:gd name="connsiteX4" fmla="*/ 0 w 1251098"/>
              <a:gd name="connsiteY4" fmla="*/ 124047 h 248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098" h="248094" extrusionOk="0">
                <a:moveTo>
                  <a:pt x="0" y="124047"/>
                </a:moveTo>
                <a:cubicBezTo>
                  <a:pt x="-12718" y="19983"/>
                  <a:pt x="276484" y="-43496"/>
                  <a:pt x="625549" y="0"/>
                </a:cubicBezTo>
                <a:cubicBezTo>
                  <a:pt x="957959" y="-3166"/>
                  <a:pt x="1248312" y="56063"/>
                  <a:pt x="1251098" y="124047"/>
                </a:cubicBezTo>
                <a:cubicBezTo>
                  <a:pt x="1258242" y="207670"/>
                  <a:pt x="995983" y="237729"/>
                  <a:pt x="625549" y="248094"/>
                </a:cubicBezTo>
                <a:cubicBezTo>
                  <a:pt x="288120" y="248475"/>
                  <a:pt x="227" y="195150"/>
                  <a:pt x="0" y="124047"/>
                </a:cubicBezTo>
                <a:close/>
              </a:path>
            </a:pathLst>
          </a:custGeom>
          <a:noFill/>
          <a:ln>
            <a:solidFill>
              <a:schemeClr val="accent6"/>
            </a:solidFill>
            <a:extLst>
              <a:ext uri="{C807C97D-BFC1-408E-A445-0C87EB9F89A2}">
                <ask:lineSketchStyleProps xmlns:ask="http://schemas.microsoft.com/office/drawing/2018/sketchyshapes" sd="264327539">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BF36F7D5-4A62-46F4-3AAE-85DBD6BDBC7A}"/>
              </a:ext>
            </a:extLst>
          </p:cNvPr>
          <p:cNvSpPr txBox="1"/>
          <p:nvPr/>
        </p:nvSpPr>
        <p:spPr>
          <a:xfrm>
            <a:off x="6939779" y="1678945"/>
            <a:ext cx="1037928" cy="261610"/>
          </a:xfrm>
          <a:prstGeom prst="rect">
            <a:avLst/>
          </a:prstGeom>
          <a:solidFill>
            <a:srgbClr val="FFFF00">
              <a:alpha val="38039"/>
            </a:srgbClr>
          </a:solidFill>
        </p:spPr>
        <p:txBody>
          <a:bodyPr wrap="square" rtlCol="0">
            <a:spAutoFit/>
          </a:bodyPr>
          <a:lstStyle/>
          <a:p>
            <a:r>
              <a:rPr lang="en-US" sz="1100" b="1" dirty="0"/>
              <a:t>Year To Date</a:t>
            </a:r>
            <a:endParaRPr lang="en-CA" sz="1100" b="1" dirty="0"/>
          </a:p>
        </p:txBody>
      </p:sp>
      <p:sp>
        <p:nvSpPr>
          <p:cNvPr id="19" name="Rectangle 18">
            <a:extLst>
              <a:ext uri="{FF2B5EF4-FFF2-40B4-BE49-F238E27FC236}">
                <a16:creationId xmlns:a16="http://schemas.microsoft.com/office/drawing/2014/main" id="{0B1A2302-8AA1-3FC2-D8DC-971CE0F5BCD4}"/>
              </a:ext>
            </a:extLst>
          </p:cNvPr>
          <p:cNvSpPr/>
          <p:nvPr/>
        </p:nvSpPr>
        <p:spPr>
          <a:xfrm>
            <a:off x="402265" y="2679539"/>
            <a:ext cx="1773776" cy="1469985"/>
          </a:xfrm>
          <a:prstGeom prst="rect">
            <a:avLst/>
          </a:prstGeom>
          <a:solidFill>
            <a:srgbClr val="FFFF00">
              <a:alpha val="180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a:extLst>
              <a:ext uri="{FF2B5EF4-FFF2-40B4-BE49-F238E27FC236}">
                <a16:creationId xmlns:a16="http://schemas.microsoft.com/office/drawing/2014/main" id="{4032698A-AA3E-D9A8-874F-2D0D2BF5AF4E}"/>
              </a:ext>
            </a:extLst>
          </p:cNvPr>
          <p:cNvSpPr/>
          <p:nvPr/>
        </p:nvSpPr>
        <p:spPr>
          <a:xfrm>
            <a:off x="5198514" y="4369443"/>
            <a:ext cx="1251098" cy="318304"/>
          </a:xfrm>
          <a:custGeom>
            <a:avLst/>
            <a:gdLst>
              <a:gd name="connsiteX0" fmla="*/ 0 w 1251098"/>
              <a:gd name="connsiteY0" fmla="*/ 159152 h 318304"/>
              <a:gd name="connsiteX1" fmla="*/ 625549 w 1251098"/>
              <a:gd name="connsiteY1" fmla="*/ 0 h 318304"/>
              <a:gd name="connsiteX2" fmla="*/ 1251098 w 1251098"/>
              <a:gd name="connsiteY2" fmla="*/ 159152 h 318304"/>
              <a:gd name="connsiteX3" fmla="*/ 625549 w 1251098"/>
              <a:gd name="connsiteY3" fmla="*/ 318304 h 318304"/>
              <a:gd name="connsiteX4" fmla="*/ 0 w 1251098"/>
              <a:gd name="connsiteY4" fmla="*/ 159152 h 318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098" h="318304" extrusionOk="0">
                <a:moveTo>
                  <a:pt x="0" y="159152"/>
                </a:moveTo>
                <a:cubicBezTo>
                  <a:pt x="-11006" y="40486"/>
                  <a:pt x="279567" y="-6075"/>
                  <a:pt x="625549" y="0"/>
                </a:cubicBezTo>
                <a:cubicBezTo>
                  <a:pt x="955067" y="-3866"/>
                  <a:pt x="1247030" y="72021"/>
                  <a:pt x="1251098" y="159152"/>
                </a:cubicBezTo>
                <a:cubicBezTo>
                  <a:pt x="1275041" y="297700"/>
                  <a:pt x="998985" y="306692"/>
                  <a:pt x="625549" y="318304"/>
                </a:cubicBezTo>
                <a:cubicBezTo>
                  <a:pt x="289756" y="318762"/>
                  <a:pt x="442" y="252101"/>
                  <a:pt x="0" y="159152"/>
                </a:cubicBezTo>
                <a:close/>
              </a:path>
            </a:pathLst>
          </a:custGeom>
          <a:noFill/>
          <a:ln>
            <a:solidFill>
              <a:schemeClr val="accent4"/>
            </a:solidFill>
            <a:extLst>
              <a:ext uri="{C807C97D-BFC1-408E-A445-0C87EB9F89A2}">
                <ask:lineSketchStyleProps xmlns:ask="http://schemas.microsoft.com/office/drawing/2018/sketchyshapes" sd="264327539">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3846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heel(1)">
                                      <p:cBhvr>
                                        <p:cTn id="27" dur="1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heel(1)">
                                      <p:cBhvr>
                                        <p:cTn id="32" dur="10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heel(1)">
                                      <p:cBhvr>
                                        <p:cTn id="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17" grpId="0" animBg="1"/>
      <p:bldP spid="18"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Understanding Pay Stubs</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609345"/>
            <a:ext cx="8638967" cy="4610702"/>
          </a:xfrm>
        </p:spPr>
        <p:txBody>
          <a:bodyPr>
            <a:normAutofit/>
          </a:bodyPr>
          <a:lstStyle/>
          <a:p>
            <a:pPr marL="0" indent="0">
              <a:lnSpc>
                <a:spcPts val="2200"/>
              </a:lnSpc>
              <a:buNone/>
            </a:pPr>
            <a:r>
              <a:rPr lang="en-US" sz="2000" b="1" kern="0" dirty="0">
                <a:ea typeface="MS PGothic"/>
                <a:cs typeface="Arial"/>
              </a:rPr>
              <a:t>Payroll deductions</a:t>
            </a:r>
            <a:r>
              <a:rPr lang="en-US" sz="2000" kern="0" dirty="0">
                <a:ea typeface="MS PGothic"/>
                <a:cs typeface="Arial"/>
              </a:rPr>
              <a:t>: Certain amounts of your salary </a:t>
            </a:r>
            <a:br>
              <a:rPr lang="en-US" sz="2000" kern="0" dirty="0">
                <a:ea typeface="MS PGothic"/>
                <a:cs typeface="Arial"/>
              </a:rPr>
            </a:br>
            <a:r>
              <a:rPr lang="en-US" sz="2000" kern="0" dirty="0">
                <a:ea typeface="MS PGothic"/>
                <a:cs typeface="Arial"/>
              </a:rPr>
              <a:t>goes to pay taxes and other fees.</a:t>
            </a:r>
          </a:p>
          <a:p>
            <a:pPr marL="0" indent="0">
              <a:lnSpc>
                <a:spcPts val="2200"/>
              </a:lnSpc>
              <a:buNone/>
            </a:pPr>
            <a:endParaRPr lang="en-US" sz="2000" dirty="0">
              <a:ea typeface="MS PGothic"/>
            </a:endParaRPr>
          </a:p>
          <a:p>
            <a:pPr marL="0" indent="0">
              <a:lnSpc>
                <a:spcPts val="2200"/>
              </a:lnSpc>
              <a:buNone/>
            </a:pPr>
            <a:r>
              <a:rPr lang="en-US" sz="2000" kern="0" dirty="0">
                <a:ea typeface="MS PGothic"/>
                <a:cs typeface="Arial"/>
              </a:rPr>
              <a:t>We will look at:</a:t>
            </a:r>
          </a:p>
          <a:p>
            <a:pPr marL="457200" indent="-457200">
              <a:lnSpc>
                <a:spcPts val="2200"/>
              </a:lnSpc>
              <a:buSzPct val="100000"/>
              <a:buFont typeface="+mj-lt"/>
              <a:buAutoNum type="arabicPeriod"/>
            </a:pPr>
            <a:r>
              <a:rPr lang="en-US" sz="2000" dirty="0">
                <a:ea typeface="MS PGothic"/>
              </a:rPr>
              <a:t>Income tax</a:t>
            </a:r>
          </a:p>
          <a:p>
            <a:pPr marL="457200" indent="-457200">
              <a:lnSpc>
                <a:spcPts val="2200"/>
              </a:lnSpc>
              <a:buSzPct val="100000"/>
              <a:buFont typeface="+mj-lt"/>
              <a:buAutoNum type="arabicPeriod"/>
            </a:pPr>
            <a:r>
              <a:rPr lang="en-US" sz="2000" kern="0" dirty="0">
                <a:ea typeface="MS PGothic"/>
                <a:cs typeface="Arial"/>
              </a:rPr>
              <a:t>CPP (Canadian Pension Plan)</a:t>
            </a:r>
          </a:p>
          <a:p>
            <a:pPr marL="457200" indent="-457200">
              <a:lnSpc>
                <a:spcPts val="2200"/>
              </a:lnSpc>
              <a:buSzPct val="100000"/>
              <a:buFont typeface="+mj-lt"/>
              <a:buAutoNum type="arabicPeriod"/>
            </a:pPr>
            <a:r>
              <a:rPr lang="en-US" sz="2000" dirty="0">
                <a:ea typeface="MS PGothic"/>
              </a:rPr>
              <a:t>E.I. (Employment Insurance)</a:t>
            </a:r>
          </a:p>
          <a:p>
            <a:pPr marL="457200" indent="-457200">
              <a:lnSpc>
                <a:spcPts val="2200"/>
              </a:lnSpc>
              <a:buSzPct val="100000"/>
              <a:buFont typeface="+mj-lt"/>
              <a:buAutoNum type="arabicPeriod"/>
            </a:pPr>
            <a:r>
              <a:rPr lang="en-US" sz="2000" kern="0" dirty="0">
                <a:ea typeface="MS PGothic"/>
                <a:cs typeface="Arial"/>
              </a:rPr>
              <a:t>Union dues</a:t>
            </a:r>
          </a:p>
          <a:p>
            <a:pPr marL="457200" indent="-457200">
              <a:lnSpc>
                <a:spcPts val="2200"/>
              </a:lnSpc>
              <a:buSzPct val="100000"/>
              <a:buFont typeface="+mj-lt"/>
              <a:buAutoNum type="arabicPeriod"/>
            </a:pPr>
            <a:r>
              <a:rPr lang="en-US" sz="2000" dirty="0">
                <a:ea typeface="MS PGothic"/>
              </a:rPr>
              <a:t>Benefit plan deductions</a:t>
            </a:r>
          </a:p>
          <a:p>
            <a:pPr marL="457200" indent="-457200">
              <a:lnSpc>
                <a:spcPts val="2200"/>
              </a:lnSpc>
              <a:buSzPct val="100000"/>
              <a:buFont typeface="+mj-lt"/>
              <a:buAutoNum type="arabicPeriod"/>
            </a:pPr>
            <a:endParaRPr lang="en-US" sz="2000" kern="0" dirty="0">
              <a:ea typeface="MS PGothic"/>
              <a:cs typeface="Arial"/>
            </a:endParaRPr>
          </a:p>
          <a:p>
            <a:pPr marL="0" indent="0">
              <a:lnSpc>
                <a:spcPts val="2200"/>
              </a:lnSpc>
              <a:buSzPct val="100000"/>
              <a:buNone/>
            </a:pPr>
            <a:r>
              <a:rPr lang="en-US" sz="2000" dirty="0">
                <a:ea typeface="MS PGothic"/>
              </a:rPr>
              <a:t>Let’s see where your money goes and how these deductions are calculated!</a:t>
            </a:r>
            <a:endParaRPr lang="en-US" sz="2000" kern="0" dirty="0">
              <a:ea typeface="MS PGothic"/>
              <a:cs typeface="Arial"/>
            </a:endParaRPr>
          </a:p>
        </p:txBody>
      </p:sp>
      <p:pic>
        <p:nvPicPr>
          <p:cNvPr id="4" name="Picture 3" descr="Icon&#10;&#10;Description automatically generated">
            <a:extLst>
              <a:ext uri="{FF2B5EF4-FFF2-40B4-BE49-F238E27FC236}">
                <a16:creationId xmlns:a16="http://schemas.microsoft.com/office/drawing/2014/main" id="{CE229388-8688-CFA3-B759-42A0F583CEEE}"/>
              </a:ext>
            </a:extLst>
          </p:cNvPr>
          <p:cNvPicPr>
            <a:picLocks noChangeAspect="1"/>
          </p:cNvPicPr>
          <p:nvPr/>
        </p:nvPicPr>
        <p:blipFill>
          <a:blip r:embed="rId2"/>
          <a:stretch>
            <a:fillRect/>
          </a:stretch>
        </p:blipFill>
        <p:spPr>
          <a:xfrm>
            <a:off x="6376922" y="830406"/>
            <a:ext cx="1648843" cy="860286"/>
          </a:xfrm>
          <a:prstGeom prst="rect">
            <a:avLst/>
          </a:prstGeom>
        </p:spPr>
      </p:pic>
      <p:sp>
        <p:nvSpPr>
          <p:cNvPr id="5" name="Right Brace 4">
            <a:extLst>
              <a:ext uri="{FF2B5EF4-FFF2-40B4-BE49-F238E27FC236}">
                <a16:creationId xmlns:a16="http://schemas.microsoft.com/office/drawing/2014/main" id="{F7B697F8-B0A8-E5B0-4766-0647575CDE3E}"/>
              </a:ext>
            </a:extLst>
          </p:cNvPr>
          <p:cNvSpPr/>
          <p:nvPr/>
        </p:nvSpPr>
        <p:spPr>
          <a:xfrm>
            <a:off x="4224528" y="3099816"/>
            <a:ext cx="347472" cy="1152144"/>
          </a:xfrm>
          <a:prstGeom prst="rightBrace">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 name="TextBox 5">
            <a:extLst>
              <a:ext uri="{FF2B5EF4-FFF2-40B4-BE49-F238E27FC236}">
                <a16:creationId xmlns:a16="http://schemas.microsoft.com/office/drawing/2014/main" id="{BF9E74DA-449E-72EC-0404-DBDA4D9FB0D8}"/>
              </a:ext>
            </a:extLst>
          </p:cNvPr>
          <p:cNvSpPr txBox="1"/>
          <p:nvPr/>
        </p:nvSpPr>
        <p:spPr>
          <a:xfrm>
            <a:off x="4733538" y="3352722"/>
            <a:ext cx="3286768" cy="646331"/>
          </a:xfrm>
          <a:prstGeom prst="rect">
            <a:avLst/>
          </a:prstGeom>
          <a:solidFill>
            <a:schemeClr val="accent6">
              <a:lumMod val="20000"/>
              <a:lumOff val="80000"/>
            </a:schemeClr>
          </a:solidFill>
        </p:spPr>
        <p:txBody>
          <a:bodyPr wrap="square" rtlCol="0">
            <a:spAutoFit/>
          </a:bodyPr>
          <a:lstStyle/>
          <a:p>
            <a:r>
              <a:rPr lang="en-US" sz="1800" dirty="0"/>
              <a:t>Most people pay, with some exceptions.</a:t>
            </a:r>
            <a:endParaRPr lang="en-CA" sz="1800" dirty="0"/>
          </a:p>
        </p:txBody>
      </p:sp>
      <p:sp>
        <p:nvSpPr>
          <p:cNvPr id="7" name="Right Brace 6">
            <a:extLst>
              <a:ext uri="{FF2B5EF4-FFF2-40B4-BE49-F238E27FC236}">
                <a16:creationId xmlns:a16="http://schemas.microsoft.com/office/drawing/2014/main" id="{46BD40E5-6384-3100-4ED9-9B8D8883E159}"/>
              </a:ext>
            </a:extLst>
          </p:cNvPr>
          <p:cNvSpPr/>
          <p:nvPr/>
        </p:nvSpPr>
        <p:spPr>
          <a:xfrm>
            <a:off x="3941064" y="4315968"/>
            <a:ext cx="347472" cy="594360"/>
          </a:xfrm>
          <a:prstGeom prst="rightBrace">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TextBox 7">
            <a:extLst>
              <a:ext uri="{FF2B5EF4-FFF2-40B4-BE49-F238E27FC236}">
                <a16:creationId xmlns:a16="http://schemas.microsoft.com/office/drawing/2014/main" id="{B0854C65-475F-24F9-9EB2-B46ED83A0C4F}"/>
              </a:ext>
            </a:extLst>
          </p:cNvPr>
          <p:cNvSpPr txBox="1"/>
          <p:nvPr/>
        </p:nvSpPr>
        <p:spPr>
          <a:xfrm>
            <a:off x="4398264" y="4291429"/>
            <a:ext cx="3622042" cy="646331"/>
          </a:xfrm>
          <a:prstGeom prst="rect">
            <a:avLst/>
          </a:prstGeom>
          <a:solidFill>
            <a:schemeClr val="accent2">
              <a:lumMod val="10000"/>
              <a:lumOff val="90000"/>
            </a:schemeClr>
          </a:solidFill>
        </p:spPr>
        <p:txBody>
          <a:bodyPr wrap="square" rtlCol="0">
            <a:spAutoFit/>
          </a:bodyPr>
          <a:lstStyle/>
          <a:p>
            <a:r>
              <a:rPr lang="en-US" sz="1800" dirty="0"/>
              <a:t>Depends on your job and what your employer offers.</a:t>
            </a:r>
            <a:endParaRPr lang="en-CA" sz="1800" dirty="0"/>
          </a:p>
        </p:txBody>
      </p:sp>
    </p:spTree>
    <p:extLst>
      <p:ext uri="{BB962C8B-B14F-4D97-AF65-F5344CB8AC3E}">
        <p14:creationId xmlns:p14="http://schemas.microsoft.com/office/powerpoint/2010/main" val="271985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1. Income Tax</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690693"/>
            <a:ext cx="8638967" cy="4529354"/>
          </a:xfrm>
        </p:spPr>
        <p:txBody>
          <a:bodyPr>
            <a:normAutofit/>
          </a:bodyPr>
          <a:lstStyle/>
          <a:p>
            <a:pPr marL="0" indent="0" eaLnBrk="1" hangingPunct="1">
              <a:lnSpc>
                <a:spcPts val="2400"/>
              </a:lnSpc>
              <a:buNone/>
            </a:pPr>
            <a:r>
              <a:rPr lang="en-US" sz="2000" b="1" kern="0" dirty="0">
                <a:ea typeface="MS PGothic"/>
                <a:cs typeface="Arial"/>
              </a:rPr>
              <a:t>What is it?</a:t>
            </a:r>
            <a:endParaRPr lang="en-US" sz="2000" kern="0" dirty="0">
              <a:ea typeface="MS PGothic"/>
              <a:cs typeface="Arial"/>
            </a:endParaRPr>
          </a:p>
          <a:p>
            <a:pPr marL="342900" indent="-342900">
              <a:lnSpc>
                <a:spcPts val="2400"/>
              </a:lnSpc>
            </a:pPr>
            <a:r>
              <a:rPr lang="en-US" sz="2000" kern="0" dirty="0">
                <a:ea typeface="MS PGothic"/>
                <a:cs typeface="Arial"/>
              </a:rPr>
              <a:t>Income tax is the percentage of tax you must pay according to your salary level.</a:t>
            </a:r>
            <a:endParaRPr lang="en-US" sz="5400" dirty="0"/>
          </a:p>
          <a:p>
            <a:pPr marL="342900" indent="-342900">
              <a:lnSpc>
                <a:spcPts val="2400"/>
              </a:lnSpc>
            </a:pPr>
            <a:endParaRPr lang="en-US" sz="2000" kern="0" dirty="0">
              <a:ea typeface="MS PGothic"/>
              <a:cs typeface="Arial"/>
            </a:endParaRPr>
          </a:p>
          <a:p>
            <a:pPr marL="342900" indent="-342900">
              <a:lnSpc>
                <a:spcPts val="2400"/>
              </a:lnSpc>
            </a:pPr>
            <a:r>
              <a:rPr lang="en-US" sz="2000" kern="0" dirty="0">
                <a:ea typeface="MS PGothic"/>
                <a:cs typeface="Arial"/>
              </a:rPr>
              <a:t>It comes directly out of your pay cheque. It’s the largest deduction!</a:t>
            </a:r>
          </a:p>
          <a:p>
            <a:pPr marL="342900" indent="-342900">
              <a:lnSpc>
                <a:spcPts val="2400"/>
              </a:lnSpc>
            </a:pPr>
            <a:endParaRPr lang="en-US" sz="2000" kern="0" dirty="0">
              <a:ea typeface="MS PGothic"/>
              <a:cs typeface="Arial"/>
            </a:endParaRPr>
          </a:p>
          <a:p>
            <a:pPr marL="342900" indent="-342900">
              <a:lnSpc>
                <a:spcPts val="2400"/>
              </a:lnSpc>
            </a:pPr>
            <a:r>
              <a:rPr lang="en-US" sz="2000" kern="0" dirty="0">
                <a:ea typeface="MS PGothic"/>
                <a:cs typeface="Arial"/>
              </a:rPr>
              <a:t>Those with a higher income will pay a higher amount of taxes.</a:t>
            </a:r>
          </a:p>
          <a:p>
            <a:pPr marL="0" indent="0">
              <a:lnSpc>
                <a:spcPts val="2400"/>
              </a:lnSpc>
              <a:buNone/>
            </a:pPr>
            <a:endParaRPr lang="en-US" sz="2000" kern="0" dirty="0">
              <a:ea typeface="MS PGothic"/>
              <a:cs typeface="Arial"/>
            </a:endParaRPr>
          </a:p>
          <a:p>
            <a:pPr marL="0" indent="0">
              <a:lnSpc>
                <a:spcPts val="2500"/>
              </a:lnSpc>
              <a:buNone/>
            </a:pPr>
            <a:r>
              <a:rPr lang="en-US" sz="2000" b="1" dirty="0">
                <a:solidFill>
                  <a:schemeClr val="accent1"/>
                </a:solidFill>
              </a:rPr>
              <a:t>If you are (or could be) registered under the </a:t>
            </a:r>
            <a:r>
              <a:rPr lang="en-US" sz="2000" b="1" i="1" dirty="0">
                <a:solidFill>
                  <a:schemeClr val="accent1"/>
                </a:solidFill>
              </a:rPr>
              <a:t>Indian Act</a:t>
            </a:r>
            <a:r>
              <a:rPr lang="en-US" sz="2000" b="1" dirty="0">
                <a:solidFill>
                  <a:schemeClr val="accent1"/>
                </a:solidFill>
              </a:rPr>
              <a:t>, you might not need to pay income tax deductions.</a:t>
            </a:r>
          </a:p>
        </p:txBody>
      </p:sp>
      <p:pic>
        <p:nvPicPr>
          <p:cNvPr id="6" name="Picture 4" descr="Icon&#10;&#10;Description automatically generated">
            <a:extLst>
              <a:ext uri="{FF2B5EF4-FFF2-40B4-BE49-F238E27FC236}">
                <a16:creationId xmlns:a16="http://schemas.microsoft.com/office/drawing/2014/main" id="{4239F86A-03F6-46F9-2305-AE68BFB92D8F}"/>
              </a:ext>
            </a:extLst>
          </p:cNvPr>
          <p:cNvPicPr>
            <a:picLocks noChangeAspect="1"/>
          </p:cNvPicPr>
          <p:nvPr/>
        </p:nvPicPr>
        <p:blipFill>
          <a:blip r:embed="rId2"/>
          <a:stretch>
            <a:fillRect/>
          </a:stretch>
        </p:blipFill>
        <p:spPr>
          <a:xfrm>
            <a:off x="7038018" y="637953"/>
            <a:ext cx="728805" cy="813269"/>
          </a:xfrm>
          <a:prstGeom prst="rect">
            <a:avLst/>
          </a:prstGeom>
        </p:spPr>
      </p:pic>
    </p:spTree>
    <p:extLst>
      <p:ext uri="{BB962C8B-B14F-4D97-AF65-F5344CB8AC3E}">
        <p14:creationId xmlns:p14="http://schemas.microsoft.com/office/powerpoint/2010/main" val="336511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6E7-254A-AC13-FDFF-7DDB6C23C5D2}"/>
              </a:ext>
            </a:extLst>
          </p:cNvPr>
          <p:cNvSpPr>
            <a:spLocks noGrp="1"/>
          </p:cNvSpPr>
          <p:nvPr>
            <p:ph type="title"/>
          </p:nvPr>
        </p:nvSpPr>
        <p:spPr/>
        <p:txBody>
          <a:bodyPr>
            <a:normAutofit/>
          </a:bodyPr>
          <a:lstStyle/>
          <a:p>
            <a:r>
              <a:rPr lang="en-CA" sz="3600" dirty="0"/>
              <a:t>1. Income Tax</a:t>
            </a:r>
          </a:p>
        </p:txBody>
      </p:sp>
      <p:sp>
        <p:nvSpPr>
          <p:cNvPr id="3" name="Text Placeholder 2">
            <a:extLst>
              <a:ext uri="{FF2B5EF4-FFF2-40B4-BE49-F238E27FC236}">
                <a16:creationId xmlns:a16="http://schemas.microsoft.com/office/drawing/2014/main" id="{CF2B2A60-245A-7617-B687-7444A5868114}"/>
              </a:ext>
            </a:extLst>
          </p:cNvPr>
          <p:cNvSpPr>
            <a:spLocks noGrp="1"/>
          </p:cNvSpPr>
          <p:nvPr>
            <p:ph type="body" idx="1"/>
          </p:nvPr>
        </p:nvSpPr>
        <p:spPr>
          <a:xfrm>
            <a:off x="251406" y="1527048"/>
            <a:ext cx="8638967" cy="5166359"/>
          </a:xfrm>
        </p:spPr>
        <p:txBody>
          <a:bodyPr>
            <a:normAutofit/>
          </a:bodyPr>
          <a:lstStyle/>
          <a:p>
            <a:pPr marL="0" indent="0">
              <a:lnSpc>
                <a:spcPts val="2400"/>
              </a:lnSpc>
              <a:buNone/>
            </a:pPr>
            <a:r>
              <a:rPr lang="en-US" sz="2000" kern="0" dirty="0">
                <a:ea typeface="MS PGothic"/>
                <a:cs typeface="Arial"/>
              </a:rPr>
              <a:t>There are two types of taxes you will pay in Canada:</a:t>
            </a:r>
            <a:r>
              <a:rPr lang="en-US" sz="2000" dirty="0">
                <a:ea typeface="MS PGothic"/>
              </a:rPr>
              <a:t> </a:t>
            </a:r>
            <a:endParaRPr lang="en-US" sz="5400" b="1" dirty="0">
              <a:cs typeface="Arial"/>
            </a:endParaRPr>
          </a:p>
          <a:p>
            <a:pPr marL="0" indent="0">
              <a:lnSpc>
                <a:spcPts val="2400"/>
              </a:lnSpc>
              <a:buNone/>
            </a:pPr>
            <a:r>
              <a:rPr lang="en-US" sz="2000" b="1" kern="0" dirty="0">
                <a:ea typeface="MS PGothic"/>
                <a:cs typeface="Arial"/>
              </a:rPr>
              <a:t>Federal </a:t>
            </a:r>
            <a:r>
              <a:rPr lang="en-US" sz="2000" kern="0" dirty="0">
                <a:ea typeface="MS PGothic"/>
                <a:cs typeface="Arial"/>
              </a:rPr>
              <a:t>and</a:t>
            </a:r>
            <a:r>
              <a:rPr lang="en-US" sz="2000" b="1" kern="0" dirty="0">
                <a:ea typeface="MS PGothic"/>
                <a:cs typeface="Arial"/>
              </a:rPr>
              <a:t> Provincial (Territorial).</a:t>
            </a:r>
            <a:endParaRPr lang="en-US" sz="5400" b="1" dirty="0"/>
          </a:p>
          <a:p>
            <a:pPr marL="285750" indent="-285750">
              <a:lnSpc>
                <a:spcPts val="2400"/>
              </a:lnSpc>
              <a:buFont typeface="Arial"/>
              <a:buChar char="•"/>
            </a:pPr>
            <a:endParaRPr lang="en-US" sz="2000" b="1" kern="0" dirty="0">
              <a:ea typeface="MS PGothic"/>
              <a:cs typeface="Arial"/>
            </a:endParaRPr>
          </a:p>
          <a:p>
            <a:pPr marL="285750" indent="-285750">
              <a:lnSpc>
                <a:spcPts val="2600"/>
              </a:lnSpc>
              <a:buFont typeface="Arial"/>
              <a:buChar char="•"/>
            </a:pPr>
            <a:r>
              <a:rPr lang="en-US" sz="2000" b="1" kern="0" dirty="0">
                <a:ea typeface="MS PGothic"/>
                <a:cs typeface="Arial"/>
              </a:rPr>
              <a:t>Federal taxes</a:t>
            </a:r>
            <a:r>
              <a:rPr lang="en-US" sz="2000" kern="0" dirty="0">
                <a:ea typeface="MS PGothic"/>
                <a:cs typeface="Arial"/>
              </a:rPr>
              <a:t> are for all of Canada.</a:t>
            </a:r>
            <a:endParaRPr lang="en-US" sz="5400" dirty="0"/>
          </a:p>
          <a:p>
            <a:pPr marL="285750" indent="-285750">
              <a:lnSpc>
                <a:spcPts val="2600"/>
              </a:lnSpc>
              <a:buFont typeface="Arial"/>
              <a:buChar char="•"/>
            </a:pPr>
            <a:r>
              <a:rPr lang="en-US" sz="2000" b="1" kern="0" dirty="0">
                <a:ea typeface="MS PGothic"/>
                <a:cs typeface="Arial"/>
              </a:rPr>
              <a:t>Provincial </a:t>
            </a:r>
            <a:r>
              <a:rPr lang="en-US" sz="2000" b="1" dirty="0">
                <a:ea typeface="MS PGothic"/>
              </a:rPr>
              <a:t>and territorial taxes</a:t>
            </a:r>
            <a:r>
              <a:rPr lang="en-US" sz="2000" b="1" kern="0" dirty="0">
                <a:ea typeface="MS PGothic"/>
                <a:cs typeface="Arial"/>
              </a:rPr>
              <a:t> </a:t>
            </a:r>
            <a:r>
              <a:rPr lang="en-US" sz="2000" kern="0" dirty="0">
                <a:ea typeface="MS PGothic"/>
                <a:cs typeface="Arial"/>
              </a:rPr>
              <a:t>are for the province </a:t>
            </a:r>
            <a:r>
              <a:rPr lang="en-US" sz="2000" dirty="0">
                <a:ea typeface="MS PGothic"/>
              </a:rPr>
              <a:t>or territory in</a:t>
            </a:r>
            <a:r>
              <a:rPr lang="en-US" sz="2000" kern="0" dirty="0">
                <a:ea typeface="MS PGothic"/>
                <a:cs typeface="Arial"/>
              </a:rPr>
              <a:t> which you live.</a:t>
            </a:r>
            <a:endParaRPr lang="en-US" sz="2000" dirty="0">
              <a:ea typeface="MS PGothic"/>
            </a:endParaRPr>
          </a:p>
          <a:p>
            <a:pPr marL="285750" indent="-285750">
              <a:lnSpc>
                <a:spcPts val="2600"/>
              </a:lnSpc>
              <a:buFont typeface="Arial"/>
              <a:buChar char="•"/>
            </a:pPr>
            <a:r>
              <a:rPr lang="en-US" sz="2000" kern="0" dirty="0">
                <a:ea typeface="MS PGothic"/>
                <a:cs typeface="Arial"/>
              </a:rPr>
              <a:t>The amount of Provincial </a:t>
            </a:r>
            <a:r>
              <a:rPr lang="en-US" sz="2000" dirty="0">
                <a:ea typeface="MS PGothic"/>
              </a:rPr>
              <a:t>or Territorial taxes</a:t>
            </a:r>
            <a:r>
              <a:rPr lang="en-US" sz="2000" kern="0" dirty="0">
                <a:ea typeface="MS PGothic"/>
                <a:cs typeface="Arial"/>
              </a:rPr>
              <a:t> </a:t>
            </a:r>
            <a:r>
              <a:rPr lang="en-US" sz="2000" dirty="0">
                <a:ea typeface="MS PGothic"/>
              </a:rPr>
              <a:t>that citizens</a:t>
            </a:r>
            <a:r>
              <a:rPr lang="en-US" sz="2000" kern="0" dirty="0">
                <a:ea typeface="MS PGothic"/>
                <a:cs typeface="Arial"/>
              </a:rPr>
              <a:t> pay are different for every province</a:t>
            </a:r>
            <a:r>
              <a:rPr lang="en-US" sz="2000" dirty="0">
                <a:ea typeface="MS PGothic"/>
              </a:rPr>
              <a:t> or territory</a:t>
            </a:r>
            <a:r>
              <a:rPr lang="en-US" sz="2000" kern="0" dirty="0">
                <a:ea typeface="MS PGothic"/>
                <a:cs typeface="Arial"/>
              </a:rPr>
              <a:t>.</a:t>
            </a:r>
            <a:endParaRPr lang="en-US" sz="2000" dirty="0">
              <a:ea typeface="MS PGothic"/>
            </a:endParaRPr>
          </a:p>
          <a:p>
            <a:pPr marL="285750" indent="-285750">
              <a:lnSpc>
                <a:spcPts val="2600"/>
              </a:lnSpc>
              <a:buFont typeface="Arial"/>
              <a:buChar char="•"/>
            </a:pPr>
            <a:r>
              <a:rPr lang="en-US" sz="2000" dirty="0">
                <a:ea typeface="MS PGothic"/>
              </a:rPr>
              <a:t>However, if your income falls below the </a:t>
            </a:r>
            <a:r>
              <a:rPr lang="en-US" sz="2000" b="1" dirty="0">
                <a:ea typeface="MS PGothic"/>
              </a:rPr>
              <a:t>Basic Personal Amount</a:t>
            </a:r>
            <a:r>
              <a:rPr lang="en-US" sz="2000" dirty="0">
                <a:ea typeface="MS PGothic"/>
              </a:rPr>
              <a:t>, you do not need to pay income tax.</a:t>
            </a:r>
            <a:br>
              <a:rPr lang="en-US" sz="2000" dirty="0">
                <a:ea typeface="MS PGothic"/>
              </a:rPr>
            </a:br>
            <a:r>
              <a:rPr lang="en-US" sz="2000" dirty="0">
                <a:ea typeface="MS PGothic"/>
                <a:hlinkClick r:id="rId2"/>
              </a:rPr>
              <a:t>Basic Personal Amount</a:t>
            </a:r>
            <a:endParaRPr lang="en-US" dirty="0"/>
          </a:p>
          <a:p>
            <a:pPr marL="342900" indent="-342900">
              <a:lnSpc>
                <a:spcPts val="2500"/>
              </a:lnSpc>
            </a:pPr>
            <a:endParaRPr lang="en-US" sz="2000" dirty="0">
              <a:solidFill>
                <a:schemeClr val="tx1"/>
              </a:solidFill>
            </a:endParaRPr>
          </a:p>
        </p:txBody>
      </p:sp>
      <p:pic>
        <p:nvPicPr>
          <p:cNvPr id="4" name="Picture 3">
            <a:extLst>
              <a:ext uri="{FF2B5EF4-FFF2-40B4-BE49-F238E27FC236}">
                <a16:creationId xmlns:a16="http://schemas.microsoft.com/office/drawing/2014/main" id="{6878935A-7379-CB0A-82D4-FDA911B54360}"/>
              </a:ext>
            </a:extLst>
          </p:cNvPr>
          <p:cNvPicPr>
            <a:picLocks noChangeAspect="1"/>
          </p:cNvPicPr>
          <p:nvPr/>
        </p:nvPicPr>
        <p:blipFill>
          <a:blip r:embed="rId3"/>
          <a:stretch>
            <a:fillRect/>
          </a:stretch>
        </p:blipFill>
        <p:spPr>
          <a:xfrm>
            <a:off x="4982498" y="2010056"/>
            <a:ext cx="1605304" cy="1284929"/>
          </a:xfrm>
          <a:prstGeom prst="rect">
            <a:avLst/>
          </a:prstGeom>
        </p:spPr>
      </p:pic>
      <p:pic>
        <p:nvPicPr>
          <p:cNvPr id="7" name="Picture 5" descr="Map&#10;&#10;Description automatically generated">
            <a:extLst>
              <a:ext uri="{FF2B5EF4-FFF2-40B4-BE49-F238E27FC236}">
                <a16:creationId xmlns:a16="http://schemas.microsoft.com/office/drawing/2014/main" id="{6D060C42-E841-DD60-DCCF-404501EC4E83}"/>
              </a:ext>
            </a:extLst>
          </p:cNvPr>
          <p:cNvPicPr>
            <a:picLocks noChangeAspect="1"/>
          </p:cNvPicPr>
          <p:nvPr/>
        </p:nvPicPr>
        <p:blipFill>
          <a:blip r:embed="rId4"/>
          <a:stretch>
            <a:fillRect/>
          </a:stretch>
        </p:blipFill>
        <p:spPr>
          <a:xfrm>
            <a:off x="6538650" y="1775162"/>
            <a:ext cx="1509616" cy="1423380"/>
          </a:xfrm>
          <a:prstGeom prst="rect">
            <a:avLst/>
          </a:prstGeom>
        </p:spPr>
      </p:pic>
    </p:spTree>
    <p:extLst>
      <p:ext uri="{BB962C8B-B14F-4D97-AF65-F5344CB8AC3E}">
        <p14:creationId xmlns:p14="http://schemas.microsoft.com/office/powerpoint/2010/main" val="363291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United for Literacy">
      <a:dk1>
        <a:srgbClr val="000000"/>
      </a:dk1>
      <a:lt1>
        <a:srgbClr val="FFFFFF"/>
      </a:lt1>
      <a:dk2>
        <a:srgbClr val="093254"/>
      </a:dk2>
      <a:lt2>
        <a:srgbClr val="FFFFFF"/>
      </a:lt2>
      <a:accent1>
        <a:srgbClr val="005659"/>
      </a:accent1>
      <a:accent2>
        <a:srgbClr val="093254"/>
      </a:accent2>
      <a:accent3>
        <a:srgbClr val="3FA947"/>
      </a:accent3>
      <a:accent4>
        <a:srgbClr val="00734F"/>
      </a:accent4>
      <a:accent5>
        <a:srgbClr val="92C82E"/>
      </a:accent5>
      <a:accent6>
        <a:srgbClr val="F36C20"/>
      </a:accent6>
      <a:hlink>
        <a:srgbClr val="00BFDF"/>
      </a:hlink>
      <a:folHlink>
        <a:srgbClr val="7330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FBC8EA80-A3DA-E54B-88C8-85CC3B551E85}" vid="{D8FACF28-C2FD-DE47-9339-3293D044943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6493094-0435-4eae-a32c-76983131fc0f">
      <Terms xmlns="http://schemas.microsoft.com/office/infopath/2007/PartnerControls"/>
    </lcf76f155ced4ddcb4097134ff3c332f>
    <TaxCatchAll xmlns="1bca0e2f-16d9-4d6a-8327-7fd70d55969c" xsi:nil="true"/>
    <SharedWithUsers xmlns="1bca0e2f-16d9-4d6a-8327-7fd70d55969c">
      <UserInfo>
        <DisplayName>Kris Knutson</DisplayName>
        <AccountId>128</AccountId>
        <AccountType/>
      </UserInfo>
      <UserInfo>
        <DisplayName>Ellie Chan</DisplayName>
        <AccountId>12</AccountId>
        <AccountType/>
      </UserInfo>
      <UserInfo>
        <DisplayName>Teal Booth</DisplayName>
        <AccountId>126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7E63EF2496EC4A8317235C224509C7" ma:contentTypeVersion="18" ma:contentTypeDescription="Create a new document." ma:contentTypeScope="" ma:versionID="4b4ccc7624830e0ecf6c80720b665834">
  <xsd:schema xmlns:xsd="http://www.w3.org/2001/XMLSchema" xmlns:xs="http://www.w3.org/2001/XMLSchema" xmlns:p="http://schemas.microsoft.com/office/2006/metadata/properties" xmlns:ns2="f6493094-0435-4eae-a32c-76983131fc0f" xmlns:ns3="1bca0e2f-16d9-4d6a-8327-7fd70d55969c" targetNamespace="http://schemas.microsoft.com/office/2006/metadata/properties" ma:root="true" ma:fieldsID="b55d0aa4e8ca88ba653c1e5ddf97f3f5" ns2:_="" ns3:_="">
    <xsd:import namespace="f6493094-0435-4eae-a32c-76983131fc0f"/>
    <xsd:import namespace="1bca0e2f-16d9-4d6a-8327-7fd70d5596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493094-0435-4eae-a32c-76983131fc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24ab7d2-68ae-4300-a5cd-dbcd0e7db7b8"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ca0e2f-16d9-4d6a-8327-7fd70d55969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ae85c5a-a45e-43e1-b40a-0ff7d4a9c2a1}" ma:internalName="TaxCatchAll" ma:showField="CatchAllData" ma:web="1bca0e2f-16d9-4d6a-8327-7fd70d5596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34A581EC-43B8-4740-9F2D-8D1D7BA3A37E}">
  <ds:schemaRefs>
    <ds:schemaRef ds:uri="http://schemas.microsoft.com/sharepoint/v3/contenttype/forms"/>
  </ds:schemaRefs>
</ds:datastoreItem>
</file>

<file path=customXml/itemProps2.xml><?xml version="1.0" encoding="utf-8"?>
<ds:datastoreItem xmlns:ds="http://schemas.openxmlformats.org/officeDocument/2006/customXml" ds:itemID="{6BAB852A-0F1E-43AF-86DD-CDEB92FA258D}">
  <ds:schemaRefs>
    <ds:schemaRef ds:uri="http://purl.org/dc/terms/"/>
    <ds:schemaRef ds:uri="f6493094-0435-4eae-a32c-76983131fc0f"/>
    <ds:schemaRef ds:uri="http://www.w3.org/XML/1998/namespace"/>
    <ds:schemaRef ds:uri="http://purl.org/dc/dcmitype/"/>
    <ds:schemaRef ds:uri="http://schemas.microsoft.com/office/2006/documentManagement/types"/>
    <ds:schemaRef ds:uri="http://purl.org/dc/elements/1.1/"/>
    <ds:schemaRef ds:uri="1bca0e2f-16d9-4d6a-8327-7fd70d55969c"/>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8155C5DF-16BD-44E2-B3AD-3683AD6C50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493094-0435-4eae-a32c-76983131fc0f"/>
    <ds:schemaRef ds:uri="1bca0e2f-16d9-4d6a-8327-7fd70d5596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12A6851-F7E1-42FB-812A-E3A1277D2969}">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0</TotalTime>
  <Words>2161</Words>
  <Application>Microsoft Office PowerPoint</Application>
  <PresentationFormat>On-screen Show (4:3)</PresentationFormat>
  <Paragraphs>233</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MS PGothic</vt:lpstr>
      <vt:lpstr>Arial</vt:lpstr>
      <vt:lpstr>Arial,Sans-Serif</vt:lpstr>
      <vt:lpstr>Calibri</vt:lpstr>
      <vt:lpstr>Office Theme</vt:lpstr>
      <vt:lpstr>Understanding Payroll Deductions</vt:lpstr>
      <vt:lpstr>Acknowledgement</vt:lpstr>
      <vt:lpstr>In this lesson...</vt:lpstr>
      <vt:lpstr>Why Taxes?</vt:lpstr>
      <vt:lpstr>Understanding Pay Stubs</vt:lpstr>
      <vt:lpstr>PowerPoint Presentation</vt:lpstr>
      <vt:lpstr>Understanding Pay Stubs</vt:lpstr>
      <vt:lpstr>1. Income Tax</vt:lpstr>
      <vt:lpstr>1. Income Tax</vt:lpstr>
      <vt:lpstr>1. Income Tax</vt:lpstr>
      <vt:lpstr>1. Income Tax</vt:lpstr>
      <vt:lpstr>1. Income Tax</vt:lpstr>
      <vt:lpstr>1. Income Tax</vt:lpstr>
      <vt:lpstr>1. Income Tax</vt:lpstr>
      <vt:lpstr>2. CPP (Canadian Pension Plan)</vt:lpstr>
      <vt:lpstr>2. CPP (Canadian Pension Plan)</vt:lpstr>
      <vt:lpstr>2. CPP (Canadian Pension Plan)</vt:lpstr>
      <vt:lpstr>2. CPP (Canadian Pension Plan)</vt:lpstr>
      <vt:lpstr>3. E.I. (Employment Insurance)</vt:lpstr>
      <vt:lpstr>E.I. Employment Insurance</vt:lpstr>
      <vt:lpstr>E.I. Employment Insurance</vt:lpstr>
      <vt:lpstr>4. Union Dues</vt:lpstr>
      <vt:lpstr>4. Union Dues</vt:lpstr>
      <vt:lpstr>5. Benefit Plans</vt:lpstr>
      <vt:lpstr>Benefit Plans</vt:lpstr>
      <vt:lpstr>Tax Exemption Under the Act</vt:lpstr>
      <vt:lpstr>Scenario 1</vt:lpstr>
      <vt:lpstr>Scenario 2</vt:lpstr>
      <vt:lpstr>Scenario 3</vt:lpstr>
      <vt:lpstr>Employment Scenarios</vt:lpstr>
      <vt:lpstr>Reference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Frontier College Literacy. Learning for Life</dc:title>
  <dc:creator/>
  <cp:lastModifiedBy/>
  <cp:revision>38</cp:revision>
  <dcterms:created xsi:type="dcterms:W3CDTF">2011-06-06T13:23:04Z</dcterms:created>
  <dcterms:modified xsi:type="dcterms:W3CDTF">2024-03-27T20:56:05Z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Meredith Roberts</vt:lpwstr>
  </property>
  <property fmtid="{D5CDD505-2E9C-101B-9397-08002B2CF9AE}" pid="3" name="Order">
    <vt:lpwstr>935400.000000000</vt:lpwstr>
  </property>
  <property fmtid="{D5CDD505-2E9C-101B-9397-08002B2CF9AE}" pid="4" name="display_urn:schemas-microsoft-com:office:office#Author">
    <vt:lpwstr>Meredith Roberts</vt:lpwstr>
  </property>
  <property fmtid="{D5CDD505-2E9C-101B-9397-08002B2CF9AE}" pid="5" name="ContentTypeId">
    <vt:lpwstr>0x0101006F7E63EF2496EC4A8317235C224509C7</vt:lpwstr>
  </property>
  <property fmtid="{D5CDD505-2E9C-101B-9397-08002B2CF9AE}" pid="6" name="MediaServiceImageTags">
    <vt:lpwstr/>
  </property>
</Properties>
</file>