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4"/>
  </p:sldMasterIdLst>
  <p:notesMasterIdLst>
    <p:notesMasterId r:id="rId51"/>
  </p:notesMasterIdLst>
  <p:sldIdLst>
    <p:sldId id="257" r:id="rId5"/>
    <p:sldId id="378" r:id="rId6"/>
    <p:sldId id="300" r:id="rId7"/>
    <p:sldId id="301" r:id="rId8"/>
    <p:sldId id="293" r:id="rId9"/>
    <p:sldId id="317" r:id="rId10"/>
    <p:sldId id="306" r:id="rId11"/>
    <p:sldId id="286" r:id="rId12"/>
    <p:sldId id="322" r:id="rId13"/>
    <p:sldId id="325" r:id="rId14"/>
    <p:sldId id="336" r:id="rId15"/>
    <p:sldId id="329" r:id="rId16"/>
    <p:sldId id="381" r:id="rId17"/>
    <p:sldId id="348" r:id="rId18"/>
    <p:sldId id="344" r:id="rId19"/>
    <p:sldId id="327" r:id="rId20"/>
    <p:sldId id="330" r:id="rId21"/>
    <p:sldId id="331" r:id="rId22"/>
    <p:sldId id="334" r:id="rId23"/>
    <p:sldId id="345" r:id="rId24"/>
    <p:sldId id="338" r:id="rId25"/>
    <p:sldId id="337" r:id="rId26"/>
    <p:sldId id="351" r:id="rId27"/>
    <p:sldId id="350" r:id="rId28"/>
    <p:sldId id="352" r:id="rId29"/>
    <p:sldId id="353" r:id="rId30"/>
    <p:sldId id="366" r:id="rId31"/>
    <p:sldId id="355" r:id="rId32"/>
    <p:sldId id="362" r:id="rId33"/>
    <p:sldId id="363" r:id="rId34"/>
    <p:sldId id="356" r:id="rId35"/>
    <p:sldId id="379" r:id="rId36"/>
    <p:sldId id="367" r:id="rId37"/>
    <p:sldId id="359" r:id="rId38"/>
    <p:sldId id="380" r:id="rId39"/>
    <p:sldId id="371" r:id="rId40"/>
    <p:sldId id="360" r:id="rId41"/>
    <p:sldId id="372" r:id="rId42"/>
    <p:sldId id="361" r:id="rId43"/>
    <p:sldId id="368" r:id="rId44"/>
    <p:sldId id="369" r:id="rId45"/>
    <p:sldId id="373" r:id="rId46"/>
    <p:sldId id="374" r:id="rId47"/>
    <p:sldId id="377" r:id="rId48"/>
    <p:sldId id="375" r:id="rId49"/>
    <p:sldId id="376" r:id="rId50"/>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modifyVerifier cryptProviderType="rsaAES" cryptAlgorithmClass="hash" cryptAlgorithmType="typeAny" cryptAlgorithmSid="14" spinCount="100000" saltData="zgo1otY8/wm4oVt9Z6ORMQ==" hashData="pzZwNBhKKvNTOQ71L8Hu5Ld3Gse4Xf3Ytj3s7SpLO/CfaQjSID9pYGhbSSlZy+fUrA/G7S9zdkE47k75yOEs8g=="/>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BFDF"/>
    <a:srgbClr val="85D28B"/>
    <a:srgbClr val="F8A779"/>
    <a:srgbClr val="FDE2D2"/>
    <a:srgbClr val="D6F0D8"/>
    <a:srgbClr val="7B3007"/>
    <a:srgbClr val="00734F"/>
    <a:srgbClr val="FFFF99"/>
    <a:srgbClr val="0056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9E9E5-D871-4F8E-88A4-5444265CF30B}" v="12" dt="2023-02-28T21:50:49.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880"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5:34:11.122"/>
    </inkml:context>
    <inkml:brush xml:id="br0">
      <inkml:brushProperty name="width" value="0.05" units="cm"/>
      <inkml:brushProperty name="height" value="0.05" units="cm"/>
      <inkml:brushProperty name="color" value="#5F5F5F"/>
    </inkml:brush>
  </inkml:definitions>
  <inkml:trace contextRef="#ctx0" brushRef="#br0">0 0 24575,'13'0'0,"-1"1"0,1 0 0,0 1 0,-1 0 0,1 0 0,-1 2 0,0 0 0,0 0 0,18 9 0,87 50 0,-91-47 0,2-2 0,0 0 0,42 13 0,-67-26 0,0 0 0,-1 0 0,1 0 0,-1 0 0,0 1 0,1-1 0,3 4 0,-6-5 0,0 0 0,0 1 0,0-1 0,1 0 0,-1 0 0,0 1 0,0-1 0,0 0 0,1 0 0,-1 1 0,0-1 0,0 0 0,0 1 0,0-1 0,0 0 0,0 1 0,0-1 0,0 0 0,0 1 0,0-1 0,0 0 0,0 1 0,0-1 0,0 0 0,0 1 0,0-1 0,0 1 0,-1 0 0,0-1 0,1 1 0,-1 0 0,1-1 0,-1 1 0,0-1 0,1 1 0,-1-1 0,0 0 0,0 1 0,1-1 0,-1 0 0,0 1 0,0-1 0,-1 0 0,-73 18 0,52-14 0,-1 2 0,-39 14 0,40-11 0,-40 9 0,48-15 0,0 0 0,1 1 0,-1 1 0,1 1 0,1 0 0,-1 0 0,-14 11 0,13-1 0,15-16 0,-1 1 0,1-1 0,0 1 0,0-1 0,0 1 0,0-1 0,-1 1 0,1-1 0,0 1 0,0 0 0,0-1 0,0 1 0,0-1 0,0 1 0,0-1 0,1 1 0,-1-1 0,0 1 0,0 0 0,0-1 0,1 1 0,0 1 0,1-1 0,-1 1 0,1-1 0,-1 0 0,1 1 0,0-1 0,0 0 0,-1 0 0,1 0 0,0 0 0,0-1 0,0 1 0,0 0 0,4 0 0,21 7 0,-1 2 0,0 1 0,40 23 0,37 16 0,21 1 0,-121-50 0,-1 0 0,0 0 0,0 0 0,1 1 0,-1-1 0,0 0 0,0 1 0,-1 0 0,1-1 0,2 4 0,-4-5 0,0 0 0,1 1 0,-1-1 0,0 0 0,0 1 0,0-1 0,0 0 0,0 1 0,0-1 0,0 0 0,0 1 0,0-1 0,0 0 0,0 1 0,0-1 0,0 0 0,0 1 0,0-1 0,0 0 0,0 1 0,0-1 0,0 0 0,-1 1 0,1-1 0,0 0 0,0 1 0,-15 8 0,-133 38 0,94-32 0,43-13 0,0 1 0,0 0 0,0 1 0,1 0 0,-1 0 0,-13 9 0,-12 3 0,-1 1 0,35-16 0,0 0 0,0 0 0,0 0 0,1 0 0,-1 1 0,0-1 0,1 1 0,-1 0 0,1-1 0,0 1 0,-1 0 0,1 0 0,0-1 0,-1 4 0,2-4 0,-1 0 0,1 1 0,0-1 0,0 0 0,0 1 0,0-1 0,0 1 0,1-1 0,-1 0 0,0 1 0,0-1 0,1 0 0,-1 0 0,1 1 0,-1-1 0,1 0 0,0 0 0,0 0 0,-1 1 0,1-1 0,0 0 0,0 0 0,0 0 0,0-1 0,0 1 0,0 0 0,0 0 0,2 0 0,5 5 0,0-1 0,17 7 0,-17-8 0,14 8 0,40 30 0,-1 0 0,79 29 0,-113-55 0,-10-5 0,0-1 0,22 8 0,-37-18 0,0 1 0,0 0 0,-1 0 0,1 0 0,0 0 0,0 0 0,0 0 0,-1 0 0,1 1 0,-1-1 0,1 1 0,-1-1 0,3 4 0,-4-4 0,0-1 0,1 0 0,-1 1 0,0-1 0,0 1 0,0-1 0,0 0 0,0 1 0,0-1 0,0 1 0,0-1 0,0 0 0,0 1 0,0-1 0,0 1 0,0-1 0,-1 0 0,1 1 0,0-1 0,0 0 0,0 1 0,0-1 0,-1 1 0,1-1 0,0 0 0,-1 1 0,0 0 0,0 0 0,-1 0 0,1 0 0,0 0 0,-1-1 0,1 1 0,-1 0 0,1-1 0,-1 1 0,-2 0 0,-34 7 0,20-4 0,-27 9 0,-86 29 0,72-24 0,35-11 0,15-5 0,0 1 0,0 0 0,0 0 0,-15 9 0,11-4-341,0-1 0,-1 0-1,-23 9 1,20-12-6485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Google Shape;3;n">
            <a:extLst>
              <a:ext uri="{FF2B5EF4-FFF2-40B4-BE49-F238E27FC236}">
                <a16:creationId xmlns:a16="http://schemas.microsoft.com/office/drawing/2014/main" id="{B74386CB-802F-3306-D160-539A97A38E90}"/>
              </a:ext>
            </a:extLst>
          </p:cNvPr>
          <p:cNvSpPr txBox="1">
            <a:spLocks noGrp="1" noChangeArrowheads="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3" name="Google Shape;4;n">
            <a:extLst>
              <a:ext uri="{FF2B5EF4-FFF2-40B4-BE49-F238E27FC236}">
                <a16:creationId xmlns:a16="http://schemas.microsoft.com/office/drawing/2014/main" id="{FB7C9540-0A9B-5762-C49D-F2B9BFA2FC7D}"/>
              </a:ext>
            </a:extLst>
          </p:cNvPr>
          <p:cNvSpPr txBox="1">
            <a:spLocks noGrp="1" noChangeArrowheads="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4" name="Google Shape;5;n">
            <a:extLst>
              <a:ext uri="{FF2B5EF4-FFF2-40B4-BE49-F238E27FC236}">
                <a16:creationId xmlns:a16="http://schemas.microsoft.com/office/drawing/2014/main" id="{C4C847F3-66B3-73FF-D53C-F5CC4CE3959B}"/>
              </a:ext>
            </a:extLst>
          </p:cNvPr>
          <p:cNvSpPr>
            <a:spLocks noGrp="1" noRot="1" noChangeAspect="1"/>
          </p:cNvSpPr>
          <p:nvPr>
            <p:ph type="sldImg" idx="3"/>
          </p:nvPr>
        </p:nvSpPr>
        <p:spPr bwMode="auto">
          <a:xfrm>
            <a:off x="1371600" y="1143000"/>
            <a:ext cx="41148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5125" name="Google Shape;6;n">
            <a:extLst>
              <a:ext uri="{FF2B5EF4-FFF2-40B4-BE49-F238E27FC236}">
                <a16:creationId xmlns:a16="http://schemas.microsoft.com/office/drawing/2014/main" id="{47B5F684-7992-D9C4-13E0-A404DBBAB143}"/>
              </a:ext>
            </a:extLst>
          </p:cNvPr>
          <p:cNvSpPr txBox="1">
            <a:spLocks noGrp="1" noChangeArrowheads="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5126" name="Google Shape;7;n">
            <a:extLst>
              <a:ext uri="{FF2B5EF4-FFF2-40B4-BE49-F238E27FC236}">
                <a16:creationId xmlns:a16="http://schemas.microsoft.com/office/drawing/2014/main" id="{5FF23117-1D7A-D503-F5BC-5B14D90EAFBC}"/>
              </a:ext>
            </a:extLst>
          </p:cNvPr>
          <p:cNvSpPr txBox="1">
            <a:spLocks noGrp="1" noChangeArrowheads="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7" name="Google Shape;8;n">
            <a:extLst>
              <a:ext uri="{FF2B5EF4-FFF2-40B4-BE49-F238E27FC236}">
                <a16:creationId xmlns:a16="http://schemas.microsoft.com/office/drawing/2014/main" id="{3AC28878-FCB4-91F1-C602-27F014B5B4D7}"/>
              </a:ext>
            </a:extLst>
          </p:cNvPr>
          <p:cNvSpPr txBox="1">
            <a:spLocks noGrp="1" noChangeArrowheads="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fld id="{141D2969-8D0D-6A40-88F6-BFE0C17D4197}" type="slidenum">
              <a:rPr lang="en-US" altLang="en-US"/>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68;g123de75d5cf_1_0:notes">
            <a:extLst>
              <a:ext uri="{FF2B5EF4-FFF2-40B4-BE49-F238E27FC236}">
                <a16:creationId xmlns:a16="http://schemas.microsoft.com/office/drawing/2014/main" id="{0835CBF7-5E7F-BD0B-7302-811CA1D00656}"/>
              </a:ext>
            </a:extLst>
          </p:cNvPr>
          <p:cNvSpPr>
            <a:spLocks noGrp="1" noRot="1" noChangeAspect="1" noTextEdit="1"/>
          </p:cNvSpPr>
          <p:nvPr>
            <p:ph type="sldImg" idx="2"/>
          </p:nvPr>
        </p:nvSpPr>
        <p:spPr>
          <a:noFill/>
          <a:ln>
            <a:headEnd/>
            <a:tailEnd/>
          </a:ln>
        </p:spPr>
      </p:sp>
      <p:sp>
        <p:nvSpPr>
          <p:cNvPr id="9218" name="Google Shape;69;g123de75d5cf_1_0:notes">
            <a:extLst>
              <a:ext uri="{FF2B5EF4-FFF2-40B4-BE49-F238E27FC236}">
                <a16:creationId xmlns:a16="http://schemas.microsoft.com/office/drawing/2014/main" id="{C55900A1-4E4F-59CE-F17D-0E9E384C9CD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9219" name="Google Shape;70;g123de75d5cf_1_0:notes">
            <a:extLst>
              <a:ext uri="{FF2B5EF4-FFF2-40B4-BE49-F238E27FC236}">
                <a16:creationId xmlns:a16="http://schemas.microsoft.com/office/drawing/2014/main" id="{1B045251-86F1-F0F7-BDC6-6898FABFA3FF}"/>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40FCD35-C85C-3A4F-9419-AFE4A9A31073}"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98111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76408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4" name="Google Shape;18;p3">
            <a:extLst>
              <a:ext uri="{FF2B5EF4-FFF2-40B4-BE49-F238E27FC236}">
                <a16:creationId xmlns:a16="http://schemas.microsoft.com/office/drawing/2014/main" id="{0ADB823D-2BA8-AB98-9D60-5DBC0B5526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7442" r="175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21;p3">
            <a:extLst>
              <a:ext uri="{FF2B5EF4-FFF2-40B4-BE49-F238E27FC236}">
                <a16:creationId xmlns:a16="http://schemas.microsoft.com/office/drawing/2014/main" id="{09D53A39-EB8F-CEC2-9137-DB01BE3BD8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5611813"/>
            <a:ext cx="2600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9;p3"/>
          <p:cNvSpPr txBox="1">
            <a:spLocks noGrp="1"/>
          </p:cNvSpPr>
          <p:nvPr>
            <p:ph type="ctrTitle"/>
          </p:nvPr>
        </p:nvSpPr>
        <p:spPr>
          <a:xfrm>
            <a:off x="251405" y="1122363"/>
            <a:ext cx="8593914" cy="2387600"/>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3"/>
          <p:cNvSpPr txBox="1">
            <a:spLocks noGrp="1"/>
          </p:cNvSpPr>
          <p:nvPr>
            <p:ph type="subTitle" idx="1"/>
          </p:nvPr>
        </p:nvSpPr>
        <p:spPr>
          <a:xfrm>
            <a:off x="251405" y="3724349"/>
            <a:ext cx="8593914" cy="1533455"/>
          </a:xfrm>
          <a:prstGeom prst="rect">
            <a:avLst/>
          </a:prstGeom>
          <a:noFill/>
          <a:ln>
            <a:noFill/>
          </a:ln>
        </p:spPr>
        <p:txBody>
          <a:bodyPr spcFirstLastPara="1">
            <a:normAutofit/>
          </a:bodyPr>
          <a:lstStyle>
            <a:lvl1pPr lvl="0" algn="l">
              <a:lnSpc>
                <a:spcPct val="90000"/>
              </a:lnSpc>
              <a:spcBef>
                <a:spcPts val="750"/>
              </a:spcBef>
              <a:spcAft>
                <a:spcPts val="0"/>
              </a:spcAft>
              <a:buClr>
                <a:schemeClr val="lt1"/>
              </a:buClr>
              <a:buSzPts val="2800"/>
              <a:buNone/>
              <a:defRPr sz="2100" b="0" i="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pic>
        <p:nvPicPr>
          <p:cNvPr id="6" name="Picture 5">
            <a:extLst>
              <a:ext uri="{FF2B5EF4-FFF2-40B4-BE49-F238E27FC236}">
                <a16:creationId xmlns:a16="http://schemas.microsoft.com/office/drawing/2014/main" id="{F654E697-6D80-4421-D827-44CBDDCECA27}"/>
              </a:ext>
            </a:extLst>
          </p:cNvPr>
          <p:cNvPicPr>
            <a:picLocks noChangeAspect="1"/>
          </p:cNvPicPr>
          <p:nvPr userDrawn="1"/>
        </p:nvPicPr>
        <p:blipFill>
          <a:blip r:embed="rId4"/>
          <a:srcRect/>
          <a:stretch/>
        </p:blipFill>
        <p:spPr>
          <a:xfrm>
            <a:off x="5933440" y="5999219"/>
            <a:ext cx="2911879" cy="322488"/>
          </a:xfrm>
          <a:prstGeom prst="rect">
            <a:avLst/>
          </a:prstGeom>
        </p:spPr>
      </p:pic>
    </p:spTree>
    <p:extLst>
      <p:ext uri="{BB962C8B-B14F-4D97-AF65-F5344CB8AC3E}">
        <p14:creationId xmlns:p14="http://schemas.microsoft.com/office/powerpoint/2010/main" val="66469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4" name="Google Shape;24;p4"/>
          <p:cNvSpPr txBox="1">
            <a:spLocks noGrp="1"/>
          </p:cNvSpPr>
          <p:nvPr>
            <p:ph type="body" idx="1"/>
          </p:nvPr>
        </p:nvSpPr>
        <p:spPr>
          <a:xfrm>
            <a:off x="251406" y="1825625"/>
            <a:ext cx="8638967"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 name="Google Shape;13;p2">
            <a:extLst>
              <a:ext uri="{FF2B5EF4-FFF2-40B4-BE49-F238E27FC236}">
                <a16:creationId xmlns:a16="http://schemas.microsoft.com/office/drawing/2014/main" id="{6C99DF3A-4F53-FFA9-BE93-EAC502B58377}"/>
              </a:ext>
            </a:extLst>
          </p:cNvPr>
          <p:cNvSpPr txBox="1">
            <a:spLocks noGrp="1"/>
          </p:cNvSpPr>
          <p:nvPr>
            <p:ph type="dt" idx="11"/>
          </p:nvPr>
        </p:nvSpPr>
        <p:spPr>
          <a:ln/>
        </p:spPr>
        <p:txBody>
          <a:bodyPr/>
          <a:lstStyle>
            <a:lvl1pPr>
              <a:defRPr/>
            </a:lvl1pPr>
          </a:lstStyle>
          <a:p>
            <a:pPr>
              <a:defRPr/>
            </a:pPr>
            <a:endParaRPr/>
          </a:p>
        </p:txBody>
      </p:sp>
      <p:sp>
        <p:nvSpPr>
          <p:cNvPr id="5" name="Google Shape;14;p2">
            <a:extLst>
              <a:ext uri="{FF2B5EF4-FFF2-40B4-BE49-F238E27FC236}">
                <a16:creationId xmlns:a16="http://schemas.microsoft.com/office/drawing/2014/main" id="{47B1C58C-862F-15AD-A271-4B3EB25C0E83}"/>
              </a:ext>
            </a:extLst>
          </p:cNvPr>
          <p:cNvSpPr txBox="1">
            <a:spLocks noGrp="1"/>
          </p:cNvSpPr>
          <p:nvPr>
            <p:ph type="ftr" idx="12"/>
          </p:nvPr>
        </p:nvSpPr>
        <p:spPr>
          <a:ln/>
        </p:spPr>
        <p:txBody>
          <a:bodyPr/>
          <a:lstStyle>
            <a:lvl1pPr>
              <a:defRPr/>
            </a:lvl1pPr>
          </a:lstStyle>
          <a:p>
            <a:pPr>
              <a:defRPr/>
            </a:pPr>
            <a:endParaRPr/>
          </a:p>
        </p:txBody>
      </p:sp>
      <p:sp>
        <p:nvSpPr>
          <p:cNvPr id="6" name="Google Shape;15;p2">
            <a:extLst>
              <a:ext uri="{FF2B5EF4-FFF2-40B4-BE49-F238E27FC236}">
                <a16:creationId xmlns:a16="http://schemas.microsoft.com/office/drawing/2014/main" id="{DC375EF9-C07F-91AF-D3B1-144A0535DF83}"/>
              </a:ext>
            </a:extLst>
          </p:cNvPr>
          <p:cNvSpPr txBox="1">
            <a:spLocks noGrp="1"/>
          </p:cNvSpPr>
          <p:nvPr>
            <p:ph type="sldNum" idx="13"/>
          </p:nvPr>
        </p:nvSpPr>
        <p:spPr>
          <a:ln/>
        </p:spPr>
        <p:txBody>
          <a:bodyPr/>
          <a:lstStyle>
            <a:lvl1pPr>
              <a:defRPr/>
            </a:lvl1pPr>
          </a:lstStyle>
          <a:p>
            <a:pPr>
              <a:defRPr/>
            </a:pPr>
            <a:fld id="{FBF13DFA-96B8-4B46-BF7D-A03F389B0CC4}" type="slidenum">
              <a:rPr lang="en-US"/>
              <a:pPr>
                <a:defRPr/>
              </a:pPr>
              <a:t>‹#›</a:t>
            </a:fld>
            <a:endParaRPr lang="en-US"/>
          </a:p>
        </p:txBody>
      </p:sp>
    </p:spTree>
    <p:extLst>
      <p:ext uri="{BB962C8B-B14F-4D97-AF65-F5344CB8AC3E}">
        <p14:creationId xmlns:p14="http://schemas.microsoft.com/office/powerpoint/2010/main" val="248740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28"/>
        <p:cNvGrpSpPr/>
        <p:nvPr/>
      </p:nvGrpSpPr>
      <p:grpSpPr>
        <a:xfrm>
          <a:off x="0" y="0"/>
          <a:ext cx="0" cy="0"/>
          <a:chOff x="0" y="0"/>
          <a:chExt cx="0" cy="0"/>
        </a:xfrm>
      </p:grpSpPr>
      <p:sp>
        <p:nvSpPr>
          <p:cNvPr id="4" name="Google Shape;29;p5">
            <a:extLst>
              <a:ext uri="{FF2B5EF4-FFF2-40B4-BE49-F238E27FC236}">
                <a16:creationId xmlns:a16="http://schemas.microsoft.com/office/drawing/2014/main" id="{147EB0C2-E376-BFB7-4209-9D9AB84C0A2A}"/>
              </a:ext>
            </a:extLst>
          </p:cNvPr>
          <p:cNvSpPr/>
          <p:nvPr/>
        </p:nvSpPr>
        <p:spPr>
          <a:xfrm>
            <a:off x="250825" y="6315075"/>
            <a:ext cx="377825" cy="447675"/>
          </a:xfrm>
          <a:prstGeom prst="rect">
            <a:avLst/>
          </a:prstGeom>
          <a:solidFill>
            <a:schemeClr val="accent2"/>
          </a:solidFill>
          <a:ln>
            <a:noFill/>
          </a:ln>
        </p:spPr>
        <p:txBody>
          <a:bodyPr spcFirstLastPara="1" lIns="68569" tIns="34275" rIns="68569" bIns="34275" anchor="ctr"/>
          <a:lstStyle/>
          <a:p>
            <a:pPr algn="ctr" eaLnBrk="1" fontAlgn="auto" hangingPunct="1">
              <a:spcBef>
                <a:spcPts val="0"/>
              </a:spcBef>
              <a:spcAft>
                <a:spcPts val="0"/>
              </a:spcAft>
              <a:buClr>
                <a:srgbClr val="000000"/>
              </a:buClr>
              <a:buFont typeface="Arial"/>
              <a:buNone/>
              <a:defRPr/>
            </a:pPr>
            <a:endParaRPr sz="1350" kern="0">
              <a:solidFill>
                <a:schemeClr val="lt1"/>
              </a:solidFill>
              <a:latin typeface="Calibri"/>
              <a:ea typeface="Calibri"/>
              <a:cs typeface="Calibri"/>
              <a:sym typeface="Calibri"/>
            </a:endParaRPr>
          </a:p>
        </p:txBody>
      </p:sp>
      <p:pic>
        <p:nvPicPr>
          <p:cNvPr id="5" name="Google Shape;35;p5">
            <a:extLst>
              <a:ext uri="{FF2B5EF4-FFF2-40B4-BE49-F238E27FC236}">
                <a16:creationId xmlns:a16="http://schemas.microsoft.com/office/drawing/2014/main" id="{6714EE7F-1089-B0F9-74E1-949F806CFF1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402388"/>
            <a:ext cx="3286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Google Shape;30;p5"/>
          <p:cNvSpPr txBox="1">
            <a:spLocks noGrp="1"/>
          </p:cNvSpPr>
          <p:nvPr>
            <p:ph type="title"/>
          </p:nvPr>
        </p:nvSpPr>
        <p:spPr>
          <a:xfrm>
            <a:off x="251406" y="576266"/>
            <a:ext cx="8638967" cy="2852737"/>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1" name="Google Shape;31;p5"/>
          <p:cNvSpPr txBox="1">
            <a:spLocks noGrp="1"/>
          </p:cNvSpPr>
          <p:nvPr>
            <p:ph type="body" idx="1"/>
          </p:nvPr>
        </p:nvSpPr>
        <p:spPr>
          <a:xfrm>
            <a:off x="251406" y="3651214"/>
            <a:ext cx="8638967" cy="1500187"/>
          </a:xfrm>
          <a:prstGeom prst="rect">
            <a:avLst/>
          </a:prstGeom>
          <a:noFill/>
          <a:ln>
            <a:noFill/>
          </a:ln>
        </p:spPr>
        <p:txBody>
          <a:bodyPr spcFirstLastPara="1">
            <a:normAutofit/>
          </a:bodyPr>
          <a:lstStyle>
            <a:lvl1pPr marL="342884" lvl="0" indent="-171442" algn="l">
              <a:lnSpc>
                <a:spcPct val="90000"/>
              </a:lnSpc>
              <a:spcBef>
                <a:spcPts val="750"/>
              </a:spcBef>
              <a:spcAft>
                <a:spcPts val="0"/>
              </a:spcAft>
              <a:buClr>
                <a:schemeClr val="lt1"/>
              </a:buClr>
              <a:buSzPts val="2400"/>
              <a:buNone/>
              <a:defRPr sz="1800">
                <a:solidFill>
                  <a:schemeClr val="lt1"/>
                </a:solidFill>
                <a:latin typeface="Arial"/>
                <a:ea typeface="Arial"/>
                <a:cs typeface="Arial"/>
                <a:sym typeface="Arial"/>
              </a:defRPr>
            </a:lvl1pPr>
            <a:lvl2pPr marL="685766" lvl="1" indent="-171442" algn="l">
              <a:lnSpc>
                <a:spcPct val="90000"/>
              </a:lnSpc>
              <a:spcBef>
                <a:spcPts val="375"/>
              </a:spcBef>
              <a:spcAft>
                <a:spcPts val="0"/>
              </a:spcAft>
              <a:buClr>
                <a:srgbClr val="888888"/>
              </a:buClr>
              <a:buSzPts val="2000"/>
              <a:buNone/>
              <a:defRPr sz="1500">
                <a:solidFill>
                  <a:srgbClr val="888888"/>
                </a:solidFill>
              </a:defRPr>
            </a:lvl2pPr>
            <a:lvl3pPr marL="1028649" lvl="2" indent="-171442" algn="l">
              <a:lnSpc>
                <a:spcPct val="90000"/>
              </a:lnSpc>
              <a:spcBef>
                <a:spcPts val="375"/>
              </a:spcBef>
              <a:spcAft>
                <a:spcPts val="0"/>
              </a:spcAft>
              <a:buClr>
                <a:srgbClr val="888888"/>
              </a:buClr>
              <a:buSzPts val="1800"/>
              <a:buNone/>
              <a:defRPr sz="1350">
                <a:solidFill>
                  <a:srgbClr val="888888"/>
                </a:solidFill>
              </a:defRPr>
            </a:lvl3pPr>
            <a:lvl4pPr marL="1371532" lvl="3" indent="-171442" algn="l">
              <a:lnSpc>
                <a:spcPct val="90000"/>
              </a:lnSpc>
              <a:spcBef>
                <a:spcPts val="375"/>
              </a:spcBef>
              <a:spcAft>
                <a:spcPts val="0"/>
              </a:spcAft>
              <a:buClr>
                <a:srgbClr val="888888"/>
              </a:buClr>
              <a:buSzPts val="1600"/>
              <a:buNone/>
              <a:defRPr sz="1200">
                <a:solidFill>
                  <a:srgbClr val="888888"/>
                </a:solidFill>
              </a:defRPr>
            </a:lvl4pPr>
            <a:lvl5pPr marL="1714415" lvl="4" indent="-171442" algn="l">
              <a:lnSpc>
                <a:spcPct val="90000"/>
              </a:lnSpc>
              <a:spcBef>
                <a:spcPts val="375"/>
              </a:spcBef>
              <a:spcAft>
                <a:spcPts val="0"/>
              </a:spcAft>
              <a:buClr>
                <a:srgbClr val="888888"/>
              </a:buClr>
              <a:buSzPts val="1600"/>
              <a:buNone/>
              <a:defRPr sz="1200">
                <a:solidFill>
                  <a:srgbClr val="888888"/>
                </a:solidFill>
              </a:defRPr>
            </a:lvl5pPr>
            <a:lvl6pPr marL="2057297" lvl="5" indent="-171442" algn="l">
              <a:lnSpc>
                <a:spcPct val="90000"/>
              </a:lnSpc>
              <a:spcBef>
                <a:spcPts val="375"/>
              </a:spcBef>
              <a:spcAft>
                <a:spcPts val="0"/>
              </a:spcAft>
              <a:buClr>
                <a:srgbClr val="888888"/>
              </a:buClr>
              <a:buSzPts val="1600"/>
              <a:buNone/>
              <a:defRPr sz="1200">
                <a:solidFill>
                  <a:srgbClr val="888888"/>
                </a:solidFill>
              </a:defRPr>
            </a:lvl6pPr>
            <a:lvl7pPr marL="2400180" lvl="6" indent="-171442" algn="l">
              <a:lnSpc>
                <a:spcPct val="90000"/>
              </a:lnSpc>
              <a:spcBef>
                <a:spcPts val="375"/>
              </a:spcBef>
              <a:spcAft>
                <a:spcPts val="0"/>
              </a:spcAft>
              <a:buClr>
                <a:srgbClr val="888888"/>
              </a:buClr>
              <a:buSzPts val="1600"/>
              <a:buNone/>
              <a:defRPr sz="1200">
                <a:solidFill>
                  <a:srgbClr val="888888"/>
                </a:solidFill>
              </a:defRPr>
            </a:lvl7pPr>
            <a:lvl8pPr marL="2743064" lvl="7" indent="-171442" algn="l">
              <a:lnSpc>
                <a:spcPct val="90000"/>
              </a:lnSpc>
              <a:spcBef>
                <a:spcPts val="375"/>
              </a:spcBef>
              <a:spcAft>
                <a:spcPts val="0"/>
              </a:spcAft>
              <a:buClr>
                <a:srgbClr val="888888"/>
              </a:buClr>
              <a:buSzPts val="1600"/>
              <a:buNone/>
              <a:defRPr sz="1200">
                <a:solidFill>
                  <a:srgbClr val="888888"/>
                </a:solidFill>
              </a:defRPr>
            </a:lvl8pPr>
            <a:lvl9pPr marL="3085946" lvl="8" indent="-171442" algn="l">
              <a:lnSpc>
                <a:spcPct val="90000"/>
              </a:lnSpc>
              <a:spcBef>
                <a:spcPts val="375"/>
              </a:spcBef>
              <a:spcAft>
                <a:spcPts val="0"/>
              </a:spcAft>
              <a:buClr>
                <a:srgbClr val="888888"/>
              </a:buClr>
              <a:buSzPts val="1600"/>
              <a:buNone/>
              <a:defRPr sz="1200">
                <a:solidFill>
                  <a:srgbClr val="888888"/>
                </a:solidFill>
              </a:defRPr>
            </a:lvl9pPr>
          </a:lstStyle>
          <a:p>
            <a:pPr lvl="0"/>
            <a:r>
              <a:rPr lang="en-US"/>
              <a:t>Click to edit Master text styles</a:t>
            </a:r>
          </a:p>
        </p:txBody>
      </p:sp>
      <p:sp>
        <p:nvSpPr>
          <p:cNvPr id="6" name="Google Shape;32;p5">
            <a:extLst>
              <a:ext uri="{FF2B5EF4-FFF2-40B4-BE49-F238E27FC236}">
                <a16:creationId xmlns:a16="http://schemas.microsoft.com/office/drawing/2014/main" id="{76432660-6E11-DB33-BE9C-741DBFC46B5C}"/>
              </a:ext>
            </a:extLst>
          </p:cNvPr>
          <p:cNvSpPr txBox="1">
            <a:spLocks noGrp="1"/>
          </p:cNvSpPr>
          <p:nvPr>
            <p:ph type="ftr" idx="10"/>
          </p:nvPr>
        </p:nvSpPr>
        <p:spPr/>
        <p:txBody>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33;p5">
            <a:extLst>
              <a:ext uri="{FF2B5EF4-FFF2-40B4-BE49-F238E27FC236}">
                <a16:creationId xmlns:a16="http://schemas.microsoft.com/office/drawing/2014/main" id="{2C372CD4-23A2-0D7A-923E-E4B10D2734B7}"/>
              </a:ext>
            </a:extLst>
          </p:cNvPr>
          <p:cNvSpPr txBox="1">
            <a:spLocks noGrp="1"/>
          </p:cNvSpPr>
          <p:nvPr>
            <p:ph type="sldNum" idx="11"/>
          </p:nvPr>
        </p:nvSpPr>
        <p:spPr/>
        <p:txBody>
          <a:bodyPr/>
          <a:lstStyle>
            <a:lvl1pPr marL="0" lvl="0" indent="0" algn="r">
              <a:spcBef>
                <a:spcPts val="0"/>
              </a:spcBef>
              <a:buNone/>
              <a:defRPr smtClean="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877BA65-FAC8-3E48-A4AE-838EE3AD59A7}" type="slidenum">
              <a:rPr lang="en-US"/>
              <a:pPr>
                <a:defRPr/>
              </a:pPr>
              <a:t>‹#›</a:t>
            </a:fld>
            <a:endParaRPr lang="en-US"/>
          </a:p>
        </p:txBody>
      </p:sp>
      <p:sp>
        <p:nvSpPr>
          <p:cNvPr id="8" name="Google Shape;34;p5">
            <a:extLst>
              <a:ext uri="{FF2B5EF4-FFF2-40B4-BE49-F238E27FC236}">
                <a16:creationId xmlns:a16="http://schemas.microsoft.com/office/drawing/2014/main" id="{517C3E89-57D4-9A54-3AB6-1913BB72DCB9}"/>
              </a:ext>
            </a:extLst>
          </p:cNvPr>
          <p:cNvSpPr txBox="1">
            <a:spLocks noGrp="1"/>
          </p:cNvSpPr>
          <p:nvPr>
            <p:ph type="dt" idx="12"/>
          </p:nvPr>
        </p:nvSpPr>
        <p:spPr/>
        <p:txBody>
          <a:bodyPr/>
          <a:lstStyle>
            <a:lvl1pPr lvl="0" algn="ctr">
              <a:spcBef>
                <a:spcPts val="0"/>
              </a:spcBef>
              <a:spcAft>
                <a:spcPts val="0"/>
              </a:spcAft>
              <a:buSzPts val="1400"/>
              <a:buNone/>
              <a:defRPr sz="75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extLst>
      <p:ext uri="{BB962C8B-B14F-4D97-AF65-F5344CB8AC3E}">
        <p14:creationId xmlns:p14="http://schemas.microsoft.com/office/powerpoint/2010/main" val="158329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8" name="Google Shape;38;p6"/>
          <p:cNvSpPr txBox="1">
            <a:spLocks noGrp="1"/>
          </p:cNvSpPr>
          <p:nvPr>
            <p:ph type="body" idx="1"/>
          </p:nvPr>
        </p:nvSpPr>
        <p:spPr>
          <a:xfrm>
            <a:off x="251404" y="1825625"/>
            <a:ext cx="4263446"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9" name="Google Shape;39;p6"/>
          <p:cNvSpPr txBox="1">
            <a:spLocks noGrp="1"/>
          </p:cNvSpPr>
          <p:nvPr>
            <p:ph type="body" idx="2"/>
          </p:nvPr>
        </p:nvSpPr>
        <p:spPr>
          <a:xfrm>
            <a:off x="4629152" y="1825625"/>
            <a:ext cx="4261221"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5" name="Google Shape;13;p2">
            <a:extLst>
              <a:ext uri="{FF2B5EF4-FFF2-40B4-BE49-F238E27FC236}">
                <a16:creationId xmlns:a16="http://schemas.microsoft.com/office/drawing/2014/main" id="{3349555E-4282-49BF-6F3F-2CB7898D4BA1}"/>
              </a:ext>
            </a:extLst>
          </p:cNvPr>
          <p:cNvSpPr txBox="1">
            <a:spLocks noGrp="1"/>
          </p:cNvSpPr>
          <p:nvPr>
            <p:ph type="dt" idx="11"/>
          </p:nvPr>
        </p:nvSpPr>
        <p:spPr>
          <a:ln/>
        </p:spPr>
        <p:txBody>
          <a:bodyPr/>
          <a:lstStyle>
            <a:lvl1pPr>
              <a:defRPr/>
            </a:lvl1pPr>
          </a:lstStyle>
          <a:p>
            <a:pPr>
              <a:defRPr/>
            </a:pPr>
            <a:endParaRPr/>
          </a:p>
        </p:txBody>
      </p:sp>
      <p:sp>
        <p:nvSpPr>
          <p:cNvPr id="6" name="Google Shape;14;p2">
            <a:extLst>
              <a:ext uri="{FF2B5EF4-FFF2-40B4-BE49-F238E27FC236}">
                <a16:creationId xmlns:a16="http://schemas.microsoft.com/office/drawing/2014/main" id="{E0EAF839-6127-B074-04E9-BA412815EDB6}"/>
              </a:ext>
            </a:extLst>
          </p:cNvPr>
          <p:cNvSpPr txBox="1">
            <a:spLocks noGrp="1"/>
          </p:cNvSpPr>
          <p:nvPr>
            <p:ph type="ftr" idx="12"/>
          </p:nvPr>
        </p:nvSpPr>
        <p:spPr>
          <a:ln/>
        </p:spPr>
        <p:txBody>
          <a:bodyPr/>
          <a:lstStyle>
            <a:lvl1pPr>
              <a:defRPr/>
            </a:lvl1pPr>
          </a:lstStyle>
          <a:p>
            <a:pPr>
              <a:defRPr/>
            </a:pPr>
            <a:endParaRPr/>
          </a:p>
        </p:txBody>
      </p:sp>
      <p:sp>
        <p:nvSpPr>
          <p:cNvPr id="7" name="Google Shape;15;p2">
            <a:extLst>
              <a:ext uri="{FF2B5EF4-FFF2-40B4-BE49-F238E27FC236}">
                <a16:creationId xmlns:a16="http://schemas.microsoft.com/office/drawing/2014/main" id="{A426EA51-A98F-BF55-27B5-890F9C7132A3}"/>
              </a:ext>
            </a:extLst>
          </p:cNvPr>
          <p:cNvSpPr txBox="1">
            <a:spLocks noGrp="1"/>
          </p:cNvSpPr>
          <p:nvPr>
            <p:ph type="sldNum" idx="13"/>
          </p:nvPr>
        </p:nvSpPr>
        <p:spPr>
          <a:ln/>
        </p:spPr>
        <p:txBody>
          <a:bodyPr/>
          <a:lstStyle>
            <a:lvl1pPr>
              <a:defRPr/>
            </a:lvl1pPr>
          </a:lstStyle>
          <a:p>
            <a:pPr>
              <a:defRPr/>
            </a:pPr>
            <a:fld id="{2A68E2CE-23DC-E54B-8912-813F53AF00AA}" type="slidenum">
              <a:rPr lang="en-US"/>
              <a:pPr>
                <a:defRPr/>
              </a:pPr>
              <a:t>‹#›</a:t>
            </a:fld>
            <a:endParaRPr lang="en-US"/>
          </a:p>
        </p:txBody>
      </p:sp>
    </p:spTree>
    <p:extLst>
      <p:ext uri="{BB962C8B-B14F-4D97-AF65-F5344CB8AC3E}">
        <p14:creationId xmlns:p14="http://schemas.microsoft.com/office/powerpoint/2010/main" val="279339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 name="Google Shape;13;p2">
            <a:extLst>
              <a:ext uri="{FF2B5EF4-FFF2-40B4-BE49-F238E27FC236}">
                <a16:creationId xmlns:a16="http://schemas.microsoft.com/office/drawing/2014/main" id="{B2E1F83A-749D-2F04-2BD9-76BDFC061420}"/>
              </a:ext>
            </a:extLst>
          </p:cNvPr>
          <p:cNvSpPr txBox="1">
            <a:spLocks noGrp="1"/>
          </p:cNvSpPr>
          <p:nvPr>
            <p:ph type="dt" idx="11"/>
          </p:nvPr>
        </p:nvSpPr>
        <p:spPr>
          <a:ln/>
        </p:spPr>
        <p:txBody>
          <a:bodyPr/>
          <a:lstStyle>
            <a:lvl1pPr>
              <a:defRPr/>
            </a:lvl1pPr>
          </a:lstStyle>
          <a:p>
            <a:pPr>
              <a:defRPr/>
            </a:pPr>
            <a:endParaRPr/>
          </a:p>
        </p:txBody>
      </p:sp>
      <p:sp>
        <p:nvSpPr>
          <p:cNvPr id="4" name="Google Shape;14;p2">
            <a:extLst>
              <a:ext uri="{FF2B5EF4-FFF2-40B4-BE49-F238E27FC236}">
                <a16:creationId xmlns:a16="http://schemas.microsoft.com/office/drawing/2014/main" id="{5AA40ECC-C564-53BD-261B-7B4E6AB62104}"/>
              </a:ext>
            </a:extLst>
          </p:cNvPr>
          <p:cNvSpPr txBox="1">
            <a:spLocks noGrp="1"/>
          </p:cNvSpPr>
          <p:nvPr>
            <p:ph type="ftr" idx="12"/>
          </p:nvPr>
        </p:nvSpPr>
        <p:spPr>
          <a:ln/>
        </p:spPr>
        <p:txBody>
          <a:bodyPr/>
          <a:lstStyle>
            <a:lvl1pPr>
              <a:defRPr/>
            </a:lvl1pPr>
          </a:lstStyle>
          <a:p>
            <a:pPr>
              <a:defRPr/>
            </a:pPr>
            <a:endParaRPr/>
          </a:p>
        </p:txBody>
      </p:sp>
      <p:sp>
        <p:nvSpPr>
          <p:cNvPr id="5" name="Google Shape;15;p2">
            <a:extLst>
              <a:ext uri="{FF2B5EF4-FFF2-40B4-BE49-F238E27FC236}">
                <a16:creationId xmlns:a16="http://schemas.microsoft.com/office/drawing/2014/main" id="{8879F9DB-92AC-6482-E8FD-98B6EF488874}"/>
              </a:ext>
            </a:extLst>
          </p:cNvPr>
          <p:cNvSpPr txBox="1">
            <a:spLocks noGrp="1"/>
          </p:cNvSpPr>
          <p:nvPr>
            <p:ph type="sldNum" idx="13"/>
          </p:nvPr>
        </p:nvSpPr>
        <p:spPr>
          <a:ln/>
        </p:spPr>
        <p:txBody>
          <a:bodyPr/>
          <a:lstStyle>
            <a:lvl1pPr>
              <a:defRPr/>
            </a:lvl1pPr>
          </a:lstStyle>
          <a:p>
            <a:pPr>
              <a:defRPr/>
            </a:pPr>
            <a:fld id="{B6D075FB-C882-194A-BBC0-D76E231F5E62}" type="slidenum">
              <a:rPr lang="en-US"/>
              <a:pPr>
                <a:defRPr/>
              </a:pPr>
              <a:t>‹#›</a:t>
            </a:fld>
            <a:endParaRPr lang="en-US"/>
          </a:p>
        </p:txBody>
      </p:sp>
    </p:spTree>
    <p:extLst>
      <p:ext uri="{BB962C8B-B14F-4D97-AF65-F5344CB8AC3E}">
        <p14:creationId xmlns:p14="http://schemas.microsoft.com/office/powerpoint/2010/main" val="149187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2" name="Google Shape;13;p2">
            <a:extLst>
              <a:ext uri="{FF2B5EF4-FFF2-40B4-BE49-F238E27FC236}">
                <a16:creationId xmlns:a16="http://schemas.microsoft.com/office/drawing/2014/main" id="{7976B7EB-4A61-D7F3-9DCC-A1EFA7C00DFC}"/>
              </a:ext>
            </a:extLst>
          </p:cNvPr>
          <p:cNvSpPr txBox="1">
            <a:spLocks noGrp="1"/>
          </p:cNvSpPr>
          <p:nvPr>
            <p:ph type="dt" idx="11"/>
          </p:nvPr>
        </p:nvSpPr>
        <p:spPr>
          <a:ln/>
        </p:spPr>
        <p:txBody>
          <a:bodyPr/>
          <a:lstStyle>
            <a:lvl1pPr>
              <a:defRPr/>
            </a:lvl1pPr>
          </a:lstStyle>
          <a:p>
            <a:pPr>
              <a:defRPr/>
            </a:pPr>
            <a:endParaRPr/>
          </a:p>
        </p:txBody>
      </p:sp>
      <p:sp>
        <p:nvSpPr>
          <p:cNvPr id="3" name="Google Shape;14;p2">
            <a:extLst>
              <a:ext uri="{FF2B5EF4-FFF2-40B4-BE49-F238E27FC236}">
                <a16:creationId xmlns:a16="http://schemas.microsoft.com/office/drawing/2014/main" id="{E71E64A3-66C8-8BCC-9A56-E6E31C280A6F}"/>
              </a:ext>
            </a:extLst>
          </p:cNvPr>
          <p:cNvSpPr txBox="1">
            <a:spLocks noGrp="1"/>
          </p:cNvSpPr>
          <p:nvPr>
            <p:ph type="ftr" idx="12"/>
          </p:nvPr>
        </p:nvSpPr>
        <p:spPr>
          <a:ln/>
        </p:spPr>
        <p:txBody>
          <a:bodyPr/>
          <a:lstStyle>
            <a:lvl1pPr>
              <a:defRPr/>
            </a:lvl1pPr>
          </a:lstStyle>
          <a:p>
            <a:pPr>
              <a:defRPr/>
            </a:pPr>
            <a:endParaRPr/>
          </a:p>
        </p:txBody>
      </p:sp>
      <p:sp>
        <p:nvSpPr>
          <p:cNvPr id="4" name="Google Shape;15;p2">
            <a:extLst>
              <a:ext uri="{FF2B5EF4-FFF2-40B4-BE49-F238E27FC236}">
                <a16:creationId xmlns:a16="http://schemas.microsoft.com/office/drawing/2014/main" id="{5A11AB16-E821-B61A-25E3-C112E4570D43}"/>
              </a:ext>
            </a:extLst>
          </p:cNvPr>
          <p:cNvSpPr txBox="1">
            <a:spLocks noGrp="1"/>
          </p:cNvSpPr>
          <p:nvPr>
            <p:ph type="sldNum" idx="13"/>
          </p:nvPr>
        </p:nvSpPr>
        <p:spPr>
          <a:ln/>
        </p:spPr>
        <p:txBody>
          <a:bodyPr/>
          <a:lstStyle>
            <a:lvl1pPr>
              <a:defRPr/>
            </a:lvl1pPr>
          </a:lstStyle>
          <a:p>
            <a:pPr>
              <a:defRPr/>
            </a:pPr>
            <a:fld id="{F1067FF5-14D7-F746-BE91-127C2B5D48FA}" type="slidenum">
              <a:rPr lang="en-US"/>
              <a:pPr>
                <a:defRPr/>
              </a:pPr>
              <a:t>‹#›</a:t>
            </a:fld>
            <a:endParaRPr lang="en-US"/>
          </a:p>
        </p:txBody>
      </p:sp>
    </p:spTree>
    <p:extLst>
      <p:ext uri="{BB962C8B-B14F-4D97-AF65-F5344CB8AC3E}">
        <p14:creationId xmlns:p14="http://schemas.microsoft.com/office/powerpoint/2010/main" val="333547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51407" y="365125"/>
            <a:ext cx="3327614"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2"/>
              </a:buClr>
              <a:buSzPts val="3200"/>
              <a:buFont typeface="Arial"/>
              <a:buNone/>
              <a:defRPr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10"/>
          <p:cNvSpPr>
            <a:spLocks noGrp="1"/>
          </p:cNvSpPr>
          <p:nvPr>
            <p:ph type="pic" idx="2"/>
          </p:nvPr>
        </p:nvSpPr>
        <p:spPr>
          <a:xfrm>
            <a:off x="3927915" y="365130"/>
            <a:ext cx="4962456" cy="5685189"/>
          </a:xfrm>
          <a:prstGeom prst="rect">
            <a:avLst/>
          </a:prstGeom>
          <a:noFill/>
          <a:ln>
            <a:noFill/>
          </a:ln>
        </p:spPr>
      </p:sp>
      <p:sp>
        <p:nvSpPr>
          <p:cNvPr id="57" name="Google Shape;57;p10"/>
          <p:cNvSpPr txBox="1">
            <a:spLocks noGrp="1"/>
          </p:cNvSpPr>
          <p:nvPr>
            <p:ph type="body" idx="1"/>
          </p:nvPr>
        </p:nvSpPr>
        <p:spPr>
          <a:xfrm>
            <a:off x="251407" y="2202510"/>
            <a:ext cx="3327614" cy="3847803"/>
          </a:xfrm>
          <a:prstGeom prst="rect">
            <a:avLst/>
          </a:prstGeom>
          <a:noFill/>
          <a:ln>
            <a:noFill/>
          </a:ln>
        </p:spPr>
        <p:txBody>
          <a:bodyPr spcFirstLastPara="1">
            <a:normAutofit/>
          </a:bodyPr>
          <a:lstStyle>
            <a:lvl1pPr marL="342884" lvl="0" indent="-171442" algn="l">
              <a:lnSpc>
                <a:spcPct val="90000"/>
              </a:lnSpc>
              <a:spcBef>
                <a:spcPts val="750"/>
              </a:spcBef>
              <a:spcAft>
                <a:spcPts val="0"/>
              </a:spcAft>
              <a:buClr>
                <a:schemeClr val="dk1"/>
              </a:buClr>
              <a:buSzPts val="1600"/>
              <a:buNone/>
              <a:defRPr sz="1200" b="0" i="0">
                <a:latin typeface="Arial"/>
                <a:ea typeface="Arial"/>
                <a:cs typeface="Arial"/>
                <a:sym typeface="Arial"/>
              </a:defRPr>
            </a:lvl1pPr>
            <a:lvl2pPr marL="685766" lvl="1" indent="-171442" algn="l">
              <a:lnSpc>
                <a:spcPct val="90000"/>
              </a:lnSpc>
              <a:spcBef>
                <a:spcPts val="375"/>
              </a:spcBef>
              <a:spcAft>
                <a:spcPts val="0"/>
              </a:spcAft>
              <a:buClr>
                <a:schemeClr val="dk1"/>
              </a:buClr>
              <a:buSzPts val="1400"/>
              <a:buNone/>
              <a:defRPr sz="1050"/>
            </a:lvl2pPr>
            <a:lvl3pPr marL="1028649" lvl="2" indent="-171442" algn="l">
              <a:lnSpc>
                <a:spcPct val="90000"/>
              </a:lnSpc>
              <a:spcBef>
                <a:spcPts val="375"/>
              </a:spcBef>
              <a:spcAft>
                <a:spcPts val="0"/>
              </a:spcAft>
              <a:buClr>
                <a:schemeClr val="dk1"/>
              </a:buClr>
              <a:buSzPts val="1200"/>
              <a:buNone/>
              <a:defRPr sz="900"/>
            </a:lvl3pPr>
            <a:lvl4pPr marL="1371532" lvl="3" indent="-171442" algn="l">
              <a:lnSpc>
                <a:spcPct val="90000"/>
              </a:lnSpc>
              <a:spcBef>
                <a:spcPts val="375"/>
              </a:spcBef>
              <a:spcAft>
                <a:spcPts val="0"/>
              </a:spcAft>
              <a:buClr>
                <a:schemeClr val="dk1"/>
              </a:buClr>
              <a:buSzPts val="1000"/>
              <a:buNone/>
              <a:defRPr sz="750"/>
            </a:lvl4pPr>
            <a:lvl5pPr marL="1714415" lvl="4" indent="-171442" algn="l">
              <a:lnSpc>
                <a:spcPct val="90000"/>
              </a:lnSpc>
              <a:spcBef>
                <a:spcPts val="375"/>
              </a:spcBef>
              <a:spcAft>
                <a:spcPts val="0"/>
              </a:spcAft>
              <a:buClr>
                <a:schemeClr val="dk1"/>
              </a:buClr>
              <a:buSzPts val="1000"/>
              <a:buNone/>
              <a:defRPr sz="750"/>
            </a:lvl5pPr>
            <a:lvl6pPr marL="2057297" lvl="5" indent="-171442" algn="l">
              <a:lnSpc>
                <a:spcPct val="90000"/>
              </a:lnSpc>
              <a:spcBef>
                <a:spcPts val="375"/>
              </a:spcBef>
              <a:spcAft>
                <a:spcPts val="0"/>
              </a:spcAft>
              <a:buClr>
                <a:schemeClr val="dk1"/>
              </a:buClr>
              <a:buSzPts val="1000"/>
              <a:buNone/>
              <a:defRPr sz="750"/>
            </a:lvl6pPr>
            <a:lvl7pPr marL="2400180" lvl="6" indent="-171442" algn="l">
              <a:lnSpc>
                <a:spcPct val="90000"/>
              </a:lnSpc>
              <a:spcBef>
                <a:spcPts val="375"/>
              </a:spcBef>
              <a:spcAft>
                <a:spcPts val="0"/>
              </a:spcAft>
              <a:buClr>
                <a:schemeClr val="dk1"/>
              </a:buClr>
              <a:buSzPts val="1000"/>
              <a:buNone/>
              <a:defRPr sz="750"/>
            </a:lvl7pPr>
            <a:lvl8pPr marL="2743064" lvl="7" indent="-171442" algn="l">
              <a:lnSpc>
                <a:spcPct val="90000"/>
              </a:lnSpc>
              <a:spcBef>
                <a:spcPts val="375"/>
              </a:spcBef>
              <a:spcAft>
                <a:spcPts val="0"/>
              </a:spcAft>
              <a:buClr>
                <a:schemeClr val="dk1"/>
              </a:buClr>
              <a:buSzPts val="1000"/>
              <a:buNone/>
              <a:defRPr sz="750"/>
            </a:lvl8pPr>
            <a:lvl9pPr marL="3085946" lvl="8" indent="-171442" algn="l">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5" name="Google Shape;13;p2">
            <a:extLst>
              <a:ext uri="{FF2B5EF4-FFF2-40B4-BE49-F238E27FC236}">
                <a16:creationId xmlns:a16="http://schemas.microsoft.com/office/drawing/2014/main" id="{CFBC95EF-7ED6-DFA4-20F3-80352B48238E}"/>
              </a:ext>
            </a:extLst>
          </p:cNvPr>
          <p:cNvSpPr txBox="1">
            <a:spLocks noGrp="1"/>
          </p:cNvSpPr>
          <p:nvPr>
            <p:ph type="dt" idx="11"/>
          </p:nvPr>
        </p:nvSpPr>
        <p:spPr>
          <a:ln/>
        </p:spPr>
        <p:txBody>
          <a:bodyPr/>
          <a:lstStyle>
            <a:lvl1pPr>
              <a:defRPr/>
            </a:lvl1pPr>
          </a:lstStyle>
          <a:p>
            <a:pPr>
              <a:defRPr/>
            </a:pPr>
            <a:endParaRPr/>
          </a:p>
        </p:txBody>
      </p:sp>
      <p:sp>
        <p:nvSpPr>
          <p:cNvPr id="6" name="Google Shape;14;p2">
            <a:extLst>
              <a:ext uri="{FF2B5EF4-FFF2-40B4-BE49-F238E27FC236}">
                <a16:creationId xmlns:a16="http://schemas.microsoft.com/office/drawing/2014/main" id="{22A760E0-5975-1B0F-4174-2C13F092F5E2}"/>
              </a:ext>
            </a:extLst>
          </p:cNvPr>
          <p:cNvSpPr txBox="1">
            <a:spLocks noGrp="1"/>
          </p:cNvSpPr>
          <p:nvPr>
            <p:ph type="ftr" idx="12"/>
          </p:nvPr>
        </p:nvSpPr>
        <p:spPr>
          <a:ln/>
        </p:spPr>
        <p:txBody>
          <a:bodyPr/>
          <a:lstStyle>
            <a:lvl1pPr>
              <a:defRPr/>
            </a:lvl1pPr>
          </a:lstStyle>
          <a:p>
            <a:pPr>
              <a:defRPr/>
            </a:pPr>
            <a:endParaRPr/>
          </a:p>
        </p:txBody>
      </p:sp>
      <p:sp>
        <p:nvSpPr>
          <p:cNvPr id="7" name="Google Shape;15;p2">
            <a:extLst>
              <a:ext uri="{FF2B5EF4-FFF2-40B4-BE49-F238E27FC236}">
                <a16:creationId xmlns:a16="http://schemas.microsoft.com/office/drawing/2014/main" id="{82BC3D7D-3C18-1787-2EF3-3C54A64EE412}"/>
              </a:ext>
            </a:extLst>
          </p:cNvPr>
          <p:cNvSpPr txBox="1">
            <a:spLocks noGrp="1"/>
          </p:cNvSpPr>
          <p:nvPr>
            <p:ph type="sldNum" idx="13"/>
          </p:nvPr>
        </p:nvSpPr>
        <p:spPr>
          <a:ln/>
        </p:spPr>
        <p:txBody>
          <a:bodyPr/>
          <a:lstStyle>
            <a:lvl1pPr>
              <a:defRPr/>
            </a:lvl1pPr>
          </a:lstStyle>
          <a:p>
            <a:pPr>
              <a:defRPr/>
            </a:pPr>
            <a:fld id="{E705869F-BF89-E046-B66F-463A58889DB9}" type="slidenum">
              <a:rPr lang="en-US"/>
              <a:pPr>
                <a:defRPr/>
              </a:pPr>
              <a:t>‹#›</a:t>
            </a:fld>
            <a:endParaRPr lang="en-US"/>
          </a:p>
        </p:txBody>
      </p:sp>
    </p:spTree>
    <p:extLst>
      <p:ext uri="{BB962C8B-B14F-4D97-AF65-F5344CB8AC3E}">
        <p14:creationId xmlns:p14="http://schemas.microsoft.com/office/powerpoint/2010/main" val="316553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10;p2">
            <a:extLst>
              <a:ext uri="{FF2B5EF4-FFF2-40B4-BE49-F238E27FC236}">
                <a16:creationId xmlns:a16="http://schemas.microsoft.com/office/drawing/2014/main" id="{05050A78-BCC0-962B-9F54-BC5A7503ACF5}"/>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825625"/>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11;p2">
            <a:extLst>
              <a:ext uri="{FF2B5EF4-FFF2-40B4-BE49-F238E27FC236}">
                <a16:creationId xmlns:a16="http://schemas.microsoft.com/office/drawing/2014/main" id="{6EFB601F-E4D3-4F95-67AA-C1DDE5009E1E}"/>
              </a:ext>
            </a:extLst>
          </p:cNvPr>
          <p:cNvSpPr txBox="1">
            <a:spLocks noGrp="1" noChangeArrowheads="1"/>
          </p:cNvSpPr>
          <p:nvPr>
            <p:ph type="title"/>
          </p:nvPr>
        </p:nvSpPr>
        <p:spPr bwMode="auto">
          <a:xfrm>
            <a:off x="250825" y="365125"/>
            <a:ext cx="86391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2">
            <a:extLst>
              <a:ext uri="{FF2B5EF4-FFF2-40B4-BE49-F238E27FC236}">
                <a16:creationId xmlns:a16="http://schemas.microsoft.com/office/drawing/2014/main" id="{5BE0B752-3506-0846-0CD5-07806A66CA3C}"/>
              </a:ext>
            </a:extLst>
          </p:cNvPr>
          <p:cNvSpPr txBox="1">
            <a:spLocks noGrp="1" noChangeArrowheads="1"/>
          </p:cNvSpPr>
          <p:nvPr>
            <p:ph type="body" idx="1"/>
          </p:nvPr>
        </p:nvSpPr>
        <p:spPr bwMode="auto">
          <a:xfrm>
            <a:off x="250825" y="1825625"/>
            <a:ext cx="86391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3" name="Google Shape;13;p2">
            <a:extLst>
              <a:ext uri="{FF2B5EF4-FFF2-40B4-BE49-F238E27FC236}">
                <a16:creationId xmlns:a16="http://schemas.microsoft.com/office/drawing/2014/main" id="{8AD8C511-E917-E5C9-AB84-8257300C47FD}"/>
              </a:ext>
            </a:extLst>
          </p:cNvPr>
          <p:cNvSpPr txBox="1">
            <a:spLocks noGrp="1"/>
          </p:cNvSpPr>
          <p:nvPr>
            <p:ph type="dt" idx="10"/>
          </p:nvPr>
        </p:nvSpPr>
        <p:spPr>
          <a:xfrm>
            <a:off x="3927475" y="6356350"/>
            <a:ext cx="1285875" cy="365125"/>
          </a:xfrm>
          <a:prstGeom prst="rect">
            <a:avLst/>
          </a:prstGeom>
          <a:noFill/>
          <a:ln>
            <a:noFill/>
          </a:ln>
        </p:spPr>
        <p:txBody>
          <a:bodyPr spcFirstLastPara="1" wrap="square" lIns="91425" tIns="45700" rIns="91425" bIns="45700" anchor="ctr" anchorCtr="0">
            <a:noAutofit/>
          </a:bodyPr>
          <a:lstStyle>
            <a:lvl1pPr marR="0" lvl="0" algn="ctr"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
            <a:extLst>
              <a:ext uri="{FF2B5EF4-FFF2-40B4-BE49-F238E27FC236}">
                <a16:creationId xmlns:a16="http://schemas.microsoft.com/office/drawing/2014/main" id="{48B2B30E-2E04-0A9C-948B-20BCC3DF94D1}"/>
              </a:ext>
            </a:extLst>
          </p:cNvPr>
          <p:cNvSpPr txBox="1">
            <a:spLocks noGrp="1"/>
          </p:cNvSpPr>
          <p:nvPr>
            <p:ph type="ftr" idx="11"/>
          </p:nvPr>
        </p:nvSpPr>
        <p:spPr>
          <a:xfrm>
            <a:off x="628650" y="6356350"/>
            <a:ext cx="3086100" cy="365125"/>
          </a:xfrm>
          <a:prstGeom prst="rect">
            <a:avLst/>
          </a:prstGeom>
          <a:noFill/>
          <a:ln>
            <a:noFill/>
          </a:ln>
        </p:spPr>
        <p:txBody>
          <a:bodyPr spcFirstLastPara="1" wrap="square" lIns="91425" tIns="45700" rIns="91425" bIns="45700" anchor="ctr" anchorCtr="0">
            <a:noAutofit/>
          </a:bodyPr>
          <a:lstStyle>
            <a:lvl1pPr marR="0" lvl="0" algn="l"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5" name="Google Shape;15;p2">
            <a:extLst>
              <a:ext uri="{FF2B5EF4-FFF2-40B4-BE49-F238E27FC236}">
                <a16:creationId xmlns:a16="http://schemas.microsoft.com/office/drawing/2014/main" id="{DEDCBDAF-3D0C-0D23-44F1-8EB95B542AFB}"/>
              </a:ext>
            </a:extLst>
          </p:cNvPr>
          <p:cNvSpPr txBox="1">
            <a:spLocks noGrp="1"/>
          </p:cNvSpPr>
          <p:nvPr>
            <p:ph type="sldNum" idx="12"/>
          </p:nvPr>
        </p:nvSpPr>
        <p:spPr>
          <a:xfrm>
            <a:off x="6457950" y="6356350"/>
            <a:ext cx="243205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Clr>
                <a:srgbClr val="000000"/>
              </a:buClr>
              <a:buFont typeface="Arial"/>
              <a:buNone/>
              <a:defRPr sz="750" b="0" i="0" u="none" strike="noStrike" kern="0" cap="none" smtClean="0">
                <a:solidFill>
                  <a:schemeClr val="lt1"/>
                </a:solidFill>
                <a:latin typeface="Arial"/>
                <a:ea typeface="Arial"/>
                <a:cs typeface="Arial"/>
                <a:sym typeface="Arial"/>
              </a:defRPr>
            </a:lvl1pPr>
            <a:lvl2pPr marL="0" marR="0" lvl="1" indent="0" algn="r" rtl="0">
              <a:spcBef>
                <a:spcPts val="0"/>
              </a:spcBef>
              <a:buNone/>
              <a:defRPr sz="750" b="0" i="0" u="none" strike="noStrike" cap="none">
                <a:solidFill>
                  <a:schemeClr val="lt1"/>
                </a:solidFill>
                <a:latin typeface="Arial"/>
                <a:ea typeface="Arial"/>
                <a:cs typeface="Arial"/>
                <a:sym typeface="Arial"/>
              </a:defRPr>
            </a:lvl2pPr>
            <a:lvl3pPr marL="0" marR="0" lvl="2" indent="0" algn="r" rtl="0">
              <a:spcBef>
                <a:spcPts val="0"/>
              </a:spcBef>
              <a:buNone/>
              <a:defRPr sz="750" b="0" i="0" u="none" strike="noStrike" cap="none">
                <a:solidFill>
                  <a:schemeClr val="lt1"/>
                </a:solidFill>
                <a:latin typeface="Arial"/>
                <a:ea typeface="Arial"/>
                <a:cs typeface="Arial"/>
                <a:sym typeface="Arial"/>
              </a:defRPr>
            </a:lvl3pPr>
            <a:lvl4pPr marL="0" marR="0" lvl="3" indent="0" algn="r" rtl="0">
              <a:spcBef>
                <a:spcPts val="0"/>
              </a:spcBef>
              <a:buNone/>
              <a:defRPr sz="750" b="0" i="0" u="none" strike="noStrike" cap="none">
                <a:solidFill>
                  <a:schemeClr val="lt1"/>
                </a:solidFill>
                <a:latin typeface="Arial"/>
                <a:ea typeface="Arial"/>
                <a:cs typeface="Arial"/>
                <a:sym typeface="Arial"/>
              </a:defRPr>
            </a:lvl4pPr>
            <a:lvl5pPr marL="0" marR="0" lvl="4" indent="0" algn="r" rtl="0">
              <a:spcBef>
                <a:spcPts val="0"/>
              </a:spcBef>
              <a:buNone/>
              <a:defRPr sz="750" b="0" i="0" u="none" strike="noStrike" cap="none">
                <a:solidFill>
                  <a:schemeClr val="lt1"/>
                </a:solidFill>
                <a:latin typeface="Arial"/>
                <a:ea typeface="Arial"/>
                <a:cs typeface="Arial"/>
                <a:sym typeface="Arial"/>
              </a:defRPr>
            </a:lvl5pPr>
            <a:lvl6pPr marL="0" marR="0" lvl="5" indent="0" algn="r" rtl="0">
              <a:spcBef>
                <a:spcPts val="0"/>
              </a:spcBef>
              <a:buNone/>
              <a:defRPr sz="750" b="0" i="0" u="none" strike="noStrike" cap="none">
                <a:solidFill>
                  <a:schemeClr val="lt1"/>
                </a:solidFill>
                <a:latin typeface="Arial"/>
                <a:ea typeface="Arial"/>
                <a:cs typeface="Arial"/>
                <a:sym typeface="Arial"/>
              </a:defRPr>
            </a:lvl6pPr>
            <a:lvl7pPr marL="0" marR="0" lvl="6" indent="0" algn="r" rtl="0">
              <a:spcBef>
                <a:spcPts val="0"/>
              </a:spcBef>
              <a:buNone/>
              <a:defRPr sz="750" b="0" i="0" u="none" strike="noStrike" cap="none">
                <a:solidFill>
                  <a:schemeClr val="lt1"/>
                </a:solidFill>
                <a:latin typeface="Arial"/>
                <a:ea typeface="Arial"/>
                <a:cs typeface="Arial"/>
                <a:sym typeface="Arial"/>
              </a:defRPr>
            </a:lvl7pPr>
            <a:lvl8pPr marL="0" marR="0" lvl="7" indent="0" algn="r" rtl="0">
              <a:spcBef>
                <a:spcPts val="0"/>
              </a:spcBef>
              <a:buNone/>
              <a:defRPr sz="750" b="0" i="0" u="none" strike="noStrike" cap="none">
                <a:solidFill>
                  <a:schemeClr val="lt1"/>
                </a:solidFill>
                <a:latin typeface="Arial"/>
                <a:ea typeface="Arial"/>
                <a:cs typeface="Arial"/>
                <a:sym typeface="Arial"/>
              </a:defRPr>
            </a:lvl8pPr>
            <a:lvl9pPr marL="0" marR="0" lvl="8" indent="0" algn="r" rtl="0">
              <a:spcBef>
                <a:spcPts val="0"/>
              </a:spcBef>
              <a:buNone/>
              <a:defRPr sz="750" b="0" i="0" u="none" strike="noStrike" cap="none">
                <a:solidFill>
                  <a:schemeClr val="lt1"/>
                </a:solidFill>
                <a:latin typeface="Arial"/>
                <a:ea typeface="Arial"/>
                <a:cs typeface="Arial"/>
                <a:sym typeface="Arial"/>
              </a:defRPr>
            </a:lvl9pPr>
          </a:lstStyle>
          <a:p>
            <a:pPr>
              <a:defRPr/>
            </a:pPr>
            <a:fld id="{A285CD37-B78A-0540-8384-2A7FB6DF0FE6}" type="slidenum">
              <a:rPr lang="en-US"/>
              <a:pPr>
                <a:defRPr/>
              </a:pPr>
              <a:t>‹#›</a:t>
            </a:fld>
            <a:endParaRPr lang="en-US"/>
          </a:p>
        </p:txBody>
      </p:sp>
      <p:pic>
        <p:nvPicPr>
          <p:cNvPr id="1032" name="Google Shape;16;p2">
            <a:extLst>
              <a:ext uri="{FF2B5EF4-FFF2-40B4-BE49-F238E27FC236}">
                <a16:creationId xmlns:a16="http://schemas.microsoft.com/office/drawing/2014/main" id="{C0A6DCD9-8F9B-FA96-BBB0-04657622B513}"/>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6397625"/>
            <a:ext cx="339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65" r:id="rId1"/>
    <p:sldLayoutId id="2147483660" r:id="rId2"/>
    <p:sldLayoutId id="2147483666" r:id="rId3"/>
    <p:sldLayoutId id="2147483661" r:id="rId4"/>
    <p:sldLayoutId id="2147483662" r:id="rId5"/>
    <p:sldLayoutId id="2147483663" r:id="rId6"/>
    <p:sldLayoutId id="2147483664" r:id="rId7"/>
  </p:sldLayoutIdLst>
  <p:hf sldNum="0"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snpe-nslsc.canada.c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snpe-nslsc.canada.ca/en/frequently-asked-questions#:~:text=What%20is%20the%20interest%20rate%20on%20my%20loan%3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snpe-nslsc.canada.ca/en/glossar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bankofcanada.ca/rates/daily-diges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snpe-nslsc.canada.ca/en/glossa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moneywise.ca/news/economy/what-is-the-prime-rate-in-canad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50.png"/></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hellosafe.ca/en/tools/student-loan-calculato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nitedforliteracy.ca/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hellosafe.ca/en/tools/student-loan-calculato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ontario.ca/page/learn-about-osa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Google Shape;72;g123de75d5cf_1_0">
            <a:extLst>
              <a:ext uri="{FF2B5EF4-FFF2-40B4-BE49-F238E27FC236}">
                <a16:creationId xmlns:a16="http://schemas.microsoft.com/office/drawing/2014/main" id="{15200245-58C1-E057-7F9B-29621FC573C6}"/>
              </a:ext>
            </a:extLst>
          </p:cNvPr>
          <p:cNvSpPr txBox="1">
            <a:spLocks noGrp="1" noChangeArrowheads="1"/>
          </p:cNvSpPr>
          <p:nvPr>
            <p:ph type="ctrTitle"/>
          </p:nvPr>
        </p:nvSpPr>
        <p:spPr>
          <a:xfrm>
            <a:off x="250825" y="1698625"/>
            <a:ext cx="8594725" cy="1790700"/>
          </a:xfrm>
        </p:spPr>
        <p:txBody>
          <a:bodyPr lIns="68569" tIns="34275" rIns="68569" bIns="34275"/>
          <a:lstStyle/>
          <a:p>
            <a:pPr eaLnBrk="1" hangingPunct="1">
              <a:spcBef>
                <a:spcPct val="0"/>
              </a:spcBef>
              <a:spcAft>
                <a:spcPct val="0"/>
              </a:spcAft>
              <a:buClr>
                <a:srgbClr val="FFFFFF"/>
              </a:buClr>
              <a:buFont typeface="Arial" panose="020B0604020202020204" pitchFamily="34" charset="0"/>
              <a:buNone/>
            </a:pP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Why ‘Interest’ Should Interest You: OSAP Student Loan</a:t>
            </a:r>
          </a:p>
        </p:txBody>
      </p:sp>
      <p:sp>
        <p:nvSpPr>
          <p:cNvPr id="8194" name="Google Shape;73;g123de75d5cf_1_0">
            <a:extLst>
              <a:ext uri="{FF2B5EF4-FFF2-40B4-BE49-F238E27FC236}">
                <a16:creationId xmlns:a16="http://schemas.microsoft.com/office/drawing/2014/main" id="{9CC9F96B-0ACC-91DC-98A9-B36E9BA7D5BF}"/>
              </a:ext>
            </a:extLst>
          </p:cNvPr>
          <p:cNvSpPr txBox="1">
            <a:spLocks noGrp="1" noChangeArrowheads="1"/>
          </p:cNvSpPr>
          <p:nvPr>
            <p:ph type="subTitle" idx="1"/>
          </p:nvPr>
        </p:nvSpPr>
        <p:spPr>
          <a:xfrm>
            <a:off x="250825" y="3651250"/>
            <a:ext cx="8594725" cy="1149350"/>
          </a:xfrm>
        </p:spPr>
        <p:txBody>
          <a:bodyPr lIns="68569" tIns="34275" rIns="68569" bIns="34275"/>
          <a:lstStyle/>
          <a:p>
            <a:pPr eaLnBrk="1" hangingPunct="1">
              <a:spcAft>
                <a:spcPct val="0"/>
              </a:spcAft>
              <a:buClr>
                <a:srgbClr val="FFFFFF"/>
              </a:buClr>
            </a:pPr>
            <a:r>
              <a:rPr lang="en-US" altLang="en-US">
                <a:solidFill>
                  <a:srgbClr val="FFFFFF"/>
                </a:solidFill>
                <a:latin typeface="Arial" panose="020B0604020202020204" pitchFamily="34" charset="0"/>
                <a:cs typeface="Arial" panose="020B0604020202020204" pitchFamily="34" charset="0"/>
                <a:sym typeface="Arial" panose="020B0604020202020204" pitchFamily="34" charset="0"/>
              </a:rPr>
              <a:t>Grade 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38E39A-2AB2-6D07-3298-287EDD07AD04}"/>
              </a:ext>
            </a:extLst>
          </p:cNvPr>
          <p:cNvSpPr/>
          <p:nvPr/>
        </p:nvSpPr>
        <p:spPr>
          <a:xfrm>
            <a:off x="233118" y="5358383"/>
            <a:ext cx="8151930" cy="861663"/>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Total Cost of OSAP: Principal</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r>
              <a:rPr lang="en-US" sz="2000" dirty="0"/>
              <a:t>Every loan is made up of a </a:t>
            </a:r>
            <a:r>
              <a:rPr lang="en-US" sz="2000" b="1" dirty="0"/>
              <a:t>principal</a:t>
            </a:r>
            <a:r>
              <a:rPr lang="en-US" sz="2000" dirty="0"/>
              <a:t> and </a:t>
            </a:r>
            <a:r>
              <a:rPr lang="en-US" sz="2000" b="1" dirty="0"/>
              <a:t>interest</a:t>
            </a:r>
            <a:r>
              <a:rPr lang="en-US" sz="2000" dirty="0"/>
              <a:t>. </a:t>
            </a:r>
          </a:p>
          <a:p>
            <a:pPr marL="0" indent="0">
              <a:lnSpc>
                <a:spcPts val="2400"/>
              </a:lnSpc>
              <a:buNone/>
            </a:pPr>
            <a:r>
              <a:rPr lang="en-US" sz="2000" b="1" dirty="0"/>
              <a:t>Principal:</a:t>
            </a:r>
            <a:r>
              <a:rPr lang="en-US" sz="2000" dirty="0"/>
              <a:t> The total amount of money you borrow as an OSAP loan.</a:t>
            </a:r>
          </a:p>
          <a:p>
            <a:pPr marL="0" indent="0">
              <a:lnSpc>
                <a:spcPts val="2400"/>
              </a:lnSpc>
              <a:buNone/>
            </a:pPr>
            <a:endParaRPr lang="en-US" sz="2000" dirty="0"/>
          </a:p>
          <a:p>
            <a:pPr marL="0" indent="0">
              <a:lnSpc>
                <a:spcPts val="2400"/>
              </a:lnSpc>
              <a:buNone/>
            </a:pPr>
            <a:r>
              <a:rPr lang="en-US" sz="2000" dirty="0"/>
              <a:t>Your principal (OSAP loan) is separated into two portions:</a:t>
            </a:r>
          </a:p>
          <a:p>
            <a:pPr marL="342900" indent="-342900">
              <a:lnSpc>
                <a:spcPts val="2400"/>
              </a:lnSpc>
            </a:pPr>
            <a:r>
              <a:rPr lang="en-US" sz="2000" dirty="0"/>
              <a:t>80% Federal portion (Canada Student Loan)</a:t>
            </a:r>
          </a:p>
          <a:p>
            <a:pPr marL="342900" indent="-342900">
              <a:lnSpc>
                <a:spcPts val="2400"/>
              </a:lnSpc>
            </a:pPr>
            <a:r>
              <a:rPr lang="en-US" sz="2000" dirty="0"/>
              <a:t>20% Provincial portion (Canada-Ontario Integrated Student Loan)</a:t>
            </a:r>
          </a:p>
          <a:p>
            <a:pPr marL="342900" indent="-342900">
              <a:lnSpc>
                <a:spcPts val="2400"/>
              </a:lnSpc>
            </a:pPr>
            <a:endParaRPr lang="en-US" sz="2000" dirty="0"/>
          </a:p>
          <a:p>
            <a:pPr marL="0" indent="0">
              <a:lnSpc>
                <a:spcPts val="2400"/>
              </a:lnSpc>
              <a:buNone/>
            </a:pPr>
            <a:r>
              <a:rPr lang="en-US" sz="2000" b="1" dirty="0">
                <a:solidFill>
                  <a:schemeClr val="accent1"/>
                </a:solidFill>
              </a:rPr>
              <a:t>Most students don’t know that their OSAP loan is split 80/20 into two portions!*</a:t>
            </a:r>
          </a:p>
          <a:p>
            <a:pPr marL="0" indent="0">
              <a:lnSpc>
                <a:spcPts val="2400"/>
              </a:lnSpc>
              <a:buNone/>
            </a:pPr>
            <a:endParaRPr lang="en-US" sz="2000" dirty="0"/>
          </a:p>
          <a:p>
            <a:pPr marL="0" indent="0">
              <a:lnSpc>
                <a:spcPts val="2400"/>
              </a:lnSpc>
              <a:buNone/>
            </a:pPr>
            <a:r>
              <a:rPr lang="en-US" sz="2000" dirty="0">
                <a:solidFill>
                  <a:schemeClr val="tx1"/>
                </a:solidFill>
              </a:rPr>
              <a:t>*Call the </a:t>
            </a:r>
            <a:r>
              <a:rPr lang="en-US" sz="2000" dirty="0"/>
              <a:t>National Student Loans Service Centre</a:t>
            </a:r>
            <a:r>
              <a:rPr lang="en-US" sz="2000" dirty="0">
                <a:solidFill>
                  <a:schemeClr val="tx1"/>
                </a:solidFill>
              </a:rPr>
              <a:t> (NSLSC) to verify that their regulation has not changed. NSLSC manages your OSAP loan.</a:t>
            </a:r>
          </a:p>
          <a:p>
            <a:pPr marL="0" indent="0">
              <a:lnSpc>
                <a:spcPts val="2400"/>
              </a:lnSpc>
              <a:buNone/>
            </a:pPr>
            <a:endParaRPr lang="en-US" sz="2000" dirty="0"/>
          </a:p>
          <a:p>
            <a:pPr marL="0" indent="0">
              <a:lnSpc>
                <a:spcPts val="2400"/>
              </a:lnSpc>
              <a:buNone/>
            </a:pPr>
            <a:endParaRPr lang="en-US" sz="2000" dirty="0"/>
          </a:p>
        </p:txBody>
      </p:sp>
    </p:spTree>
    <p:extLst>
      <p:ext uri="{BB962C8B-B14F-4D97-AF65-F5344CB8AC3E}">
        <p14:creationId xmlns:p14="http://schemas.microsoft.com/office/powerpoint/2010/main" val="57446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63041"/>
            <a:ext cx="8638967" cy="4757006"/>
          </a:xfrm>
        </p:spPr>
        <p:txBody>
          <a:bodyPr>
            <a:normAutofit/>
          </a:bodyPr>
          <a:lstStyle/>
          <a:p>
            <a:pPr marL="0" indent="0">
              <a:lnSpc>
                <a:spcPts val="2400"/>
              </a:lnSpc>
              <a:buNone/>
            </a:pPr>
            <a:r>
              <a:rPr lang="en-US" sz="2000" dirty="0"/>
              <a:t>In the performance task, read through the </a:t>
            </a:r>
            <a:r>
              <a:rPr lang="en-US" sz="2000" b="1" dirty="0"/>
              <a:t>“Scenario” </a:t>
            </a:r>
            <a:r>
              <a:rPr lang="en-US" sz="2000" dirty="0"/>
              <a:t>and </a:t>
            </a:r>
            <a:r>
              <a:rPr lang="en-US" sz="2000" b="1" dirty="0"/>
              <a:t>“Part 1: Principal” </a:t>
            </a:r>
            <a:r>
              <a:rPr lang="en-US" sz="2000" dirty="0"/>
              <a:t>sections.</a:t>
            </a:r>
          </a:p>
          <a:p>
            <a:pPr marL="0" indent="0">
              <a:lnSpc>
                <a:spcPts val="2400"/>
              </a:lnSpc>
              <a:buNone/>
            </a:pPr>
            <a:r>
              <a:rPr lang="en-US" sz="2000" dirty="0"/>
              <a:t>Use the </a:t>
            </a:r>
            <a:r>
              <a:rPr lang="en-US" sz="2000" b="1" dirty="0"/>
              <a:t>“Grade 11 OSAP Calculator: No Repayments”</a:t>
            </a:r>
            <a:r>
              <a:rPr lang="en-US" sz="2000" dirty="0"/>
              <a:t> spreadsheet to answer questions 1-2.</a:t>
            </a:r>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p:txBody>
      </p:sp>
      <p:pic>
        <p:nvPicPr>
          <p:cNvPr id="5" name="Picture 4">
            <a:extLst>
              <a:ext uri="{FF2B5EF4-FFF2-40B4-BE49-F238E27FC236}">
                <a16:creationId xmlns:a16="http://schemas.microsoft.com/office/drawing/2014/main" id="{4761FFA7-C973-FE09-AADA-93266671F729}"/>
              </a:ext>
            </a:extLst>
          </p:cNvPr>
          <p:cNvPicPr>
            <a:picLocks noChangeAspect="1"/>
          </p:cNvPicPr>
          <p:nvPr/>
        </p:nvPicPr>
        <p:blipFill rotWithShape="1">
          <a:blip r:embed="rId2"/>
          <a:srcRect l="750" t="2161" r="543" b="2722"/>
          <a:stretch/>
        </p:blipFill>
        <p:spPr>
          <a:xfrm>
            <a:off x="996594" y="3178894"/>
            <a:ext cx="5495058" cy="2938410"/>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0FCFA879-9088-B677-2BAC-043795B44F21}"/>
              </a:ext>
            </a:extLst>
          </p:cNvPr>
          <p:cNvPicPr>
            <a:picLocks noChangeAspect="1"/>
          </p:cNvPicPr>
          <p:nvPr/>
        </p:nvPicPr>
        <p:blipFill>
          <a:blip r:embed="rId3"/>
          <a:stretch>
            <a:fillRect/>
          </a:stretch>
        </p:blipFill>
        <p:spPr>
          <a:xfrm rot="2126746">
            <a:off x="6842053" y="5085303"/>
            <a:ext cx="887503" cy="1165788"/>
          </a:xfrm>
          <a:prstGeom prst="rect">
            <a:avLst/>
          </a:prstGeom>
        </p:spPr>
      </p:pic>
      <p:sp>
        <p:nvSpPr>
          <p:cNvPr id="14" name="TextBox 13">
            <a:extLst>
              <a:ext uri="{FF2B5EF4-FFF2-40B4-BE49-F238E27FC236}">
                <a16:creationId xmlns:a16="http://schemas.microsoft.com/office/drawing/2014/main" id="{69A12CEA-7297-926D-7C6E-E073568F2288}"/>
              </a:ext>
            </a:extLst>
          </p:cNvPr>
          <p:cNvSpPr txBox="1"/>
          <p:nvPr/>
        </p:nvSpPr>
        <p:spPr>
          <a:xfrm>
            <a:off x="6682271" y="3822397"/>
            <a:ext cx="2255404" cy="1323439"/>
          </a:xfrm>
          <a:prstGeom prst="rect">
            <a:avLst/>
          </a:prstGeom>
          <a:solidFill>
            <a:schemeClr val="accent5">
              <a:lumMod val="20000"/>
              <a:lumOff val="80000"/>
            </a:schemeClr>
          </a:solidFill>
        </p:spPr>
        <p:txBody>
          <a:bodyPr wrap="square" rtlCol="0">
            <a:spAutoFit/>
          </a:bodyPr>
          <a:lstStyle/>
          <a:p>
            <a:r>
              <a:rPr lang="en-CA" sz="1600" dirty="0"/>
              <a:t>Verify with NSLSC that the 80/20 split is still true. You can change the percentage if necessary.</a:t>
            </a:r>
          </a:p>
        </p:txBody>
      </p:sp>
      <p:sp>
        <p:nvSpPr>
          <p:cNvPr id="22" name="Rectángulo 21">
            <a:extLst>
              <a:ext uri="{FF2B5EF4-FFF2-40B4-BE49-F238E27FC236}">
                <a16:creationId xmlns:a16="http://schemas.microsoft.com/office/drawing/2014/main" id="{A38C5B9C-032E-4D38-87AD-A07DEC654F7B}"/>
              </a:ext>
            </a:extLst>
          </p:cNvPr>
          <p:cNvSpPr/>
          <p:nvPr/>
        </p:nvSpPr>
        <p:spPr>
          <a:xfrm>
            <a:off x="5513832" y="5532120"/>
            <a:ext cx="1072424" cy="687926"/>
          </a:xfrm>
          <a:prstGeom prst="rect">
            <a:avLst/>
          </a:prstGeom>
          <a:solidFill>
            <a:srgbClr val="92C82E">
              <a:alpha val="5000"/>
            </a:srgbClr>
          </a:solidFill>
          <a:ln w="57150">
            <a:solidFill>
              <a:srgbClr val="92C82E"/>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92C82E"/>
              </a:solidFill>
            </a:endParaRPr>
          </a:p>
        </p:txBody>
      </p:sp>
    </p:spTree>
    <p:extLst>
      <p:ext uri="{BB962C8B-B14F-4D97-AF65-F5344CB8AC3E}">
        <p14:creationId xmlns:p14="http://schemas.microsoft.com/office/powerpoint/2010/main" val="264006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Total Cost of OSAP: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r>
              <a:rPr lang="en-US" sz="2000" dirty="0"/>
              <a:t>Now that we learned about the principal of an OSAP loan, let’s look at </a:t>
            </a:r>
            <a:r>
              <a:rPr lang="en-US" sz="2000" b="1" dirty="0"/>
              <a:t>interest</a:t>
            </a:r>
            <a:r>
              <a:rPr lang="en-US" sz="2000" dirty="0"/>
              <a:t>. </a:t>
            </a:r>
          </a:p>
          <a:p>
            <a:pPr marL="0" indent="0">
              <a:lnSpc>
                <a:spcPts val="2400"/>
              </a:lnSpc>
              <a:buNone/>
            </a:pPr>
            <a:endParaRPr lang="en-US" sz="2000" dirty="0"/>
          </a:p>
          <a:p>
            <a:pPr marL="342900" indent="-342900">
              <a:lnSpc>
                <a:spcPts val="2400"/>
              </a:lnSpc>
            </a:pPr>
            <a:r>
              <a:rPr lang="en-US" sz="2000" dirty="0"/>
              <a:t>OSAP student loan charges </a:t>
            </a:r>
            <a:r>
              <a:rPr lang="en-US" sz="2000" b="1" dirty="0"/>
              <a:t>daily simple interest</a:t>
            </a:r>
            <a:r>
              <a:rPr lang="en-US" sz="2000" dirty="0"/>
              <a:t>.</a:t>
            </a:r>
          </a:p>
          <a:p>
            <a:pPr marL="342900" indent="-342900">
              <a:lnSpc>
                <a:spcPts val="2400"/>
              </a:lnSpc>
            </a:pPr>
            <a:r>
              <a:rPr lang="en-US" sz="2000" dirty="0"/>
              <a:t>Your OSAP loan </a:t>
            </a:r>
            <a:r>
              <a:rPr lang="en-US" sz="2000" b="1" dirty="0"/>
              <a:t>does</a:t>
            </a:r>
            <a:r>
              <a:rPr lang="en-US" sz="2000" dirty="0"/>
              <a:t> </a:t>
            </a:r>
            <a:r>
              <a:rPr lang="en-US" sz="2000" b="1" dirty="0"/>
              <a:t>not</a:t>
            </a:r>
            <a:r>
              <a:rPr lang="en-US" sz="2000" dirty="0"/>
              <a:t> accrue interest while you are in school!</a:t>
            </a:r>
          </a:p>
          <a:p>
            <a:pPr marL="0" indent="0">
              <a:lnSpc>
                <a:spcPts val="2400"/>
              </a:lnSpc>
              <a:buNone/>
            </a:pPr>
            <a:r>
              <a:rPr lang="en-US" sz="2000" dirty="0"/>
              <a:t>(In the scenario, your principal increased because you borrowed more money every year. But the principal is not accruing interest.)</a:t>
            </a:r>
          </a:p>
          <a:p>
            <a:pPr marL="342900" indent="-342900">
              <a:lnSpc>
                <a:spcPts val="2400"/>
              </a:lnSpc>
            </a:pPr>
            <a:r>
              <a:rPr lang="en-US" sz="2000" dirty="0"/>
              <a:t>Federal portion: </a:t>
            </a:r>
            <a:r>
              <a:rPr lang="en-US" sz="2000" b="1" dirty="0"/>
              <a:t>No interests! </a:t>
            </a:r>
          </a:p>
          <a:p>
            <a:pPr marL="342900" indent="-342900">
              <a:lnSpc>
                <a:spcPts val="2400"/>
              </a:lnSpc>
            </a:pPr>
            <a:r>
              <a:rPr lang="en-US" sz="2000" dirty="0"/>
              <a:t>Provincial portion: It </a:t>
            </a:r>
            <a:r>
              <a:rPr lang="en-US" sz="2000" b="1" dirty="0"/>
              <a:t>does</a:t>
            </a:r>
            <a:r>
              <a:rPr lang="en-US" sz="2000" dirty="0"/>
              <a:t> accrue interest after you leave school. </a:t>
            </a:r>
          </a:p>
          <a:p>
            <a:pPr marL="342900" indent="-342900">
              <a:lnSpc>
                <a:spcPts val="2400"/>
              </a:lnSpc>
            </a:pPr>
            <a:r>
              <a:rPr lang="en-US" sz="2000" dirty="0"/>
              <a:t>OSAP defaults to a 9.5 years of repayment (114 months).</a:t>
            </a:r>
          </a:p>
          <a:p>
            <a:pPr marL="0" indent="0">
              <a:lnSpc>
                <a:spcPts val="2400"/>
              </a:lnSpc>
              <a:buNone/>
            </a:pPr>
            <a:endParaRPr lang="en-US" sz="2000" dirty="0"/>
          </a:p>
        </p:txBody>
      </p:sp>
    </p:spTree>
    <p:extLst>
      <p:ext uri="{BB962C8B-B14F-4D97-AF65-F5344CB8AC3E}">
        <p14:creationId xmlns:p14="http://schemas.microsoft.com/office/powerpoint/2010/main" val="180855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Total Cost of OSAP: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63039"/>
            <a:ext cx="8638967" cy="4757007"/>
          </a:xfrm>
        </p:spPr>
        <p:txBody>
          <a:bodyPr>
            <a:normAutofit/>
          </a:bodyPr>
          <a:lstStyle/>
          <a:p>
            <a:pPr marL="0" indent="0">
              <a:lnSpc>
                <a:spcPts val="2400"/>
              </a:lnSpc>
              <a:buNone/>
            </a:pPr>
            <a:r>
              <a:rPr lang="en-US" sz="2000" b="1" dirty="0">
                <a:solidFill>
                  <a:schemeClr val="accent1"/>
                </a:solidFill>
              </a:rPr>
              <a:t>Great news!</a:t>
            </a:r>
            <a:endParaRPr lang="en-US" sz="2000" dirty="0"/>
          </a:p>
          <a:p>
            <a:pPr marL="0" indent="0">
              <a:lnSpc>
                <a:spcPts val="2400"/>
              </a:lnSpc>
              <a:buNone/>
            </a:pPr>
            <a:r>
              <a:rPr lang="en-US" sz="2000" dirty="0"/>
              <a:t>Effective April 1</a:t>
            </a:r>
            <a:r>
              <a:rPr lang="en-US" sz="2000" baseline="30000" dirty="0"/>
              <a:t>st</a:t>
            </a:r>
            <a:r>
              <a:rPr lang="en-US" sz="2000" dirty="0"/>
              <a:t>, 2023, the Government of Canada has permanently eliminated the accumulation of interest on the federal portion of student loans.</a:t>
            </a:r>
          </a:p>
          <a:p>
            <a:pPr marL="0" indent="0">
              <a:lnSpc>
                <a:spcPts val="2400"/>
              </a:lnSpc>
              <a:buNone/>
            </a:pPr>
            <a:endParaRPr lang="en-US" sz="2000" dirty="0"/>
          </a:p>
          <a:p>
            <a:pPr marL="0" indent="0">
              <a:lnSpc>
                <a:spcPts val="2400"/>
              </a:lnSpc>
              <a:buNone/>
            </a:pPr>
            <a:r>
              <a:rPr lang="en-US" sz="2000" b="1" dirty="0">
                <a:solidFill>
                  <a:schemeClr val="accent1"/>
                </a:solidFill>
              </a:rPr>
              <a:t>This means 80% of your student loan will never accrue interest!</a:t>
            </a:r>
          </a:p>
          <a:p>
            <a:pPr marL="0" indent="0">
              <a:lnSpc>
                <a:spcPts val="2400"/>
              </a:lnSpc>
              <a:buNone/>
            </a:pPr>
            <a:r>
              <a:rPr lang="en-US" sz="2000" dirty="0"/>
              <a:t>Only 20% (the Provincial portion) will accrue interest.</a:t>
            </a:r>
          </a:p>
          <a:p>
            <a:pPr marL="0" indent="0">
              <a:lnSpc>
                <a:spcPts val="2400"/>
              </a:lnSpc>
              <a:buNone/>
            </a:pPr>
            <a:endParaRPr lang="en-US" sz="2000" dirty="0"/>
          </a:p>
          <a:p>
            <a:pPr marL="0" indent="0">
              <a:lnSpc>
                <a:spcPts val="2400"/>
              </a:lnSpc>
              <a:buNone/>
            </a:pPr>
            <a:r>
              <a:rPr lang="en-US" sz="2000" dirty="0"/>
              <a:t>With this new change, students will save a lot of money in interest payments! </a:t>
            </a:r>
            <a:r>
              <a:rPr lang="en-US" sz="2000" dirty="0">
                <a:solidFill>
                  <a:schemeClr val="accent6"/>
                </a:solidFill>
              </a:rPr>
              <a:t>Hooray!</a:t>
            </a:r>
          </a:p>
          <a:p>
            <a:pPr marL="0" indent="0">
              <a:lnSpc>
                <a:spcPts val="2400"/>
              </a:lnSpc>
              <a:buNone/>
            </a:pPr>
            <a:endParaRPr lang="en-US" sz="2000" dirty="0"/>
          </a:p>
          <a:p>
            <a:pPr marL="0" indent="0">
              <a:lnSpc>
                <a:spcPts val="2400"/>
              </a:lnSpc>
              <a:buNone/>
            </a:pPr>
            <a:endParaRPr lang="en-US" sz="2000" dirty="0"/>
          </a:p>
        </p:txBody>
      </p:sp>
      <p:pic>
        <p:nvPicPr>
          <p:cNvPr id="7" name="Picture 6">
            <a:extLst>
              <a:ext uri="{FF2B5EF4-FFF2-40B4-BE49-F238E27FC236}">
                <a16:creationId xmlns:a16="http://schemas.microsoft.com/office/drawing/2014/main" id="{7706F423-5596-A0EA-C225-C1CFF6241C53}"/>
              </a:ext>
            </a:extLst>
          </p:cNvPr>
          <p:cNvPicPr>
            <a:picLocks noChangeAspect="1"/>
          </p:cNvPicPr>
          <p:nvPr/>
        </p:nvPicPr>
        <p:blipFill>
          <a:blip r:embed="rId2"/>
          <a:stretch>
            <a:fillRect/>
          </a:stretch>
        </p:blipFill>
        <p:spPr>
          <a:xfrm>
            <a:off x="3781334" y="5134415"/>
            <a:ext cx="1581332" cy="1506255"/>
          </a:xfrm>
          <a:prstGeom prst="rect">
            <a:avLst/>
          </a:prstGeom>
        </p:spPr>
      </p:pic>
    </p:spTree>
    <p:extLst>
      <p:ext uri="{BB962C8B-B14F-4D97-AF65-F5344CB8AC3E}">
        <p14:creationId xmlns:p14="http://schemas.microsoft.com/office/powerpoint/2010/main" val="426553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Total Cost of OSAP: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1"/>
            <a:ext cx="8638967" cy="4529355"/>
          </a:xfrm>
        </p:spPr>
        <p:txBody>
          <a:bodyPr>
            <a:normAutofit/>
          </a:bodyPr>
          <a:lstStyle/>
          <a:p>
            <a:pPr marL="0" indent="0">
              <a:lnSpc>
                <a:spcPts val="2400"/>
              </a:lnSpc>
              <a:buNone/>
            </a:pPr>
            <a:r>
              <a:rPr lang="en-US" sz="2000" b="1" dirty="0">
                <a:solidFill>
                  <a:schemeClr val="bg2"/>
                </a:solidFill>
              </a:rPr>
              <a:t>When to start repaying?</a:t>
            </a:r>
          </a:p>
          <a:p>
            <a:pPr marL="342900" indent="-342900">
              <a:lnSpc>
                <a:spcPts val="2400"/>
              </a:lnSpc>
            </a:pPr>
            <a:r>
              <a:rPr lang="en-US" sz="2000" dirty="0"/>
              <a:t>6 months after you graduate or leave the program</a:t>
            </a:r>
          </a:p>
          <a:p>
            <a:pPr marL="342900" indent="-342900">
              <a:lnSpc>
                <a:spcPts val="2400"/>
              </a:lnSpc>
            </a:pPr>
            <a:r>
              <a:rPr lang="en-US" sz="2000" dirty="0"/>
              <a:t>You do not need to repay OSAP while you are in school. (But if you can, it will greatly benefit you. We will learn why that is.)</a:t>
            </a:r>
          </a:p>
          <a:p>
            <a:pPr marL="0" indent="0">
              <a:lnSpc>
                <a:spcPts val="2400"/>
              </a:lnSpc>
              <a:buNone/>
            </a:pPr>
            <a:endParaRPr lang="en-US" sz="2000" dirty="0"/>
          </a:p>
          <a:p>
            <a:pPr marL="0" indent="0">
              <a:lnSpc>
                <a:spcPts val="2400"/>
              </a:lnSpc>
              <a:buNone/>
            </a:pPr>
            <a:r>
              <a:rPr lang="en-US" sz="2000" b="1" dirty="0">
                <a:solidFill>
                  <a:schemeClr val="bg2"/>
                </a:solidFill>
              </a:rPr>
              <a:t>Where to repay?</a:t>
            </a:r>
          </a:p>
          <a:p>
            <a:pPr marL="342900" indent="-342900">
              <a:lnSpc>
                <a:spcPts val="2400"/>
              </a:lnSpc>
            </a:pPr>
            <a:r>
              <a:rPr lang="en-US" sz="2000" dirty="0"/>
              <a:t>You will make payments to the National Student Loans Service Centre (NSLSC), not to OSAP.</a:t>
            </a:r>
          </a:p>
          <a:p>
            <a:pPr marL="0" indent="0">
              <a:lnSpc>
                <a:spcPts val="2400"/>
              </a:lnSpc>
              <a:buNone/>
            </a:pPr>
            <a:r>
              <a:rPr lang="en-US" sz="2000" dirty="0"/>
              <a:t>NSLSC website: </a:t>
            </a:r>
            <a:r>
              <a:rPr lang="en-US" sz="2000" dirty="0">
                <a:hlinkClick r:id="rId2"/>
              </a:rPr>
              <a:t>https://www.csnpe-nslsc.canada.ca/</a:t>
            </a: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spTree>
    <p:extLst>
      <p:ext uri="{BB962C8B-B14F-4D97-AF65-F5344CB8AC3E}">
        <p14:creationId xmlns:p14="http://schemas.microsoft.com/office/powerpoint/2010/main" val="235185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Total Cost of OSAP: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r>
              <a:rPr lang="en-US" sz="2000" dirty="0"/>
              <a:t>It is important to know that the principal is split into two portions, because they carry different interest rates!</a:t>
            </a:r>
          </a:p>
          <a:p>
            <a:pPr marL="0" indent="0">
              <a:lnSpc>
                <a:spcPts val="2400"/>
              </a:lnSpc>
              <a:buNone/>
            </a:pPr>
            <a:endParaRPr lang="en-US" sz="2000" dirty="0"/>
          </a:p>
          <a:p>
            <a:pPr marL="0" indent="0">
              <a:lnSpc>
                <a:spcPts val="2400"/>
              </a:lnSpc>
              <a:buNone/>
            </a:pPr>
            <a:r>
              <a:rPr lang="en-US" sz="2000" dirty="0"/>
              <a:t>NSLSC shows the interest rates for the two portions: </a:t>
            </a:r>
            <a:r>
              <a:rPr lang="en-US" sz="2000" dirty="0">
                <a:hlinkClick r:id="rId2"/>
              </a:rPr>
              <a:t>NSLSC Interest Rate section</a:t>
            </a:r>
            <a:endParaRPr lang="en-US" sz="2000" dirty="0"/>
          </a:p>
          <a:p>
            <a:pPr marL="0" indent="0">
              <a:lnSpc>
                <a:spcPts val="2400"/>
              </a:lnSpc>
              <a:buNone/>
            </a:pPr>
            <a:endParaRPr lang="en-US" sz="2000" dirty="0"/>
          </a:p>
          <a:p>
            <a:pPr marL="0" indent="0">
              <a:lnSpc>
                <a:spcPts val="2400"/>
              </a:lnSpc>
              <a:buNone/>
            </a:pPr>
            <a:r>
              <a:rPr lang="en-US" sz="2000" dirty="0"/>
              <a:t>For example: The interest rates for 2023</a:t>
            </a:r>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p:txBody>
      </p:sp>
      <p:pic>
        <p:nvPicPr>
          <p:cNvPr id="6" name="Picture 5">
            <a:extLst>
              <a:ext uri="{FF2B5EF4-FFF2-40B4-BE49-F238E27FC236}">
                <a16:creationId xmlns:a16="http://schemas.microsoft.com/office/drawing/2014/main" id="{380B93F5-01B9-9DAC-1A96-FD38CAF04FD7}"/>
              </a:ext>
            </a:extLst>
          </p:cNvPr>
          <p:cNvPicPr>
            <a:picLocks noChangeAspect="1"/>
          </p:cNvPicPr>
          <p:nvPr/>
        </p:nvPicPr>
        <p:blipFill>
          <a:blip r:embed="rId3"/>
          <a:stretch>
            <a:fillRect/>
          </a:stretch>
        </p:blipFill>
        <p:spPr>
          <a:xfrm>
            <a:off x="0" y="4088922"/>
            <a:ext cx="9144000" cy="2604883"/>
          </a:xfrm>
          <a:prstGeom prst="rect">
            <a:avLst/>
          </a:prstGeom>
          <a:ln>
            <a:solidFill>
              <a:schemeClr val="tx1">
                <a:lumMod val="50000"/>
                <a:lumOff val="50000"/>
              </a:schemeClr>
            </a:solidFill>
          </a:ln>
        </p:spPr>
      </p:pic>
    </p:spTree>
    <p:extLst>
      <p:ext uri="{BB962C8B-B14F-4D97-AF65-F5344CB8AC3E}">
        <p14:creationId xmlns:p14="http://schemas.microsoft.com/office/powerpoint/2010/main" val="258598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Total Cost of OSAP: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r>
              <a:rPr lang="en-US" sz="2000" dirty="0"/>
              <a:t>Whoa! There were some new terms. For key terms that you do not understand, the </a:t>
            </a:r>
            <a:r>
              <a:rPr lang="en-US" sz="2000" dirty="0">
                <a:hlinkClick r:id="rId2"/>
              </a:rPr>
              <a:t>NSLSC Glossary Page </a:t>
            </a:r>
            <a:r>
              <a:rPr lang="en-US" sz="2000" dirty="0"/>
              <a:t>is helpful.</a:t>
            </a:r>
          </a:p>
          <a:p>
            <a:pPr marL="0" indent="0">
              <a:lnSpc>
                <a:spcPts val="2400"/>
              </a:lnSpc>
              <a:buNone/>
            </a:pPr>
            <a:endParaRPr lang="en-US" sz="2000" dirty="0"/>
          </a:p>
          <a:p>
            <a:pPr marL="0" indent="0">
              <a:lnSpc>
                <a:spcPts val="2400"/>
              </a:lnSpc>
              <a:buNone/>
            </a:pPr>
            <a:r>
              <a:rPr lang="en-US" sz="2000" b="1" dirty="0"/>
              <a:t>Prime Rate: </a:t>
            </a:r>
            <a:r>
              <a:rPr lang="en-US" sz="2000" dirty="0"/>
              <a:t>“The Prime Rate used by the NSLSC is based on the variable reference rates of interest declared by the five largest Canadian financial institutions. The Prime Rate is calculated by ignoring both the highest and the lowest of those five rates and taking the average of the remaining three rates.”</a:t>
            </a:r>
          </a:p>
          <a:p>
            <a:pPr marL="0" indent="0">
              <a:lnSpc>
                <a:spcPts val="2400"/>
              </a:lnSpc>
              <a:buNone/>
            </a:pPr>
            <a:endParaRPr lang="en-US" sz="2000" dirty="0"/>
          </a:p>
          <a:p>
            <a:pPr marL="0" indent="0">
              <a:lnSpc>
                <a:spcPts val="2400"/>
              </a:lnSpc>
              <a:buNone/>
            </a:pPr>
            <a:r>
              <a:rPr lang="en-US" sz="2000" dirty="0"/>
              <a:t>The </a:t>
            </a:r>
            <a:r>
              <a:rPr lang="en-US" sz="2000" b="1" dirty="0"/>
              <a:t>prime rate </a:t>
            </a:r>
            <a:r>
              <a:rPr lang="en-US" sz="2000" dirty="0"/>
              <a:t>is determined by the Bank of Canada and the five largest financial institutions. It changes from time to time. The prime rate affects interest rates on loans, mortgages, savings accounts, etc.</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spTree>
    <p:extLst>
      <p:ext uri="{BB962C8B-B14F-4D97-AF65-F5344CB8AC3E}">
        <p14:creationId xmlns:p14="http://schemas.microsoft.com/office/powerpoint/2010/main" val="268501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Total Cost of OSAP: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1"/>
            <a:ext cx="8638967" cy="4529355"/>
          </a:xfrm>
        </p:spPr>
        <p:txBody>
          <a:bodyPr>
            <a:normAutofit/>
          </a:bodyPr>
          <a:lstStyle/>
          <a:p>
            <a:pPr marL="0" indent="0">
              <a:lnSpc>
                <a:spcPts val="2400"/>
              </a:lnSpc>
              <a:buNone/>
            </a:pPr>
            <a:r>
              <a:rPr lang="en-US" sz="2000" dirty="0"/>
              <a:t>The Bank of Canada website keeps track of the most current prime rate: </a:t>
            </a:r>
            <a:r>
              <a:rPr lang="en-US" sz="2000" dirty="0">
                <a:hlinkClick r:id="rId2"/>
              </a:rPr>
              <a:t>https://www.bankofcanada.ca/rates/daily-digest/</a:t>
            </a:r>
            <a:endParaRPr lang="en-US" sz="2000" dirty="0"/>
          </a:p>
          <a:p>
            <a:pPr marL="0" indent="0">
              <a:lnSpc>
                <a:spcPts val="2400"/>
              </a:lnSpc>
              <a:buNone/>
            </a:pPr>
            <a:endParaRPr lang="en-US" sz="2000" dirty="0">
              <a:highlight>
                <a:srgbClr val="FFFF00"/>
              </a:highlight>
            </a:endParaRPr>
          </a:p>
          <a:p>
            <a:pPr marL="0" indent="0">
              <a:lnSpc>
                <a:spcPts val="2400"/>
              </a:lnSpc>
              <a:buNone/>
            </a:pPr>
            <a:r>
              <a:rPr lang="en-US" sz="2000" b="1" dirty="0"/>
              <a:t>Look and see: What is the current prime rate?</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pic>
        <p:nvPicPr>
          <p:cNvPr id="5" name="Picture 4">
            <a:extLst>
              <a:ext uri="{FF2B5EF4-FFF2-40B4-BE49-F238E27FC236}">
                <a16:creationId xmlns:a16="http://schemas.microsoft.com/office/drawing/2014/main" id="{AD50E645-D2DA-41EB-B046-F0E3A25A78DA}"/>
              </a:ext>
            </a:extLst>
          </p:cNvPr>
          <p:cNvPicPr>
            <a:picLocks noChangeAspect="1"/>
          </p:cNvPicPr>
          <p:nvPr/>
        </p:nvPicPr>
        <p:blipFill>
          <a:blip r:embed="rId3"/>
          <a:stretch>
            <a:fillRect/>
          </a:stretch>
        </p:blipFill>
        <p:spPr>
          <a:xfrm>
            <a:off x="3726833" y="4419841"/>
            <a:ext cx="1690333" cy="1800205"/>
          </a:xfrm>
          <a:prstGeom prst="rect">
            <a:avLst/>
          </a:prstGeom>
        </p:spPr>
      </p:pic>
    </p:spTree>
    <p:extLst>
      <p:ext uri="{BB962C8B-B14F-4D97-AF65-F5344CB8AC3E}">
        <p14:creationId xmlns:p14="http://schemas.microsoft.com/office/powerpoint/2010/main" val="398827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Total Cost of OSAP: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25880"/>
            <a:ext cx="8638967" cy="5372631"/>
          </a:xfrm>
        </p:spPr>
        <p:txBody>
          <a:bodyPr>
            <a:normAutofit/>
          </a:bodyPr>
          <a:lstStyle/>
          <a:p>
            <a:pPr marL="0" indent="0">
              <a:lnSpc>
                <a:spcPts val="2400"/>
              </a:lnSpc>
              <a:buNone/>
            </a:pPr>
            <a:r>
              <a:rPr lang="en-US" sz="1800" dirty="0"/>
              <a:t>Example:</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br>
              <a:rPr lang="en-US" sz="2000" dirty="0"/>
            </a:br>
            <a:r>
              <a:rPr lang="en-US" sz="1800" dirty="0"/>
              <a:t>Prime rate as of April 2023 = 6.70%</a:t>
            </a:r>
          </a:p>
          <a:p>
            <a:pPr marL="0" indent="0">
              <a:lnSpc>
                <a:spcPts val="2400"/>
              </a:lnSpc>
              <a:buNone/>
            </a:pPr>
            <a:r>
              <a:rPr lang="en-US" sz="1800" dirty="0"/>
              <a:t>Federal portion (Canada portion): Floating interest rate = </a:t>
            </a:r>
            <a:r>
              <a:rPr lang="en-US" sz="1800" b="1" dirty="0">
                <a:solidFill>
                  <a:schemeClr val="accent1"/>
                </a:solidFill>
              </a:rPr>
              <a:t>0%!</a:t>
            </a:r>
          </a:p>
          <a:p>
            <a:pPr marL="0" indent="0">
              <a:lnSpc>
                <a:spcPts val="2400"/>
              </a:lnSpc>
              <a:buNone/>
            </a:pPr>
            <a:r>
              <a:rPr lang="en-US" sz="1800" dirty="0"/>
              <a:t>			           Fixed interest rate = </a:t>
            </a:r>
            <a:r>
              <a:rPr lang="en-US" sz="1800" b="1" dirty="0">
                <a:solidFill>
                  <a:schemeClr val="accent1"/>
                </a:solidFill>
              </a:rPr>
              <a:t>0%!</a:t>
            </a:r>
          </a:p>
          <a:p>
            <a:pPr marL="0" indent="0">
              <a:lnSpc>
                <a:spcPts val="2400"/>
              </a:lnSpc>
              <a:buNone/>
            </a:pPr>
            <a:r>
              <a:rPr lang="en-US" sz="1800" dirty="0"/>
              <a:t>Provincial portion (for Ontario):     Floating interest rate = 6.70% + 1.0% = </a:t>
            </a:r>
            <a:r>
              <a:rPr lang="en-US" sz="1800" b="1" dirty="0">
                <a:solidFill>
                  <a:schemeClr val="accent1"/>
                </a:solidFill>
              </a:rPr>
              <a:t>7.70%</a:t>
            </a:r>
          </a:p>
          <a:p>
            <a:pPr marL="0" indent="0">
              <a:lnSpc>
                <a:spcPts val="2400"/>
              </a:lnSpc>
              <a:buNone/>
            </a:pPr>
            <a:r>
              <a:rPr lang="en-US" sz="2000" dirty="0"/>
              <a:t>			          </a:t>
            </a:r>
            <a:r>
              <a:rPr lang="en-US" sz="1800" dirty="0"/>
              <a:t>Fixed interest rate = not available </a:t>
            </a:r>
          </a:p>
          <a:p>
            <a:pPr marL="0" indent="0">
              <a:lnSpc>
                <a:spcPts val="2400"/>
              </a:lnSpc>
              <a:buNone/>
            </a:pPr>
            <a:r>
              <a:rPr lang="en-US" sz="1800" b="1" dirty="0">
                <a:solidFill>
                  <a:schemeClr val="accent1"/>
                </a:solidFill>
              </a:rPr>
              <a:t>These are the interest rates for the two portions of the principal!                                            </a:t>
            </a:r>
            <a:endParaRPr lang="en-US" sz="2000" b="1" dirty="0">
              <a:solidFill>
                <a:schemeClr val="accent1"/>
              </a:solidFill>
            </a:endParaRP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pic>
        <p:nvPicPr>
          <p:cNvPr id="5" name="Picture 4">
            <a:extLst>
              <a:ext uri="{FF2B5EF4-FFF2-40B4-BE49-F238E27FC236}">
                <a16:creationId xmlns:a16="http://schemas.microsoft.com/office/drawing/2014/main" id="{FFC56F87-BFF4-3BEF-4732-3D16B6832431}"/>
              </a:ext>
            </a:extLst>
          </p:cNvPr>
          <p:cNvPicPr>
            <a:picLocks noChangeAspect="1"/>
          </p:cNvPicPr>
          <p:nvPr/>
        </p:nvPicPr>
        <p:blipFill rotWithShape="1">
          <a:blip r:embed="rId2"/>
          <a:srcRect l="1124" t="37083" r="1798"/>
          <a:stretch/>
        </p:blipFill>
        <p:spPr>
          <a:xfrm>
            <a:off x="132453" y="1831983"/>
            <a:ext cx="8876871" cy="1638920"/>
          </a:xfrm>
          <a:prstGeom prst="rect">
            <a:avLst/>
          </a:prstGeom>
          <a:ln>
            <a:solidFill>
              <a:schemeClr val="tx1">
                <a:lumMod val="50000"/>
                <a:lumOff val="50000"/>
              </a:schemeClr>
            </a:solidFill>
          </a:ln>
        </p:spPr>
      </p:pic>
    </p:spTree>
    <p:extLst>
      <p:ext uri="{BB962C8B-B14F-4D97-AF65-F5344CB8AC3E}">
        <p14:creationId xmlns:p14="http://schemas.microsoft.com/office/powerpoint/2010/main" val="27985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Floating vs. Fixed Rates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828800"/>
            <a:ext cx="8638967" cy="4391246"/>
          </a:xfrm>
        </p:spPr>
        <p:txBody>
          <a:bodyPr>
            <a:normAutofit/>
          </a:bodyPr>
          <a:lstStyle/>
          <a:p>
            <a:pPr marL="0" indent="0">
              <a:lnSpc>
                <a:spcPts val="2400"/>
              </a:lnSpc>
              <a:buNone/>
            </a:pPr>
            <a:r>
              <a:rPr lang="en-US" sz="2000" b="1" dirty="0"/>
              <a:t>Floating Interest Rate: </a:t>
            </a:r>
            <a:r>
              <a:rPr lang="en-US" sz="2000" dirty="0"/>
              <a:t>“A rate of interest that varies over time with the prime rate. This means that the interest you are charged during repayment of your loan will increase and decrease along with the prime rate.”</a:t>
            </a:r>
          </a:p>
          <a:p>
            <a:pPr marL="0" indent="0">
              <a:lnSpc>
                <a:spcPts val="2400"/>
              </a:lnSpc>
              <a:buNone/>
            </a:pPr>
            <a:endParaRPr lang="en-US" sz="2000" dirty="0">
              <a:highlight>
                <a:srgbClr val="FFFF00"/>
              </a:highlight>
            </a:endParaRPr>
          </a:p>
          <a:p>
            <a:pPr marL="0" indent="0">
              <a:lnSpc>
                <a:spcPts val="2400"/>
              </a:lnSpc>
              <a:buNone/>
            </a:pPr>
            <a:r>
              <a:rPr lang="en-US" sz="2000" b="1" dirty="0"/>
              <a:t>Fixed Interest Rate: </a:t>
            </a:r>
            <a:r>
              <a:rPr lang="en-US" sz="2000" dirty="0"/>
              <a:t>“A stable rate of interest. If you choose a fixed rate, you will be charged the same interest rate throughout your repayment period.”</a:t>
            </a:r>
          </a:p>
          <a:p>
            <a:pPr marL="0" indent="0">
              <a:lnSpc>
                <a:spcPts val="2400"/>
              </a:lnSpc>
              <a:buNone/>
            </a:pPr>
            <a:endParaRPr lang="en-US" sz="2000" dirty="0"/>
          </a:p>
          <a:p>
            <a:pPr marL="0" indent="0">
              <a:lnSpc>
                <a:spcPts val="2400"/>
              </a:lnSpc>
              <a:buNone/>
            </a:pPr>
            <a:r>
              <a:rPr lang="en-US" sz="1900" b="1" dirty="0"/>
              <a:t>Source:</a:t>
            </a:r>
            <a:r>
              <a:rPr lang="en-US" sz="1800" dirty="0"/>
              <a:t> </a:t>
            </a:r>
            <a:r>
              <a:rPr lang="en-US" sz="1900" dirty="0">
                <a:hlinkClick r:id="rId2"/>
              </a:rPr>
              <a:t>NSLSC Glossary</a:t>
            </a:r>
            <a:endParaRPr lang="en-US" sz="19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spTree>
    <p:extLst>
      <p:ext uri="{BB962C8B-B14F-4D97-AF65-F5344CB8AC3E}">
        <p14:creationId xmlns:p14="http://schemas.microsoft.com/office/powerpoint/2010/main" val="114713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A Special Note for Teachers</a:t>
            </a:r>
          </a:p>
        </p:txBody>
      </p:sp>
      <p:pic>
        <p:nvPicPr>
          <p:cNvPr id="6" name="Picture 5">
            <a:extLst>
              <a:ext uri="{FF2B5EF4-FFF2-40B4-BE49-F238E27FC236}">
                <a16:creationId xmlns:a16="http://schemas.microsoft.com/office/drawing/2014/main" id="{A9853656-CD7E-E42D-9884-228304ED3055}"/>
              </a:ext>
            </a:extLst>
          </p:cNvPr>
          <p:cNvPicPr>
            <a:picLocks noChangeAspect="1"/>
          </p:cNvPicPr>
          <p:nvPr/>
        </p:nvPicPr>
        <p:blipFill rotWithShape="1">
          <a:blip r:embed="rId2"/>
          <a:srcRect l="1455" r="1182"/>
          <a:stretch/>
        </p:blipFill>
        <p:spPr>
          <a:xfrm>
            <a:off x="1803929" y="1613855"/>
            <a:ext cx="5533920" cy="4691405"/>
          </a:xfrm>
          <a:prstGeom prst="rect">
            <a:avLst/>
          </a:prstGeom>
        </p:spPr>
      </p:pic>
    </p:spTree>
    <p:extLst>
      <p:ext uri="{BB962C8B-B14F-4D97-AF65-F5344CB8AC3E}">
        <p14:creationId xmlns:p14="http://schemas.microsoft.com/office/powerpoint/2010/main" val="318783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Floating vs. Fixed Rates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r>
              <a:rPr lang="en-US" sz="2000" dirty="0"/>
              <a:t>For the federal portion, you do not need to worry about interest rates!</a:t>
            </a:r>
          </a:p>
          <a:p>
            <a:pPr marL="0" indent="0">
              <a:lnSpc>
                <a:spcPts val="2400"/>
              </a:lnSpc>
              <a:buNone/>
            </a:pPr>
            <a:r>
              <a:rPr lang="en-US" sz="2000" dirty="0"/>
              <a:t>For the provincial portion, you do not have a choice. Only a floating interest rate is available.</a:t>
            </a:r>
          </a:p>
          <a:p>
            <a:pPr marL="0" indent="0">
              <a:lnSpc>
                <a:spcPts val="2400"/>
              </a:lnSpc>
              <a:buNone/>
            </a:pPr>
            <a:endParaRPr lang="en-US" sz="20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p:txBody>
      </p:sp>
      <p:pic>
        <p:nvPicPr>
          <p:cNvPr id="5" name="Picture 4">
            <a:extLst>
              <a:ext uri="{FF2B5EF4-FFF2-40B4-BE49-F238E27FC236}">
                <a16:creationId xmlns:a16="http://schemas.microsoft.com/office/drawing/2014/main" id="{CA408B9C-C142-099C-0D07-750D03A9EAFC}"/>
              </a:ext>
            </a:extLst>
          </p:cNvPr>
          <p:cNvPicPr>
            <a:picLocks noChangeAspect="1"/>
          </p:cNvPicPr>
          <p:nvPr/>
        </p:nvPicPr>
        <p:blipFill rotWithShape="1">
          <a:blip r:embed="rId2"/>
          <a:srcRect l="1124" t="37083" r="1798"/>
          <a:stretch/>
        </p:blipFill>
        <p:spPr>
          <a:xfrm>
            <a:off x="132453" y="1831983"/>
            <a:ext cx="8876871" cy="1638920"/>
          </a:xfrm>
          <a:prstGeom prst="rect">
            <a:avLst/>
          </a:prstGeom>
          <a:ln>
            <a:solidFill>
              <a:schemeClr val="tx1">
                <a:lumMod val="50000"/>
                <a:lumOff val="50000"/>
              </a:schemeClr>
            </a:solidFill>
          </a:ln>
        </p:spPr>
      </p:pic>
    </p:spTree>
    <p:extLst>
      <p:ext uri="{BB962C8B-B14F-4D97-AF65-F5344CB8AC3E}">
        <p14:creationId xmlns:p14="http://schemas.microsoft.com/office/powerpoint/2010/main" val="2027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Dig Deeper: Floating vs. Fixed Rates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690692"/>
            <a:ext cx="8638967" cy="4529355"/>
          </a:xfrm>
        </p:spPr>
        <p:txBody>
          <a:bodyPr>
            <a:normAutofit/>
          </a:bodyPr>
          <a:lstStyle/>
          <a:p>
            <a:pPr marL="0" indent="0">
              <a:lnSpc>
                <a:spcPts val="2400"/>
              </a:lnSpc>
              <a:buNone/>
            </a:pPr>
            <a:r>
              <a:rPr lang="en-US" sz="2000" b="1" dirty="0">
                <a:solidFill>
                  <a:schemeClr val="accent1"/>
                </a:solidFill>
              </a:rPr>
              <a:t>We can no longer choose between a variable or fixed rate. </a:t>
            </a:r>
            <a:r>
              <a:rPr lang="en-US" sz="2000" dirty="0"/>
              <a:t>But it benefits us to learn about their implications. Let's spend a few minutes to examine their differences.</a:t>
            </a:r>
          </a:p>
          <a:p>
            <a:pPr marL="0" indent="0">
              <a:lnSpc>
                <a:spcPts val="2400"/>
              </a:lnSpc>
              <a:buNone/>
            </a:pPr>
            <a:endParaRPr lang="en-US" sz="2000" dirty="0"/>
          </a:p>
          <a:p>
            <a:pPr marL="0" indent="0">
              <a:lnSpc>
                <a:spcPts val="2400"/>
              </a:lnSpc>
              <a:buNone/>
            </a:pPr>
            <a:r>
              <a:rPr lang="en-US" sz="2000" dirty="0"/>
              <a:t>Choosing between a floating and fixed interest rate is very tricky!</a:t>
            </a:r>
          </a:p>
          <a:p>
            <a:pPr marL="0" indent="0">
              <a:lnSpc>
                <a:spcPts val="2400"/>
              </a:lnSpc>
              <a:buNone/>
            </a:pPr>
            <a:r>
              <a:rPr lang="en-US" sz="2000" dirty="0"/>
              <a:t>Take a look at the history of Canada prime rates to see how it fluctuated: </a:t>
            </a:r>
            <a:r>
              <a:rPr lang="en-US" sz="2000" dirty="0">
                <a:hlinkClick r:id="rId2"/>
              </a:rPr>
              <a:t>https://moneywise.ca/news/economy/what-is-the-prime-rate-in-canada</a:t>
            </a:r>
            <a:endParaRPr lang="en-US" sz="2000" dirty="0"/>
          </a:p>
          <a:p>
            <a:pPr marL="0" indent="0">
              <a:lnSpc>
                <a:spcPts val="2400"/>
              </a:lnSpc>
              <a:buNone/>
            </a:pPr>
            <a:endParaRPr lang="en-US" sz="2000" dirty="0"/>
          </a:p>
          <a:p>
            <a:pPr marL="0" indent="0">
              <a:lnSpc>
                <a:spcPts val="2400"/>
              </a:lnSpc>
              <a:buNone/>
            </a:pPr>
            <a:r>
              <a:rPr lang="en-US" sz="2000" dirty="0"/>
              <a:t>Then, answer the discussion questions on the next slide.</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pic>
        <p:nvPicPr>
          <p:cNvPr id="5" name="Picture 4">
            <a:extLst>
              <a:ext uri="{FF2B5EF4-FFF2-40B4-BE49-F238E27FC236}">
                <a16:creationId xmlns:a16="http://schemas.microsoft.com/office/drawing/2014/main" id="{6D7C0BDB-8FE5-CA9B-E096-AEC4E5EAAD5B}"/>
              </a:ext>
            </a:extLst>
          </p:cNvPr>
          <p:cNvPicPr>
            <a:picLocks noChangeAspect="1"/>
          </p:cNvPicPr>
          <p:nvPr/>
        </p:nvPicPr>
        <p:blipFill>
          <a:blip r:embed="rId3"/>
          <a:stretch>
            <a:fillRect/>
          </a:stretch>
        </p:blipFill>
        <p:spPr>
          <a:xfrm>
            <a:off x="6086462" y="5089922"/>
            <a:ext cx="1822217" cy="1130125"/>
          </a:xfrm>
          <a:prstGeom prst="rect">
            <a:avLst/>
          </a:prstGeom>
        </p:spPr>
      </p:pic>
    </p:spTree>
    <p:extLst>
      <p:ext uri="{BB962C8B-B14F-4D97-AF65-F5344CB8AC3E}">
        <p14:creationId xmlns:p14="http://schemas.microsoft.com/office/powerpoint/2010/main" val="31190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Pause and Discuss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r>
              <a:rPr lang="en-US" sz="2000" b="1" dirty="0"/>
              <a:t>Think-Pair-Share</a:t>
            </a:r>
          </a:p>
          <a:p>
            <a:pPr marL="0" indent="0">
              <a:lnSpc>
                <a:spcPts val="2400"/>
              </a:lnSpc>
              <a:buNone/>
            </a:pPr>
            <a:endParaRPr lang="en-US" sz="2000" dirty="0"/>
          </a:p>
          <a:p>
            <a:pPr marL="457200" indent="-457200">
              <a:lnSpc>
                <a:spcPts val="2400"/>
              </a:lnSpc>
              <a:buSzPct val="100000"/>
              <a:buFont typeface="Arial" panose="020B0604020202020204" pitchFamily="34" charset="0"/>
              <a:buAutoNum type="arabicPeriod"/>
            </a:pPr>
            <a:r>
              <a:rPr lang="en-US" sz="2000" dirty="0"/>
              <a:t>When the prime rate was relatively high (for example, 4.70%), do you think it is beneficial to fix your interest rate at this level as you repay your student loan?</a:t>
            </a:r>
          </a:p>
          <a:p>
            <a:pPr marL="457200" indent="-457200">
              <a:lnSpc>
                <a:spcPts val="2400"/>
              </a:lnSpc>
              <a:buSzPct val="100000"/>
              <a:buAutoNum type="arabicPeriod"/>
            </a:pPr>
            <a:r>
              <a:rPr lang="en-US" sz="2000" dirty="0"/>
              <a:t>When the prime rate was relatively low (for example, 2.50%), do you think it is beneficial to fix your interest rate at this level as you repay your student loan?</a:t>
            </a:r>
          </a:p>
          <a:p>
            <a:pPr marL="0" indent="0">
              <a:lnSpc>
                <a:spcPts val="2400"/>
              </a:lnSpc>
              <a:buNone/>
            </a:pPr>
            <a:endParaRPr lang="en-US" sz="2000" dirty="0"/>
          </a:p>
          <a:p>
            <a:pPr marL="0" indent="0">
              <a:lnSpc>
                <a:spcPts val="2400"/>
              </a:lnSpc>
              <a:buNone/>
            </a:pPr>
            <a:endParaRPr lang="en-US" sz="2000" dirty="0"/>
          </a:p>
        </p:txBody>
      </p:sp>
      <p:pic>
        <p:nvPicPr>
          <p:cNvPr id="4" name="Content Placeholder 4" descr="Content Placeholder 4">
            <a:extLst>
              <a:ext uri="{FF2B5EF4-FFF2-40B4-BE49-F238E27FC236}">
                <a16:creationId xmlns:a16="http://schemas.microsoft.com/office/drawing/2014/main" id="{A80F8724-7A3D-3054-D5FE-42EF588F7C69}"/>
              </a:ext>
            </a:extLst>
          </p:cNvPr>
          <p:cNvPicPr>
            <a:picLocks noChangeAspect="1"/>
          </p:cNvPicPr>
          <p:nvPr/>
        </p:nvPicPr>
        <p:blipFill>
          <a:blip r:embed="rId2"/>
          <a:stretch>
            <a:fillRect/>
          </a:stretch>
        </p:blipFill>
        <p:spPr>
          <a:xfrm>
            <a:off x="6535370" y="4270248"/>
            <a:ext cx="1535252" cy="1723792"/>
          </a:xfrm>
          <a:prstGeom prst="rect">
            <a:avLst/>
          </a:prstGeom>
          <a:ln w="12700">
            <a:miter lim="400000"/>
          </a:ln>
        </p:spPr>
      </p:pic>
    </p:spTree>
    <p:extLst>
      <p:ext uri="{BB962C8B-B14F-4D97-AF65-F5344CB8AC3E}">
        <p14:creationId xmlns:p14="http://schemas.microsoft.com/office/powerpoint/2010/main" val="3727880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Dig Deeper: Floating vs. Fixed Rates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1"/>
            <a:ext cx="8638967" cy="4155305"/>
          </a:xfrm>
        </p:spPr>
        <p:txBody>
          <a:bodyPr>
            <a:normAutofit/>
          </a:bodyPr>
          <a:lstStyle/>
          <a:p>
            <a:pPr marL="0" indent="0">
              <a:lnSpc>
                <a:spcPts val="2400"/>
              </a:lnSpc>
              <a:buNone/>
            </a:pPr>
            <a:r>
              <a:rPr lang="en-US" sz="2000" b="1" dirty="0"/>
              <a:t>General guidelines:</a:t>
            </a:r>
          </a:p>
          <a:p>
            <a:pPr marL="342900" indent="-342900">
              <a:lnSpc>
                <a:spcPts val="2400"/>
              </a:lnSpc>
            </a:pPr>
            <a:r>
              <a:rPr lang="en-US" sz="2000" dirty="0"/>
              <a:t>Floating interest rates can be riskier because it can change any time. However, you will benefit if the prime rate goes down.</a:t>
            </a:r>
          </a:p>
          <a:p>
            <a:pPr marL="342900" indent="-342900">
              <a:lnSpc>
                <a:spcPts val="2400"/>
              </a:lnSpc>
            </a:pPr>
            <a:r>
              <a:rPr lang="en-US" sz="2000" dirty="0"/>
              <a:t>Fixed interest rates can be less risky, because you know in advance how much you will pay, so you can budget better for it.</a:t>
            </a:r>
          </a:p>
          <a:p>
            <a:pPr marL="0" indent="0">
              <a:lnSpc>
                <a:spcPts val="2400"/>
              </a:lnSpc>
              <a:buNone/>
            </a:pPr>
            <a:endParaRPr lang="en-US" sz="2000" dirty="0"/>
          </a:p>
          <a:p>
            <a:pPr marL="0" indent="0">
              <a:lnSpc>
                <a:spcPts val="2400"/>
              </a:lnSpc>
              <a:buNone/>
            </a:pPr>
            <a:r>
              <a:rPr lang="en-US" sz="2000" dirty="0"/>
              <a:t>Applying what you learned so far, complete </a:t>
            </a:r>
            <a:r>
              <a:rPr lang="en-US" sz="2000" b="1" dirty="0"/>
              <a:t>“Part 2: Interest” </a:t>
            </a:r>
            <a:r>
              <a:rPr lang="en-US" sz="2000" dirty="0"/>
              <a:t>section of your activity.</a:t>
            </a:r>
          </a:p>
          <a:p>
            <a:pPr marL="342900" indent="-342900">
              <a:lnSpc>
                <a:spcPts val="2400"/>
              </a:lnSpc>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spTree>
    <p:extLst>
      <p:ext uri="{BB962C8B-B14F-4D97-AF65-F5344CB8AC3E}">
        <p14:creationId xmlns:p14="http://schemas.microsoft.com/office/powerpoint/2010/main" val="416604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Total Cost of OSAP: No Repayments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r>
              <a:rPr lang="en-US" sz="2000" dirty="0">
                <a:solidFill>
                  <a:schemeClr val="tx1"/>
                </a:solidFill>
                <a:latin typeface="+mn-lt"/>
                <a:cs typeface="Times New Roman" panose="02020603050405020304" pitchFamily="18" charset="0"/>
              </a:rPr>
              <a:t>As you pay back your OSAP loan, your principal and interest amounts will decrease over time. </a:t>
            </a:r>
          </a:p>
          <a:p>
            <a:pPr marL="0" indent="0">
              <a:lnSpc>
                <a:spcPts val="2400"/>
              </a:lnSpc>
              <a:buNone/>
            </a:pPr>
            <a:r>
              <a:rPr lang="en-US" sz="2000" dirty="0">
                <a:solidFill>
                  <a:schemeClr val="tx1"/>
                </a:solidFill>
                <a:latin typeface="+mn-lt"/>
                <a:cs typeface="Times New Roman" panose="02020603050405020304" pitchFamily="18" charset="0"/>
              </a:rPr>
              <a:t>To calculate how your loan decreases, we must understand the concept of “</a:t>
            </a:r>
            <a:r>
              <a:rPr lang="en-US" sz="2000" b="1" dirty="0">
                <a:solidFill>
                  <a:schemeClr val="tx1"/>
                </a:solidFill>
                <a:latin typeface="+mn-lt"/>
                <a:cs typeface="Times New Roman" panose="02020603050405020304" pitchFamily="18" charset="0"/>
              </a:rPr>
              <a:t>amortization</a:t>
            </a:r>
            <a:r>
              <a:rPr lang="en-US" sz="2000" dirty="0">
                <a:solidFill>
                  <a:schemeClr val="tx1"/>
                </a:solidFill>
                <a:latin typeface="+mn-lt"/>
                <a:cs typeface="Times New Roman" panose="02020603050405020304" pitchFamily="18" charset="0"/>
              </a:rPr>
              <a:t>”. You will learn this in Grade 12.</a:t>
            </a:r>
            <a:endParaRPr lang="en-US" sz="2000" dirty="0"/>
          </a:p>
          <a:p>
            <a:pPr marL="0" indent="0">
              <a:lnSpc>
                <a:spcPts val="2400"/>
              </a:lnSpc>
              <a:buNone/>
            </a:pPr>
            <a:endParaRPr lang="en-US" sz="2000" dirty="0">
              <a:highlight>
                <a:srgbClr val="FFFF00"/>
              </a:highlight>
            </a:endParaRPr>
          </a:p>
          <a:p>
            <a:pPr marL="0" indent="0">
              <a:lnSpc>
                <a:spcPts val="2400"/>
              </a:lnSpc>
              <a:buNone/>
            </a:pPr>
            <a:r>
              <a:rPr lang="en-US" sz="2000" dirty="0"/>
              <a:t>For Part 3 of the activity, we will calculate how the OSAP loan grows </a:t>
            </a:r>
            <a:r>
              <a:rPr lang="en-US" sz="2000" b="1" dirty="0">
                <a:solidFill>
                  <a:schemeClr val="accent1"/>
                </a:solidFill>
              </a:rPr>
              <a:t>if you do not make repayments</a:t>
            </a:r>
            <a:r>
              <a:rPr lang="en-US" sz="2000" dirty="0"/>
              <a:t>. </a:t>
            </a:r>
            <a:endParaRPr lang="en-US" sz="2000" dirty="0">
              <a:highlight>
                <a:srgbClr val="FFFF00"/>
              </a:highlight>
            </a:endParaRPr>
          </a:p>
          <a:p>
            <a:pPr marL="0" indent="0">
              <a:lnSpc>
                <a:spcPts val="2400"/>
              </a:lnSpc>
              <a:buNone/>
            </a:pPr>
            <a:endParaRPr lang="en-US" sz="2000" dirty="0">
              <a:highlight>
                <a:srgbClr val="FFFF00"/>
              </a:highlight>
            </a:endParaRPr>
          </a:p>
          <a:p>
            <a:pPr marL="0" indent="0">
              <a:lnSpc>
                <a:spcPts val="2400"/>
              </a:lnSpc>
              <a:buNone/>
            </a:pPr>
            <a:endParaRPr lang="en-US" sz="2000" dirty="0"/>
          </a:p>
          <a:p>
            <a:pPr marL="0" indent="0">
              <a:lnSpc>
                <a:spcPts val="2400"/>
              </a:lnSpc>
              <a:buNone/>
            </a:pPr>
            <a:endParaRPr lang="en-US" sz="2000" dirty="0">
              <a:highlight>
                <a:srgbClr val="FFFF00"/>
              </a:highlight>
            </a:endParaRP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pic>
        <p:nvPicPr>
          <p:cNvPr id="4" name="Picture 3">
            <a:extLst>
              <a:ext uri="{FF2B5EF4-FFF2-40B4-BE49-F238E27FC236}">
                <a16:creationId xmlns:a16="http://schemas.microsoft.com/office/drawing/2014/main" id="{979079E8-CFDC-8DAD-E870-5395AAE28820}"/>
              </a:ext>
            </a:extLst>
          </p:cNvPr>
          <p:cNvPicPr>
            <a:picLocks noChangeAspect="1"/>
          </p:cNvPicPr>
          <p:nvPr/>
        </p:nvPicPr>
        <p:blipFill>
          <a:blip r:embed="rId2"/>
          <a:stretch>
            <a:fillRect/>
          </a:stretch>
        </p:blipFill>
        <p:spPr>
          <a:xfrm>
            <a:off x="3804019" y="4625537"/>
            <a:ext cx="1533739" cy="1562318"/>
          </a:xfrm>
          <a:prstGeom prst="rect">
            <a:avLst/>
          </a:prstGeom>
        </p:spPr>
      </p:pic>
    </p:spTree>
    <p:extLst>
      <p:ext uri="{BB962C8B-B14F-4D97-AF65-F5344CB8AC3E}">
        <p14:creationId xmlns:p14="http://schemas.microsoft.com/office/powerpoint/2010/main" val="284446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Total Cost of OSAP: No Repayments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r>
              <a:rPr lang="en-US" sz="2000" dirty="0"/>
              <a:t>Reminder:</a:t>
            </a:r>
          </a:p>
          <a:p>
            <a:pPr marL="342900" indent="-342900">
              <a:lnSpc>
                <a:spcPts val="2400"/>
              </a:lnSpc>
            </a:pPr>
            <a:r>
              <a:rPr lang="en-US" sz="2000" dirty="0"/>
              <a:t>OSAP student loan charges </a:t>
            </a:r>
            <a:r>
              <a:rPr lang="en-US" sz="2000" b="1" dirty="0"/>
              <a:t>daily simple interest</a:t>
            </a:r>
            <a:r>
              <a:rPr lang="en-US" sz="2000" dirty="0"/>
              <a:t>.</a:t>
            </a:r>
          </a:p>
          <a:p>
            <a:pPr marL="342900" indent="-342900">
              <a:lnSpc>
                <a:spcPts val="2400"/>
              </a:lnSpc>
            </a:pPr>
            <a:r>
              <a:rPr lang="en-US" sz="2000" dirty="0"/>
              <a:t>Your OSAP loan </a:t>
            </a:r>
            <a:r>
              <a:rPr lang="en-US" sz="2000" b="1" dirty="0"/>
              <a:t>does</a:t>
            </a:r>
            <a:r>
              <a:rPr lang="en-US" sz="2000" dirty="0"/>
              <a:t> </a:t>
            </a:r>
            <a:r>
              <a:rPr lang="en-US" sz="2000" b="1" dirty="0"/>
              <a:t>not</a:t>
            </a:r>
            <a:r>
              <a:rPr lang="en-US" sz="2000" dirty="0"/>
              <a:t> accrue interest while you are in school!</a:t>
            </a:r>
          </a:p>
          <a:p>
            <a:pPr marL="342900" indent="-342900">
              <a:lnSpc>
                <a:spcPts val="2400"/>
              </a:lnSpc>
            </a:pPr>
            <a:r>
              <a:rPr lang="en-US" sz="2000" dirty="0"/>
              <a:t>Federal portion: It </a:t>
            </a:r>
            <a:r>
              <a:rPr lang="en-US" sz="2000" b="1" dirty="0"/>
              <a:t>does</a:t>
            </a:r>
            <a:r>
              <a:rPr lang="en-US" sz="2000" dirty="0"/>
              <a:t> </a:t>
            </a:r>
            <a:r>
              <a:rPr lang="en-US" sz="2000" b="1" dirty="0"/>
              <a:t>not</a:t>
            </a:r>
            <a:r>
              <a:rPr lang="en-US" sz="2000" dirty="0"/>
              <a:t> accrue interest within 6 months after you leave school. This is the </a:t>
            </a:r>
            <a:r>
              <a:rPr lang="en-US" sz="2000" b="1" dirty="0"/>
              <a:t>6-month grace period</a:t>
            </a:r>
            <a:r>
              <a:rPr lang="en-US" sz="2000" dirty="0"/>
              <a:t>.</a:t>
            </a:r>
          </a:p>
          <a:p>
            <a:pPr marL="342900" indent="-342900">
              <a:lnSpc>
                <a:spcPts val="2400"/>
              </a:lnSpc>
            </a:pPr>
            <a:r>
              <a:rPr lang="en-US" sz="2000" dirty="0"/>
              <a:t>Provincial portion: It </a:t>
            </a:r>
            <a:r>
              <a:rPr lang="en-US" sz="2000" b="1" dirty="0"/>
              <a:t>does</a:t>
            </a:r>
            <a:r>
              <a:rPr lang="en-US" sz="2000" dirty="0"/>
              <a:t> accrue interest after you leave school. There is no grace period.</a:t>
            </a:r>
          </a:p>
          <a:p>
            <a:pPr marL="342900" indent="-342900">
              <a:lnSpc>
                <a:spcPts val="2400"/>
              </a:lnSpc>
            </a:pPr>
            <a:r>
              <a:rPr lang="en-US" sz="2000" dirty="0"/>
              <a:t>OSAP defaults to 9.5 years of repayment (or 114 months).</a:t>
            </a:r>
          </a:p>
          <a:p>
            <a:pPr marL="0" indent="0">
              <a:lnSpc>
                <a:spcPts val="2400"/>
              </a:lnSpc>
              <a:buNone/>
            </a:pPr>
            <a:endParaRPr lang="en-US" sz="2000" dirty="0"/>
          </a:p>
          <a:p>
            <a:pPr marL="342900" indent="-342900">
              <a:lnSpc>
                <a:spcPts val="2400"/>
              </a:lnSpc>
            </a:pPr>
            <a:endParaRPr lang="en-US" sz="2000" dirty="0"/>
          </a:p>
          <a:p>
            <a:pPr marL="0" indent="0">
              <a:lnSpc>
                <a:spcPts val="2400"/>
              </a:lnSpc>
              <a:buNone/>
            </a:pPr>
            <a:endParaRPr lang="en-US" sz="2000" b="1" dirty="0">
              <a:solidFill>
                <a:schemeClr val="accent1"/>
              </a:solidFill>
            </a:endParaRPr>
          </a:p>
          <a:p>
            <a:pPr marL="0" indent="0">
              <a:lnSpc>
                <a:spcPts val="2400"/>
              </a:lnSpc>
              <a:buNone/>
            </a:pPr>
            <a:r>
              <a:rPr lang="en-US" sz="2000" b="1" dirty="0">
                <a:solidFill>
                  <a:schemeClr val="accent1"/>
                </a:solidFill>
              </a:rPr>
              <a:t>Our OSAP Calculator considers all of these factors.</a:t>
            </a:r>
          </a:p>
          <a:p>
            <a:pPr marL="0" indent="0">
              <a:lnSpc>
                <a:spcPts val="2400"/>
              </a:lnSpc>
              <a:buNone/>
            </a:pPr>
            <a:endParaRPr lang="en-US" sz="2000" dirty="0"/>
          </a:p>
        </p:txBody>
      </p:sp>
      <p:pic>
        <p:nvPicPr>
          <p:cNvPr id="5" name="Picture 4">
            <a:extLst>
              <a:ext uri="{FF2B5EF4-FFF2-40B4-BE49-F238E27FC236}">
                <a16:creationId xmlns:a16="http://schemas.microsoft.com/office/drawing/2014/main" id="{E7F72F01-D495-820E-07A7-FA907306DE78}"/>
              </a:ext>
            </a:extLst>
          </p:cNvPr>
          <p:cNvPicPr>
            <a:picLocks noChangeAspect="1"/>
          </p:cNvPicPr>
          <p:nvPr/>
        </p:nvPicPr>
        <p:blipFill>
          <a:blip r:embed="rId2"/>
          <a:stretch>
            <a:fillRect/>
          </a:stretch>
        </p:blipFill>
        <p:spPr>
          <a:xfrm rot="455320">
            <a:off x="7228164" y="4262907"/>
            <a:ext cx="587987" cy="791281"/>
          </a:xfrm>
          <a:prstGeom prst="rect">
            <a:avLst/>
          </a:prstGeom>
        </p:spPr>
      </p:pic>
      <p:sp>
        <p:nvSpPr>
          <p:cNvPr id="6" name="TextBox 5">
            <a:extLst>
              <a:ext uri="{FF2B5EF4-FFF2-40B4-BE49-F238E27FC236}">
                <a16:creationId xmlns:a16="http://schemas.microsoft.com/office/drawing/2014/main" id="{45777F4F-FAC3-C66A-58F6-908C8A49EE5C}"/>
              </a:ext>
            </a:extLst>
          </p:cNvPr>
          <p:cNvSpPr txBox="1"/>
          <p:nvPr/>
        </p:nvSpPr>
        <p:spPr>
          <a:xfrm>
            <a:off x="1400074" y="4658548"/>
            <a:ext cx="5733603" cy="707886"/>
          </a:xfrm>
          <a:prstGeom prst="rect">
            <a:avLst/>
          </a:prstGeom>
          <a:solidFill>
            <a:srgbClr val="00BFDF">
              <a:alpha val="20000"/>
            </a:srgbClr>
          </a:solidFill>
        </p:spPr>
        <p:txBody>
          <a:bodyPr wrap="square" rtlCol="0">
            <a:spAutoFit/>
          </a:bodyPr>
          <a:lstStyle/>
          <a:p>
            <a:r>
              <a:rPr lang="en-CA" sz="2000"/>
              <a:t>However, it is beneficial to repay your loan faster. We will look at this.</a:t>
            </a:r>
          </a:p>
        </p:txBody>
      </p:sp>
    </p:spTree>
    <p:extLst>
      <p:ext uri="{BB962C8B-B14F-4D97-AF65-F5344CB8AC3E}">
        <p14:creationId xmlns:p14="http://schemas.microsoft.com/office/powerpoint/2010/main" val="348582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20457"/>
            <a:ext cx="8638967" cy="4699590"/>
          </a:xfrm>
        </p:spPr>
        <p:txBody>
          <a:bodyPr>
            <a:normAutofit/>
          </a:bodyPr>
          <a:lstStyle/>
          <a:p>
            <a:pPr marL="0" indent="0">
              <a:lnSpc>
                <a:spcPts val="2400"/>
              </a:lnSpc>
              <a:buNone/>
            </a:pPr>
            <a:r>
              <a:rPr lang="en-US" sz="2000" dirty="0"/>
              <a:t>Read through </a:t>
            </a:r>
            <a:r>
              <a:rPr lang="en-US" sz="2000" b="1" dirty="0"/>
              <a:t>“Part 3: Future Value Without Repayments” </a:t>
            </a:r>
            <a:r>
              <a:rPr lang="en-US" sz="2000" dirty="0"/>
              <a:t>section. Enter the necessary information in the OSAP Calculator and answer questions 7-10.</a:t>
            </a:r>
          </a:p>
          <a:p>
            <a:pPr marL="0" indent="0">
              <a:lnSpc>
                <a:spcPts val="2400"/>
              </a:lnSpc>
              <a:buNone/>
            </a:pPr>
            <a:endParaRPr lang="en-US" sz="2000" dirty="0"/>
          </a:p>
          <a:p>
            <a:pPr marL="0" indent="0">
              <a:lnSpc>
                <a:spcPts val="2400"/>
              </a:lnSpc>
              <a:buNone/>
            </a:pPr>
            <a:r>
              <a:rPr lang="en-US" sz="2000" dirty="0"/>
              <a:t>See the next slide for a special feature in the OSAP calculator.</a:t>
            </a:r>
          </a:p>
          <a:p>
            <a:pPr marL="0" indent="0">
              <a:lnSpc>
                <a:spcPts val="2400"/>
              </a:lnSpc>
              <a:buNone/>
            </a:pPr>
            <a:endParaRPr lang="en-US" sz="2000" dirty="0"/>
          </a:p>
          <a:p>
            <a:pPr marL="0" indent="0">
              <a:lnSpc>
                <a:spcPts val="2400"/>
              </a:lnSpc>
              <a:buNone/>
            </a:pPr>
            <a:endParaRPr lang="en-US" sz="2000" dirty="0">
              <a:highlight>
                <a:srgbClr val="FFFF00"/>
              </a:highlight>
            </a:endParaRP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pic>
        <p:nvPicPr>
          <p:cNvPr id="4" name="Picture 3">
            <a:extLst>
              <a:ext uri="{FF2B5EF4-FFF2-40B4-BE49-F238E27FC236}">
                <a16:creationId xmlns:a16="http://schemas.microsoft.com/office/drawing/2014/main" id="{4C2E85EC-3121-16A2-F21A-BB1826B55568}"/>
              </a:ext>
            </a:extLst>
          </p:cNvPr>
          <p:cNvPicPr>
            <a:picLocks noChangeAspect="1"/>
          </p:cNvPicPr>
          <p:nvPr/>
        </p:nvPicPr>
        <p:blipFill>
          <a:blip r:embed="rId2"/>
          <a:stretch>
            <a:fillRect/>
          </a:stretch>
        </p:blipFill>
        <p:spPr>
          <a:xfrm>
            <a:off x="6034627" y="4200785"/>
            <a:ext cx="2238330" cy="1388195"/>
          </a:xfrm>
          <a:prstGeom prst="rect">
            <a:avLst/>
          </a:prstGeom>
        </p:spPr>
      </p:pic>
    </p:spTree>
    <p:extLst>
      <p:ext uri="{BB962C8B-B14F-4D97-AF65-F5344CB8AC3E}">
        <p14:creationId xmlns:p14="http://schemas.microsoft.com/office/powerpoint/2010/main" val="1663789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20457"/>
            <a:ext cx="8638967" cy="4699590"/>
          </a:xfrm>
        </p:spPr>
        <p:txBody>
          <a:bodyPr>
            <a:normAutofit/>
          </a:bodyPr>
          <a:lstStyle/>
          <a:p>
            <a:pPr marL="0" indent="0">
              <a:lnSpc>
                <a:spcPts val="2400"/>
              </a:lnSpc>
              <a:buNone/>
            </a:pPr>
            <a:r>
              <a:rPr lang="en-US" sz="2000" dirty="0"/>
              <a:t>Students have the option to calculate the “total interest paid” using the spreadsheet or by hand. This applies to questions 8-10.</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highlight>
                <a:srgbClr val="FFFF00"/>
              </a:highlight>
            </a:endParaRP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grpSp>
        <p:nvGrpSpPr>
          <p:cNvPr id="8" name="Group 7">
            <a:extLst>
              <a:ext uri="{FF2B5EF4-FFF2-40B4-BE49-F238E27FC236}">
                <a16:creationId xmlns:a16="http://schemas.microsoft.com/office/drawing/2014/main" id="{007A1D2F-365F-ECF7-66B1-B065316B742D}"/>
              </a:ext>
            </a:extLst>
          </p:cNvPr>
          <p:cNvGrpSpPr/>
          <p:nvPr/>
        </p:nvGrpSpPr>
        <p:grpSpPr>
          <a:xfrm>
            <a:off x="125147" y="2781367"/>
            <a:ext cx="8891484" cy="1827576"/>
            <a:chOff x="-1111" y="3272603"/>
            <a:chExt cx="9145111" cy="1879707"/>
          </a:xfrm>
        </p:grpSpPr>
        <p:pic>
          <p:nvPicPr>
            <p:cNvPr id="5" name="Picture 4">
              <a:extLst>
                <a:ext uri="{FF2B5EF4-FFF2-40B4-BE49-F238E27FC236}">
                  <a16:creationId xmlns:a16="http://schemas.microsoft.com/office/drawing/2014/main" id="{D1FEA41A-8A43-0949-2A48-72A6BA42C247}"/>
                </a:ext>
              </a:extLst>
            </p:cNvPr>
            <p:cNvPicPr>
              <a:picLocks noChangeAspect="1"/>
            </p:cNvPicPr>
            <p:nvPr/>
          </p:nvPicPr>
          <p:blipFill>
            <a:blip r:embed="rId2"/>
            <a:stretch>
              <a:fillRect/>
            </a:stretch>
          </p:blipFill>
          <p:spPr>
            <a:xfrm>
              <a:off x="0" y="4212456"/>
              <a:ext cx="9144000" cy="939854"/>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6479518C-BA98-1310-60D0-1B2A9757384E}"/>
                </a:ext>
              </a:extLst>
            </p:cNvPr>
            <p:cNvPicPr>
              <a:picLocks noChangeAspect="1"/>
            </p:cNvPicPr>
            <p:nvPr/>
          </p:nvPicPr>
          <p:blipFill rotWithShape="1">
            <a:blip r:embed="rId3"/>
            <a:srcRect t="1088"/>
            <a:stretch/>
          </p:blipFill>
          <p:spPr>
            <a:xfrm>
              <a:off x="-1111" y="3272603"/>
              <a:ext cx="9144000" cy="939854"/>
            </a:xfrm>
            <a:prstGeom prst="rect">
              <a:avLst/>
            </a:prstGeom>
            <a:ln>
              <a:solidFill>
                <a:schemeClr val="tx1">
                  <a:lumMod val="50000"/>
                  <a:lumOff val="50000"/>
                </a:schemeClr>
              </a:solidFill>
            </a:ln>
          </p:spPr>
        </p:pic>
      </p:grpSp>
      <p:sp>
        <p:nvSpPr>
          <p:cNvPr id="9" name="Rectangle 8">
            <a:extLst>
              <a:ext uri="{FF2B5EF4-FFF2-40B4-BE49-F238E27FC236}">
                <a16:creationId xmlns:a16="http://schemas.microsoft.com/office/drawing/2014/main" id="{7F8763D3-39D0-C6B6-211E-246ED6D464FA}"/>
              </a:ext>
            </a:extLst>
          </p:cNvPr>
          <p:cNvSpPr/>
          <p:nvPr/>
        </p:nvSpPr>
        <p:spPr>
          <a:xfrm>
            <a:off x="8001000" y="2899461"/>
            <a:ext cx="1042418" cy="176513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D2B86CAA-0348-11C3-98A8-8C747720205E}"/>
              </a:ext>
            </a:extLst>
          </p:cNvPr>
          <p:cNvSpPr txBox="1"/>
          <p:nvPr/>
        </p:nvSpPr>
        <p:spPr>
          <a:xfrm>
            <a:off x="5313088" y="4788885"/>
            <a:ext cx="2255404" cy="1077218"/>
          </a:xfrm>
          <a:prstGeom prst="rect">
            <a:avLst/>
          </a:prstGeom>
          <a:solidFill>
            <a:schemeClr val="accent5">
              <a:lumMod val="20000"/>
              <a:lumOff val="80000"/>
            </a:schemeClr>
          </a:solidFill>
        </p:spPr>
        <p:txBody>
          <a:bodyPr wrap="square" rtlCol="0">
            <a:spAutoFit/>
          </a:bodyPr>
          <a:lstStyle/>
          <a:p>
            <a:r>
              <a:rPr lang="en-CA" sz="1600" dirty="0"/>
              <a:t>Students may enter a formula in these cells to calculate the “total interest paid”.</a:t>
            </a:r>
          </a:p>
        </p:txBody>
      </p:sp>
      <p:pic>
        <p:nvPicPr>
          <p:cNvPr id="12" name="Picture 11">
            <a:extLst>
              <a:ext uri="{FF2B5EF4-FFF2-40B4-BE49-F238E27FC236}">
                <a16:creationId xmlns:a16="http://schemas.microsoft.com/office/drawing/2014/main" id="{463F4F5B-F25B-2A29-C97D-98A6539CA406}"/>
              </a:ext>
            </a:extLst>
          </p:cNvPr>
          <p:cNvPicPr>
            <a:picLocks noChangeAspect="1"/>
          </p:cNvPicPr>
          <p:nvPr/>
        </p:nvPicPr>
        <p:blipFill>
          <a:blip r:embed="rId4"/>
          <a:stretch>
            <a:fillRect/>
          </a:stretch>
        </p:blipFill>
        <p:spPr>
          <a:xfrm rot="19442667" flipH="1" flipV="1">
            <a:off x="7623536" y="5028188"/>
            <a:ext cx="1334107" cy="546380"/>
          </a:xfrm>
          <a:prstGeom prst="rect">
            <a:avLst/>
          </a:prstGeom>
        </p:spPr>
      </p:pic>
    </p:spTree>
    <p:extLst>
      <p:ext uri="{BB962C8B-B14F-4D97-AF65-F5344CB8AC3E}">
        <p14:creationId xmlns:p14="http://schemas.microsoft.com/office/powerpoint/2010/main" val="362702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Important Reminder</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r>
              <a:rPr lang="en-US" sz="2000" dirty="0"/>
              <a:t>In Part 3 of the activity, we looked at how OSAP loan grows without repayments. In reality, you will make payments along the way. </a:t>
            </a:r>
            <a:r>
              <a:rPr lang="en-US" sz="2000" b="1" dirty="0">
                <a:solidFill>
                  <a:schemeClr val="accent1"/>
                </a:solidFill>
              </a:rPr>
              <a:t>Your total OSAP loan will be less than our calculations today. </a:t>
            </a:r>
          </a:p>
          <a:p>
            <a:pPr marL="0" indent="0">
              <a:lnSpc>
                <a:spcPts val="2400"/>
              </a:lnSpc>
              <a:buNone/>
            </a:pPr>
            <a:endParaRPr lang="en-US" sz="2000" dirty="0"/>
          </a:p>
          <a:p>
            <a:pPr marL="0" indent="0">
              <a:lnSpc>
                <a:spcPts val="2400"/>
              </a:lnSpc>
              <a:buNone/>
            </a:pPr>
            <a:r>
              <a:rPr lang="en-US" sz="2000" dirty="0"/>
              <a:t>You can do calculations that are more realistic using the </a:t>
            </a:r>
            <a:r>
              <a:rPr lang="en-US" sz="2000" b="1" dirty="0"/>
              <a:t>amortization method</a:t>
            </a:r>
            <a:r>
              <a:rPr lang="en-US" sz="2000" dirty="0"/>
              <a:t>. You will learn about </a:t>
            </a:r>
            <a:r>
              <a:rPr lang="en-US" sz="2000" b="1" dirty="0"/>
              <a:t>amortization</a:t>
            </a:r>
            <a:r>
              <a:rPr lang="en-US" sz="2000" dirty="0"/>
              <a:t> in a Grade 12 math class.</a:t>
            </a:r>
          </a:p>
          <a:p>
            <a:pPr marL="0" indent="0">
              <a:lnSpc>
                <a:spcPts val="2400"/>
              </a:lnSpc>
              <a:buNone/>
            </a:pPr>
            <a:endParaRPr lang="en-US" sz="2000" dirty="0"/>
          </a:p>
        </p:txBody>
      </p:sp>
      <p:pic>
        <p:nvPicPr>
          <p:cNvPr id="6" name="Picture 5">
            <a:extLst>
              <a:ext uri="{FF2B5EF4-FFF2-40B4-BE49-F238E27FC236}">
                <a16:creationId xmlns:a16="http://schemas.microsoft.com/office/drawing/2014/main" id="{B6F491ED-5D9C-4698-0495-87B68BD3069D}"/>
              </a:ext>
            </a:extLst>
          </p:cNvPr>
          <p:cNvPicPr>
            <a:picLocks noChangeAspect="1"/>
          </p:cNvPicPr>
          <p:nvPr/>
        </p:nvPicPr>
        <p:blipFill>
          <a:blip r:embed="rId2"/>
          <a:stretch>
            <a:fillRect/>
          </a:stretch>
        </p:blipFill>
        <p:spPr>
          <a:xfrm>
            <a:off x="1894337" y="4146254"/>
            <a:ext cx="5355325" cy="1586763"/>
          </a:xfrm>
          <a:prstGeom prst="rect">
            <a:avLst/>
          </a:prstGeom>
        </p:spPr>
      </p:pic>
    </p:spTree>
    <p:extLst>
      <p:ext uri="{BB962C8B-B14F-4D97-AF65-F5344CB8AC3E}">
        <p14:creationId xmlns:p14="http://schemas.microsoft.com/office/powerpoint/2010/main" val="3229149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CA7A68-C9CF-5C90-0459-F355B134117D}"/>
              </a:ext>
            </a:extLst>
          </p:cNvPr>
          <p:cNvSpPr/>
          <p:nvPr/>
        </p:nvSpPr>
        <p:spPr>
          <a:xfrm>
            <a:off x="1267592" y="5509324"/>
            <a:ext cx="6606594" cy="48913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OSAP Repayment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20457"/>
            <a:ext cx="8638967" cy="4699590"/>
          </a:xfrm>
        </p:spPr>
        <p:txBody>
          <a:bodyPr>
            <a:normAutofit fontScale="85000" lnSpcReduction="10000"/>
          </a:bodyPr>
          <a:lstStyle/>
          <a:p>
            <a:pPr marL="0" indent="0">
              <a:lnSpc>
                <a:spcPts val="2400"/>
              </a:lnSpc>
              <a:buNone/>
            </a:pPr>
            <a:r>
              <a:rPr lang="en-US" sz="2400" dirty="0"/>
              <a:t>The biggest question about OSAP is: “How do I repay it?”</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r>
              <a:rPr lang="en-US" sz="2200" dirty="0"/>
              <a:t>For example: If you make a monthly payment of $100, </a:t>
            </a:r>
            <a:r>
              <a:rPr lang="en-US" sz="2200" b="1" dirty="0">
                <a:solidFill>
                  <a:schemeClr val="accent1"/>
                </a:solidFill>
              </a:rPr>
              <a:t>$80 </a:t>
            </a:r>
            <a:r>
              <a:rPr lang="en-US" sz="2200" dirty="0"/>
              <a:t>goes to pay down your federal loan, and </a:t>
            </a:r>
            <a:r>
              <a:rPr lang="en-US" sz="2200" b="1" dirty="0">
                <a:solidFill>
                  <a:schemeClr val="accent1"/>
                </a:solidFill>
              </a:rPr>
              <a:t>$20 </a:t>
            </a:r>
            <a:r>
              <a:rPr lang="en-US" sz="2200" dirty="0"/>
              <a:t>goes to pay down your provincial loan.</a:t>
            </a:r>
          </a:p>
          <a:p>
            <a:pPr marL="0" indent="0">
              <a:lnSpc>
                <a:spcPts val="2400"/>
              </a:lnSpc>
              <a:buNone/>
            </a:pPr>
            <a:endParaRPr lang="en-US" sz="2200" dirty="0"/>
          </a:p>
          <a:p>
            <a:pPr marL="0" indent="0">
              <a:lnSpc>
                <a:spcPts val="2400"/>
              </a:lnSpc>
              <a:buNone/>
            </a:pPr>
            <a:r>
              <a:rPr lang="en-US" sz="2200" dirty="0"/>
              <a:t>Yes! Your OSAP principal is split 80/20. Your repayments are also split 80/20*!</a:t>
            </a:r>
          </a:p>
          <a:p>
            <a:pPr marL="0" indent="0">
              <a:lnSpc>
                <a:spcPts val="2400"/>
              </a:lnSpc>
              <a:buNone/>
            </a:pPr>
            <a:endParaRPr lang="en-US" sz="2200" dirty="0"/>
          </a:p>
          <a:p>
            <a:pPr marL="0" indent="0" algn="ctr">
              <a:lnSpc>
                <a:spcPts val="2400"/>
              </a:lnSpc>
              <a:buNone/>
            </a:pPr>
            <a:r>
              <a:rPr lang="en-US" sz="2200" dirty="0"/>
              <a:t>*</a:t>
            </a:r>
            <a:r>
              <a:rPr lang="en-US" sz="2200" dirty="0">
                <a:solidFill>
                  <a:schemeClr val="tx1"/>
                </a:solidFill>
              </a:rPr>
              <a:t>Call NSLSC to verify that their regulation has not changed. </a:t>
            </a:r>
            <a:endParaRPr lang="en-US" sz="2200" dirty="0"/>
          </a:p>
          <a:p>
            <a:pPr marL="0" indent="0">
              <a:lnSpc>
                <a:spcPts val="2400"/>
              </a:lnSpc>
              <a:buNone/>
            </a:pPr>
            <a:endParaRPr lang="en-US" sz="2000" dirty="0"/>
          </a:p>
          <a:p>
            <a:pPr marL="0" indent="0">
              <a:lnSpc>
                <a:spcPts val="2400"/>
              </a:lnSpc>
              <a:buNone/>
            </a:pPr>
            <a:endParaRPr lang="en-US" sz="2000" dirty="0">
              <a:highlight>
                <a:srgbClr val="FFFF00"/>
              </a:highlight>
            </a:endParaRP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sp>
        <p:nvSpPr>
          <p:cNvPr id="4" name="TextBox 3">
            <a:extLst>
              <a:ext uri="{FF2B5EF4-FFF2-40B4-BE49-F238E27FC236}">
                <a16:creationId xmlns:a16="http://schemas.microsoft.com/office/drawing/2014/main" id="{89D773FC-DC46-DE36-1FD3-33A64CCFD456}"/>
              </a:ext>
            </a:extLst>
          </p:cNvPr>
          <p:cNvSpPr txBox="1"/>
          <p:nvPr/>
        </p:nvSpPr>
        <p:spPr>
          <a:xfrm>
            <a:off x="251406" y="2338188"/>
            <a:ext cx="8412480" cy="1015663"/>
          </a:xfrm>
          <a:prstGeom prst="rect">
            <a:avLst/>
          </a:prstGeom>
          <a:solidFill>
            <a:schemeClr val="accent5">
              <a:lumMod val="20000"/>
              <a:lumOff val="80000"/>
            </a:schemeClr>
          </a:solidFill>
        </p:spPr>
        <p:txBody>
          <a:bodyPr wrap="square" rtlCol="0">
            <a:spAutoFit/>
          </a:bodyPr>
          <a:lstStyle/>
          <a:p>
            <a:r>
              <a:rPr lang="en-US" sz="2000" b="1" dirty="0"/>
              <a:t>Students may not know: </a:t>
            </a:r>
            <a:r>
              <a:rPr lang="en-US" sz="2000" dirty="0"/>
              <a:t>When you repay OSAP, </a:t>
            </a:r>
            <a:r>
              <a:rPr lang="en-US" sz="2000" b="1" dirty="0">
                <a:solidFill>
                  <a:schemeClr val="accent1"/>
                </a:solidFill>
              </a:rPr>
              <a:t>80%</a:t>
            </a:r>
            <a:r>
              <a:rPr lang="en-US" sz="2000" dirty="0"/>
              <a:t> of the repayment goes toward the federal loan, and </a:t>
            </a:r>
            <a:r>
              <a:rPr lang="en-US" sz="2000" b="1" dirty="0">
                <a:solidFill>
                  <a:schemeClr val="accent1"/>
                </a:solidFill>
              </a:rPr>
              <a:t>20%</a:t>
            </a:r>
            <a:r>
              <a:rPr lang="en-US" sz="2000" dirty="0"/>
              <a:t> of the repayment goes toward the provincial loan*.</a:t>
            </a:r>
          </a:p>
        </p:txBody>
      </p:sp>
    </p:spTree>
    <p:extLst>
      <p:ext uri="{BB962C8B-B14F-4D97-AF65-F5344CB8AC3E}">
        <p14:creationId xmlns:p14="http://schemas.microsoft.com/office/powerpoint/2010/main" val="203754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dirty="0">
                <a:solidFill>
                  <a:srgbClr val="093254"/>
                </a:solidFill>
                <a:latin typeface="Arial" panose="020B0604020202020204" pitchFamily="34" charset="0"/>
                <a:cs typeface="Arial" panose="020B0604020202020204" pitchFamily="34" charset="0"/>
              </a:rPr>
              <a:t>Introduction</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3"/>
            <a:ext cx="8639175" cy="3262312"/>
          </a:xfrm>
        </p:spPr>
        <p:txBody>
          <a:bodyPr lIns="68569" tIns="34275" rIns="68569" bIns="34275">
            <a:normAutofit/>
          </a:bodyPr>
          <a:lstStyle/>
          <a:p>
            <a:pPr marL="0" indent="0">
              <a:lnSpc>
                <a:spcPts val="2400"/>
              </a:lnSpc>
              <a:spcAft>
                <a:spcPct val="0"/>
              </a:spcAft>
              <a:buClr>
                <a:srgbClr val="000000"/>
              </a:buClr>
              <a:buNone/>
            </a:pPr>
            <a:r>
              <a:rPr lang="en-US" altLang="en-US" sz="2000" dirty="0">
                <a:latin typeface="Arial" panose="020B0604020202020204" pitchFamily="34" charset="0"/>
                <a:cs typeface="Arial" panose="020B0604020202020204" pitchFamily="34" charset="0"/>
                <a:sym typeface="Arial" panose="020B0604020202020204" pitchFamily="34" charset="0"/>
              </a:rPr>
              <a:t>Let’s apply our knowledge of </a:t>
            </a:r>
            <a:r>
              <a:rPr lang="en-US" altLang="en-US" sz="2000" b="1" dirty="0">
                <a:latin typeface="Arial" panose="020B0604020202020204" pitchFamily="34" charset="0"/>
                <a:cs typeface="Arial" panose="020B0604020202020204" pitchFamily="34" charset="0"/>
                <a:sym typeface="Arial" panose="020B0604020202020204" pitchFamily="34" charset="0"/>
              </a:rPr>
              <a:t>simple interest </a:t>
            </a:r>
            <a:r>
              <a:rPr lang="en-US" altLang="en-US" sz="2000" dirty="0">
                <a:latin typeface="Arial" panose="020B0604020202020204" pitchFamily="34" charset="0"/>
                <a:cs typeface="Arial" panose="020B0604020202020204" pitchFamily="34" charset="0"/>
                <a:sym typeface="Arial" panose="020B0604020202020204" pitchFamily="34" charset="0"/>
              </a:rPr>
              <a:t>to a real-life situation: OSAP student loan.</a:t>
            </a:r>
          </a:p>
          <a:p>
            <a:pPr marL="0" indent="0">
              <a:lnSpc>
                <a:spcPts val="2400"/>
              </a:lnSpc>
              <a:spcAft>
                <a:spcPct val="0"/>
              </a:spcAft>
              <a:buClr>
                <a:srgbClr val="000000"/>
              </a:buClr>
              <a:buNone/>
            </a:pP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0" indent="0">
              <a:lnSpc>
                <a:spcPts val="2400"/>
              </a:lnSpc>
              <a:spcAft>
                <a:spcPct val="0"/>
              </a:spcAft>
              <a:buClr>
                <a:srgbClr val="000000"/>
              </a:buClr>
              <a:buNone/>
            </a:pPr>
            <a:r>
              <a:rPr lang="en-US" altLang="en-US" sz="2000" dirty="0">
                <a:latin typeface="Arial" panose="020B0604020202020204" pitchFamily="34" charset="0"/>
                <a:cs typeface="Arial" panose="020B0604020202020204" pitchFamily="34" charset="0"/>
                <a:sym typeface="Arial" panose="020B0604020202020204" pitchFamily="34" charset="0"/>
              </a:rPr>
              <a:t>There are many types of student loans. This lesson focuses on OSAP ─ a Canadian federal and provincial loan for Ontario students.</a:t>
            </a:r>
          </a:p>
          <a:p>
            <a:pPr marL="0" indent="0">
              <a:lnSpc>
                <a:spcPts val="2400"/>
              </a:lnSpc>
              <a:spcAft>
                <a:spcPct val="0"/>
              </a:spcAft>
              <a:buClr>
                <a:srgbClr val="000000"/>
              </a:buClr>
              <a:buNone/>
            </a:pP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0" indent="0" eaLnBrk="1" hangingPunct="1">
              <a:spcAft>
                <a:spcPct val="0"/>
              </a:spcAft>
              <a:buClr>
                <a:srgbClr val="000000"/>
              </a:buClr>
              <a:buFont typeface="Arial" panose="020B0604020202020204" pitchFamily="34" charset="0"/>
              <a:buNone/>
            </a:pPr>
            <a:endParaRPr lang="en-US" altLang="en-US" sz="2800" dirty="0">
              <a:latin typeface="Arial" panose="020B0604020202020204" pitchFamily="34" charset="0"/>
              <a:cs typeface="Arial" panose="020B0604020202020204" pitchFamily="34" charset="0"/>
              <a:sym typeface="Arial" panose="020B0604020202020204" pitchFamily="34" charset="0"/>
            </a:endParaRPr>
          </a:p>
        </p:txBody>
      </p:sp>
      <p:pic>
        <p:nvPicPr>
          <p:cNvPr id="2" name="Picture 1">
            <a:extLst>
              <a:ext uri="{FF2B5EF4-FFF2-40B4-BE49-F238E27FC236}">
                <a16:creationId xmlns:a16="http://schemas.microsoft.com/office/drawing/2014/main" id="{E6CCEF97-09C5-5A34-2FA1-6FE32EC612B3}"/>
              </a:ext>
            </a:extLst>
          </p:cNvPr>
          <p:cNvPicPr>
            <a:picLocks noChangeAspect="1"/>
          </p:cNvPicPr>
          <p:nvPr/>
        </p:nvPicPr>
        <p:blipFill>
          <a:blip r:embed="rId3"/>
          <a:stretch>
            <a:fillRect/>
          </a:stretch>
        </p:blipFill>
        <p:spPr>
          <a:xfrm>
            <a:off x="3746579" y="4659787"/>
            <a:ext cx="1650841" cy="1659575"/>
          </a:xfrm>
          <a:prstGeom prst="rect">
            <a:avLst/>
          </a:prstGeom>
        </p:spPr>
      </p:pic>
    </p:spTree>
    <p:extLst>
      <p:ext uri="{BB962C8B-B14F-4D97-AF65-F5344CB8AC3E}">
        <p14:creationId xmlns:p14="http://schemas.microsoft.com/office/powerpoint/2010/main" val="3864252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OSAP Repayment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1"/>
            <a:ext cx="8638967" cy="4529355"/>
          </a:xfrm>
        </p:spPr>
        <p:txBody>
          <a:bodyPr>
            <a:normAutofit/>
          </a:bodyPr>
          <a:lstStyle/>
          <a:p>
            <a:pPr marL="0" indent="0">
              <a:lnSpc>
                <a:spcPts val="2400"/>
              </a:lnSpc>
              <a:buNone/>
            </a:pPr>
            <a:r>
              <a:rPr lang="en-US" sz="2000" dirty="0"/>
              <a:t>Is there a way to save money? </a:t>
            </a:r>
          </a:p>
          <a:p>
            <a:pPr marL="0" indent="0">
              <a:lnSpc>
                <a:spcPts val="2400"/>
              </a:lnSpc>
              <a:buNone/>
            </a:pPr>
            <a:r>
              <a:rPr lang="en-US" sz="2000" dirty="0"/>
              <a:t>Is it possible to lower the total OSAP loan (future value)? </a:t>
            </a:r>
          </a:p>
          <a:p>
            <a:pPr marL="0" indent="0">
              <a:lnSpc>
                <a:spcPts val="2400"/>
              </a:lnSpc>
              <a:buNone/>
            </a:pPr>
            <a:r>
              <a:rPr lang="en-US" sz="2000" dirty="0"/>
              <a:t>Can we lower the total interest that we will pay?</a:t>
            </a:r>
          </a:p>
          <a:p>
            <a:pPr marL="0" indent="0">
              <a:lnSpc>
                <a:spcPts val="2400"/>
              </a:lnSpc>
              <a:buNone/>
            </a:pPr>
            <a:endParaRPr lang="en-US" sz="2000" dirty="0"/>
          </a:p>
          <a:p>
            <a:pPr marL="0" indent="0" algn="ctr">
              <a:lnSpc>
                <a:spcPts val="2400"/>
              </a:lnSpc>
              <a:buNone/>
            </a:pPr>
            <a:r>
              <a:rPr lang="en-US" sz="2800" b="1" dirty="0">
                <a:solidFill>
                  <a:schemeClr val="accent1"/>
                </a:solidFill>
              </a:rPr>
              <a:t>Yes!</a:t>
            </a:r>
          </a:p>
          <a:p>
            <a:pPr marL="0" indent="0">
              <a:lnSpc>
                <a:spcPts val="2400"/>
              </a:lnSpc>
              <a:buNone/>
            </a:pPr>
            <a:endParaRPr lang="en-US" sz="2000" dirty="0"/>
          </a:p>
          <a:p>
            <a:pPr marL="0" indent="0">
              <a:lnSpc>
                <a:spcPts val="2400"/>
              </a:lnSpc>
              <a:buNone/>
            </a:pPr>
            <a:r>
              <a:rPr lang="en-US" sz="2000" dirty="0"/>
              <a:t>We will look at two repayment strategies:</a:t>
            </a:r>
          </a:p>
          <a:p>
            <a:pPr marL="457200" indent="-457200">
              <a:lnSpc>
                <a:spcPts val="2400"/>
              </a:lnSpc>
              <a:buSzPct val="100000"/>
              <a:buFont typeface="+mj-lt"/>
              <a:buAutoNum type="arabicPeriod"/>
            </a:pPr>
            <a:r>
              <a:rPr lang="en-US" sz="2000" dirty="0"/>
              <a:t>Make lump sum payments</a:t>
            </a:r>
          </a:p>
          <a:p>
            <a:pPr marL="457200" indent="-457200">
              <a:lnSpc>
                <a:spcPts val="2400"/>
              </a:lnSpc>
              <a:buSzPct val="100000"/>
              <a:buFont typeface="+mj-lt"/>
              <a:buAutoNum type="arabicPeriod"/>
            </a:pPr>
            <a:r>
              <a:rPr lang="en-US" sz="2000" dirty="0"/>
              <a:t>Increase your monthly payment</a:t>
            </a:r>
          </a:p>
          <a:p>
            <a:pPr marL="0" indent="0">
              <a:lnSpc>
                <a:spcPts val="2400"/>
              </a:lnSpc>
              <a:buNone/>
            </a:pPr>
            <a:endParaRPr lang="en-US" sz="2000" dirty="0"/>
          </a:p>
          <a:p>
            <a:pPr marL="0" indent="0">
              <a:lnSpc>
                <a:spcPts val="2400"/>
              </a:lnSpc>
              <a:buNone/>
            </a:pPr>
            <a:endParaRPr lang="en-US" sz="2000" dirty="0">
              <a:highlight>
                <a:srgbClr val="FFFF00"/>
              </a:highlight>
            </a:endParaRP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spTree>
    <p:extLst>
      <p:ext uri="{BB962C8B-B14F-4D97-AF65-F5344CB8AC3E}">
        <p14:creationId xmlns:p14="http://schemas.microsoft.com/office/powerpoint/2010/main" val="123131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Strategy 1: Lump Sum Payments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endParaRPr lang="en-US" sz="2000" dirty="0"/>
          </a:p>
          <a:p>
            <a:pPr marL="0" indent="0">
              <a:lnSpc>
                <a:spcPts val="2400"/>
              </a:lnSpc>
              <a:buNone/>
            </a:pPr>
            <a:r>
              <a:rPr lang="en-US" sz="2000" b="1" dirty="0">
                <a:solidFill>
                  <a:schemeClr val="accent1"/>
                </a:solidFill>
              </a:rPr>
              <a:t>Making lump sum payments will reduce your principal and all of the future interest payments! </a:t>
            </a:r>
            <a:r>
              <a:rPr lang="en-US" sz="2000" dirty="0"/>
              <a:t>Paying more money upfront will help you save money in the long run.</a:t>
            </a:r>
          </a:p>
          <a:p>
            <a:pPr marL="0" indent="0">
              <a:lnSpc>
                <a:spcPts val="2400"/>
              </a:lnSpc>
              <a:buNone/>
            </a:pPr>
            <a:endParaRPr lang="en-US" sz="2000" dirty="0"/>
          </a:p>
          <a:p>
            <a:pPr marL="0" indent="0">
              <a:lnSpc>
                <a:spcPts val="2400"/>
              </a:lnSpc>
              <a:buNone/>
            </a:pPr>
            <a:r>
              <a:rPr lang="en-US" sz="2000" dirty="0"/>
              <a:t>There are two possible scenarios:</a:t>
            </a:r>
          </a:p>
          <a:p>
            <a:pPr marL="342900" indent="-342900">
              <a:lnSpc>
                <a:spcPts val="2400"/>
              </a:lnSpc>
            </a:pPr>
            <a:r>
              <a:rPr lang="en-US" sz="2000" b="1" dirty="0"/>
              <a:t>Option A:</a:t>
            </a:r>
            <a:r>
              <a:rPr lang="en-US" sz="2000" dirty="0"/>
              <a:t> Make a lump sum payment </a:t>
            </a:r>
            <a:r>
              <a:rPr lang="en-US" sz="2000" b="1" dirty="0">
                <a:solidFill>
                  <a:schemeClr val="accent1"/>
                </a:solidFill>
              </a:rPr>
              <a:t>before</a:t>
            </a:r>
            <a:r>
              <a:rPr lang="en-US" sz="2000" dirty="0"/>
              <a:t> you leave the program</a:t>
            </a:r>
          </a:p>
          <a:p>
            <a:pPr marL="342900" indent="-342900">
              <a:lnSpc>
                <a:spcPts val="2400"/>
              </a:lnSpc>
            </a:pPr>
            <a:r>
              <a:rPr lang="en-US" sz="2000" b="1" dirty="0"/>
              <a:t>Option B:</a:t>
            </a:r>
            <a:r>
              <a:rPr lang="en-US" sz="2000" dirty="0"/>
              <a:t> Make a lump sum payment </a:t>
            </a:r>
            <a:r>
              <a:rPr lang="en-US" sz="2000" b="1" dirty="0">
                <a:solidFill>
                  <a:schemeClr val="accent1"/>
                </a:solidFill>
              </a:rPr>
              <a:t>after</a:t>
            </a:r>
            <a:r>
              <a:rPr lang="en-US" sz="2000" dirty="0"/>
              <a:t> you leave the program</a:t>
            </a:r>
          </a:p>
        </p:txBody>
      </p:sp>
    </p:spTree>
    <p:extLst>
      <p:ext uri="{BB962C8B-B14F-4D97-AF65-F5344CB8AC3E}">
        <p14:creationId xmlns:p14="http://schemas.microsoft.com/office/powerpoint/2010/main" val="2367503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627596" y="555175"/>
            <a:ext cx="8638967" cy="680484"/>
          </a:xfrm>
        </p:spPr>
        <p:txBody>
          <a:bodyPr>
            <a:normAutofit/>
          </a:bodyPr>
          <a:lstStyle/>
          <a:p>
            <a:pPr marL="0" indent="0">
              <a:lnSpc>
                <a:spcPts val="2400"/>
              </a:lnSpc>
              <a:buNone/>
            </a:pPr>
            <a:r>
              <a:rPr lang="en-US" sz="2000" b="1" dirty="0"/>
              <a:t>Option A:</a:t>
            </a:r>
            <a:r>
              <a:rPr lang="en-US" sz="2000" dirty="0"/>
              <a:t> Make a lump sum payment </a:t>
            </a:r>
            <a:r>
              <a:rPr lang="en-US" sz="2000" b="1" dirty="0">
                <a:solidFill>
                  <a:schemeClr val="accent1"/>
                </a:solidFill>
              </a:rPr>
              <a:t>before</a:t>
            </a:r>
            <a:r>
              <a:rPr lang="en-US" sz="2000" dirty="0"/>
              <a:t> you leave the program</a:t>
            </a:r>
          </a:p>
        </p:txBody>
      </p:sp>
      <p:sp>
        <p:nvSpPr>
          <p:cNvPr id="75" name="Rectangle 74">
            <a:extLst>
              <a:ext uri="{FF2B5EF4-FFF2-40B4-BE49-F238E27FC236}">
                <a16:creationId xmlns:a16="http://schemas.microsoft.com/office/drawing/2014/main" id="{9E48CB77-DE22-76EB-749C-6FC44A662069}"/>
              </a:ext>
            </a:extLst>
          </p:cNvPr>
          <p:cNvSpPr/>
          <p:nvPr/>
        </p:nvSpPr>
        <p:spPr>
          <a:xfrm>
            <a:off x="1835021" y="2610640"/>
            <a:ext cx="6218699" cy="2367032"/>
          </a:xfrm>
          <a:custGeom>
            <a:avLst/>
            <a:gdLst>
              <a:gd name="connsiteX0" fmla="*/ 0 w 1879229"/>
              <a:gd name="connsiteY0" fmla="*/ 0 h 2356399"/>
              <a:gd name="connsiteX1" fmla="*/ 1879229 w 1879229"/>
              <a:gd name="connsiteY1" fmla="*/ 0 h 2356399"/>
              <a:gd name="connsiteX2" fmla="*/ 1879229 w 1879229"/>
              <a:gd name="connsiteY2" fmla="*/ 2356399 h 2356399"/>
              <a:gd name="connsiteX3" fmla="*/ 0 w 1879229"/>
              <a:gd name="connsiteY3" fmla="*/ 2356399 h 2356399"/>
              <a:gd name="connsiteX4" fmla="*/ 0 w 1879229"/>
              <a:gd name="connsiteY4" fmla="*/ 0 h 2356399"/>
              <a:gd name="connsiteX0" fmla="*/ 0 w 2347061"/>
              <a:gd name="connsiteY0" fmla="*/ 5316 h 2361715"/>
              <a:gd name="connsiteX1" fmla="*/ 2347061 w 2347061"/>
              <a:gd name="connsiteY1" fmla="*/ 0 h 2361715"/>
              <a:gd name="connsiteX2" fmla="*/ 1879229 w 2347061"/>
              <a:gd name="connsiteY2" fmla="*/ 2361715 h 2361715"/>
              <a:gd name="connsiteX3" fmla="*/ 0 w 2347061"/>
              <a:gd name="connsiteY3" fmla="*/ 2361715 h 2361715"/>
              <a:gd name="connsiteX4" fmla="*/ 0 w 2347061"/>
              <a:gd name="connsiteY4" fmla="*/ 5316 h 2361715"/>
              <a:gd name="connsiteX0" fmla="*/ 0 w 2368326"/>
              <a:gd name="connsiteY0" fmla="*/ 5316 h 2372348"/>
              <a:gd name="connsiteX1" fmla="*/ 2347061 w 2368326"/>
              <a:gd name="connsiteY1" fmla="*/ 0 h 2372348"/>
              <a:gd name="connsiteX2" fmla="*/ 2368326 w 2368326"/>
              <a:gd name="connsiteY2" fmla="*/ 2372348 h 2372348"/>
              <a:gd name="connsiteX3" fmla="*/ 0 w 2368326"/>
              <a:gd name="connsiteY3" fmla="*/ 2361715 h 2372348"/>
              <a:gd name="connsiteX4" fmla="*/ 0 w 2368326"/>
              <a:gd name="connsiteY4" fmla="*/ 5316 h 2372348"/>
              <a:gd name="connsiteX0" fmla="*/ 0 w 2373643"/>
              <a:gd name="connsiteY0" fmla="*/ 0 h 2367032"/>
              <a:gd name="connsiteX1" fmla="*/ 2373643 w 2373643"/>
              <a:gd name="connsiteY1" fmla="*/ 5317 h 2367032"/>
              <a:gd name="connsiteX2" fmla="*/ 2368326 w 2373643"/>
              <a:gd name="connsiteY2" fmla="*/ 2367032 h 2367032"/>
              <a:gd name="connsiteX3" fmla="*/ 0 w 2373643"/>
              <a:gd name="connsiteY3" fmla="*/ 2356399 h 2367032"/>
              <a:gd name="connsiteX4" fmla="*/ 0 w 2373643"/>
              <a:gd name="connsiteY4" fmla="*/ 0 h 2367032"/>
              <a:gd name="connsiteX0" fmla="*/ 0 w 2377619"/>
              <a:gd name="connsiteY0" fmla="*/ 0 h 2367032"/>
              <a:gd name="connsiteX1" fmla="*/ 2377619 w 2377619"/>
              <a:gd name="connsiteY1" fmla="*/ 1341 h 2367032"/>
              <a:gd name="connsiteX2" fmla="*/ 2368326 w 2377619"/>
              <a:gd name="connsiteY2" fmla="*/ 2367032 h 2367032"/>
              <a:gd name="connsiteX3" fmla="*/ 0 w 2377619"/>
              <a:gd name="connsiteY3" fmla="*/ 2356399 h 2367032"/>
              <a:gd name="connsiteX4" fmla="*/ 0 w 2377619"/>
              <a:gd name="connsiteY4" fmla="*/ 0 h 2367032"/>
              <a:gd name="connsiteX0" fmla="*/ 0 w 2377619"/>
              <a:gd name="connsiteY0" fmla="*/ 0 h 2367032"/>
              <a:gd name="connsiteX1" fmla="*/ 2377619 w 2377619"/>
              <a:gd name="connsiteY1" fmla="*/ 1341 h 2367032"/>
              <a:gd name="connsiteX2" fmla="*/ 2376277 w 2377619"/>
              <a:gd name="connsiteY2" fmla="*/ 2367032 h 2367032"/>
              <a:gd name="connsiteX3" fmla="*/ 0 w 2377619"/>
              <a:gd name="connsiteY3" fmla="*/ 2356399 h 2367032"/>
              <a:gd name="connsiteX4" fmla="*/ 0 w 2377619"/>
              <a:gd name="connsiteY4" fmla="*/ 0 h 236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619" h="2367032">
                <a:moveTo>
                  <a:pt x="0" y="0"/>
                </a:moveTo>
                <a:lnTo>
                  <a:pt x="2377619" y="1341"/>
                </a:lnTo>
                <a:cubicBezTo>
                  <a:pt x="2375847" y="788579"/>
                  <a:pt x="2378049" y="1579794"/>
                  <a:pt x="2376277" y="2367032"/>
                </a:cubicBezTo>
                <a:lnTo>
                  <a:pt x="0" y="2356399"/>
                </a:lnTo>
                <a:lnTo>
                  <a:pt x="0" y="0"/>
                </a:lnTo>
                <a:close/>
              </a:path>
            </a:pathLst>
          </a:custGeom>
          <a:solidFill>
            <a:srgbClr val="FD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77">
            <a:extLst>
              <a:ext uri="{FF2B5EF4-FFF2-40B4-BE49-F238E27FC236}">
                <a16:creationId xmlns:a16="http://schemas.microsoft.com/office/drawing/2014/main" id="{467F20D1-EB1B-E349-8B68-3A7781AA1848}"/>
              </a:ext>
            </a:extLst>
          </p:cNvPr>
          <p:cNvSpPr/>
          <p:nvPr/>
        </p:nvSpPr>
        <p:spPr>
          <a:xfrm>
            <a:off x="1833627" y="2813920"/>
            <a:ext cx="6218698" cy="2151609"/>
          </a:xfrm>
          <a:custGeom>
            <a:avLst/>
            <a:gdLst>
              <a:gd name="connsiteX0" fmla="*/ 0 w 1946550"/>
              <a:gd name="connsiteY0" fmla="*/ 0 h 2009818"/>
              <a:gd name="connsiteX1" fmla="*/ 1946550 w 1946550"/>
              <a:gd name="connsiteY1" fmla="*/ 0 h 2009818"/>
              <a:gd name="connsiteX2" fmla="*/ 1946550 w 1946550"/>
              <a:gd name="connsiteY2" fmla="*/ 2009818 h 2009818"/>
              <a:gd name="connsiteX3" fmla="*/ 0 w 1946550"/>
              <a:gd name="connsiteY3" fmla="*/ 2009818 h 2009818"/>
              <a:gd name="connsiteX4" fmla="*/ 0 w 1946550"/>
              <a:gd name="connsiteY4" fmla="*/ 0 h 2009818"/>
              <a:gd name="connsiteX0" fmla="*/ 0 w 2149750"/>
              <a:gd name="connsiteY0" fmla="*/ 0 h 2009818"/>
              <a:gd name="connsiteX1" fmla="*/ 2149750 w 2149750"/>
              <a:gd name="connsiteY1" fmla="*/ 0 h 2009818"/>
              <a:gd name="connsiteX2" fmla="*/ 1946550 w 2149750"/>
              <a:gd name="connsiteY2" fmla="*/ 2009818 h 2009818"/>
              <a:gd name="connsiteX3" fmla="*/ 0 w 2149750"/>
              <a:gd name="connsiteY3" fmla="*/ 2009818 h 2009818"/>
              <a:gd name="connsiteX4" fmla="*/ 0 w 2149750"/>
              <a:gd name="connsiteY4" fmla="*/ 0 h 2009818"/>
              <a:gd name="connsiteX0" fmla="*/ 0 w 2348716"/>
              <a:gd name="connsiteY0" fmla="*/ 0 h 2009818"/>
              <a:gd name="connsiteX1" fmla="*/ 2348716 w 2348716"/>
              <a:gd name="connsiteY1" fmla="*/ 8467 h 2009818"/>
              <a:gd name="connsiteX2" fmla="*/ 1946550 w 2348716"/>
              <a:gd name="connsiteY2" fmla="*/ 2009818 h 2009818"/>
              <a:gd name="connsiteX3" fmla="*/ 0 w 2348716"/>
              <a:gd name="connsiteY3" fmla="*/ 2009818 h 2009818"/>
              <a:gd name="connsiteX4" fmla="*/ 0 w 2348716"/>
              <a:gd name="connsiteY4" fmla="*/ 0 h 2009818"/>
              <a:gd name="connsiteX0" fmla="*/ 0 w 2369884"/>
              <a:gd name="connsiteY0" fmla="*/ 0 h 2009818"/>
              <a:gd name="connsiteX1" fmla="*/ 2348716 w 2369884"/>
              <a:gd name="connsiteY1" fmla="*/ 8467 h 2009818"/>
              <a:gd name="connsiteX2" fmla="*/ 2369884 w 2369884"/>
              <a:gd name="connsiteY2" fmla="*/ 2005585 h 2009818"/>
              <a:gd name="connsiteX3" fmla="*/ 0 w 2369884"/>
              <a:gd name="connsiteY3" fmla="*/ 2009818 h 2009818"/>
              <a:gd name="connsiteX4" fmla="*/ 0 w 2369884"/>
              <a:gd name="connsiteY4" fmla="*/ 0 h 2009818"/>
              <a:gd name="connsiteX0" fmla="*/ 0 w 2386816"/>
              <a:gd name="connsiteY0" fmla="*/ 0 h 2009818"/>
              <a:gd name="connsiteX1" fmla="*/ 2386816 w 2386816"/>
              <a:gd name="connsiteY1" fmla="*/ 8467 h 2009818"/>
              <a:gd name="connsiteX2" fmla="*/ 2369884 w 2386816"/>
              <a:gd name="connsiteY2" fmla="*/ 2005585 h 2009818"/>
              <a:gd name="connsiteX3" fmla="*/ 0 w 2386816"/>
              <a:gd name="connsiteY3" fmla="*/ 2009818 h 2009818"/>
              <a:gd name="connsiteX4" fmla="*/ 0 w 2386816"/>
              <a:gd name="connsiteY4" fmla="*/ 0 h 2009818"/>
              <a:gd name="connsiteX0" fmla="*/ 0 w 2395284"/>
              <a:gd name="connsiteY0" fmla="*/ 0 h 2009818"/>
              <a:gd name="connsiteX1" fmla="*/ 2386816 w 2395284"/>
              <a:gd name="connsiteY1" fmla="*/ 8467 h 2009818"/>
              <a:gd name="connsiteX2" fmla="*/ 2395284 w 2395284"/>
              <a:gd name="connsiteY2" fmla="*/ 2009818 h 2009818"/>
              <a:gd name="connsiteX3" fmla="*/ 0 w 2395284"/>
              <a:gd name="connsiteY3" fmla="*/ 2009818 h 2009818"/>
              <a:gd name="connsiteX4" fmla="*/ 0 w 2395284"/>
              <a:gd name="connsiteY4" fmla="*/ 0 h 200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284" h="2009818">
                <a:moveTo>
                  <a:pt x="0" y="0"/>
                </a:moveTo>
                <a:lnTo>
                  <a:pt x="2386816" y="8467"/>
                </a:lnTo>
                <a:cubicBezTo>
                  <a:pt x="2389639" y="675584"/>
                  <a:pt x="2392461" y="1342701"/>
                  <a:pt x="2395284" y="2009818"/>
                </a:cubicBezTo>
                <a:lnTo>
                  <a:pt x="0" y="2009818"/>
                </a:lnTo>
                <a:lnTo>
                  <a:pt x="0" y="0"/>
                </a:lnTo>
                <a:close/>
              </a:path>
            </a:pathLst>
          </a:custGeom>
          <a:solidFill>
            <a:srgbClr val="F8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42CEEE34-562E-D73C-E062-BF93E9175A66}"/>
              </a:ext>
            </a:extLst>
          </p:cNvPr>
          <p:cNvSpPr txBox="1"/>
          <p:nvPr/>
        </p:nvSpPr>
        <p:spPr>
          <a:xfrm>
            <a:off x="4526203" y="3401500"/>
            <a:ext cx="1944875" cy="523220"/>
          </a:xfrm>
          <a:prstGeom prst="rect">
            <a:avLst/>
          </a:prstGeom>
          <a:noFill/>
        </p:spPr>
        <p:txBody>
          <a:bodyPr wrap="square" rtlCol="0">
            <a:spAutoFit/>
          </a:bodyPr>
          <a:lstStyle/>
          <a:p>
            <a:r>
              <a:rPr lang="en-CA" dirty="0"/>
              <a:t>Federal portion you would have paid.</a:t>
            </a:r>
          </a:p>
        </p:txBody>
      </p:sp>
      <p:sp>
        <p:nvSpPr>
          <p:cNvPr id="8" name="TextBox 7">
            <a:extLst>
              <a:ext uri="{FF2B5EF4-FFF2-40B4-BE49-F238E27FC236}">
                <a16:creationId xmlns:a16="http://schemas.microsoft.com/office/drawing/2014/main" id="{D708A014-D0A9-A73F-7DB3-150E701DE9EE}"/>
              </a:ext>
            </a:extLst>
          </p:cNvPr>
          <p:cNvSpPr txBox="1"/>
          <p:nvPr/>
        </p:nvSpPr>
        <p:spPr>
          <a:xfrm>
            <a:off x="4559963" y="3391465"/>
            <a:ext cx="1665994" cy="738664"/>
          </a:xfrm>
          <a:prstGeom prst="rect">
            <a:avLst/>
          </a:prstGeom>
          <a:noFill/>
        </p:spPr>
        <p:txBody>
          <a:bodyPr wrap="square" rtlCol="0">
            <a:spAutoFit/>
          </a:bodyPr>
          <a:lstStyle/>
          <a:p>
            <a:r>
              <a:rPr lang="en-CA" dirty="0"/>
              <a:t>Federal portion you will actually pay.</a:t>
            </a:r>
          </a:p>
        </p:txBody>
      </p:sp>
      <p:grpSp>
        <p:nvGrpSpPr>
          <p:cNvPr id="90" name="Group 89">
            <a:extLst>
              <a:ext uri="{FF2B5EF4-FFF2-40B4-BE49-F238E27FC236}">
                <a16:creationId xmlns:a16="http://schemas.microsoft.com/office/drawing/2014/main" id="{AED77918-C655-1761-7397-3334E243C58A}"/>
              </a:ext>
            </a:extLst>
          </p:cNvPr>
          <p:cNvGrpSpPr/>
          <p:nvPr/>
        </p:nvGrpSpPr>
        <p:grpSpPr>
          <a:xfrm>
            <a:off x="1833701" y="3487813"/>
            <a:ext cx="6436634" cy="1923910"/>
            <a:chOff x="1833701" y="3487813"/>
            <a:chExt cx="6436634" cy="1923910"/>
          </a:xfrm>
          <a:solidFill>
            <a:schemeClr val="accent3">
              <a:lumMod val="20000"/>
              <a:lumOff val="80000"/>
            </a:schemeClr>
          </a:solidFill>
        </p:grpSpPr>
        <p:sp>
          <p:nvSpPr>
            <p:cNvPr id="9" name="Rectangle 119">
              <a:extLst>
                <a:ext uri="{FF2B5EF4-FFF2-40B4-BE49-F238E27FC236}">
                  <a16:creationId xmlns:a16="http://schemas.microsoft.com/office/drawing/2014/main" id="{F59F89B6-7D78-DBDB-CF47-2D142C234703}"/>
                </a:ext>
              </a:extLst>
            </p:cNvPr>
            <p:cNvSpPr/>
            <p:nvPr/>
          </p:nvSpPr>
          <p:spPr>
            <a:xfrm rot="20950141">
              <a:off x="2726948" y="3487813"/>
              <a:ext cx="5543387" cy="1923910"/>
            </a:xfrm>
            <a:custGeom>
              <a:avLst/>
              <a:gdLst>
                <a:gd name="connsiteX0" fmla="*/ 0 w 3702132"/>
                <a:gd name="connsiteY0" fmla="*/ 0 h 281452"/>
                <a:gd name="connsiteX1" fmla="*/ 3702132 w 3702132"/>
                <a:gd name="connsiteY1" fmla="*/ 0 h 281452"/>
                <a:gd name="connsiteX2" fmla="*/ 3702132 w 3702132"/>
                <a:gd name="connsiteY2" fmla="*/ 281452 h 281452"/>
                <a:gd name="connsiteX3" fmla="*/ 0 w 3702132"/>
                <a:gd name="connsiteY3" fmla="*/ 281452 h 281452"/>
                <a:gd name="connsiteX4" fmla="*/ 0 w 3702132"/>
                <a:gd name="connsiteY4" fmla="*/ 0 h 281452"/>
                <a:gd name="connsiteX0" fmla="*/ 41944 w 3744076"/>
                <a:gd name="connsiteY0" fmla="*/ 0 h 281452"/>
                <a:gd name="connsiteX1" fmla="*/ 3744076 w 3744076"/>
                <a:gd name="connsiteY1" fmla="*/ 0 h 281452"/>
                <a:gd name="connsiteX2" fmla="*/ 3744076 w 3744076"/>
                <a:gd name="connsiteY2" fmla="*/ 281452 h 281452"/>
                <a:gd name="connsiteX3" fmla="*/ 0 w 3744076"/>
                <a:gd name="connsiteY3" fmla="*/ 176281 h 281452"/>
                <a:gd name="connsiteX4" fmla="*/ 41944 w 3744076"/>
                <a:gd name="connsiteY4" fmla="*/ 0 h 281452"/>
                <a:gd name="connsiteX0" fmla="*/ 36352 w 3744076"/>
                <a:gd name="connsiteY0" fmla="*/ 15121 h 281452"/>
                <a:gd name="connsiteX1" fmla="*/ 3744076 w 3744076"/>
                <a:gd name="connsiteY1" fmla="*/ 0 h 281452"/>
                <a:gd name="connsiteX2" fmla="*/ 3744076 w 3744076"/>
                <a:gd name="connsiteY2" fmla="*/ 281452 h 281452"/>
                <a:gd name="connsiteX3" fmla="*/ 0 w 3744076"/>
                <a:gd name="connsiteY3" fmla="*/ 176281 h 281452"/>
                <a:gd name="connsiteX4" fmla="*/ 36352 w 3744076"/>
                <a:gd name="connsiteY4" fmla="*/ 15121 h 281452"/>
                <a:gd name="connsiteX0" fmla="*/ 36352 w 3790821"/>
                <a:gd name="connsiteY0" fmla="*/ 19670 h 286001"/>
                <a:gd name="connsiteX1" fmla="*/ 3790821 w 3790821"/>
                <a:gd name="connsiteY1" fmla="*/ 0 h 286001"/>
                <a:gd name="connsiteX2" fmla="*/ 3744076 w 3790821"/>
                <a:gd name="connsiteY2" fmla="*/ 286001 h 286001"/>
                <a:gd name="connsiteX3" fmla="*/ 0 w 3790821"/>
                <a:gd name="connsiteY3" fmla="*/ 180830 h 286001"/>
                <a:gd name="connsiteX4" fmla="*/ 36352 w 3790821"/>
                <a:gd name="connsiteY4" fmla="*/ 19670 h 286001"/>
                <a:gd name="connsiteX0" fmla="*/ 36352 w 3790821"/>
                <a:gd name="connsiteY0" fmla="*/ 19670 h 278078"/>
                <a:gd name="connsiteX1" fmla="*/ 3790821 w 3790821"/>
                <a:gd name="connsiteY1" fmla="*/ 0 h 278078"/>
                <a:gd name="connsiteX2" fmla="*/ 3759084 w 3790821"/>
                <a:gd name="connsiteY2" fmla="*/ 278078 h 278078"/>
                <a:gd name="connsiteX3" fmla="*/ 0 w 3790821"/>
                <a:gd name="connsiteY3" fmla="*/ 180830 h 278078"/>
                <a:gd name="connsiteX4" fmla="*/ 36352 w 3790821"/>
                <a:gd name="connsiteY4" fmla="*/ 19670 h 278078"/>
                <a:gd name="connsiteX0" fmla="*/ 36352 w 3790821"/>
                <a:gd name="connsiteY0" fmla="*/ 19670 h 278078"/>
                <a:gd name="connsiteX1" fmla="*/ 3790821 w 3790821"/>
                <a:gd name="connsiteY1" fmla="*/ 0 h 278078"/>
                <a:gd name="connsiteX2" fmla="*/ 3759084 w 3790821"/>
                <a:gd name="connsiteY2" fmla="*/ 278078 h 278078"/>
                <a:gd name="connsiteX3" fmla="*/ 0 w 3790821"/>
                <a:gd name="connsiteY3" fmla="*/ 180830 h 278078"/>
                <a:gd name="connsiteX4" fmla="*/ 36352 w 3790821"/>
                <a:gd name="connsiteY4" fmla="*/ 19670 h 278078"/>
                <a:gd name="connsiteX0" fmla="*/ 36352 w 3790821"/>
                <a:gd name="connsiteY0" fmla="*/ 19670 h 271875"/>
                <a:gd name="connsiteX1" fmla="*/ 3790821 w 3790821"/>
                <a:gd name="connsiteY1" fmla="*/ 0 h 271875"/>
                <a:gd name="connsiteX2" fmla="*/ 3754873 w 3790821"/>
                <a:gd name="connsiteY2" fmla="*/ 271875 h 271875"/>
                <a:gd name="connsiteX3" fmla="*/ 0 w 3790821"/>
                <a:gd name="connsiteY3" fmla="*/ 180830 h 271875"/>
                <a:gd name="connsiteX4" fmla="*/ 36352 w 3790821"/>
                <a:gd name="connsiteY4" fmla="*/ 19670 h 271875"/>
                <a:gd name="connsiteX0" fmla="*/ 36352 w 3790821"/>
                <a:gd name="connsiteY0" fmla="*/ 19670 h 271875"/>
                <a:gd name="connsiteX1" fmla="*/ 3790821 w 3790821"/>
                <a:gd name="connsiteY1" fmla="*/ 0 h 271875"/>
                <a:gd name="connsiteX2" fmla="*/ 3754873 w 3790821"/>
                <a:gd name="connsiteY2" fmla="*/ 271875 h 271875"/>
                <a:gd name="connsiteX3" fmla="*/ 0 w 3790821"/>
                <a:gd name="connsiteY3" fmla="*/ 180830 h 271875"/>
                <a:gd name="connsiteX4" fmla="*/ 36352 w 3790821"/>
                <a:gd name="connsiteY4" fmla="*/ 19670 h 271875"/>
                <a:gd name="connsiteX0" fmla="*/ 36352 w 3790821"/>
                <a:gd name="connsiteY0" fmla="*/ 19670 h 271875"/>
                <a:gd name="connsiteX1" fmla="*/ 3790821 w 3790821"/>
                <a:gd name="connsiteY1" fmla="*/ 0 h 271875"/>
                <a:gd name="connsiteX2" fmla="*/ 3754873 w 3790821"/>
                <a:gd name="connsiteY2" fmla="*/ 271875 h 271875"/>
                <a:gd name="connsiteX3" fmla="*/ 0 w 3790821"/>
                <a:gd name="connsiteY3" fmla="*/ 180830 h 271875"/>
                <a:gd name="connsiteX4" fmla="*/ 36352 w 3790821"/>
                <a:gd name="connsiteY4" fmla="*/ 19670 h 271875"/>
                <a:gd name="connsiteX0" fmla="*/ 36352 w 3790821"/>
                <a:gd name="connsiteY0" fmla="*/ 19670 h 277194"/>
                <a:gd name="connsiteX1" fmla="*/ 3790821 w 3790821"/>
                <a:gd name="connsiteY1" fmla="*/ 0 h 277194"/>
                <a:gd name="connsiteX2" fmla="*/ 3740363 w 3790821"/>
                <a:gd name="connsiteY2" fmla="*/ 277194 h 277194"/>
                <a:gd name="connsiteX3" fmla="*/ 0 w 3790821"/>
                <a:gd name="connsiteY3" fmla="*/ 180830 h 277194"/>
                <a:gd name="connsiteX4" fmla="*/ 36352 w 3790821"/>
                <a:gd name="connsiteY4" fmla="*/ 19670 h 277194"/>
                <a:gd name="connsiteX0" fmla="*/ 254361 w 4008830"/>
                <a:gd name="connsiteY0" fmla="*/ 19670 h 1292023"/>
                <a:gd name="connsiteX1" fmla="*/ 4008830 w 4008830"/>
                <a:gd name="connsiteY1" fmla="*/ 0 h 1292023"/>
                <a:gd name="connsiteX2" fmla="*/ 3958372 w 4008830"/>
                <a:gd name="connsiteY2" fmla="*/ 277194 h 1292023"/>
                <a:gd name="connsiteX3" fmla="*/ 0 w 4008830"/>
                <a:gd name="connsiteY3" fmla="*/ 1292023 h 1292023"/>
                <a:gd name="connsiteX4" fmla="*/ 254361 w 4008830"/>
                <a:gd name="connsiteY4" fmla="*/ 19670 h 1292023"/>
                <a:gd name="connsiteX0" fmla="*/ 254361 w 4008830"/>
                <a:gd name="connsiteY0" fmla="*/ 19670 h 2018202"/>
                <a:gd name="connsiteX1" fmla="*/ 4008830 w 4008830"/>
                <a:gd name="connsiteY1" fmla="*/ 0 h 2018202"/>
                <a:gd name="connsiteX2" fmla="*/ 3609043 w 4008830"/>
                <a:gd name="connsiteY2" fmla="*/ 2018202 h 2018202"/>
                <a:gd name="connsiteX3" fmla="*/ 0 w 4008830"/>
                <a:gd name="connsiteY3" fmla="*/ 1292023 h 2018202"/>
                <a:gd name="connsiteX4" fmla="*/ 254361 w 4008830"/>
                <a:gd name="connsiteY4" fmla="*/ 19670 h 2018202"/>
                <a:gd name="connsiteX0" fmla="*/ 254361 w 4008830"/>
                <a:gd name="connsiteY0" fmla="*/ 19670 h 2005761"/>
                <a:gd name="connsiteX1" fmla="*/ 4008830 w 4008830"/>
                <a:gd name="connsiteY1" fmla="*/ 0 h 2005761"/>
                <a:gd name="connsiteX2" fmla="*/ 3600597 w 4008830"/>
                <a:gd name="connsiteY2" fmla="*/ 2005761 h 2005761"/>
                <a:gd name="connsiteX3" fmla="*/ 0 w 4008830"/>
                <a:gd name="connsiteY3" fmla="*/ 1292023 h 2005761"/>
                <a:gd name="connsiteX4" fmla="*/ 254361 w 4008830"/>
                <a:gd name="connsiteY4" fmla="*/ 19670 h 2005761"/>
                <a:gd name="connsiteX0" fmla="*/ 254361 w 4008830"/>
                <a:gd name="connsiteY0" fmla="*/ 19670 h 2004762"/>
                <a:gd name="connsiteX1" fmla="*/ 4008830 w 4008830"/>
                <a:gd name="connsiteY1" fmla="*/ 0 h 2004762"/>
                <a:gd name="connsiteX2" fmla="*/ 3595376 w 4008830"/>
                <a:gd name="connsiteY2" fmla="*/ 2004762 h 2004762"/>
                <a:gd name="connsiteX3" fmla="*/ 0 w 4008830"/>
                <a:gd name="connsiteY3" fmla="*/ 1292023 h 2004762"/>
                <a:gd name="connsiteX4" fmla="*/ 254361 w 4008830"/>
                <a:gd name="connsiteY4" fmla="*/ 19670 h 2004762"/>
                <a:gd name="connsiteX0" fmla="*/ 254361 w 4008830"/>
                <a:gd name="connsiteY0" fmla="*/ 19670 h 1986873"/>
                <a:gd name="connsiteX1" fmla="*/ 4008830 w 4008830"/>
                <a:gd name="connsiteY1" fmla="*/ 0 h 1986873"/>
                <a:gd name="connsiteX2" fmla="*/ 3615037 w 4008830"/>
                <a:gd name="connsiteY2" fmla="*/ 1986873 h 1986873"/>
                <a:gd name="connsiteX3" fmla="*/ 0 w 4008830"/>
                <a:gd name="connsiteY3" fmla="*/ 1292023 h 1986873"/>
                <a:gd name="connsiteX4" fmla="*/ 254361 w 4008830"/>
                <a:gd name="connsiteY4" fmla="*/ 19670 h 1986873"/>
                <a:gd name="connsiteX0" fmla="*/ 254361 w 4008830"/>
                <a:gd name="connsiteY0" fmla="*/ 19670 h 2002225"/>
                <a:gd name="connsiteX1" fmla="*/ 4008830 w 4008830"/>
                <a:gd name="connsiteY1" fmla="*/ 0 h 2002225"/>
                <a:gd name="connsiteX2" fmla="*/ 3765952 w 4008830"/>
                <a:gd name="connsiteY2" fmla="*/ 2002225 h 2002225"/>
                <a:gd name="connsiteX3" fmla="*/ 0 w 4008830"/>
                <a:gd name="connsiteY3" fmla="*/ 1292023 h 2002225"/>
                <a:gd name="connsiteX4" fmla="*/ 254361 w 4008830"/>
                <a:gd name="connsiteY4" fmla="*/ 19670 h 2002225"/>
                <a:gd name="connsiteX0" fmla="*/ 202370 w 4008830"/>
                <a:gd name="connsiteY0" fmla="*/ 29105 h 2002225"/>
                <a:gd name="connsiteX1" fmla="*/ 4008830 w 4008830"/>
                <a:gd name="connsiteY1" fmla="*/ 0 h 2002225"/>
                <a:gd name="connsiteX2" fmla="*/ 3765952 w 4008830"/>
                <a:gd name="connsiteY2" fmla="*/ 2002225 h 2002225"/>
                <a:gd name="connsiteX3" fmla="*/ 0 w 4008830"/>
                <a:gd name="connsiteY3" fmla="*/ 1292023 h 2002225"/>
                <a:gd name="connsiteX4" fmla="*/ 202370 w 4008830"/>
                <a:gd name="connsiteY4" fmla="*/ 29105 h 2002225"/>
                <a:gd name="connsiteX0" fmla="*/ 94574 w 3901034"/>
                <a:gd name="connsiteY0" fmla="*/ 29105 h 2002225"/>
                <a:gd name="connsiteX1" fmla="*/ 3901034 w 3901034"/>
                <a:gd name="connsiteY1" fmla="*/ 0 h 2002225"/>
                <a:gd name="connsiteX2" fmla="*/ 3658156 w 3901034"/>
                <a:gd name="connsiteY2" fmla="*/ 2002225 h 2002225"/>
                <a:gd name="connsiteX3" fmla="*/ 0 w 3901034"/>
                <a:gd name="connsiteY3" fmla="*/ 834726 h 2002225"/>
                <a:gd name="connsiteX4" fmla="*/ 94574 w 3901034"/>
                <a:gd name="connsiteY4" fmla="*/ 29105 h 2002225"/>
                <a:gd name="connsiteX0" fmla="*/ 87742 w 3901034"/>
                <a:gd name="connsiteY0" fmla="*/ 20482 h 2002225"/>
                <a:gd name="connsiteX1" fmla="*/ 3901034 w 3901034"/>
                <a:gd name="connsiteY1" fmla="*/ 0 h 2002225"/>
                <a:gd name="connsiteX2" fmla="*/ 3658156 w 3901034"/>
                <a:gd name="connsiteY2" fmla="*/ 2002225 h 2002225"/>
                <a:gd name="connsiteX3" fmla="*/ 0 w 3901034"/>
                <a:gd name="connsiteY3" fmla="*/ 834726 h 2002225"/>
                <a:gd name="connsiteX4" fmla="*/ 87742 w 3901034"/>
                <a:gd name="connsiteY4" fmla="*/ 20482 h 2002225"/>
                <a:gd name="connsiteX0" fmla="*/ 185881 w 3999173"/>
                <a:gd name="connsiteY0" fmla="*/ 20482 h 2002225"/>
                <a:gd name="connsiteX1" fmla="*/ 3999173 w 3999173"/>
                <a:gd name="connsiteY1" fmla="*/ 0 h 2002225"/>
                <a:gd name="connsiteX2" fmla="*/ 3756295 w 3999173"/>
                <a:gd name="connsiteY2" fmla="*/ 2002225 h 2002225"/>
                <a:gd name="connsiteX3" fmla="*/ 0 w 3999173"/>
                <a:gd name="connsiteY3" fmla="*/ 1170359 h 2002225"/>
                <a:gd name="connsiteX4" fmla="*/ 185881 w 3999173"/>
                <a:gd name="connsiteY4" fmla="*/ 20482 h 2002225"/>
                <a:gd name="connsiteX0" fmla="*/ 185881 w 3999173"/>
                <a:gd name="connsiteY0" fmla="*/ 20482 h 1989464"/>
                <a:gd name="connsiteX1" fmla="*/ 3999173 w 3999173"/>
                <a:gd name="connsiteY1" fmla="*/ 0 h 1989464"/>
                <a:gd name="connsiteX2" fmla="*/ 3673747 w 3999173"/>
                <a:gd name="connsiteY2" fmla="*/ 1989464 h 1989464"/>
                <a:gd name="connsiteX3" fmla="*/ 0 w 3999173"/>
                <a:gd name="connsiteY3" fmla="*/ 1170359 h 1989464"/>
                <a:gd name="connsiteX4" fmla="*/ 185881 w 3999173"/>
                <a:gd name="connsiteY4" fmla="*/ 20482 h 1989464"/>
                <a:gd name="connsiteX0" fmla="*/ 185881 w 3982087"/>
                <a:gd name="connsiteY0" fmla="*/ 2593 h 1971575"/>
                <a:gd name="connsiteX1" fmla="*/ 3982087 w 3982087"/>
                <a:gd name="connsiteY1" fmla="*/ 0 h 1971575"/>
                <a:gd name="connsiteX2" fmla="*/ 3673747 w 3982087"/>
                <a:gd name="connsiteY2" fmla="*/ 1971575 h 1971575"/>
                <a:gd name="connsiteX3" fmla="*/ 0 w 3982087"/>
                <a:gd name="connsiteY3" fmla="*/ 1152470 h 1971575"/>
                <a:gd name="connsiteX4" fmla="*/ 185881 w 3982087"/>
                <a:gd name="connsiteY4" fmla="*/ 2593 h 1971575"/>
                <a:gd name="connsiteX0" fmla="*/ 185881 w 3982087"/>
                <a:gd name="connsiteY0" fmla="*/ 2593 h 1964582"/>
                <a:gd name="connsiteX1" fmla="*/ 3982087 w 3982087"/>
                <a:gd name="connsiteY1" fmla="*/ 0 h 1964582"/>
                <a:gd name="connsiteX2" fmla="*/ 3641982 w 3982087"/>
                <a:gd name="connsiteY2" fmla="*/ 1964582 h 1964582"/>
                <a:gd name="connsiteX3" fmla="*/ 0 w 3982087"/>
                <a:gd name="connsiteY3" fmla="*/ 1152470 h 1964582"/>
                <a:gd name="connsiteX4" fmla="*/ 185881 w 3982087"/>
                <a:gd name="connsiteY4" fmla="*/ 2593 h 1964582"/>
                <a:gd name="connsiteX0" fmla="*/ 185881 w 3982087"/>
                <a:gd name="connsiteY0" fmla="*/ 2593 h 1943696"/>
                <a:gd name="connsiteX1" fmla="*/ 3982087 w 3982087"/>
                <a:gd name="connsiteY1" fmla="*/ 0 h 1943696"/>
                <a:gd name="connsiteX2" fmla="*/ 3645455 w 3982087"/>
                <a:gd name="connsiteY2" fmla="*/ 1943696 h 1943696"/>
                <a:gd name="connsiteX3" fmla="*/ 0 w 3982087"/>
                <a:gd name="connsiteY3" fmla="*/ 1152470 h 1943696"/>
                <a:gd name="connsiteX4" fmla="*/ 185881 w 3982087"/>
                <a:gd name="connsiteY4" fmla="*/ 2593 h 1943696"/>
                <a:gd name="connsiteX0" fmla="*/ 172383 w 3982087"/>
                <a:gd name="connsiteY0" fmla="*/ 140351 h 1943696"/>
                <a:gd name="connsiteX1" fmla="*/ 3982087 w 3982087"/>
                <a:gd name="connsiteY1" fmla="*/ 0 h 1943696"/>
                <a:gd name="connsiteX2" fmla="*/ 3645455 w 3982087"/>
                <a:gd name="connsiteY2" fmla="*/ 1943696 h 1943696"/>
                <a:gd name="connsiteX3" fmla="*/ 0 w 3982087"/>
                <a:gd name="connsiteY3" fmla="*/ 1152470 h 1943696"/>
                <a:gd name="connsiteX4" fmla="*/ 172383 w 3982087"/>
                <a:gd name="connsiteY4" fmla="*/ 140351 h 1943696"/>
                <a:gd name="connsiteX0" fmla="*/ 172382 w 3982087"/>
                <a:gd name="connsiteY0" fmla="*/ 140351 h 1943696"/>
                <a:gd name="connsiteX1" fmla="*/ 3982087 w 3982087"/>
                <a:gd name="connsiteY1" fmla="*/ 0 h 1943696"/>
                <a:gd name="connsiteX2" fmla="*/ 3645455 w 3982087"/>
                <a:gd name="connsiteY2" fmla="*/ 1943696 h 1943696"/>
                <a:gd name="connsiteX3" fmla="*/ 0 w 3982087"/>
                <a:gd name="connsiteY3" fmla="*/ 1152470 h 1943696"/>
                <a:gd name="connsiteX4" fmla="*/ 172382 w 3982087"/>
                <a:gd name="connsiteY4" fmla="*/ 140351 h 1943696"/>
                <a:gd name="connsiteX0" fmla="*/ 154427 w 3982087"/>
                <a:gd name="connsiteY0" fmla="*/ 163461 h 1943696"/>
                <a:gd name="connsiteX1" fmla="*/ 3982087 w 3982087"/>
                <a:gd name="connsiteY1" fmla="*/ 0 h 1943696"/>
                <a:gd name="connsiteX2" fmla="*/ 3645455 w 3982087"/>
                <a:gd name="connsiteY2" fmla="*/ 1943696 h 1943696"/>
                <a:gd name="connsiteX3" fmla="*/ 0 w 3982087"/>
                <a:gd name="connsiteY3" fmla="*/ 1152470 h 1943696"/>
                <a:gd name="connsiteX4" fmla="*/ 154427 w 3982087"/>
                <a:gd name="connsiteY4" fmla="*/ 163461 h 1943696"/>
                <a:gd name="connsiteX0" fmla="*/ 154427 w 3973208"/>
                <a:gd name="connsiteY0" fmla="*/ 138352 h 1918587"/>
                <a:gd name="connsiteX1" fmla="*/ 3973208 w 3973208"/>
                <a:gd name="connsiteY1" fmla="*/ 0 h 1918587"/>
                <a:gd name="connsiteX2" fmla="*/ 3645455 w 3973208"/>
                <a:gd name="connsiteY2" fmla="*/ 1918587 h 1918587"/>
                <a:gd name="connsiteX3" fmla="*/ 0 w 3973208"/>
                <a:gd name="connsiteY3" fmla="*/ 1127361 h 1918587"/>
                <a:gd name="connsiteX4" fmla="*/ 154427 w 3973208"/>
                <a:gd name="connsiteY4" fmla="*/ 138352 h 1918587"/>
                <a:gd name="connsiteX0" fmla="*/ 163503 w 3973208"/>
                <a:gd name="connsiteY0" fmla="*/ 140351 h 1918587"/>
                <a:gd name="connsiteX1" fmla="*/ 3973208 w 3973208"/>
                <a:gd name="connsiteY1" fmla="*/ 0 h 1918587"/>
                <a:gd name="connsiteX2" fmla="*/ 3645455 w 3973208"/>
                <a:gd name="connsiteY2" fmla="*/ 1918587 h 1918587"/>
                <a:gd name="connsiteX3" fmla="*/ 0 w 3973208"/>
                <a:gd name="connsiteY3" fmla="*/ 1127361 h 1918587"/>
                <a:gd name="connsiteX4" fmla="*/ 163503 w 3973208"/>
                <a:gd name="connsiteY4" fmla="*/ 140351 h 1918587"/>
                <a:gd name="connsiteX0" fmla="*/ 161569 w 3971274"/>
                <a:gd name="connsiteY0" fmla="*/ 140351 h 1918587"/>
                <a:gd name="connsiteX1" fmla="*/ 3971274 w 3971274"/>
                <a:gd name="connsiteY1" fmla="*/ 0 h 1918587"/>
                <a:gd name="connsiteX2" fmla="*/ 3643521 w 3971274"/>
                <a:gd name="connsiteY2" fmla="*/ 1918587 h 1918587"/>
                <a:gd name="connsiteX3" fmla="*/ 0 w 3971274"/>
                <a:gd name="connsiteY3" fmla="*/ 1144024 h 1918587"/>
                <a:gd name="connsiteX4" fmla="*/ 161569 w 3971274"/>
                <a:gd name="connsiteY4" fmla="*/ 140351 h 1918587"/>
                <a:gd name="connsiteX0" fmla="*/ 0 w 4663814"/>
                <a:gd name="connsiteY0" fmla="*/ 147176 h 1918587"/>
                <a:gd name="connsiteX1" fmla="*/ 4663814 w 4663814"/>
                <a:gd name="connsiteY1" fmla="*/ 0 h 1918587"/>
                <a:gd name="connsiteX2" fmla="*/ 4336061 w 4663814"/>
                <a:gd name="connsiteY2" fmla="*/ 1918587 h 1918587"/>
                <a:gd name="connsiteX3" fmla="*/ 692540 w 4663814"/>
                <a:gd name="connsiteY3" fmla="*/ 1144024 h 1918587"/>
                <a:gd name="connsiteX4" fmla="*/ 0 w 4663814"/>
                <a:gd name="connsiteY4" fmla="*/ 147176 h 1918587"/>
                <a:gd name="connsiteX0" fmla="*/ 85384 w 4749198"/>
                <a:gd name="connsiteY0" fmla="*/ 147176 h 1918587"/>
                <a:gd name="connsiteX1" fmla="*/ 4749198 w 4749198"/>
                <a:gd name="connsiteY1" fmla="*/ 0 h 1918587"/>
                <a:gd name="connsiteX2" fmla="*/ 4421445 w 4749198"/>
                <a:gd name="connsiteY2" fmla="*/ 1918587 h 1918587"/>
                <a:gd name="connsiteX3" fmla="*/ 0 w 4749198"/>
                <a:gd name="connsiteY3" fmla="*/ 994415 h 1918587"/>
                <a:gd name="connsiteX4" fmla="*/ 85384 w 4749198"/>
                <a:gd name="connsiteY4" fmla="*/ 147176 h 1918587"/>
                <a:gd name="connsiteX0" fmla="*/ 121686 w 4749198"/>
                <a:gd name="connsiteY0" fmla="*/ 155168 h 1918587"/>
                <a:gd name="connsiteX1" fmla="*/ 4749198 w 4749198"/>
                <a:gd name="connsiteY1" fmla="*/ 0 h 1918587"/>
                <a:gd name="connsiteX2" fmla="*/ 4421445 w 4749198"/>
                <a:gd name="connsiteY2" fmla="*/ 1918587 h 1918587"/>
                <a:gd name="connsiteX3" fmla="*/ 0 w 4749198"/>
                <a:gd name="connsiteY3" fmla="*/ 994415 h 1918587"/>
                <a:gd name="connsiteX4" fmla="*/ 121686 w 4749198"/>
                <a:gd name="connsiteY4" fmla="*/ 155168 h 1918587"/>
                <a:gd name="connsiteX0" fmla="*/ 164039 w 4791551"/>
                <a:gd name="connsiteY0" fmla="*/ 155168 h 1918587"/>
                <a:gd name="connsiteX1" fmla="*/ 4791551 w 4791551"/>
                <a:gd name="connsiteY1" fmla="*/ 0 h 1918587"/>
                <a:gd name="connsiteX2" fmla="*/ 4463798 w 4791551"/>
                <a:gd name="connsiteY2" fmla="*/ 1918587 h 1918587"/>
                <a:gd name="connsiteX3" fmla="*/ 0 w 4791551"/>
                <a:gd name="connsiteY3" fmla="*/ 985091 h 1918587"/>
                <a:gd name="connsiteX4" fmla="*/ 164039 w 4791551"/>
                <a:gd name="connsiteY4" fmla="*/ 155168 h 1918587"/>
                <a:gd name="connsiteX0" fmla="*/ 157988 w 4791551"/>
                <a:gd name="connsiteY0" fmla="*/ 153836 h 1918587"/>
                <a:gd name="connsiteX1" fmla="*/ 4791551 w 4791551"/>
                <a:gd name="connsiteY1" fmla="*/ 0 h 1918587"/>
                <a:gd name="connsiteX2" fmla="*/ 4463798 w 4791551"/>
                <a:gd name="connsiteY2" fmla="*/ 1918587 h 1918587"/>
                <a:gd name="connsiteX3" fmla="*/ 0 w 4791551"/>
                <a:gd name="connsiteY3" fmla="*/ 985091 h 1918587"/>
                <a:gd name="connsiteX4" fmla="*/ 157988 w 4791551"/>
                <a:gd name="connsiteY4" fmla="*/ 153836 h 1918587"/>
                <a:gd name="connsiteX0" fmla="*/ 150779 w 4784342"/>
                <a:gd name="connsiteY0" fmla="*/ 153836 h 1918587"/>
                <a:gd name="connsiteX1" fmla="*/ 4784342 w 4784342"/>
                <a:gd name="connsiteY1" fmla="*/ 0 h 1918587"/>
                <a:gd name="connsiteX2" fmla="*/ 4456589 w 4784342"/>
                <a:gd name="connsiteY2" fmla="*/ 1918587 h 1918587"/>
                <a:gd name="connsiteX3" fmla="*/ 0 w 4784342"/>
                <a:gd name="connsiteY3" fmla="*/ 979460 h 1918587"/>
                <a:gd name="connsiteX4" fmla="*/ 150779 w 4784342"/>
                <a:gd name="connsiteY4" fmla="*/ 153836 h 1918587"/>
                <a:gd name="connsiteX0" fmla="*/ 150779 w 4784342"/>
                <a:gd name="connsiteY0" fmla="*/ 153836 h 1923910"/>
                <a:gd name="connsiteX1" fmla="*/ 4784342 w 4784342"/>
                <a:gd name="connsiteY1" fmla="*/ 0 h 1923910"/>
                <a:gd name="connsiteX2" fmla="*/ 4459731 w 4784342"/>
                <a:gd name="connsiteY2" fmla="*/ 1923910 h 1923910"/>
                <a:gd name="connsiteX3" fmla="*/ 0 w 4784342"/>
                <a:gd name="connsiteY3" fmla="*/ 979460 h 1923910"/>
                <a:gd name="connsiteX4" fmla="*/ 150779 w 4784342"/>
                <a:gd name="connsiteY4" fmla="*/ 153836 h 1923910"/>
                <a:gd name="connsiteX0" fmla="*/ 150779 w 4784342"/>
                <a:gd name="connsiteY0" fmla="*/ 153836 h 1923910"/>
                <a:gd name="connsiteX1" fmla="*/ 4784342 w 4784342"/>
                <a:gd name="connsiteY1" fmla="*/ 0 h 1923910"/>
                <a:gd name="connsiteX2" fmla="*/ 4459731 w 4784342"/>
                <a:gd name="connsiteY2" fmla="*/ 1923910 h 1923910"/>
                <a:gd name="connsiteX3" fmla="*/ 0 w 4784342"/>
                <a:gd name="connsiteY3" fmla="*/ 979460 h 1923910"/>
                <a:gd name="connsiteX4" fmla="*/ 150779 w 4784342"/>
                <a:gd name="connsiteY4" fmla="*/ 153836 h 192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342" h="1923910">
                  <a:moveTo>
                    <a:pt x="150779" y="153836"/>
                  </a:moveTo>
                  <a:lnTo>
                    <a:pt x="4784342" y="0"/>
                  </a:lnTo>
                  <a:cubicBezTo>
                    <a:pt x="4773763" y="92693"/>
                    <a:pt x="4474520" y="1837420"/>
                    <a:pt x="4459731" y="1923910"/>
                  </a:cubicBezTo>
                  <a:lnTo>
                    <a:pt x="0" y="979460"/>
                  </a:lnTo>
                  <a:lnTo>
                    <a:pt x="150779" y="1538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a:extLst>
                <a:ext uri="{FF2B5EF4-FFF2-40B4-BE49-F238E27FC236}">
                  <a16:creationId xmlns:a16="http://schemas.microsoft.com/office/drawing/2014/main" id="{C6CA2E5A-5C7E-FE5D-BD75-4EC0B2CFD2C6}"/>
                </a:ext>
              </a:extLst>
            </p:cNvPr>
            <p:cNvSpPr/>
            <p:nvPr/>
          </p:nvSpPr>
          <p:spPr>
            <a:xfrm>
              <a:off x="1833701" y="4134677"/>
              <a:ext cx="1060842" cy="853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8" name="Group 97">
            <a:extLst>
              <a:ext uri="{FF2B5EF4-FFF2-40B4-BE49-F238E27FC236}">
                <a16:creationId xmlns:a16="http://schemas.microsoft.com/office/drawing/2014/main" id="{2053CEDF-ED0C-3BCB-CE86-87DA9B676AB7}"/>
              </a:ext>
            </a:extLst>
          </p:cNvPr>
          <p:cNvGrpSpPr/>
          <p:nvPr/>
        </p:nvGrpSpPr>
        <p:grpSpPr>
          <a:xfrm>
            <a:off x="1824035" y="3328141"/>
            <a:ext cx="6220874" cy="1652921"/>
            <a:chOff x="1824035" y="3328141"/>
            <a:chExt cx="6220874" cy="1652921"/>
          </a:xfrm>
        </p:grpSpPr>
        <p:sp>
          <p:nvSpPr>
            <p:cNvPr id="11" name="Flowchart: Manual Input 117">
              <a:extLst>
                <a:ext uri="{FF2B5EF4-FFF2-40B4-BE49-F238E27FC236}">
                  <a16:creationId xmlns:a16="http://schemas.microsoft.com/office/drawing/2014/main" id="{7B7ACF18-94D2-1DEF-6721-922B4CF8A292}"/>
                </a:ext>
              </a:extLst>
            </p:cNvPr>
            <p:cNvSpPr/>
            <p:nvPr/>
          </p:nvSpPr>
          <p:spPr>
            <a:xfrm>
              <a:off x="2785625" y="3328141"/>
              <a:ext cx="5259284" cy="165292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6"/>
                <a:gd name="connsiteY0" fmla="*/ 4403 h 12403"/>
                <a:gd name="connsiteX1" fmla="*/ 10066 w 10066"/>
                <a:gd name="connsiteY1" fmla="*/ 0 h 12403"/>
                <a:gd name="connsiteX2" fmla="*/ 10000 w 10066"/>
                <a:gd name="connsiteY2" fmla="*/ 12403 h 12403"/>
                <a:gd name="connsiteX3" fmla="*/ 0 w 10066"/>
                <a:gd name="connsiteY3" fmla="*/ 12403 h 12403"/>
                <a:gd name="connsiteX4" fmla="*/ 0 w 10066"/>
                <a:gd name="connsiteY4" fmla="*/ 4403 h 12403"/>
                <a:gd name="connsiteX0" fmla="*/ 0 w 10004"/>
                <a:gd name="connsiteY0" fmla="*/ 9558 h 17558"/>
                <a:gd name="connsiteX1" fmla="*/ 9973 w 10004"/>
                <a:gd name="connsiteY1" fmla="*/ 0 h 17558"/>
                <a:gd name="connsiteX2" fmla="*/ 10000 w 10004"/>
                <a:gd name="connsiteY2" fmla="*/ 17558 h 17558"/>
                <a:gd name="connsiteX3" fmla="*/ 0 w 10004"/>
                <a:gd name="connsiteY3" fmla="*/ 17558 h 17558"/>
                <a:gd name="connsiteX4" fmla="*/ 0 w 10004"/>
                <a:gd name="connsiteY4" fmla="*/ 9558 h 17558"/>
                <a:gd name="connsiteX0" fmla="*/ 0 w 10004"/>
                <a:gd name="connsiteY0" fmla="*/ 9558 h 17558"/>
                <a:gd name="connsiteX1" fmla="*/ 9973 w 10004"/>
                <a:gd name="connsiteY1" fmla="*/ 0 h 17558"/>
                <a:gd name="connsiteX2" fmla="*/ 10000 w 10004"/>
                <a:gd name="connsiteY2" fmla="*/ 17558 h 17558"/>
                <a:gd name="connsiteX3" fmla="*/ 0 w 10004"/>
                <a:gd name="connsiteY3" fmla="*/ 17558 h 17558"/>
                <a:gd name="connsiteX4" fmla="*/ 0 w 10004"/>
                <a:gd name="connsiteY4" fmla="*/ 9558 h 17558"/>
                <a:gd name="connsiteX0" fmla="*/ 0 w 10006"/>
                <a:gd name="connsiteY0" fmla="*/ 9558 h 17558"/>
                <a:gd name="connsiteX1" fmla="*/ 10002 w 10006"/>
                <a:gd name="connsiteY1" fmla="*/ 0 h 17558"/>
                <a:gd name="connsiteX2" fmla="*/ 10000 w 10006"/>
                <a:gd name="connsiteY2" fmla="*/ 17558 h 17558"/>
                <a:gd name="connsiteX3" fmla="*/ 0 w 10006"/>
                <a:gd name="connsiteY3" fmla="*/ 17558 h 17558"/>
                <a:gd name="connsiteX4" fmla="*/ 0 w 10006"/>
                <a:gd name="connsiteY4" fmla="*/ 9558 h 17558"/>
                <a:gd name="connsiteX0" fmla="*/ 0 w 10012"/>
                <a:gd name="connsiteY0" fmla="*/ 9558 h 17558"/>
                <a:gd name="connsiteX1" fmla="*/ 10002 w 10012"/>
                <a:gd name="connsiteY1" fmla="*/ 0 h 17558"/>
                <a:gd name="connsiteX2" fmla="*/ 10000 w 10012"/>
                <a:gd name="connsiteY2" fmla="*/ 17558 h 17558"/>
                <a:gd name="connsiteX3" fmla="*/ 0 w 10012"/>
                <a:gd name="connsiteY3" fmla="*/ 17558 h 17558"/>
                <a:gd name="connsiteX4" fmla="*/ 0 w 10012"/>
                <a:gd name="connsiteY4" fmla="*/ 9558 h 17558"/>
                <a:gd name="connsiteX0" fmla="*/ 0 w 10012"/>
                <a:gd name="connsiteY0" fmla="*/ 9558 h 17601"/>
                <a:gd name="connsiteX1" fmla="*/ 10002 w 10012"/>
                <a:gd name="connsiteY1" fmla="*/ 0 h 17601"/>
                <a:gd name="connsiteX2" fmla="*/ 10000 w 10012"/>
                <a:gd name="connsiteY2" fmla="*/ 17601 h 17601"/>
                <a:gd name="connsiteX3" fmla="*/ 0 w 10012"/>
                <a:gd name="connsiteY3" fmla="*/ 17558 h 17601"/>
                <a:gd name="connsiteX4" fmla="*/ 0 w 10012"/>
                <a:gd name="connsiteY4" fmla="*/ 9558 h 17601"/>
                <a:gd name="connsiteX0" fmla="*/ 0 w 10012"/>
                <a:gd name="connsiteY0" fmla="*/ 9558 h 17601"/>
                <a:gd name="connsiteX1" fmla="*/ 10002 w 10012"/>
                <a:gd name="connsiteY1" fmla="*/ 0 h 17601"/>
                <a:gd name="connsiteX2" fmla="*/ 10000 w 10012"/>
                <a:gd name="connsiteY2" fmla="*/ 17601 h 17601"/>
                <a:gd name="connsiteX3" fmla="*/ 0 w 10012"/>
                <a:gd name="connsiteY3" fmla="*/ 17558 h 17601"/>
                <a:gd name="connsiteX4" fmla="*/ 0 w 10012"/>
                <a:gd name="connsiteY4" fmla="*/ 9558 h 17601"/>
                <a:gd name="connsiteX0" fmla="*/ 0 w 10006"/>
                <a:gd name="connsiteY0" fmla="*/ 9558 h 17601"/>
                <a:gd name="connsiteX1" fmla="*/ 10002 w 10006"/>
                <a:gd name="connsiteY1" fmla="*/ 0 h 17601"/>
                <a:gd name="connsiteX2" fmla="*/ 10000 w 10006"/>
                <a:gd name="connsiteY2" fmla="*/ 17601 h 17601"/>
                <a:gd name="connsiteX3" fmla="*/ 0 w 10006"/>
                <a:gd name="connsiteY3" fmla="*/ 17558 h 17601"/>
                <a:gd name="connsiteX4" fmla="*/ 0 w 10006"/>
                <a:gd name="connsiteY4" fmla="*/ 9558 h 17601"/>
                <a:gd name="connsiteX0" fmla="*/ 0 w 10035"/>
                <a:gd name="connsiteY0" fmla="*/ 9558 h 17601"/>
                <a:gd name="connsiteX1" fmla="*/ 10031 w 10035"/>
                <a:gd name="connsiteY1" fmla="*/ 0 h 17601"/>
                <a:gd name="connsiteX2" fmla="*/ 10029 w 10035"/>
                <a:gd name="connsiteY2" fmla="*/ 17601 h 17601"/>
                <a:gd name="connsiteX3" fmla="*/ 29 w 10035"/>
                <a:gd name="connsiteY3" fmla="*/ 17558 h 17601"/>
                <a:gd name="connsiteX4" fmla="*/ 0 w 10035"/>
                <a:gd name="connsiteY4" fmla="*/ 9558 h 17601"/>
                <a:gd name="connsiteX0" fmla="*/ 2 w 10037"/>
                <a:gd name="connsiteY0" fmla="*/ 9558 h 17644"/>
                <a:gd name="connsiteX1" fmla="*/ 10033 w 10037"/>
                <a:gd name="connsiteY1" fmla="*/ 0 h 17644"/>
                <a:gd name="connsiteX2" fmla="*/ 10031 w 10037"/>
                <a:gd name="connsiteY2" fmla="*/ 17601 h 17644"/>
                <a:gd name="connsiteX3" fmla="*/ 2 w 10037"/>
                <a:gd name="connsiteY3" fmla="*/ 17644 h 17644"/>
                <a:gd name="connsiteX4" fmla="*/ 2 w 10037"/>
                <a:gd name="connsiteY4" fmla="*/ 9558 h 17644"/>
                <a:gd name="connsiteX0" fmla="*/ 0 w 10035"/>
                <a:gd name="connsiteY0" fmla="*/ 9558 h 17644"/>
                <a:gd name="connsiteX1" fmla="*/ 10031 w 10035"/>
                <a:gd name="connsiteY1" fmla="*/ 0 h 17644"/>
                <a:gd name="connsiteX2" fmla="*/ 10029 w 10035"/>
                <a:gd name="connsiteY2" fmla="*/ 17601 h 17644"/>
                <a:gd name="connsiteX3" fmla="*/ 0 w 10035"/>
                <a:gd name="connsiteY3" fmla="*/ 17644 h 17644"/>
                <a:gd name="connsiteX4" fmla="*/ 0 w 10035"/>
                <a:gd name="connsiteY4" fmla="*/ 9558 h 17644"/>
                <a:gd name="connsiteX0" fmla="*/ 0 w 10035"/>
                <a:gd name="connsiteY0" fmla="*/ 9558 h 17687"/>
                <a:gd name="connsiteX1" fmla="*/ 10031 w 10035"/>
                <a:gd name="connsiteY1" fmla="*/ 0 h 17687"/>
                <a:gd name="connsiteX2" fmla="*/ 10029 w 10035"/>
                <a:gd name="connsiteY2" fmla="*/ 17601 h 17687"/>
                <a:gd name="connsiteX3" fmla="*/ 0 w 10035"/>
                <a:gd name="connsiteY3" fmla="*/ 17687 h 17687"/>
                <a:gd name="connsiteX4" fmla="*/ 0 w 10035"/>
                <a:gd name="connsiteY4" fmla="*/ 9558 h 17687"/>
                <a:gd name="connsiteX0" fmla="*/ 0 w 10044"/>
                <a:gd name="connsiteY0" fmla="*/ 10819 h 18948"/>
                <a:gd name="connsiteX1" fmla="*/ 10042 w 10044"/>
                <a:gd name="connsiteY1" fmla="*/ 0 h 18948"/>
                <a:gd name="connsiteX2" fmla="*/ 10029 w 10044"/>
                <a:gd name="connsiteY2" fmla="*/ 18862 h 18948"/>
                <a:gd name="connsiteX3" fmla="*/ 0 w 10044"/>
                <a:gd name="connsiteY3" fmla="*/ 18948 h 18948"/>
                <a:gd name="connsiteX4" fmla="*/ 0 w 10044"/>
                <a:gd name="connsiteY4" fmla="*/ 10819 h 1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4" h="18948">
                  <a:moveTo>
                    <a:pt x="0" y="10819"/>
                  </a:moveTo>
                  <a:cubicBezTo>
                    <a:pt x="3344" y="7633"/>
                    <a:pt x="6698" y="3186"/>
                    <a:pt x="10042" y="0"/>
                  </a:cubicBezTo>
                  <a:cubicBezTo>
                    <a:pt x="10049" y="4263"/>
                    <a:pt x="10037" y="18251"/>
                    <a:pt x="10029" y="18862"/>
                  </a:cubicBezTo>
                  <a:lnTo>
                    <a:pt x="0" y="18948"/>
                  </a:lnTo>
                  <a:cubicBezTo>
                    <a:pt x="33" y="16238"/>
                    <a:pt x="10" y="13486"/>
                    <a:pt x="0" y="10819"/>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Rectangle 95">
              <a:extLst>
                <a:ext uri="{FF2B5EF4-FFF2-40B4-BE49-F238E27FC236}">
                  <a16:creationId xmlns:a16="http://schemas.microsoft.com/office/drawing/2014/main" id="{88657146-70F1-707F-4DC3-A65B65E5B1E6}"/>
                </a:ext>
              </a:extLst>
            </p:cNvPr>
            <p:cNvSpPr/>
            <p:nvPr/>
          </p:nvSpPr>
          <p:spPr>
            <a:xfrm>
              <a:off x="1824035" y="4262599"/>
              <a:ext cx="970997" cy="709630"/>
            </a:xfrm>
            <a:prstGeom prst="rect">
              <a:avLst/>
            </a:prstGeom>
            <a:solidFill>
              <a:srgbClr val="85D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a:extLst>
              <a:ext uri="{FF2B5EF4-FFF2-40B4-BE49-F238E27FC236}">
                <a16:creationId xmlns:a16="http://schemas.microsoft.com/office/drawing/2014/main" id="{79B81E79-CBF4-F74C-1BCA-9EB7734ECB05}"/>
              </a:ext>
            </a:extLst>
          </p:cNvPr>
          <p:cNvSpPr txBox="1"/>
          <p:nvPr/>
        </p:nvSpPr>
        <p:spPr>
          <a:xfrm>
            <a:off x="4564287" y="4005584"/>
            <a:ext cx="1868706" cy="523220"/>
          </a:xfrm>
          <a:prstGeom prst="rect">
            <a:avLst/>
          </a:prstGeom>
          <a:noFill/>
        </p:spPr>
        <p:txBody>
          <a:bodyPr wrap="square" rtlCol="0">
            <a:spAutoFit/>
          </a:bodyPr>
          <a:lstStyle/>
          <a:p>
            <a:r>
              <a:rPr lang="en-CA" dirty="0"/>
              <a:t>Provincial portion you would have paid.</a:t>
            </a:r>
          </a:p>
        </p:txBody>
      </p:sp>
      <p:sp>
        <p:nvSpPr>
          <p:cNvPr id="13" name="Rectangle 12">
            <a:extLst>
              <a:ext uri="{FF2B5EF4-FFF2-40B4-BE49-F238E27FC236}">
                <a16:creationId xmlns:a16="http://schemas.microsoft.com/office/drawing/2014/main" id="{FB498B55-6A06-F52E-6B43-9772E35C15E9}"/>
              </a:ext>
            </a:extLst>
          </p:cNvPr>
          <p:cNvSpPr/>
          <p:nvPr/>
        </p:nvSpPr>
        <p:spPr>
          <a:xfrm>
            <a:off x="1140746" y="4144685"/>
            <a:ext cx="684825" cy="82868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70C8693C-EB0E-5906-5B7B-D33B3777A9FF}"/>
              </a:ext>
            </a:extLst>
          </p:cNvPr>
          <p:cNvSpPr/>
          <p:nvPr/>
        </p:nvSpPr>
        <p:spPr>
          <a:xfrm>
            <a:off x="1140747" y="2611305"/>
            <a:ext cx="700905" cy="1512322"/>
          </a:xfrm>
          <a:prstGeom prst="rect">
            <a:avLst/>
          </a:prstGeom>
          <a:solidFill>
            <a:srgbClr val="F8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id="{ECFDB50F-8F0F-F84F-D141-6C616039319E}"/>
              </a:ext>
            </a:extLst>
          </p:cNvPr>
          <p:cNvCxnSpPr>
            <a:cxnSpLocks/>
          </p:cNvCxnSpPr>
          <p:nvPr/>
        </p:nvCxnSpPr>
        <p:spPr>
          <a:xfrm>
            <a:off x="1140747" y="2600129"/>
            <a:ext cx="684045"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6686637-05FB-A138-0D8B-939D38B09351}"/>
              </a:ext>
            </a:extLst>
          </p:cNvPr>
          <p:cNvCxnSpPr>
            <a:cxnSpLocks/>
          </p:cNvCxnSpPr>
          <p:nvPr/>
        </p:nvCxnSpPr>
        <p:spPr>
          <a:xfrm>
            <a:off x="1130649" y="4131273"/>
            <a:ext cx="69338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DCF7D3F-8BC1-B80F-A3F5-26AD4C1B5134}"/>
              </a:ext>
            </a:extLst>
          </p:cNvPr>
          <p:cNvSpPr txBox="1"/>
          <p:nvPr/>
        </p:nvSpPr>
        <p:spPr>
          <a:xfrm>
            <a:off x="1587478" y="5872081"/>
            <a:ext cx="2614129" cy="954107"/>
          </a:xfrm>
          <a:prstGeom prst="rect">
            <a:avLst/>
          </a:prstGeom>
          <a:solidFill>
            <a:srgbClr val="FFFF99">
              <a:alpha val="32941"/>
            </a:srgbClr>
          </a:solidFill>
        </p:spPr>
        <p:txBody>
          <a:bodyPr wrap="square" rtlCol="0">
            <a:spAutoFit/>
          </a:bodyPr>
          <a:lstStyle/>
          <a:p>
            <a:pPr algn="ctr"/>
            <a:r>
              <a:rPr lang="en-CA" dirty="0"/>
              <a:t>Leave school</a:t>
            </a:r>
          </a:p>
          <a:p>
            <a:pPr algn="ctr"/>
            <a:r>
              <a:rPr lang="en-CA" b="1" dirty="0"/>
              <a:t>Federal: </a:t>
            </a:r>
            <a:r>
              <a:rPr lang="en-CA" dirty="0"/>
              <a:t>No interest</a:t>
            </a:r>
          </a:p>
          <a:p>
            <a:pPr algn="ctr"/>
            <a:r>
              <a:rPr lang="en-CA" b="1" dirty="0"/>
              <a:t>Provincial: </a:t>
            </a:r>
            <a:r>
              <a:rPr lang="en-CA" dirty="0"/>
              <a:t>accrues interest immediately</a:t>
            </a:r>
          </a:p>
        </p:txBody>
      </p:sp>
      <p:sp>
        <p:nvSpPr>
          <p:cNvPr id="28" name="TextBox 27">
            <a:extLst>
              <a:ext uri="{FF2B5EF4-FFF2-40B4-BE49-F238E27FC236}">
                <a16:creationId xmlns:a16="http://schemas.microsoft.com/office/drawing/2014/main" id="{E923AB18-AB63-B6AF-61B7-BE8032C9F067}"/>
              </a:ext>
            </a:extLst>
          </p:cNvPr>
          <p:cNvSpPr txBox="1"/>
          <p:nvPr/>
        </p:nvSpPr>
        <p:spPr>
          <a:xfrm>
            <a:off x="974825" y="5309955"/>
            <a:ext cx="1675459" cy="523220"/>
          </a:xfrm>
          <a:prstGeom prst="rect">
            <a:avLst/>
          </a:prstGeom>
          <a:solidFill>
            <a:schemeClr val="tx2">
              <a:lumMod val="65000"/>
              <a:alpha val="32941"/>
            </a:schemeClr>
          </a:solidFill>
        </p:spPr>
        <p:txBody>
          <a:bodyPr wrap="none" rtlCol="0">
            <a:spAutoFit/>
          </a:bodyPr>
          <a:lstStyle/>
          <a:p>
            <a:r>
              <a:rPr lang="en-CA" dirty="0"/>
              <a:t>Make a lump sum </a:t>
            </a:r>
          </a:p>
          <a:p>
            <a:r>
              <a:rPr lang="en-CA" dirty="0"/>
              <a:t>payment</a:t>
            </a:r>
          </a:p>
        </p:txBody>
      </p:sp>
      <p:sp>
        <p:nvSpPr>
          <p:cNvPr id="29" name="TextBox 28">
            <a:extLst>
              <a:ext uri="{FF2B5EF4-FFF2-40B4-BE49-F238E27FC236}">
                <a16:creationId xmlns:a16="http://schemas.microsoft.com/office/drawing/2014/main" id="{360E3357-4ADF-2388-D933-07CE7AE962CF}"/>
              </a:ext>
            </a:extLst>
          </p:cNvPr>
          <p:cNvSpPr txBox="1"/>
          <p:nvPr/>
        </p:nvSpPr>
        <p:spPr>
          <a:xfrm>
            <a:off x="8070646" y="2939835"/>
            <a:ext cx="968746" cy="461665"/>
          </a:xfrm>
          <a:prstGeom prst="rect">
            <a:avLst/>
          </a:prstGeom>
          <a:solidFill>
            <a:srgbClr val="FFFF99">
              <a:alpha val="32941"/>
            </a:srgbClr>
          </a:solidFill>
        </p:spPr>
        <p:txBody>
          <a:bodyPr wrap="square" rtlCol="0">
            <a:spAutoFit/>
          </a:bodyPr>
          <a:lstStyle/>
          <a:p>
            <a:r>
              <a:rPr lang="en-CA" sz="1200" dirty="0"/>
              <a:t>Money you </a:t>
            </a:r>
          </a:p>
          <a:p>
            <a:r>
              <a:rPr lang="en-CA" sz="1200" dirty="0"/>
              <a:t>saved</a:t>
            </a:r>
          </a:p>
        </p:txBody>
      </p:sp>
      <p:sp>
        <p:nvSpPr>
          <p:cNvPr id="32" name="TextBox 31">
            <a:extLst>
              <a:ext uri="{FF2B5EF4-FFF2-40B4-BE49-F238E27FC236}">
                <a16:creationId xmlns:a16="http://schemas.microsoft.com/office/drawing/2014/main" id="{A6A08C97-01F4-D5E9-7B3B-777D3D68364A}"/>
              </a:ext>
            </a:extLst>
          </p:cNvPr>
          <p:cNvSpPr txBox="1"/>
          <p:nvPr/>
        </p:nvSpPr>
        <p:spPr>
          <a:xfrm>
            <a:off x="8077916" y="2405560"/>
            <a:ext cx="972908" cy="461665"/>
          </a:xfrm>
          <a:prstGeom prst="rect">
            <a:avLst/>
          </a:prstGeom>
          <a:solidFill>
            <a:srgbClr val="FFFF99">
              <a:alpha val="32941"/>
            </a:srgbClr>
          </a:solidFill>
        </p:spPr>
        <p:txBody>
          <a:bodyPr wrap="square" rtlCol="0">
            <a:spAutoFit/>
          </a:bodyPr>
          <a:lstStyle/>
          <a:p>
            <a:r>
              <a:rPr lang="en-CA" sz="1200" dirty="0"/>
              <a:t>Money you </a:t>
            </a:r>
          </a:p>
          <a:p>
            <a:r>
              <a:rPr lang="en-CA" sz="1200" dirty="0"/>
              <a:t>saved</a:t>
            </a:r>
          </a:p>
        </p:txBody>
      </p:sp>
      <p:grpSp>
        <p:nvGrpSpPr>
          <p:cNvPr id="33" name="Group 32">
            <a:extLst>
              <a:ext uri="{FF2B5EF4-FFF2-40B4-BE49-F238E27FC236}">
                <a16:creationId xmlns:a16="http://schemas.microsoft.com/office/drawing/2014/main" id="{9E8CAAF7-9E2C-37FA-A8BA-7D713DBEBE91}"/>
              </a:ext>
            </a:extLst>
          </p:cNvPr>
          <p:cNvGrpSpPr/>
          <p:nvPr/>
        </p:nvGrpSpPr>
        <p:grpSpPr>
          <a:xfrm>
            <a:off x="345654" y="1409211"/>
            <a:ext cx="8118116" cy="3969874"/>
            <a:chOff x="281856" y="1409211"/>
            <a:chExt cx="8118116" cy="3969874"/>
          </a:xfrm>
        </p:grpSpPr>
        <p:grpSp>
          <p:nvGrpSpPr>
            <p:cNvPr id="34" name="Group 33">
              <a:extLst>
                <a:ext uri="{FF2B5EF4-FFF2-40B4-BE49-F238E27FC236}">
                  <a16:creationId xmlns:a16="http://schemas.microsoft.com/office/drawing/2014/main" id="{A5A45009-DC9B-B4E6-FC26-CF754562E5E8}"/>
                </a:ext>
              </a:extLst>
            </p:cNvPr>
            <p:cNvGrpSpPr/>
            <p:nvPr/>
          </p:nvGrpSpPr>
          <p:grpSpPr>
            <a:xfrm>
              <a:off x="1056753" y="1409211"/>
              <a:ext cx="7058442" cy="3585680"/>
              <a:chOff x="760192" y="2459538"/>
              <a:chExt cx="7058442" cy="3585680"/>
            </a:xfrm>
          </p:grpSpPr>
          <p:cxnSp>
            <p:nvCxnSpPr>
              <p:cNvPr id="37" name="Straight Arrow Connector 36">
                <a:extLst>
                  <a:ext uri="{FF2B5EF4-FFF2-40B4-BE49-F238E27FC236}">
                    <a16:creationId xmlns:a16="http://schemas.microsoft.com/office/drawing/2014/main" id="{CF8A5E64-F09E-9D53-D180-F2E618831740}"/>
                  </a:ext>
                </a:extLst>
              </p:cNvPr>
              <p:cNvCxnSpPr>
                <a:cxnSpLocks/>
              </p:cNvCxnSpPr>
              <p:nvPr/>
            </p:nvCxnSpPr>
            <p:spPr>
              <a:xfrm flipV="1">
                <a:off x="770290" y="2459538"/>
                <a:ext cx="0" cy="35856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8B0004C-55A4-9268-805F-1BEF43F4A931}"/>
                  </a:ext>
                </a:extLst>
              </p:cNvPr>
              <p:cNvCxnSpPr>
                <a:cxnSpLocks/>
              </p:cNvCxnSpPr>
              <p:nvPr/>
            </p:nvCxnSpPr>
            <p:spPr>
              <a:xfrm>
                <a:off x="760192" y="6030930"/>
                <a:ext cx="70584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5C003271-3AE0-D836-DBEA-4C9F1F5C1AA0}"/>
                </a:ext>
              </a:extLst>
            </p:cNvPr>
            <p:cNvSpPr txBox="1"/>
            <p:nvPr/>
          </p:nvSpPr>
          <p:spPr>
            <a:xfrm>
              <a:off x="281856" y="1409211"/>
              <a:ext cx="838422" cy="738664"/>
            </a:xfrm>
            <a:prstGeom prst="rect">
              <a:avLst/>
            </a:prstGeom>
            <a:noFill/>
          </p:spPr>
          <p:txBody>
            <a:bodyPr wrap="square" rtlCol="0">
              <a:spAutoFit/>
            </a:bodyPr>
            <a:lstStyle/>
            <a:p>
              <a:r>
                <a:rPr lang="en-CA" b="1" dirty="0"/>
                <a:t>OSAP Loan ($)</a:t>
              </a:r>
            </a:p>
          </p:txBody>
        </p:sp>
        <p:sp>
          <p:nvSpPr>
            <p:cNvPr id="36" name="TextBox 35">
              <a:extLst>
                <a:ext uri="{FF2B5EF4-FFF2-40B4-BE49-F238E27FC236}">
                  <a16:creationId xmlns:a16="http://schemas.microsoft.com/office/drawing/2014/main" id="{2763FBBC-A3CA-4925-D705-CD98722764DB}"/>
                </a:ext>
              </a:extLst>
            </p:cNvPr>
            <p:cNvSpPr txBox="1"/>
            <p:nvPr/>
          </p:nvSpPr>
          <p:spPr>
            <a:xfrm>
              <a:off x="7526145" y="5071308"/>
              <a:ext cx="873827" cy="307777"/>
            </a:xfrm>
            <a:prstGeom prst="rect">
              <a:avLst/>
            </a:prstGeom>
            <a:noFill/>
          </p:spPr>
          <p:txBody>
            <a:bodyPr wrap="square" rtlCol="0">
              <a:spAutoFit/>
            </a:bodyPr>
            <a:lstStyle/>
            <a:p>
              <a:r>
                <a:rPr lang="en-CA" b="1" dirty="0"/>
                <a:t>Time</a:t>
              </a:r>
            </a:p>
          </p:txBody>
        </p:sp>
      </p:grpSp>
      <p:cxnSp>
        <p:nvCxnSpPr>
          <p:cNvPr id="40" name="Straight Connector 39">
            <a:extLst>
              <a:ext uri="{FF2B5EF4-FFF2-40B4-BE49-F238E27FC236}">
                <a16:creationId xmlns:a16="http://schemas.microsoft.com/office/drawing/2014/main" id="{B746834C-383E-DD3A-CF96-A9A4C8835FB7}"/>
              </a:ext>
            </a:extLst>
          </p:cNvPr>
          <p:cNvCxnSpPr>
            <a:cxnSpLocks/>
          </p:cNvCxnSpPr>
          <p:nvPr/>
        </p:nvCxnSpPr>
        <p:spPr>
          <a:xfrm>
            <a:off x="2795032" y="1382135"/>
            <a:ext cx="10172" cy="4451040"/>
          </a:xfrm>
          <a:prstGeom prst="line">
            <a:avLst/>
          </a:prstGeom>
          <a:ln w="127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Left Bracket 43">
            <a:extLst>
              <a:ext uri="{FF2B5EF4-FFF2-40B4-BE49-F238E27FC236}">
                <a16:creationId xmlns:a16="http://schemas.microsoft.com/office/drawing/2014/main" id="{3386ECF1-A6CA-00C0-4CCC-CBFA2C848523}"/>
              </a:ext>
            </a:extLst>
          </p:cNvPr>
          <p:cNvSpPr/>
          <p:nvPr/>
        </p:nvSpPr>
        <p:spPr>
          <a:xfrm>
            <a:off x="140833" y="2606989"/>
            <a:ext cx="128531" cy="2365967"/>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5" name="TextBox 44">
            <a:extLst>
              <a:ext uri="{FF2B5EF4-FFF2-40B4-BE49-F238E27FC236}">
                <a16:creationId xmlns:a16="http://schemas.microsoft.com/office/drawing/2014/main" id="{B7805BF4-2401-BB63-37C7-019AFBA129D2}"/>
              </a:ext>
            </a:extLst>
          </p:cNvPr>
          <p:cNvSpPr txBox="1"/>
          <p:nvPr/>
        </p:nvSpPr>
        <p:spPr>
          <a:xfrm>
            <a:off x="131461" y="2616557"/>
            <a:ext cx="838422" cy="461665"/>
          </a:xfrm>
          <a:prstGeom prst="rect">
            <a:avLst/>
          </a:prstGeom>
          <a:noFill/>
        </p:spPr>
        <p:txBody>
          <a:bodyPr wrap="square" rtlCol="0">
            <a:spAutoFit/>
          </a:bodyPr>
          <a:lstStyle/>
          <a:p>
            <a:r>
              <a:rPr lang="en-CA" sz="1200" dirty="0">
                <a:solidFill>
                  <a:schemeClr val="accent6">
                    <a:lumMod val="75000"/>
                  </a:schemeClr>
                </a:solidFill>
              </a:rPr>
              <a:t>Federal</a:t>
            </a:r>
          </a:p>
          <a:p>
            <a:r>
              <a:rPr lang="en-CA" sz="1200" dirty="0">
                <a:solidFill>
                  <a:schemeClr val="accent6">
                    <a:lumMod val="75000"/>
                  </a:schemeClr>
                </a:solidFill>
              </a:rPr>
              <a:t>Portion</a:t>
            </a:r>
          </a:p>
        </p:txBody>
      </p:sp>
      <p:sp>
        <p:nvSpPr>
          <p:cNvPr id="46" name="Left Bracket 45">
            <a:extLst>
              <a:ext uri="{FF2B5EF4-FFF2-40B4-BE49-F238E27FC236}">
                <a16:creationId xmlns:a16="http://schemas.microsoft.com/office/drawing/2014/main" id="{093B97EB-2569-0A7A-B7B4-B720A6951BF1}"/>
              </a:ext>
            </a:extLst>
          </p:cNvPr>
          <p:cNvSpPr/>
          <p:nvPr/>
        </p:nvSpPr>
        <p:spPr>
          <a:xfrm>
            <a:off x="331106" y="4130129"/>
            <a:ext cx="128531" cy="843287"/>
          </a:xfrm>
          <a:prstGeom prst="leftBracket">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accent4"/>
              </a:solidFill>
            </a:endParaRPr>
          </a:p>
        </p:txBody>
      </p:sp>
      <p:sp>
        <p:nvSpPr>
          <p:cNvPr id="47" name="TextBox 46">
            <a:extLst>
              <a:ext uri="{FF2B5EF4-FFF2-40B4-BE49-F238E27FC236}">
                <a16:creationId xmlns:a16="http://schemas.microsoft.com/office/drawing/2014/main" id="{070E79D5-92B7-4771-8A59-62AA919294D9}"/>
              </a:ext>
            </a:extLst>
          </p:cNvPr>
          <p:cNvSpPr txBox="1"/>
          <p:nvPr/>
        </p:nvSpPr>
        <p:spPr>
          <a:xfrm>
            <a:off x="297660" y="4138661"/>
            <a:ext cx="1009615" cy="461665"/>
          </a:xfrm>
          <a:prstGeom prst="rect">
            <a:avLst/>
          </a:prstGeom>
          <a:noFill/>
        </p:spPr>
        <p:txBody>
          <a:bodyPr wrap="square" rtlCol="0">
            <a:spAutoFit/>
          </a:bodyPr>
          <a:lstStyle/>
          <a:p>
            <a:r>
              <a:rPr lang="en-CA" sz="1200" dirty="0">
                <a:solidFill>
                  <a:schemeClr val="accent4"/>
                </a:solidFill>
              </a:rPr>
              <a:t>Provincial</a:t>
            </a:r>
          </a:p>
          <a:p>
            <a:r>
              <a:rPr lang="en-CA" sz="1200" dirty="0">
                <a:solidFill>
                  <a:schemeClr val="accent4"/>
                </a:solidFill>
              </a:rPr>
              <a:t>Portion</a:t>
            </a:r>
          </a:p>
        </p:txBody>
      </p:sp>
      <p:cxnSp>
        <p:nvCxnSpPr>
          <p:cNvPr id="48" name="Straight Connector 47">
            <a:extLst>
              <a:ext uri="{FF2B5EF4-FFF2-40B4-BE49-F238E27FC236}">
                <a16:creationId xmlns:a16="http://schemas.microsoft.com/office/drawing/2014/main" id="{E564F950-0900-184E-B963-66FA6D99F643}"/>
              </a:ext>
            </a:extLst>
          </p:cNvPr>
          <p:cNvCxnSpPr>
            <a:cxnSpLocks/>
            <a:endCxn id="9" idx="1"/>
          </p:cNvCxnSpPr>
          <p:nvPr/>
        </p:nvCxnSpPr>
        <p:spPr>
          <a:xfrm flipV="1">
            <a:off x="2795036" y="2984114"/>
            <a:ext cx="5245160" cy="1143244"/>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6B7BD09-36FF-B413-B8DB-A04A1E506FC9}"/>
              </a:ext>
            </a:extLst>
          </p:cNvPr>
          <p:cNvSpPr txBox="1"/>
          <p:nvPr/>
        </p:nvSpPr>
        <p:spPr>
          <a:xfrm>
            <a:off x="4583750" y="4119991"/>
            <a:ext cx="1868706" cy="523220"/>
          </a:xfrm>
          <a:prstGeom prst="rect">
            <a:avLst/>
          </a:prstGeom>
          <a:noFill/>
        </p:spPr>
        <p:txBody>
          <a:bodyPr wrap="square" rtlCol="0">
            <a:spAutoFit/>
          </a:bodyPr>
          <a:lstStyle/>
          <a:p>
            <a:r>
              <a:rPr lang="en-CA" dirty="0"/>
              <a:t>Provincial portion you will actually pay.</a:t>
            </a:r>
          </a:p>
        </p:txBody>
      </p:sp>
      <p:cxnSp>
        <p:nvCxnSpPr>
          <p:cNvPr id="52" name="Straight Connector 51">
            <a:extLst>
              <a:ext uri="{FF2B5EF4-FFF2-40B4-BE49-F238E27FC236}">
                <a16:creationId xmlns:a16="http://schemas.microsoft.com/office/drawing/2014/main" id="{5EF333C5-3CEB-48D4-F3FE-1D839B0082DC}"/>
              </a:ext>
            </a:extLst>
          </p:cNvPr>
          <p:cNvCxnSpPr>
            <a:cxnSpLocks/>
            <a:endCxn id="75" idx="1"/>
          </p:cNvCxnSpPr>
          <p:nvPr/>
        </p:nvCxnSpPr>
        <p:spPr>
          <a:xfrm>
            <a:off x="1874723" y="2605240"/>
            <a:ext cx="6178997" cy="6741"/>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7F823C8-6BD4-48F3-7A3E-1799765FB6C8}"/>
              </a:ext>
            </a:extLst>
          </p:cNvPr>
          <p:cNvCxnSpPr>
            <a:cxnSpLocks/>
            <a:endCxn id="78" idx="0"/>
          </p:cNvCxnSpPr>
          <p:nvPr/>
        </p:nvCxnSpPr>
        <p:spPr>
          <a:xfrm flipH="1" flipV="1">
            <a:off x="1833627" y="2813920"/>
            <a:ext cx="19698" cy="14018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EFBBB75-5833-DF81-47E6-43EBCFAAA84C}"/>
              </a:ext>
            </a:extLst>
          </p:cNvPr>
          <p:cNvCxnSpPr>
            <a:cxnSpLocks/>
          </p:cNvCxnSpPr>
          <p:nvPr/>
        </p:nvCxnSpPr>
        <p:spPr>
          <a:xfrm>
            <a:off x="1841229" y="4262599"/>
            <a:ext cx="94695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650E578-B9E7-3724-3A9E-3378974130B7}"/>
              </a:ext>
            </a:extLst>
          </p:cNvPr>
          <p:cNvCxnSpPr>
            <a:cxnSpLocks/>
          </p:cNvCxnSpPr>
          <p:nvPr/>
        </p:nvCxnSpPr>
        <p:spPr>
          <a:xfrm flipV="1">
            <a:off x="1850125" y="4121663"/>
            <a:ext cx="923281" cy="9422"/>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718CF6-4564-749D-ACD7-B10ECF7AE542}"/>
              </a:ext>
            </a:extLst>
          </p:cNvPr>
          <p:cNvCxnSpPr>
            <a:cxnSpLocks/>
          </p:cNvCxnSpPr>
          <p:nvPr/>
        </p:nvCxnSpPr>
        <p:spPr>
          <a:xfrm>
            <a:off x="1833701" y="1393246"/>
            <a:ext cx="0" cy="3877281"/>
          </a:xfrm>
          <a:prstGeom prst="line">
            <a:avLst/>
          </a:prstGeom>
          <a:ln w="28575">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92EF138-ACD1-EC2A-B369-8D4572A51060}"/>
              </a:ext>
            </a:extLst>
          </p:cNvPr>
          <p:cNvCxnSpPr>
            <a:cxnSpLocks/>
          </p:cNvCxnSpPr>
          <p:nvPr/>
        </p:nvCxnSpPr>
        <p:spPr>
          <a:xfrm>
            <a:off x="7945047" y="2976406"/>
            <a:ext cx="0" cy="35173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3DB385E-B09D-2B2E-64AD-778B9AD2F5EC}"/>
              </a:ext>
            </a:extLst>
          </p:cNvPr>
          <p:cNvCxnSpPr>
            <a:cxnSpLocks/>
          </p:cNvCxnSpPr>
          <p:nvPr/>
        </p:nvCxnSpPr>
        <p:spPr>
          <a:xfrm>
            <a:off x="7855097" y="2562447"/>
            <a:ext cx="0" cy="2733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5F895FE-29ED-5F11-9EA2-CB54D406775B}"/>
              </a:ext>
            </a:extLst>
          </p:cNvPr>
          <p:cNvCxnSpPr>
            <a:cxnSpLocks/>
          </p:cNvCxnSpPr>
          <p:nvPr/>
        </p:nvCxnSpPr>
        <p:spPr>
          <a:xfrm>
            <a:off x="1847393" y="2835830"/>
            <a:ext cx="6190821" cy="306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BA4384-8C7B-451A-8EF3-1DAAEF2953B1}"/>
              </a:ext>
            </a:extLst>
          </p:cNvPr>
          <p:cNvCxnSpPr>
            <a:cxnSpLocks/>
            <a:stCxn id="11" idx="0"/>
          </p:cNvCxnSpPr>
          <p:nvPr/>
        </p:nvCxnSpPr>
        <p:spPr>
          <a:xfrm flipV="1">
            <a:off x="2785625" y="3307446"/>
            <a:ext cx="5254570" cy="96448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3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1250"/>
                                        <p:tgtEl>
                                          <p:spTgt spid="5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1250"/>
                                        <p:tgtEl>
                                          <p:spTgt spid="75"/>
                                        </p:tgtEl>
                                      </p:cBhvr>
                                    </p:animEffect>
                                  </p:childTnLst>
                                </p:cTn>
                              </p:par>
                            </p:childTnLst>
                          </p:cTn>
                        </p:par>
                        <p:par>
                          <p:cTn id="43" fill="hold">
                            <p:stCondLst>
                              <p:cond delay="1250"/>
                            </p:stCondLst>
                            <p:childTnLst>
                              <p:par>
                                <p:cTn id="44" presetID="10"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1250"/>
                                        <p:tgtEl>
                                          <p:spTgt spid="6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wipe(left)">
                                      <p:cBhvr>
                                        <p:cTn id="58" dur="1250"/>
                                        <p:tgtEl>
                                          <p:spTgt spid="78"/>
                                        </p:tgtEl>
                                      </p:cBhvr>
                                    </p:animEffect>
                                  </p:childTnLst>
                                </p:cTn>
                              </p:par>
                            </p:childTnLst>
                          </p:cTn>
                        </p:par>
                        <p:par>
                          <p:cTn id="59" fill="hold">
                            <p:stCondLst>
                              <p:cond delay="1750"/>
                            </p:stCondLst>
                            <p:childTnLst>
                              <p:par>
                                <p:cTn id="60" presetID="10" presetClass="entr" presetSubtype="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wipe(left)">
                                      <p:cBhvr>
                                        <p:cTn id="71" dur="500"/>
                                        <p:tgtEl>
                                          <p:spTgt spid="84"/>
                                        </p:tgtEl>
                                      </p:cBhvr>
                                    </p:animEffect>
                                  </p:childTnLst>
                                </p:cTn>
                              </p:par>
                            </p:childTnLst>
                          </p:cTn>
                        </p:par>
                        <p:par>
                          <p:cTn id="72" fill="hold">
                            <p:stCondLst>
                              <p:cond delay="1000"/>
                            </p:stCondLst>
                            <p:childTnLst>
                              <p:par>
                                <p:cTn id="73" presetID="22" presetClass="entr" presetSubtype="8" fill="hold" nodeType="afterEffect">
                                  <p:stCondLst>
                                    <p:cond delay="25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1000"/>
                                        <p:tgtEl>
                                          <p:spTgt spid="48"/>
                                        </p:tgtEl>
                                      </p:cBhvr>
                                    </p:animEffect>
                                  </p:childTnLst>
                                </p:cTn>
                              </p:par>
                            </p:childTnLst>
                          </p:cTn>
                        </p:par>
                        <p:par>
                          <p:cTn id="76" fill="hold">
                            <p:stCondLst>
                              <p:cond delay="2250"/>
                            </p:stCondLst>
                            <p:childTnLst>
                              <p:par>
                                <p:cTn id="77" presetID="10" presetClass="entr" presetSubtype="0" fill="hold" nodeType="afterEffect">
                                  <p:stCondLst>
                                    <p:cond delay="25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500"/>
                                        <p:tgtEl>
                                          <p:spTgt spid="90"/>
                                        </p:tgtEl>
                                      </p:cBhvr>
                                    </p:animEffect>
                                  </p:childTnLst>
                                </p:cTn>
                              </p:par>
                              <p:par>
                                <p:cTn id="80" presetID="10" presetClass="entr" presetSubtype="0" fill="hold" grpId="0" nodeType="withEffect">
                                  <p:stCondLst>
                                    <p:cond delay="25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left)">
                                      <p:cBhvr>
                                        <p:cTn id="91" dur="500"/>
                                        <p:tgtEl>
                                          <p:spTgt spid="80"/>
                                        </p:tgtEl>
                                      </p:cBhvr>
                                    </p:animEffect>
                                  </p:childTnLst>
                                </p:cTn>
                              </p:par>
                            </p:childTnLst>
                          </p:cTn>
                        </p:par>
                        <p:par>
                          <p:cTn id="92" fill="hold">
                            <p:stCondLst>
                              <p:cond delay="1000"/>
                            </p:stCondLst>
                            <p:childTnLst>
                              <p:par>
                                <p:cTn id="93" presetID="22" presetClass="entr" presetSubtype="8" fill="hold" nodeType="afterEffect">
                                  <p:stCondLst>
                                    <p:cond delay="250"/>
                                  </p:stCondLst>
                                  <p:childTnLst>
                                    <p:set>
                                      <p:cBhvr>
                                        <p:cTn id="94" dur="1" fill="hold">
                                          <p:stCondLst>
                                            <p:cond delay="0"/>
                                          </p:stCondLst>
                                        </p:cTn>
                                        <p:tgtEl>
                                          <p:spTgt spid="22"/>
                                        </p:tgtEl>
                                        <p:attrNameLst>
                                          <p:attrName>style.visibility</p:attrName>
                                        </p:attrNameLst>
                                      </p:cBhvr>
                                      <p:to>
                                        <p:strVal val="visible"/>
                                      </p:to>
                                    </p:set>
                                    <p:animEffect transition="in" filter="wipe(left)">
                                      <p:cBhvr>
                                        <p:cTn id="95" dur="750"/>
                                        <p:tgtEl>
                                          <p:spTgt spid="22"/>
                                        </p:tgtEl>
                                      </p:cBhvr>
                                    </p:animEffect>
                                  </p:childTnLst>
                                </p:cTn>
                              </p:par>
                            </p:childTnLst>
                          </p:cTn>
                        </p:par>
                        <p:par>
                          <p:cTn id="96" fill="hold">
                            <p:stCondLst>
                              <p:cond delay="2000"/>
                            </p:stCondLst>
                            <p:childTnLst>
                              <p:par>
                                <p:cTn id="97" presetID="10" presetClass="entr" presetSubtype="0" fill="hold" nodeType="afterEffect">
                                  <p:stCondLst>
                                    <p:cond delay="250"/>
                                  </p:stCondLst>
                                  <p:childTnLst>
                                    <p:set>
                                      <p:cBhvr>
                                        <p:cTn id="98" dur="1" fill="hold">
                                          <p:stCondLst>
                                            <p:cond delay="0"/>
                                          </p:stCondLst>
                                        </p:cTn>
                                        <p:tgtEl>
                                          <p:spTgt spid="98"/>
                                        </p:tgtEl>
                                        <p:attrNameLst>
                                          <p:attrName>style.visibility</p:attrName>
                                        </p:attrNameLst>
                                      </p:cBhvr>
                                      <p:to>
                                        <p:strVal val="visible"/>
                                      </p:to>
                                    </p:set>
                                    <p:animEffect transition="in" filter="fade">
                                      <p:cBhvr>
                                        <p:cTn id="99" dur="500"/>
                                        <p:tgtEl>
                                          <p:spTgt spid="98"/>
                                        </p:tgtEl>
                                      </p:cBhvr>
                                    </p:animEffect>
                                  </p:childTnLst>
                                </p:cTn>
                              </p:par>
                              <p:par>
                                <p:cTn id="100" presetID="10" presetClass="entr" presetSubtype="0" fill="hold" grpId="0" nodeType="withEffect">
                                  <p:stCondLst>
                                    <p:cond delay="25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49"/>
                                        </p:tgtEl>
                                      </p:cBhvr>
                                    </p:animEffect>
                                    <p:set>
                                      <p:cBhvr>
                                        <p:cTn id="107" dur="1" fill="hold">
                                          <p:stCondLst>
                                            <p:cond delay="499"/>
                                          </p:stCondLst>
                                        </p:cTn>
                                        <p:tgtEl>
                                          <p:spTgt spid="49"/>
                                        </p:tgtEl>
                                        <p:attrNameLst>
                                          <p:attrName>style.visibility</p:attrName>
                                        </p:attrNameLst>
                                      </p:cBhvr>
                                      <p:to>
                                        <p:strVal val="hidden"/>
                                      </p:to>
                                    </p:set>
                                  </p:childTnLst>
                                </p:cTn>
                              </p:par>
                              <p:par>
                                <p:cTn id="108" presetID="10" presetClass="entr" presetSubtype="0"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childTnLst>
                          </p:cTn>
                        </p:par>
                        <p:par>
                          <p:cTn id="114" fill="hold">
                            <p:stCondLst>
                              <p:cond delay="500"/>
                            </p:stCondLst>
                            <p:childTnLst>
                              <p:par>
                                <p:cTn id="115" presetID="10" presetClass="entr" presetSubtype="0" fill="hold"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8" grpId="0" animBg="1"/>
      <p:bldP spid="6" grpId="0"/>
      <p:bldP spid="6" grpId="1"/>
      <p:bldP spid="8" grpId="0"/>
      <p:bldP spid="8" grpId="1"/>
      <p:bldP spid="10" grpId="0"/>
      <p:bldP spid="10" grpId="1"/>
      <p:bldP spid="23" grpId="0" animBg="1"/>
      <p:bldP spid="28" grpId="0" animBg="1"/>
      <p:bldP spid="29" grpId="0" animBg="1"/>
      <p:bldP spid="32" grpId="0" animBg="1"/>
      <p:bldP spid="44" grpId="0" animBg="1"/>
      <p:bldP spid="45" grpId="0"/>
      <p:bldP spid="46" grpId="0" animBg="1"/>
      <p:bldP spid="47" grpId="0"/>
      <p:bldP spid="49" grpId="0"/>
      <p:bldP spid="4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88557"/>
            <a:ext cx="8638967" cy="4731489"/>
          </a:xfrm>
        </p:spPr>
        <p:txBody>
          <a:bodyPr>
            <a:normAutofit/>
          </a:bodyPr>
          <a:lstStyle/>
          <a:p>
            <a:pPr marL="0" indent="0">
              <a:lnSpc>
                <a:spcPts val="2400"/>
              </a:lnSpc>
              <a:buNone/>
            </a:pPr>
            <a:r>
              <a:rPr lang="en-US" sz="2000" dirty="0"/>
              <a:t>For </a:t>
            </a:r>
            <a:r>
              <a:rPr lang="en-US" sz="2000" b="1" dirty="0"/>
              <a:t>“Part 4: Make Lump Sum Payments”</a:t>
            </a:r>
            <a:r>
              <a:rPr lang="en-US" sz="2000" dirty="0"/>
              <a:t>, we will look at </a:t>
            </a:r>
            <a:r>
              <a:rPr lang="en-US" sz="2000" b="1" dirty="0"/>
              <a:t>“Option A: Before you leave the program”</a:t>
            </a:r>
            <a:r>
              <a:rPr lang="en-US" sz="2000" dirty="0"/>
              <a:t>. Use the OSAP Calculator for questions 11-15.</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pic>
        <p:nvPicPr>
          <p:cNvPr id="6" name="Picture 5">
            <a:extLst>
              <a:ext uri="{FF2B5EF4-FFF2-40B4-BE49-F238E27FC236}">
                <a16:creationId xmlns:a16="http://schemas.microsoft.com/office/drawing/2014/main" id="{2427C78A-19B1-67EF-CB55-C649364FF178}"/>
              </a:ext>
            </a:extLst>
          </p:cNvPr>
          <p:cNvPicPr>
            <a:picLocks noChangeAspect="1"/>
          </p:cNvPicPr>
          <p:nvPr/>
        </p:nvPicPr>
        <p:blipFill>
          <a:blip r:embed="rId2"/>
          <a:stretch>
            <a:fillRect/>
          </a:stretch>
        </p:blipFill>
        <p:spPr>
          <a:xfrm rot="2126746">
            <a:off x="6311944" y="4409337"/>
            <a:ext cx="887503" cy="1165788"/>
          </a:xfrm>
          <a:prstGeom prst="rect">
            <a:avLst/>
          </a:prstGeom>
        </p:spPr>
      </p:pic>
      <p:sp>
        <p:nvSpPr>
          <p:cNvPr id="8" name="TextBox 7">
            <a:extLst>
              <a:ext uri="{FF2B5EF4-FFF2-40B4-BE49-F238E27FC236}">
                <a16:creationId xmlns:a16="http://schemas.microsoft.com/office/drawing/2014/main" id="{03BC5395-1400-FCF1-A588-30C2140AADB4}"/>
              </a:ext>
            </a:extLst>
          </p:cNvPr>
          <p:cNvSpPr txBox="1"/>
          <p:nvPr/>
        </p:nvSpPr>
        <p:spPr>
          <a:xfrm>
            <a:off x="6219688" y="3394198"/>
            <a:ext cx="2471112" cy="1077218"/>
          </a:xfrm>
          <a:prstGeom prst="rect">
            <a:avLst/>
          </a:prstGeom>
          <a:solidFill>
            <a:schemeClr val="accent5">
              <a:lumMod val="20000"/>
              <a:lumOff val="80000"/>
            </a:schemeClr>
          </a:solidFill>
        </p:spPr>
        <p:txBody>
          <a:bodyPr wrap="square" rtlCol="0">
            <a:spAutoFit/>
          </a:bodyPr>
          <a:lstStyle/>
          <a:p>
            <a:r>
              <a:rPr lang="en-CA" sz="1600" dirty="0"/>
              <a:t>Verify with NSLSC that the repayment split is still true. You can change the percentage if necessary.</a:t>
            </a:r>
          </a:p>
        </p:txBody>
      </p:sp>
      <p:pic>
        <p:nvPicPr>
          <p:cNvPr id="10" name="Picture 9">
            <a:extLst>
              <a:ext uri="{FF2B5EF4-FFF2-40B4-BE49-F238E27FC236}">
                <a16:creationId xmlns:a16="http://schemas.microsoft.com/office/drawing/2014/main" id="{5AA004B3-4FEB-4BDB-9F70-E0730A88434B}"/>
              </a:ext>
            </a:extLst>
          </p:cNvPr>
          <p:cNvPicPr>
            <a:picLocks noChangeAspect="1"/>
          </p:cNvPicPr>
          <p:nvPr/>
        </p:nvPicPr>
        <p:blipFill>
          <a:blip r:embed="rId3"/>
          <a:stretch>
            <a:fillRect/>
          </a:stretch>
        </p:blipFill>
        <p:spPr>
          <a:xfrm>
            <a:off x="863567" y="2722570"/>
            <a:ext cx="4982270" cy="3534268"/>
          </a:xfrm>
          <a:prstGeom prst="rect">
            <a:avLst/>
          </a:prstGeom>
          <a:ln>
            <a:solidFill>
              <a:schemeClr val="tx1">
                <a:lumMod val="50000"/>
                <a:lumOff val="50000"/>
              </a:schemeClr>
            </a:solidFill>
          </a:ln>
        </p:spPr>
      </p:pic>
      <p:sp>
        <p:nvSpPr>
          <p:cNvPr id="22" name="Rectangle 21">
            <a:extLst>
              <a:ext uri="{FF2B5EF4-FFF2-40B4-BE49-F238E27FC236}">
                <a16:creationId xmlns:a16="http://schemas.microsoft.com/office/drawing/2014/main" id="{851BEB03-7065-461D-86A7-1ABC02A3B021}"/>
              </a:ext>
            </a:extLst>
          </p:cNvPr>
          <p:cNvSpPr/>
          <p:nvPr/>
        </p:nvSpPr>
        <p:spPr>
          <a:xfrm>
            <a:off x="4868367" y="4818888"/>
            <a:ext cx="977470" cy="660282"/>
          </a:xfrm>
          <a:prstGeom prst="rect">
            <a:avLst/>
          </a:prstGeom>
          <a:solidFill>
            <a:srgbClr val="92C82E">
              <a:alpha val="5000"/>
            </a:srgbClr>
          </a:solidFill>
          <a:ln w="57150">
            <a:solidFill>
              <a:srgbClr val="92C82E"/>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92C82E"/>
              </a:solidFill>
            </a:endParaRPr>
          </a:p>
        </p:txBody>
      </p:sp>
    </p:spTree>
    <p:extLst>
      <p:ext uri="{BB962C8B-B14F-4D97-AF65-F5344CB8AC3E}">
        <p14:creationId xmlns:p14="http://schemas.microsoft.com/office/powerpoint/2010/main" val="358012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88557"/>
            <a:ext cx="8638967" cy="4731489"/>
          </a:xfrm>
        </p:spPr>
        <p:txBody>
          <a:bodyPr>
            <a:normAutofit/>
          </a:bodyPr>
          <a:lstStyle/>
          <a:p>
            <a:pPr marL="0" indent="0">
              <a:lnSpc>
                <a:spcPts val="2400"/>
              </a:lnSpc>
              <a:buNone/>
            </a:pPr>
            <a:r>
              <a:rPr lang="en-US" sz="2000" dirty="0"/>
              <a:t>For question 15, see what happens when you </a:t>
            </a:r>
            <a:r>
              <a:rPr lang="en-US" sz="2000" b="1" dirty="0">
                <a:solidFill>
                  <a:schemeClr val="accent1"/>
                </a:solidFill>
              </a:rPr>
              <a:t>change</a:t>
            </a:r>
            <a:r>
              <a:rPr lang="en-US" sz="2000" dirty="0"/>
              <a:t> the lump sum amount.</a:t>
            </a:r>
          </a:p>
        </p:txBody>
      </p:sp>
      <p:pic>
        <p:nvPicPr>
          <p:cNvPr id="4" name="Picture 3">
            <a:extLst>
              <a:ext uri="{FF2B5EF4-FFF2-40B4-BE49-F238E27FC236}">
                <a16:creationId xmlns:a16="http://schemas.microsoft.com/office/drawing/2014/main" id="{6CD2A75D-0A81-076D-70D3-3EC24A02DB06}"/>
              </a:ext>
            </a:extLst>
          </p:cNvPr>
          <p:cNvPicPr>
            <a:picLocks noChangeAspect="1"/>
          </p:cNvPicPr>
          <p:nvPr/>
        </p:nvPicPr>
        <p:blipFill>
          <a:blip r:embed="rId2"/>
          <a:stretch>
            <a:fillRect/>
          </a:stretch>
        </p:blipFill>
        <p:spPr>
          <a:xfrm>
            <a:off x="863567" y="2484826"/>
            <a:ext cx="4982270" cy="3534268"/>
          </a:xfrm>
          <a:prstGeom prst="rect">
            <a:avLst/>
          </a:prstGeom>
          <a:ln>
            <a:solidFill>
              <a:schemeClr val="tx1">
                <a:lumMod val="50000"/>
                <a:lumOff val="50000"/>
              </a:schemeClr>
            </a:solidFill>
          </a:ln>
        </p:spPr>
      </p:pic>
      <p:sp>
        <p:nvSpPr>
          <p:cNvPr id="5" name="TextBox 4">
            <a:extLst>
              <a:ext uri="{FF2B5EF4-FFF2-40B4-BE49-F238E27FC236}">
                <a16:creationId xmlns:a16="http://schemas.microsoft.com/office/drawing/2014/main" id="{B096D750-705C-3C61-CD06-449653BEF02D}"/>
              </a:ext>
            </a:extLst>
          </p:cNvPr>
          <p:cNvSpPr txBox="1"/>
          <p:nvPr/>
        </p:nvSpPr>
        <p:spPr>
          <a:xfrm>
            <a:off x="6106156" y="2667355"/>
            <a:ext cx="2359305" cy="1077218"/>
          </a:xfrm>
          <a:prstGeom prst="rect">
            <a:avLst/>
          </a:prstGeom>
          <a:solidFill>
            <a:schemeClr val="accent5">
              <a:lumMod val="20000"/>
              <a:lumOff val="80000"/>
            </a:schemeClr>
          </a:solidFill>
        </p:spPr>
        <p:txBody>
          <a:bodyPr wrap="square" rtlCol="0">
            <a:spAutoFit/>
          </a:bodyPr>
          <a:lstStyle/>
          <a:p>
            <a:r>
              <a:rPr lang="en-US" sz="1600" dirty="0"/>
              <a:t>Increase/decrease the lump sum amount. Keep the other variables the same.</a:t>
            </a:r>
            <a:endParaRPr lang="en-CA" sz="1600" dirty="0"/>
          </a:p>
        </p:txBody>
      </p:sp>
      <p:sp>
        <p:nvSpPr>
          <p:cNvPr id="7" name="Rectangle 6">
            <a:extLst>
              <a:ext uri="{FF2B5EF4-FFF2-40B4-BE49-F238E27FC236}">
                <a16:creationId xmlns:a16="http://schemas.microsoft.com/office/drawing/2014/main" id="{E0B10669-2A27-87D7-33B1-69891868A9DA}"/>
              </a:ext>
            </a:extLst>
          </p:cNvPr>
          <p:cNvSpPr/>
          <p:nvPr/>
        </p:nvSpPr>
        <p:spPr>
          <a:xfrm>
            <a:off x="3149294" y="4325112"/>
            <a:ext cx="1815897" cy="384048"/>
          </a:xfrm>
          <a:prstGeom prst="rect">
            <a:avLst/>
          </a:prstGeom>
          <a:solidFill>
            <a:srgbClr val="92C82E">
              <a:alpha val="5000"/>
            </a:srgbClr>
          </a:solidFill>
          <a:ln w="57150">
            <a:solidFill>
              <a:srgbClr val="92C82E"/>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92C82E"/>
              </a:solidFill>
            </a:endParaRPr>
          </a:p>
        </p:txBody>
      </p:sp>
      <p:pic>
        <p:nvPicPr>
          <p:cNvPr id="10" name="Picture 9">
            <a:extLst>
              <a:ext uri="{FF2B5EF4-FFF2-40B4-BE49-F238E27FC236}">
                <a16:creationId xmlns:a16="http://schemas.microsoft.com/office/drawing/2014/main" id="{9D485979-00A2-F1C5-E81F-772E182968CD}"/>
              </a:ext>
            </a:extLst>
          </p:cNvPr>
          <p:cNvPicPr>
            <a:picLocks noChangeAspect="1"/>
          </p:cNvPicPr>
          <p:nvPr/>
        </p:nvPicPr>
        <p:blipFill>
          <a:blip r:embed="rId3"/>
          <a:stretch>
            <a:fillRect/>
          </a:stretch>
        </p:blipFill>
        <p:spPr>
          <a:xfrm rot="19795842" flipV="1">
            <a:off x="5904591" y="4060738"/>
            <a:ext cx="1334107" cy="546380"/>
          </a:xfrm>
          <a:prstGeom prst="rect">
            <a:avLst/>
          </a:prstGeom>
        </p:spPr>
      </p:pic>
    </p:spTree>
    <p:extLst>
      <p:ext uri="{BB962C8B-B14F-4D97-AF65-F5344CB8AC3E}">
        <p14:creationId xmlns:p14="http://schemas.microsoft.com/office/powerpoint/2010/main" val="13549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2AFA8-311C-529F-09A3-6C459ABFCDBC}"/>
              </a:ext>
            </a:extLst>
          </p:cNvPr>
          <p:cNvSpPr/>
          <p:nvPr/>
        </p:nvSpPr>
        <p:spPr>
          <a:xfrm>
            <a:off x="4333687" y="2368131"/>
            <a:ext cx="3661563" cy="2595659"/>
          </a:xfrm>
          <a:prstGeom prst="rect">
            <a:avLst/>
          </a:prstGeom>
          <a:solidFill>
            <a:srgbClr val="FD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TextBox 126">
            <a:extLst>
              <a:ext uri="{FF2B5EF4-FFF2-40B4-BE49-F238E27FC236}">
                <a16:creationId xmlns:a16="http://schemas.microsoft.com/office/drawing/2014/main" id="{F2BA9A7F-6453-60C2-9802-678158876873}"/>
              </a:ext>
            </a:extLst>
          </p:cNvPr>
          <p:cNvSpPr txBox="1"/>
          <p:nvPr/>
        </p:nvSpPr>
        <p:spPr>
          <a:xfrm>
            <a:off x="5349335" y="3204856"/>
            <a:ext cx="1944875" cy="523220"/>
          </a:xfrm>
          <a:prstGeom prst="rect">
            <a:avLst/>
          </a:prstGeom>
          <a:noFill/>
        </p:spPr>
        <p:txBody>
          <a:bodyPr wrap="square" rtlCol="0">
            <a:spAutoFit/>
          </a:bodyPr>
          <a:lstStyle/>
          <a:p>
            <a:r>
              <a:rPr lang="en-CA" dirty="0"/>
              <a:t>Federal portion you would have paid.</a:t>
            </a:r>
          </a:p>
        </p:txBody>
      </p:sp>
      <p:sp>
        <p:nvSpPr>
          <p:cNvPr id="12" name="Rectangle 11">
            <a:extLst>
              <a:ext uri="{FF2B5EF4-FFF2-40B4-BE49-F238E27FC236}">
                <a16:creationId xmlns:a16="http://schemas.microsoft.com/office/drawing/2014/main" id="{0190E67A-989C-A583-0FC0-2AE05C28F26F}"/>
              </a:ext>
            </a:extLst>
          </p:cNvPr>
          <p:cNvSpPr/>
          <p:nvPr/>
        </p:nvSpPr>
        <p:spPr>
          <a:xfrm>
            <a:off x="4342839" y="2562261"/>
            <a:ext cx="3645670" cy="240144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8" name="TextBox 127">
            <a:extLst>
              <a:ext uri="{FF2B5EF4-FFF2-40B4-BE49-F238E27FC236}">
                <a16:creationId xmlns:a16="http://schemas.microsoft.com/office/drawing/2014/main" id="{789F4E0A-4F48-39DD-2A13-959A784280FE}"/>
              </a:ext>
            </a:extLst>
          </p:cNvPr>
          <p:cNvSpPr txBox="1"/>
          <p:nvPr/>
        </p:nvSpPr>
        <p:spPr>
          <a:xfrm>
            <a:off x="5472412" y="3309989"/>
            <a:ext cx="1665994" cy="738664"/>
          </a:xfrm>
          <a:prstGeom prst="rect">
            <a:avLst/>
          </a:prstGeom>
          <a:noFill/>
        </p:spPr>
        <p:txBody>
          <a:bodyPr wrap="square" rtlCol="0">
            <a:spAutoFit/>
          </a:bodyPr>
          <a:lstStyle/>
          <a:p>
            <a:r>
              <a:rPr lang="en-CA" dirty="0"/>
              <a:t>Federal portion you will actually pay.</a:t>
            </a:r>
          </a:p>
        </p:txBody>
      </p:sp>
      <p:sp>
        <p:nvSpPr>
          <p:cNvPr id="120" name="Rectangle 119">
            <a:extLst>
              <a:ext uri="{FF2B5EF4-FFF2-40B4-BE49-F238E27FC236}">
                <a16:creationId xmlns:a16="http://schemas.microsoft.com/office/drawing/2014/main" id="{6E9C084E-447B-1162-78AC-CB466EEC2466}"/>
              </a:ext>
            </a:extLst>
          </p:cNvPr>
          <p:cNvSpPr/>
          <p:nvPr/>
        </p:nvSpPr>
        <p:spPr>
          <a:xfrm rot="20950141">
            <a:off x="4237574" y="3302387"/>
            <a:ext cx="4008830" cy="1986873"/>
          </a:xfrm>
          <a:custGeom>
            <a:avLst/>
            <a:gdLst>
              <a:gd name="connsiteX0" fmla="*/ 0 w 3702132"/>
              <a:gd name="connsiteY0" fmla="*/ 0 h 281452"/>
              <a:gd name="connsiteX1" fmla="*/ 3702132 w 3702132"/>
              <a:gd name="connsiteY1" fmla="*/ 0 h 281452"/>
              <a:gd name="connsiteX2" fmla="*/ 3702132 w 3702132"/>
              <a:gd name="connsiteY2" fmla="*/ 281452 h 281452"/>
              <a:gd name="connsiteX3" fmla="*/ 0 w 3702132"/>
              <a:gd name="connsiteY3" fmla="*/ 281452 h 281452"/>
              <a:gd name="connsiteX4" fmla="*/ 0 w 3702132"/>
              <a:gd name="connsiteY4" fmla="*/ 0 h 281452"/>
              <a:gd name="connsiteX0" fmla="*/ 41944 w 3744076"/>
              <a:gd name="connsiteY0" fmla="*/ 0 h 281452"/>
              <a:gd name="connsiteX1" fmla="*/ 3744076 w 3744076"/>
              <a:gd name="connsiteY1" fmla="*/ 0 h 281452"/>
              <a:gd name="connsiteX2" fmla="*/ 3744076 w 3744076"/>
              <a:gd name="connsiteY2" fmla="*/ 281452 h 281452"/>
              <a:gd name="connsiteX3" fmla="*/ 0 w 3744076"/>
              <a:gd name="connsiteY3" fmla="*/ 176281 h 281452"/>
              <a:gd name="connsiteX4" fmla="*/ 41944 w 3744076"/>
              <a:gd name="connsiteY4" fmla="*/ 0 h 281452"/>
              <a:gd name="connsiteX0" fmla="*/ 36352 w 3744076"/>
              <a:gd name="connsiteY0" fmla="*/ 15121 h 281452"/>
              <a:gd name="connsiteX1" fmla="*/ 3744076 w 3744076"/>
              <a:gd name="connsiteY1" fmla="*/ 0 h 281452"/>
              <a:gd name="connsiteX2" fmla="*/ 3744076 w 3744076"/>
              <a:gd name="connsiteY2" fmla="*/ 281452 h 281452"/>
              <a:gd name="connsiteX3" fmla="*/ 0 w 3744076"/>
              <a:gd name="connsiteY3" fmla="*/ 176281 h 281452"/>
              <a:gd name="connsiteX4" fmla="*/ 36352 w 3744076"/>
              <a:gd name="connsiteY4" fmla="*/ 15121 h 281452"/>
              <a:gd name="connsiteX0" fmla="*/ 36352 w 3790821"/>
              <a:gd name="connsiteY0" fmla="*/ 19670 h 286001"/>
              <a:gd name="connsiteX1" fmla="*/ 3790821 w 3790821"/>
              <a:gd name="connsiteY1" fmla="*/ 0 h 286001"/>
              <a:gd name="connsiteX2" fmla="*/ 3744076 w 3790821"/>
              <a:gd name="connsiteY2" fmla="*/ 286001 h 286001"/>
              <a:gd name="connsiteX3" fmla="*/ 0 w 3790821"/>
              <a:gd name="connsiteY3" fmla="*/ 180830 h 286001"/>
              <a:gd name="connsiteX4" fmla="*/ 36352 w 3790821"/>
              <a:gd name="connsiteY4" fmla="*/ 19670 h 286001"/>
              <a:gd name="connsiteX0" fmla="*/ 36352 w 3790821"/>
              <a:gd name="connsiteY0" fmla="*/ 19670 h 278078"/>
              <a:gd name="connsiteX1" fmla="*/ 3790821 w 3790821"/>
              <a:gd name="connsiteY1" fmla="*/ 0 h 278078"/>
              <a:gd name="connsiteX2" fmla="*/ 3759084 w 3790821"/>
              <a:gd name="connsiteY2" fmla="*/ 278078 h 278078"/>
              <a:gd name="connsiteX3" fmla="*/ 0 w 3790821"/>
              <a:gd name="connsiteY3" fmla="*/ 180830 h 278078"/>
              <a:gd name="connsiteX4" fmla="*/ 36352 w 3790821"/>
              <a:gd name="connsiteY4" fmla="*/ 19670 h 278078"/>
              <a:gd name="connsiteX0" fmla="*/ 36352 w 3790821"/>
              <a:gd name="connsiteY0" fmla="*/ 19670 h 278078"/>
              <a:gd name="connsiteX1" fmla="*/ 3790821 w 3790821"/>
              <a:gd name="connsiteY1" fmla="*/ 0 h 278078"/>
              <a:gd name="connsiteX2" fmla="*/ 3759084 w 3790821"/>
              <a:gd name="connsiteY2" fmla="*/ 278078 h 278078"/>
              <a:gd name="connsiteX3" fmla="*/ 0 w 3790821"/>
              <a:gd name="connsiteY3" fmla="*/ 180830 h 278078"/>
              <a:gd name="connsiteX4" fmla="*/ 36352 w 3790821"/>
              <a:gd name="connsiteY4" fmla="*/ 19670 h 278078"/>
              <a:gd name="connsiteX0" fmla="*/ 36352 w 3790821"/>
              <a:gd name="connsiteY0" fmla="*/ 19670 h 271875"/>
              <a:gd name="connsiteX1" fmla="*/ 3790821 w 3790821"/>
              <a:gd name="connsiteY1" fmla="*/ 0 h 271875"/>
              <a:gd name="connsiteX2" fmla="*/ 3754873 w 3790821"/>
              <a:gd name="connsiteY2" fmla="*/ 271875 h 271875"/>
              <a:gd name="connsiteX3" fmla="*/ 0 w 3790821"/>
              <a:gd name="connsiteY3" fmla="*/ 180830 h 271875"/>
              <a:gd name="connsiteX4" fmla="*/ 36352 w 3790821"/>
              <a:gd name="connsiteY4" fmla="*/ 19670 h 271875"/>
              <a:gd name="connsiteX0" fmla="*/ 36352 w 3790821"/>
              <a:gd name="connsiteY0" fmla="*/ 19670 h 271875"/>
              <a:gd name="connsiteX1" fmla="*/ 3790821 w 3790821"/>
              <a:gd name="connsiteY1" fmla="*/ 0 h 271875"/>
              <a:gd name="connsiteX2" fmla="*/ 3754873 w 3790821"/>
              <a:gd name="connsiteY2" fmla="*/ 271875 h 271875"/>
              <a:gd name="connsiteX3" fmla="*/ 0 w 3790821"/>
              <a:gd name="connsiteY3" fmla="*/ 180830 h 271875"/>
              <a:gd name="connsiteX4" fmla="*/ 36352 w 3790821"/>
              <a:gd name="connsiteY4" fmla="*/ 19670 h 271875"/>
              <a:gd name="connsiteX0" fmla="*/ 36352 w 3790821"/>
              <a:gd name="connsiteY0" fmla="*/ 19670 h 271875"/>
              <a:gd name="connsiteX1" fmla="*/ 3790821 w 3790821"/>
              <a:gd name="connsiteY1" fmla="*/ 0 h 271875"/>
              <a:gd name="connsiteX2" fmla="*/ 3754873 w 3790821"/>
              <a:gd name="connsiteY2" fmla="*/ 271875 h 271875"/>
              <a:gd name="connsiteX3" fmla="*/ 0 w 3790821"/>
              <a:gd name="connsiteY3" fmla="*/ 180830 h 271875"/>
              <a:gd name="connsiteX4" fmla="*/ 36352 w 3790821"/>
              <a:gd name="connsiteY4" fmla="*/ 19670 h 271875"/>
              <a:gd name="connsiteX0" fmla="*/ 36352 w 3790821"/>
              <a:gd name="connsiteY0" fmla="*/ 19670 h 277194"/>
              <a:gd name="connsiteX1" fmla="*/ 3790821 w 3790821"/>
              <a:gd name="connsiteY1" fmla="*/ 0 h 277194"/>
              <a:gd name="connsiteX2" fmla="*/ 3740363 w 3790821"/>
              <a:gd name="connsiteY2" fmla="*/ 277194 h 277194"/>
              <a:gd name="connsiteX3" fmla="*/ 0 w 3790821"/>
              <a:gd name="connsiteY3" fmla="*/ 180830 h 277194"/>
              <a:gd name="connsiteX4" fmla="*/ 36352 w 3790821"/>
              <a:gd name="connsiteY4" fmla="*/ 19670 h 277194"/>
              <a:gd name="connsiteX0" fmla="*/ 254361 w 4008830"/>
              <a:gd name="connsiteY0" fmla="*/ 19670 h 1292023"/>
              <a:gd name="connsiteX1" fmla="*/ 4008830 w 4008830"/>
              <a:gd name="connsiteY1" fmla="*/ 0 h 1292023"/>
              <a:gd name="connsiteX2" fmla="*/ 3958372 w 4008830"/>
              <a:gd name="connsiteY2" fmla="*/ 277194 h 1292023"/>
              <a:gd name="connsiteX3" fmla="*/ 0 w 4008830"/>
              <a:gd name="connsiteY3" fmla="*/ 1292023 h 1292023"/>
              <a:gd name="connsiteX4" fmla="*/ 254361 w 4008830"/>
              <a:gd name="connsiteY4" fmla="*/ 19670 h 1292023"/>
              <a:gd name="connsiteX0" fmla="*/ 254361 w 4008830"/>
              <a:gd name="connsiteY0" fmla="*/ 19670 h 2018202"/>
              <a:gd name="connsiteX1" fmla="*/ 4008830 w 4008830"/>
              <a:gd name="connsiteY1" fmla="*/ 0 h 2018202"/>
              <a:gd name="connsiteX2" fmla="*/ 3609043 w 4008830"/>
              <a:gd name="connsiteY2" fmla="*/ 2018202 h 2018202"/>
              <a:gd name="connsiteX3" fmla="*/ 0 w 4008830"/>
              <a:gd name="connsiteY3" fmla="*/ 1292023 h 2018202"/>
              <a:gd name="connsiteX4" fmla="*/ 254361 w 4008830"/>
              <a:gd name="connsiteY4" fmla="*/ 19670 h 2018202"/>
              <a:gd name="connsiteX0" fmla="*/ 254361 w 4008830"/>
              <a:gd name="connsiteY0" fmla="*/ 19670 h 2005761"/>
              <a:gd name="connsiteX1" fmla="*/ 4008830 w 4008830"/>
              <a:gd name="connsiteY1" fmla="*/ 0 h 2005761"/>
              <a:gd name="connsiteX2" fmla="*/ 3600597 w 4008830"/>
              <a:gd name="connsiteY2" fmla="*/ 2005761 h 2005761"/>
              <a:gd name="connsiteX3" fmla="*/ 0 w 4008830"/>
              <a:gd name="connsiteY3" fmla="*/ 1292023 h 2005761"/>
              <a:gd name="connsiteX4" fmla="*/ 254361 w 4008830"/>
              <a:gd name="connsiteY4" fmla="*/ 19670 h 2005761"/>
              <a:gd name="connsiteX0" fmla="*/ 254361 w 4008830"/>
              <a:gd name="connsiteY0" fmla="*/ 19670 h 2004762"/>
              <a:gd name="connsiteX1" fmla="*/ 4008830 w 4008830"/>
              <a:gd name="connsiteY1" fmla="*/ 0 h 2004762"/>
              <a:gd name="connsiteX2" fmla="*/ 3595376 w 4008830"/>
              <a:gd name="connsiteY2" fmla="*/ 2004762 h 2004762"/>
              <a:gd name="connsiteX3" fmla="*/ 0 w 4008830"/>
              <a:gd name="connsiteY3" fmla="*/ 1292023 h 2004762"/>
              <a:gd name="connsiteX4" fmla="*/ 254361 w 4008830"/>
              <a:gd name="connsiteY4" fmla="*/ 19670 h 2004762"/>
              <a:gd name="connsiteX0" fmla="*/ 254361 w 4008830"/>
              <a:gd name="connsiteY0" fmla="*/ 19670 h 1986873"/>
              <a:gd name="connsiteX1" fmla="*/ 4008830 w 4008830"/>
              <a:gd name="connsiteY1" fmla="*/ 0 h 1986873"/>
              <a:gd name="connsiteX2" fmla="*/ 3615037 w 4008830"/>
              <a:gd name="connsiteY2" fmla="*/ 1986873 h 1986873"/>
              <a:gd name="connsiteX3" fmla="*/ 0 w 4008830"/>
              <a:gd name="connsiteY3" fmla="*/ 1292023 h 1986873"/>
              <a:gd name="connsiteX4" fmla="*/ 254361 w 4008830"/>
              <a:gd name="connsiteY4" fmla="*/ 19670 h 1986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830" h="1986873">
                <a:moveTo>
                  <a:pt x="254361" y="19670"/>
                </a:moveTo>
                <a:lnTo>
                  <a:pt x="4008830" y="0"/>
                </a:lnTo>
                <a:cubicBezTo>
                  <a:pt x="3998251" y="92693"/>
                  <a:pt x="3629826" y="1900383"/>
                  <a:pt x="3615037" y="1986873"/>
                </a:cubicBezTo>
                <a:lnTo>
                  <a:pt x="0" y="1292023"/>
                </a:lnTo>
                <a:lnTo>
                  <a:pt x="254361" y="19670"/>
                </a:lnTo>
                <a:close/>
              </a:path>
            </a:pathLst>
          </a:custGeom>
          <a:solidFill>
            <a:srgbClr val="D6F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TextBox 128">
            <a:extLst>
              <a:ext uri="{FF2B5EF4-FFF2-40B4-BE49-F238E27FC236}">
                <a16:creationId xmlns:a16="http://schemas.microsoft.com/office/drawing/2014/main" id="{8052C3B8-8655-D611-81FD-8104E4F76992}"/>
              </a:ext>
            </a:extLst>
          </p:cNvPr>
          <p:cNvSpPr txBox="1"/>
          <p:nvPr/>
        </p:nvSpPr>
        <p:spPr>
          <a:xfrm>
            <a:off x="5410094" y="3934979"/>
            <a:ext cx="1868706" cy="523220"/>
          </a:xfrm>
          <a:prstGeom prst="rect">
            <a:avLst/>
          </a:prstGeom>
          <a:noFill/>
        </p:spPr>
        <p:txBody>
          <a:bodyPr wrap="square" rtlCol="0">
            <a:spAutoFit/>
          </a:bodyPr>
          <a:lstStyle/>
          <a:p>
            <a:r>
              <a:rPr lang="en-CA" dirty="0"/>
              <a:t>Provincial portion you would have paid.</a:t>
            </a:r>
          </a:p>
        </p:txBody>
      </p:sp>
      <p:sp>
        <p:nvSpPr>
          <p:cNvPr id="118" name="Flowchart: Manual Input 117">
            <a:extLst>
              <a:ext uri="{FF2B5EF4-FFF2-40B4-BE49-F238E27FC236}">
                <a16:creationId xmlns:a16="http://schemas.microsoft.com/office/drawing/2014/main" id="{5ECF0A33-4767-F1D9-BAFA-4BD1F8F31621}"/>
              </a:ext>
            </a:extLst>
          </p:cNvPr>
          <p:cNvSpPr/>
          <p:nvPr/>
        </p:nvSpPr>
        <p:spPr>
          <a:xfrm>
            <a:off x="4333690" y="3222444"/>
            <a:ext cx="3694756" cy="1741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6"/>
              <a:gd name="connsiteY0" fmla="*/ 4403 h 12403"/>
              <a:gd name="connsiteX1" fmla="*/ 10066 w 10066"/>
              <a:gd name="connsiteY1" fmla="*/ 0 h 12403"/>
              <a:gd name="connsiteX2" fmla="*/ 10000 w 10066"/>
              <a:gd name="connsiteY2" fmla="*/ 12403 h 12403"/>
              <a:gd name="connsiteX3" fmla="*/ 0 w 10066"/>
              <a:gd name="connsiteY3" fmla="*/ 12403 h 12403"/>
              <a:gd name="connsiteX4" fmla="*/ 0 w 10066"/>
              <a:gd name="connsiteY4" fmla="*/ 4403 h 12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2403">
                <a:moveTo>
                  <a:pt x="0" y="4403"/>
                </a:moveTo>
                <a:lnTo>
                  <a:pt x="10066" y="0"/>
                </a:lnTo>
                <a:cubicBezTo>
                  <a:pt x="10044" y="4134"/>
                  <a:pt x="10022" y="8269"/>
                  <a:pt x="10000" y="12403"/>
                </a:cubicBezTo>
                <a:lnTo>
                  <a:pt x="0" y="12403"/>
                </a:lnTo>
                <a:lnTo>
                  <a:pt x="0" y="4403"/>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TextBox 129">
            <a:extLst>
              <a:ext uri="{FF2B5EF4-FFF2-40B4-BE49-F238E27FC236}">
                <a16:creationId xmlns:a16="http://schemas.microsoft.com/office/drawing/2014/main" id="{7A989BA5-603E-72B6-AC21-512363BF5307}"/>
              </a:ext>
            </a:extLst>
          </p:cNvPr>
          <p:cNvSpPr txBox="1"/>
          <p:nvPr/>
        </p:nvSpPr>
        <p:spPr>
          <a:xfrm>
            <a:off x="5434457" y="3867592"/>
            <a:ext cx="1868706" cy="523220"/>
          </a:xfrm>
          <a:prstGeom prst="rect">
            <a:avLst/>
          </a:prstGeom>
          <a:noFill/>
        </p:spPr>
        <p:txBody>
          <a:bodyPr wrap="square" rtlCol="0">
            <a:spAutoFit/>
          </a:bodyPr>
          <a:lstStyle/>
          <a:p>
            <a:r>
              <a:rPr lang="en-CA" dirty="0"/>
              <a:t>Provincial portion you will actually pay.</a:t>
            </a:r>
          </a:p>
        </p:txBody>
      </p:sp>
      <p:sp>
        <p:nvSpPr>
          <p:cNvPr id="102" name="Flowchart: Manual Input 101">
            <a:extLst>
              <a:ext uri="{FF2B5EF4-FFF2-40B4-BE49-F238E27FC236}">
                <a16:creationId xmlns:a16="http://schemas.microsoft.com/office/drawing/2014/main" id="{A41DEEAE-2EAB-7FA7-57AE-6DBE9FBEEE87}"/>
              </a:ext>
            </a:extLst>
          </p:cNvPr>
          <p:cNvSpPr/>
          <p:nvPr/>
        </p:nvSpPr>
        <p:spPr>
          <a:xfrm rot="10800000">
            <a:off x="1829657" y="2393323"/>
            <a:ext cx="2504029" cy="17271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39"/>
              <a:gd name="connsiteY0" fmla="*/ 1826 h 10000"/>
              <a:gd name="connsiteX1" fmla="*/ 10039 w 10039"/>
              <a:gd name="connsiteY1" fmla="*/ 0 h 10000"/>
              <a:gd name="connsiteX2" fmla="*/ 10039 w 10039"/>
              <a:gd name="connsiteY2" fmla="*/ 10000 h 10000"/>
              <a:gd name="connsiteX3" fmla="*/ 39 w 10039"/>
              <a:gd name="connsiteY3" fmla="*/ 10000 h 10000"/>
              <a:gd name="connsiteX4" fmla="*/ 0 w 10039"/>
              <a:gd name="connsiteY4" fmla="*/ 1826 h 10000"/>
              <a:gd name="connsiteX0" fmla="*/ 0 w 10039"/>
              <a:gd name="connsiteY0" fmla="*/ 1449 h 9623"/>
              <a:gd name="connsiteX1" fmla="*/ 10039 w 10039"/>
              <a:gd name="connsiteY1" fmla="*/ 0 h 9623"/>
              <a:gd name="connsiteX2" fmla="*/ 10039 w 10039"/>
              <a:gd name="connsiteY2" fmla="*/ 9623 h 9623"/>
              <a:gd name="connsiteX3" fmla="*/ 39 w 10039"/>
              <a:gd name="connsiteY3" fmla="*/ 9623 h 9623"/>
              <a:gd name="connsiteX4" fmla="*/ 0 w 10039"/>
              <a:gd name="connsiteY4" fmla="*/ 1449 h 9623"/>
              <a:gd name="connsiteX0" fmla="*/ 0 w 10000"/>
              <a:gd name="connsiteY0" fmla="*/ 1506 h 10000"/>
              <a:gd name="connsiteX1" fmla="*/ 10000 w 10000"/>
              <a:gd name="connsiteY1" fmla="*/ 0 h 10000"/>
              <a:gd name="connsiteX2" fmla="*/ 10000 w 10000"/>
              <a:gd name="connsiteY2" fmla="*/ 10000 h 10000"/>
              <a:gd name="connsiteX3" fmla="*/ 39 w 10000"/>
              <a:gd name="connsiteY3" fmla="*/ 10000 h 10000"/>
              <a:gd name="connsiteX4" fmla="*/ 0 w 10000"/>
              <a:gd name="connsiteY4" fmla="*/ 150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506"/>
                </a:moveTo>
                <a:lnTo>
                  <a:pt x="10000" y="0"/>
                </a:lnTo>
                <a:lnTo>
                  <a:pt x="10000" y="10000"/>
                </a:lnTo>
                <a:lnTo>
                  <a:pt x="39" y="10000"/>
                </a:lnTo>
                <a:cubicBezTo>
                  <a:pt x="26" y="7168"/>
                  <a:pt x="13" y="4338"/>
                  <a:pt x="0" y="1506"/>
                </a:cubicBezTo>
                <a:close/>
              </a:path>
            </a:pathLst>
          </a:custGeom>
          <a:solidFill>
            <a:srgbClr val="F8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Rectangle 114">
            <a:extLst>
              <a:ext uri="{FF2B5EF4-FFF2-40B4-BE49-F238E27FC236}">
                <a16:creationId xmlns:a16="http://schemas.microsoft.com/office/drawing/2014/main" id="{0722A17F-6168-6DBF-36DD-0F7272185976}"/>
              </a:ext>
            </a:extLst>
          </p:cNvPr>
          <p:cNvSpPr/>
          <p:nvPr/>
        </p:nvSpPr>
        <p:spPr>
          <a:xfrm>
            <a:off x="1140747" y="4144685"/>
            <a:ext cx="683288" cy="82868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100">
            <a:extLst>
              <a:ext uri="{FF2B5EF4-FFF2-40B4-BE49-F238E27FC236}">
                <a16:creationId xmlns:a16="http://schemas.microsoft.com/office/drawing/2014/main" id="{19B67D62-FE0F-0A00-0E4B-B173744184E4}"/>
              </a:ext>
            </a:extLst>
          </p:cNvPr>
          <p:cNvSpPr/>
          <p:nvPr/>
        </p:nvSpPr>
        <p:spPr>
          <a:xfrm>
            <a:off x="1140747" y="2383384"/>
            <a:ext cx="700905" cy="1740243"/>
          </a:xfrm>
          <a:prstGeom prst="rect">
            <a:avLst/>
          </a:prstGeom>
          <a:solidFill>
            <a:srgbClr val="F8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554629"/>
            <a:ext cx="8638967" cy="944325"/>
          </a:xfrm>
        </p:spPr>
        <p:txBody>
          <a:bodyPr>
            <a:normAutofit/>
          </a:bodyPr>
          <a:lstStyle/>
          <a:p>
            <a:pPr marL="0" indent="0" algn="ctr">
              <a:lnSpc>
                <a:spcPts val="2400"/>
              </a:lnSpc>
              <a:buNone/>
            </a:pPr>
            <a:r>
              <a:rPr lang="en-US" sz="2000" b="1" dirty="0"/>
              <a:t> Option B:</a:t>
            </a:r>
            <a:r>
              <a:rPr lang="en-US" sz="2000" dirty="0"/>
              <a:t> Make a lump sum payment </a:t>
            </a:r>
            <a:r>
              <a:rPr lang="en-US" sz="2000" b="1" dirty="0">
                <a:solidFill>
                  <a:schemeClr val="accent1"/>
                </a:solidFill>
              </a:rPr>
              <a:t>after</a:t>
            </a:r>
            <a:r>
              <a:rPr lang="en-US" sz="2000" dirty="0"/>
              <a:t> you leave the program</a:t>
            </a:r>
          </a:p>
        </p:txBody>
      </p:sp>
      <p:cxnSp>
        <p:nvCxnSpPr>
          <p:cNvPr id="13" name="Straight Connector 12">
            <a:extLst>
              <a:ext uri="{FF2B5EF4-FFF2-40B4-BE49-F238E27FC236}">
                <a16:creationId xmlns:a16="http://schemas.microsoft.com/office/drawing/2014/main" id="{1F35D8FC-0E9B-C05D-9D1F-C0779524D16E}"/>
              </a:ext>
            </a:extLst>
          </p:cNvPr>
          <p:cNvCxnSpPr>
            <a:cxnSpLocks/>
          </p:cNvCxnSpPr>
          <p:nvPr/>
        </p:nvCxnSpPr>
        <p:spPr>
          <a:xfrm flipV="1">
            <a:off x="1140747" y="2375492"/>
            <a:ext cx="680023" cy="23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CBF068-1272-FB74-DBB2-1391781F72AB}"/>
              </a:ext>
            </a:extLst>
          </p:cNvPr>
          <p:cNvCxnSpPr>
            <a:cxnSpLocks/>
          </p:cNvCxnSpPr>
          <p:nvPr/>
        </p:nvCxnSpPr>
        <p:spPr>
          <a:xfrm>
            <a:off x="1130649" y="4131273"/>
            <a:ext cx="69338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FCCB08-A7E7-F052-453D-5DA8E4F87BD6}"/>
              </a:ext>
            </a:extLst>
          </p:cNvPr>
          <p:cNvCxnSpPr>
            <a:cxnSpLocks/>
          </p:cNvCxnSpPr>
          <p:nvPr/>
        </p:nvCxnSpPr>
        <p:spPr>
          <a:xfrm flipV="1">
            <a:off x="4351733" y="2368550"/>
            <a:ext cx="3630217" cy="4297"/>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3D3A78-CB07-8A1A-062F-B0D6C3670E9E}"/>
              </a:ext>
            </a:extLst>
          </p:cNvPr>
          <p:cNvCxnSpPr>
            <a:cxnSpLocks/>
          </p:cNvCxnSpPr>
          <p:nvPr/>
        </p:nvCxnSpPr>
        <p:spPr>
          <a:xfrm flipV="1">
            <a:off x="4324786" y="2562261"/>
            <a:ext cx="3657164" cy="1769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AB795A-9407-40EA-A185-DBE1E3A1618C}"/>
              </a:ext>
            </a:extLst>
          </p:cNvPr>
          <p:cNvCxnSpPr>
            <a:cxnSpLocks/>
          </p:cNvCxnSpPr>
          <p:nvPr/>
        </p:nvCxnSpPr>
        <p:spPr>
          <a:xfrm flipV="1">
            <a:off x="4329773" y="3241304"/>
            <a:ext cx="3684110" cy="60044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D98D4A2-AB1C-0D9D-2B58-F29B204CCA81}"/>
              </a:ext>
            </a:extLst>
          </p:cNvPr>
          <p:cNvSpPr txBox="1"/>
          <p:nvPr/>
        </p:nvSpPr>
        <p:spPr>
          <a:xfrm>
            <a:off x="631413" y="5314280"/>
            <a:ext cx="2420478" cy="954107"/>
          </a:xfrm>
          <a:prstGeom prst="rect">
            <a:avLst/>
          </a:prstGeom>
          <a:solidFill>
            <a:srgbClr val="FFFF99">
              <a:alpha val="32941"/>
            </a:srgbClr>
          </a:solidFill>
        </p:spPr>
        <p:txBody>
          <a:bodyPr wrap="square" rtlCol="0">
            <a:spAutoFit/>
          </a:bodyPr>
          <a:lstStyle/>
          <a:p>
            <a:pPr algn="ctr"/>
            <a:r>
              <a:rPr lang="en-CA" dirty="0"/>
              <a:t>Leave school</a:t>
            </a:r>
          </a:p>
          <a:p>
            <a:pPr algn="ctr"/>
            <a:r>
              <a:rPr lang="en-CA" b="1" dirty="0"/>
              <a:t>Federal:</a:t>
            </a:r>
            <a:r>
              <a:rPr lang="en-CA" dirty="0"/>
              <a:t> No interest</a:t>
            </a:r>
          </a:p>
          <a:p>
            <a:pPr algn="ctr"/>
            <a:r>
              <a:rPr lang="en-CA" b="1" dirty="0"/>
              <a:t>Provincial:</a:t>
            </a:r>
            <a:r>
              <a:rPr lang="en-CA" dirty="0"/>
              <a:t> accrues interest immediately</a:t>
            </a:r>
          </a:p>
        </p:txBody>
      </p:sp>
      <p:sp>
        <p:nvSpPr>
          <p:cNvPr id="83" name="TextBox 82">
            <a:extLst>
              <a:ext uri="{FF2B5EF4-FFF2-40B4-BE49-F238E27FC236}">
                <a16:creationId xmlns:a16="http://schemas.microsoft.com/office/drawing/2014/main" id="{66751746-1E45-63FE-7CFF-0FA25DCB3BDC}"/>
              </a:ext>
            </a:extLst>
          </p:cNvPr>
          <p:cNvSpPr txBox="1"/>
          <p:nvPr/>
        </p:nvSpPr>
        <p:spPr>
          <a:xfrm>
            <a:off x="3518387" y="5276476"/>
            <a:ext cx="1646605" cy="523220"/>
          </a:xfrm>
          <a:prstGeom prst="rect">
            <a:avLst/>
          </a:prstGeom>
          <a:solidFill>
            <a:schemeClr val="tx2">
              <a:lumMod val="65000"/>
              <a:alpha val="32941"/>
            </a:schemeClr>
          </a:solidFill>
        </p:spPr>
        <p:txBody>
          <a:bodyPr wrap="none" rtlCol="0">
            <a:spAutoFit/>
          </a:bodyPr>
          <a:lstStyle/>
          <a:p>
            <a:r>
              <a:rPr lang="en-CA" dirty="0"/>
              <a:t>Make a lump sum </a:t>
            </a:r>
          </a:p>
          <a:p>
            <a:r>
              <a:rPr lang="en-CA" dirty="0"/>
              <a:t>payment</a:t>
            </a:r>
          </a:p>
        </p:txBody>
      </p:sp>
      <p:sp>
        <p:nvSpPr>
          <p:cNvPr id="90" name="TextBox 89">
            <a:extLst>
              <a:ext uri="{FF2B5EF4-FFF2-40B4-BE49-F238E27FC236}">
                <a16:creationId xmlns:a16="http://schemas.microsoft.com/office/drawing/2014/main" id="{6F5DCE1D-4AF9-4EAC-A532-7F3CBED76F9A}"/>
              </a:ext>
            </a:extLst>
          </p:cNvPr>
          <p:cNvSpPr txBox="1"/>
          <p:nvPr/>
        </p:nvSpPr>
        <p:spPr>
          <a:xfrm>
            <a:off x="8058599" y="2872905"/>
            <a:ext cx="977050" cy="461665"/>
          </a:xfrm>
          <a:prstGeom prst="rect">
            <a:avLst/>
          </a:prstGeom>
          <a:solidFill>
            <a:srgbClr val="FFFF99">
              <a:alpha val="32941"/>
            </a:srgbClr>
          </a:solidFill>
        </p:spPr>
        <p:txBody>
          <a:bodyPr wrap="square" rtlCol="0">
            <a:spAutoFit/>
          </a:bodyPr>
          <a:lstStyle/>
          <a:p>
            <a:r>
              <a:rPr lang="en-CA" sz="1200" dirty="0"/>
              <a:t>Money you saved</a:t>
            </a:r>
          </a:p>
        </p:txBody>
      </p:sp>
      <p:cxnSp>
        <p:nvCxnSpPr>
          <p:cNvPr id="94" name="Straight Arrow Connector 93">
            <a:extLst>
              <a:ext uri="{FF2B5EF4-FFF2-40B4-BE49-F238E27FC236}">
                <a16:creationId xmlns:a16="http://schemas.microsoft.com/office/drawing/2014/main" id="{54915E98-3427-14EB-EBD6-0D45C4EF986E}"/>
              </a:ext>
            </a:extLst>
          </p:cNvPr>
          <p:cNvCxnSpPr>
            <a:cxnSpLocks/>
          </p:cNvCxnSpPr>
          <p:nvPr/>
        </p:nvCxnSpPr>
        <p:spPr>
          <a:xfrm>
            <a:off x="7933184" y="2311400"/>
            <a:ext cx="0" cy="25086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8F145EB-8F1E-F7E6-62D6-8D15203F3E20}"/>
              </a:ext>
            </a:extLst>
          </p:cNvPr>
          <p:cNvGrpSpPr/>
          <p:nvPr/>
        </p:nvGrpSpPr>
        <p:grpSpPr>
          <a:xfrm>
            <a:off x="1820771" y="3658550"/>
            <a:ext cx="2512918" cy="1321634"/>
            <a:chOff x="1820771" y="3658550"/>
            <a:chExt cx="2512918" cy="1321634"/>
          </a:xfrm>
        </p:grpSpPr>
        <p:sp>
          <p:nvSpPr>
            <p:cNvPr id="117" name="Flowchart: Manual Input 116">
              <a:extLst>
                <a:ext uri="{FF2B5EF4-FFF2-40B4-BE49-F238E27FC236}">
                  <a16:creationId xmlns:a16="http://schemas.microsoft.com/office/drawing/2014/main" id="{B2AF28E1-8EF2-A905-A223-7DB7307F780A}"/>
                </a:ext>
              </a:extLst>
            </p:cNvPr>
            <p:cNvSpPr/>
            <p:nvPr/>
          </p:nvSpPr>
          <p:spPr>
            <a:xfrm>
              <a:off x="2983020" y="3664497"/>
              <a:ext cx="1350669" cy="1315687"/>
            </a:xfrm>
            <a:prstGeom prst="flowChartManualIn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Flowchart: Manual Input 115">
              <a:extLst>
                <a:ext uri="{FF2B5EF4-FFF2-40B4-BE49-F238E27FC236}">
                  <a16:creationId xmlns:a16="http://schemas.microsoft.com/office/drawing/2014/main" id="{9941580D-C1C8-67EF-4022-F8BF968EB873}"/>
                </a:ext>
              </a:extLst>
            </p:cNvPr>
            <p:cNvSpPr/>
            <p:nvPr/>
          </p:nvSpPr>
          <p:spPr>
            <a:xfrm>
              <a:off x="1824420" y="3923758"/>
              <a:ext cx="1185773" cy="1049198"/>
            </a:xfrm>
            <a:prstGeom prst="flowChartManualIn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Connector 14">
              <a:extLst>
                <a:ext uri="{FF2B5EF4-FFF2-40B4-BE49-F238E27FC236}">
                  <a16:creationId xmlns:a16="http://schemas.microsoft.com/office/drawing/2014/main" id="{EB0FB1B4-A34A-EF15-D9B1-18B0F93B1CDB}"/>
                </a:ext>
              </a:extLst>
            </p:cNvPr>
            <p:cNvCxnSpPr>
              <a:cxnSpLocks/>
            </p:cNvCxnSpPr>
            <p:nvPr/>
          </p:nvCxnSpPr>
          <p:spPr>
            <a:xfrm flipV="1">
              <a:off x="1820771" y="3658550"/>
              <a:ext cx="2510273" cy="4790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7" name="TextBox 96">
            <a:extLst>
              <a:ext uri="{FF2B5EF4-FFF2-40B4-BE49-F238E27FC236}">
                <a16:creationId xmlns:a16="http://schemas.microsoft.com/office/drawing/2014/main" id="{9FA9B708-353D-9BF4-7B0E-1D5B28B3AA0B}"/>
              </a:ext>
            </a:extLst>
          </p:cNvPr>
          <p:cNvSpPr txBox="1"/>
          <p:nvPr/>
        </p:nvSpPr>
        <p:spPr>
          <a:xfrm>
            <a:off x="8044742" y="2065267"/>
            <a:ext cx="977050" cy="461665"/>
          </a:xfrm>
          <a:prstGeom prst="rect">
            <a:avLst/>
          </a:prstGeom>
          <a:solidFill>
            <a:srgbClr val="FFFF99">
              <a:alpha val="32941"/>
            </a:srgbClr>
          </a:solidFill>
        </p:spPr>
        <p:txBody>
          <a:bodyPr wrap="square" rtlCol="0">
            <a:spAutoFit/>
          </a:bodyPr>
          <a:lstStyle/>
          <a:p>
            <a:r>
              <a:rPr lang="fr-CA" sz="1200" dirty="0"/>
              <a:t>Money </a:t>
            </a:r>
            <a:r>
              <a:rPr lang="fr-CA" sz="1200" dirty="0" err="1"/>
              <a:t>you</a:t>
            </a:r>
            <a:r>
              <a:rPr lang="fr-CA" sz="1200" dirty="0"/>
              <a:t> </a:t>
            </a:r>
            <a:r>
              <a:rPr lang="fr-CA" sz="1200" dirty="0" err="1"/>
              <a:t>saved</a:t>
            </a:r>
            <a:endParaRPr lang="fr-CH" sz="1200" dirty="0"/>
          </a:p>
        </p:txBody>
      </p:sp>
      <p:cxnSp>
        <p:nvCxnSpPr>
          <p:cNvPr id="92" name="Straight Connector 91">
            <a:extLst>
              <a:ext uri="{FF2B5EF4-FFF2-40B4-BE49-F238E27FC236}">
                <a16:creationId xmlns:a16="http://schemas.microsoft.com/office/drawing/2014/main" id="{28A0BAF1-7FE4-57DA-879F-1A199E369D3C}"/>
              </a:ext>
            </a:extLst>
          </p:cNvPr>
          <p:cNvCxnSpPr>
            <a:cxnSpLocks/>
          </p:cNvCxnSpPr>
          <p:nvPr/>
        </p:nvCxnSpPr>
        <p:spPr>
          <a:xfrm>
            <a:off x="4327127" y="1328837"/>
            <a:ext cx="0" cy="3877281"/>
          </a:xfrm>
          <a:prstGeom prst="line">
            <a:avLst/>
          </a:prstGeom>
          <a:ln w="28575">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B8830E68-DA67-1CF8-B754-F4C68A3847AF}"/>
              </a:ext>
            </a:extLst>
          </p:cNvPr>
          <p:cNvGrpSpPr/>
          <p:nvPr/>
        </p:nvGrpSpPr>
        <p:grpSpPr>
          <a:xfrm>
            <a:off x="345654" y="1409211"/>
            <a:ext cx="8145121" cy="3969874"/>
            <a:chOff x="281856" y="1409211"/>
            <a:chExt cx="8145121" cy="3969874"/>
          </a:xfrm>
        </p:grpSpPr>
        <p:grpSp>
          <p:nvGrpSpPr>
            <p:cNvPr id="39" name="Group 38">
              <a:extLst>
                <a:ext uri="{FF2B5EF4-FFF2-40B4-BE49-F238E27FC236}">
                  <a16:creationId xmlns:a16="http://schemas.microsoft.com/office/drawing/2014/main" id="{3CDF94CA-7A2B-47CC-39CB-18D1D880505C}"/>
                </a:ext>
              </a:extLst>
            </p:cNvPr>
            <p:cNvGrpSpPr/>
            <p:nvPr/>
          </p:nvGrpSpPr>
          <p:grpSpPr>
            <a:xfrm>
              <a:off x="1056753" y="1409211"/>
              <a:ext cx="7058442" cy="3585680"/>
              <a:chOff x="760192" y="2459538"/>
              <a:chExt cx="7058442" cy="3585680"/>
            </a:xfrm>
          </p:grpSpPr>
          <p:cxnSp>
            <p:nvCxnSpPr>
              <p:cNvPr id="7" name="Straight Arrow Connector 6">
                <a:extLst>
                  <a:ext uri="{FF2B5EF4-FFF2-40B4-BE49-F238E27FC236}">
                    <a16:creationId xmlns:a16="http://schemas.microsoft.com/office/drawing/2014/main" id="{729A1B26-B067-92CD-F4B3-C4B49ECBB66F}"/>
                  </a:ext>
                </a:extLst>
              </p:cNvPr>
              <p:cNvCxnSpPr>
                <a:cxnSpLocks/>
              </p:cNvCxnSpPr>
              <p:nvPr/>
            </p:nvCxnSpPr>
            <p:spPr>
              <a:xfrm flipV="1">
                <a:off x="770290" y="2459538"/>
                <a:ext cx="0" cy="35856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6F1148A-C9CD-F09C-1763-9299F9DE9ACA}"/>
                  </a:ext>
                </a:extLst>
              </p:cNvPr>
              <p:cNvCxnSpPr>
                <a:cxnSpLocks/>
              </p:cNvCxnSpPr>
              <p:nvPr/>
            </p:nvCxnSpPr>
            <p:spPr>
              <a:xfrm>
                <a:off x="760192" y="6030930"/>
                <a:ext cx="70584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9" name="TextBox 98">
              <a:extLst>
                <a:ext uri="{FF2B5EF4-FFF2-40B4-BE49-F238E27FC236}">
                  <a16:creationId xmlns:a16="http://schemas.microsoft.com/office/drawing/2014/main" id="{A57B95CB-3F70-C447-31EA-04FDD09769AE}"/>
                </a:ext>
              </a:extLst>
            </p:cNvPr>
            <p:cNvSpPr txBox="1"/>
            <p:nvPr/>
          </p:nvSpPr>
          <p:spPr>
            <a:xfrm>
              <a:off x="281856" y="1409211"/>
              <a:ext cx="795093" cy="738664"/>
            </a:xfrm>
            <a:prstGeom prst="rect">
              <a:avLst/>
            </a:prstGeom>
            <a:noFill/>
          </p:spPr>
          <p:txBody>
            <a:bodyPr wrap="square" rtlCol="0">
              <a:spAutoFit/>
            </a:bodyPr>
            <a:lstStyle/>
            <a:p>
              <a:r>
                <a:rPr lang="en-CA" b="1" dirty="0"/>
                <a:t>OSAP Loan ($)</a:t>
              </a:r>
            </a:p>
          </p:txBody>
        </p:sp>
        <p:sp>
          <p:nvSpPr>
            <p:cNvPr id="100" name="TextBox 99">
              <a:extLst>
                <a:ext uri="{FF2B5EF4-FFF2-40B4-BE49-F238E27FC236}">
                  <a16:creationId xmlns:a16="http://schemas.microsoft.com/office/drawing/2014/main" id="{A1CBB4A1-DD65-4A47-6183-9BD1F044795C}"/>
                </a:ext>
              </a:extLst>
            </p:cNvPr>
            <p:cNvSpPr txBox="1"/>
            <p:nvPr/>
          </p:nvSpPr>
          <p:spPr>
            <a:xfrm>
              <a:off x="7490088" y="5071308"/>
              <a:ext cx="936889" cy="307777"/>
            </a:xfrm>
            <a:prstGeom prst="rect">
              <a:avLst/>
            </a:prstGeom>
            <a:noFill/>
          </p:spPr>
          <p:txBody>
            <a:bodyPr wrap="square" rtlCol="0">
              <a:spAutoFit/>
            </a:bodyPr>
            <a:lstStyle/>
            <a:p>
              <a:r>
                <a:rPr lang="en-CA" b="1" dirty="0"/>
                <a:t>Time</a:t>
              </a:r>
            </a:p>
          </p:txBody>
        </p:sp>
      </p:grpSp>
      <p:cxnSp>
        <p:nvCxnSpPr>
          <p:cNvPr id="111" name="Straight Connector 110">
            <a:extLst>
              <a:ext uri="{FF2B5EF4-FFF2-40B4-BE49-F238E27FC236}">
                <a16:creationId xmlns:a16="http://schemas.microsoft.com/office/drawing/2014/main" id="{4E9A06EE-23D3-AB86-4D44-386FC08B7B6B}"/>
              </a:ext>
            </a:extLst>
          </p:cNvPr>
          <p:cNvCxnSpPr>
            <a:cxnSpLocks/>
          </p:cNvCxnSpPr>
          <p:nvPr/>
        </p:nvCxnSpPr>
        <p:spPr>
          <a:xfrm flipV="1">
            <a:off x="1823116" y="2372162"/>
            <a:ext cx="2500805" cy="51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A6D840E-D251-9B30-4EC3-19D8D1A00472}"/>
              </a:ext>
            </a:extLst>
          </p:cNvPr>
          <p:cNvCxnSpPr>
            <a:cxnSpLocks/>
          </p:cNvCxnSpPr>
          <p:nvPr/>
        </p:nvCxnSpPr>
        <p:spPr>
          <a:xfrm>
            <a:off x="1824035" y="1337649"/>
            <a:ext cx="0" cy="3877281"/>
          </a:xfrm>
          <a:prstGeom prst="line">
            <a:avLst/>
          </a:prstGeom>
          <a:ln w="127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4A0CCA8-857D-3E0F-E581-B0336B364A4A}"/>
              </a:ext>
            </a:extLst>
          </p:cNvPr>
          <p:cNvCxnSpPr>
            <a:cxnSpLocks/>
          </p:cNvCxnSpPr>
          <p:nvPr/>
        </p:nvCxnSpPr>
        <p:spPr>
          <a:xfrm>
            <a:off x="7933184" y="2871083"/>
            <a:ext cx="0" cy="3705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Left Bracket 121">
            <a:extLst>
              <a:ext uri="{FF2B5EF4-FFF2-40B4-BE49-F238E27FC236}">
                <a16:creationId xmlns:a16="http://schemas.microsoft.com/office/drawing/2014/main" id="{875D0FAA-EC1A-846D-E1B2-6E33509AD19A}"/>
              </a:ext>
            </a:extLst>
          </p:cNvPr>
          <p:cNvSpPr/>
          <p:nvPr/>
        </p:nvSpPr>
        <p:spPr>
          <a:xfrm>
            <a:off x="140833" y="2606989"/>
            <a:ext cx="128531" cy="2365967"/>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3" name="TextBox 122">
            <a:extLst>
              <a:ext uri="{FF2B5EF4-FFF2-40B4-BE49-F238E27FC236}">
                <a16:creationId xmlns:a16="http://schemas.microsoft.com/office/drawing/2014/main" id="{67831966-F379-8097-544A-25341947270D}"/>
              </a:ext>
            </a:extLst>
          </p:cNvPr>
          <p:cNvSpPr txBox="1"/>
          <p:nvPr/>
        </p:nvSpPr>
        <p:spPr>
          <a:xfrm>
            <a:off x="131461" y="2616557"/>
            <a:ext cx="937123" cy="461665"/>
          </a:xfrm>
          <a:prstGeom prst="rect">
            <a:avLst/>
          </a:prstGeom>
          <a:noFill/>
        </p:spPr>
        <p:txBody>
          <a:bodyPr wrap="square" rtlCol="0">
            <a:spAutoFit/>
          </a:bodyPr>
          <a:lstStyle/>
          <a:p>
            <a:r>
              <a:rPr lang="en-CA" sz="1200" dirty="0">
                <a:solidFill>
                  <a:schemeClr val="accent6">
                    <a:lumMod val="75000"/>
                  </a:schemeClr>
                </a:solidFill>
              </a:rPr>
              <a:t>Federal</a:t>
            </a:r>
          </a:p>
          <a:p>
            <a:r>
              <a:rPr lang="en-CA" sz="1200" dirty="0">
                <a:solidFill>
                  <a:schemeClr val="accent6">
                    <a:lumMod val="75000"/>
                  </a:schemeClr>
                </a:solidFill>
              </a:rPr>
              <a:t>Portion</a:t>
            </a:r>
          </a:p>
        </p:txBody>
      </p:sp>
      <p:sp>
        <p:nvSpPr>
          <p:cNvPr id="124" name="Left Bracket 123">
            <a:extLst>
              <a:ext uri="{FF2B5EF4-FFF2-40B4-BE49-F238E27FC236}">
                <a16:creationId xmlns:a16="http://schemas.microsoft.com/office/drawing/2014/main" id="{AFFAD5D4-1DDF-2E76-30A5-E11E8AC61D83}"/>
              </a:ext>
            </a:extLst>
          </p:cNvPr>
          <p:cNvSpPr/>
          <p:nvPr/>
        </p:nvSpPr>
        <p:spPr>
          <a:xfrm>
            <a:off x="331106" y="4130129"/>
            <a:ext cx="128531" cy="843287"/>
          </a:xfrm>
          <a:prstGeom prst="leftBracket">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accent4"/>
              </a:solidFill>
            </a:endParaRPr>
          </a:p>
        </p:txBody>
      </p:sp>
      <p:sp>
        <p:nvSpPr>
          <p:cNvPr id="125" name="TextBox 124">
            <a:extLst>
              <a:ext uri="{FF2B5EF4-FFF2-40B4-BE49-F238E27FC236}">
                <a16:creationId xmlns:a16="http://schemas.microsoft.com/office/drawing/2014/main" id="{C645B4B2-3612-CBA5-C10D-3BB9C696E6CC}"/>
              </a:ext>
            </a:extLst>
          </p:cNvPr>
          <p:cNvSpPr txBox="1"/>
          <p:nvPr/>
        </p:nvSpPr>
        <p:spPr>
          <a:xfrm>
            <a:off x="297660" y="4138661"/>
            <a:ext cx="1009615" cy="461665"/>
          </a:xfrm>
          <a:prstGeom prst="rect">
            <a:avLst/>
          </a:prstGeom>
          <a:noFill/>
        </p:spPr>
        <p:txBody>
          <a:bodyPr wrap="square" rtlCol="0">
            <a:spAutoFit/>
          </a:bodyPr>
          <a:lstStyle/>
          <a:p>
            <a:r>
              <a:rPr lang="en-CA" sz="1200" dirty="0">
                <a:solidFill>
                  <a:schemeClr val="accent4"/>
                </a:solidFill>
              </a:rPr>
              <a:t>Provincial</a:t>
            </a:r>
          </a:p>
          <a:p>
            <a:r>
              <a:rPr lang="en-CA" sz="1200" dirty="0">
                <a:solidFill>
                  <a:schemeClr val="accent4"/>
                </a:solidFill>
              </a:rPr>
              <a:t>Portion</a:t>
            </a:r>
          </a:p>
        </p:txBody>
      </p:sp>
      <p:cxnSp>
        <p:nvCxnSpPr>
          <p:cNvPr id="20" name="Straight Connector 19">
            <a:extLst>
              <a:ext uri="{FF2B5EF4-FFF2-40B4-BE49-F238E27FC236}">
                <a16:creationId xmlns:a16="http://schemas.microsoft.com/office/drawing/2014/main" id="{CD16C146-E42D-C9DB-F412-7FC72CC86601}"/>
              </a:ext>
            </a:extLst>
          </p:cNvPr>
          <p:cNvCxnSpPr>
            <a:cxnSpLocks/>
          </p:cNvCxnSpPr>
          <p:nvPr/>
        </p:nvCxnSpPr>
        <p:spPr>
          <a:xfrm flipV="1">
            <a:off x="4341690" y="2928837"/>
            <a:ext cx="3696165" cy="729713"/>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81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500"/>
                                        <p:tgtEl>
                                          <p:spTgt spid="1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500"/>
                                        <p:tgtEl>
                                          <p:spTgt spid="1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fade">
                                      <p:cBhvr>
                                        <p:cTn id="18" dur="500"/>
                                        <p:tgtEl>
                                          <p:spTgt spid="1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wipe(left)">
                                      <p:cBhvr>
                                        <p:cTn id="31" dur="1250"/>
                                        <p:tgtEl>
                                          <p:spTgt spid="1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wipe(left)">
                                      <p:cBhvr>
                                        <p:cTn id="34" dur="1250"/>
                                        <p:tgtEl>
                                          <p:spTgt spid="102"/>
                                        </p:tgtEl>
                                      </p:cBhvr>
                                    </p:animEffect>
                                  </p:childTnLst>
                                </p:cTn>
                              </p:par>
                              <p:par>
                                <p:cTn id="35" presetID="22" presetClass="entr" presetSubtype="8"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25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500"/>
                                        <p:tgtEl>
                                          <p:spTgt spid="9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125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1250"/>
                                        <p:tgtEl>
                                          <p:spTgt spid="5"/>
                                        </p:tgtEl>
                                      </p:cBhvr>
                                    </p:animEffect>
                                  </p:childTnLst>
                                </p:cTn>
                              </p:par>
                            </p:childTnLst>
                          </p:cTn>
                        </p:par>
                        <p:par>
                          <p:cTn id="54" fill="hold">
                            <p:stCondLst>
                              <p:cond delay="1250"/>
                            </p:stCondLst>
                            <p:childTnLst>
                              <p:par>
                                <p:cTn id="55" presetID="10" presetClass="entr" presetSubtype="0" fill="hold" grpId="0" nodeType="after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fade">
                                      <p:cBhvr>
                                        <p:cTn id="57" dur="500"/>
                                        <p:tgtEl>
                                          <p:spTgt spid="1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27"/>
                                        </p:tgtEl>
                                      </p:cBhvr>
                                    </p:animEffect>
                                    <p:set>
                                      <p:cBhvr>
                                        <p:cTn id="62" dur="1" fill="hold">
                                          <p:stCondLst>
                                            <p:cond delay="499"/>
                                          </p:stCondLst>
                                        </p:cTn>
                                        <p:tgtEl>
                                          <p:spTgt spid="127"/>
                                        </p:tgtEl>
                                        <p:attrNameLst>
                                          <p:attrName>style.visibility</p:attrName>
                                        </p:attrNameLst>
                                      </p:cBhvr>
                                      <p:to>
                                        <p:strVal val="hidden"/>
                                      </p:to>
                                    </p:set>
                                  </p:childTnLst>
                                </p:cTn>
                              </p:par>
                              <p:par>
                                <p:cTn id="63" presetID="22" presetClass="entr" presetSubtype="8"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1250"/>
                                        <p:tgtEl>
                                          <p:spTgt spid="2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1250"/>
                                        <p:tgtEl>
                                          <p:spTgt spid="12"/>
                                        </p:tgtEl>
                                      </p:cBhvr>
                                    </p:animEffect>
                                  </p:childTnLst>
                                </p:cTn>
                              </p:par>
                            </p:childTnLst>
                          </p:cTn>
                        </p:par>
                        <p:par>
                          <p:cTn id="69" fill="hold">
                            <p:stCondLst>
                              <p:cond delay="1250"/>
                            </p:stCondLst>
                            <p:childTnLst>
                              <p:par>
                                <p:cTn id="70" presetID="10" presetClass="entr" presetSubtype="0"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fade">
                                      <p:cBhvr>
                                        <p:cTn id="72" dur="500"/>
                                        <p:tgtEl>
                                          <p:spTgt spid="1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28"/>
                                        </p:tgtEl>
                                      </p:cBhvr>
                                    </p:animEffect>
                                    <p:set>
                                      <p:cBhvr>
                                        <p:cTn id="77" dur="1" fill="hold">
                                          <p:stCondLst>
                                            <p:cond delay="499"/>
                                          </p:stCondLst>
                                        </p:cTn>
                                        <p:tgtEl>
                                          <p:spTgt spid="128"/>
                                        </p:tgtEl>
                                        <p:attrNameLst>
                                          <p:attrName>style.visibility</p:attrName>
                                        </p:attrNameLst>
                                      </p:cBhvr>
                                      <p:to>
                                        <p:strVal val="hidden"/>
                                      </p:to>
                                    </p:set>
                                  </p:childTnLst>
                                </p:cTn>
                              </p:par>
                              <p:par>
                                <p:cTn id="78" presetID="22" presetClass="entr" presetSubtype="4"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10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20"/>
                                        </p:tgtEl>
                                        <p:attrNameLst>
                                          <p:attrName>style.visibility</p:attrName>
                                        </p:attrNameLst>
                                      </p:cBhvr>
                                      <p:to>
                                        <p:strVal val="visible"/>
                                      </p:to>
                                    </p:set>
                                    <p:animEffect transition="in" filter="wipe(left)">
                                      <p:cBhvr>
                                        <p:cTn id="83" dur="1000"/>
                                        <p:tgtEl>
                                          <p:spTgt spid="120"/>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fade">
                                      <p:cBhvr>
                                        <p:cTn id="87" dur="500"/>
                                        <p:tgtEl>
                                          <p:spTgt spid="12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129"/>
                                        </p:tgtEl>
                                      </p:cBhvr>
                                    </p:animEffect>
                                    <p:set>
                                      <p:cBhvr>
                                        <p:cTn id="92" dur="1" fill="hold">
                                          <p:stCondLst>
                                            <p:cond delay="499"/>
                                          </p:stCondLst>
                                        </p:cTn>
                                        <p:tgtEl>
                                          <p:spTgt spid="129"/>
                                        </p:tgtEl>
                                        <p:attrNameLst>
                                          <p:attrName>style.visibility</p:attrName>
                                        </p:attrNameLst>
                                      </p:cBhvr>
                                      <p:to>
                                        <p:strVal val="hidden"/>
                                      </p:to>
                                    </p:set>
                                  </p:childTnLst>
                                </p:cTn>
                              </p:par>
                              <p:par>
                                <p:cTn id="93" presetID="22" presetClass="entr" presetSubtype="4"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down)">
                                      <p:cBhvr>
                                        <p:cTn id="95" dur="1000"/>
                                        <p:tgtEl>
                                          <p:spTgt spid="2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wipe(left)">
                                      <p:cBhvr>
                                        <p:cTn id="98" dur="1000"/>
                                        <p:tgtEl>
                                          <p:spTgt spid="118"/>
                                        </p:tgtEl>
                                      </p:cBhvr>
                                    </p:animEffect>
                                  </p:childTnLst>
                                </p:cTn>
                              </p:par>
                            </p:childTnLst>
                          </p:cTn>
                        </p:par>
                        <p:par>
                          <p:cTn id="99" fill="hold">
                            <p:stCondLst>
                              <p:cond delay="1000"/>
                            </p:stCondLst>
                            <p:childTnLst>
                              <p:par>
                                <p:cTn id="100" presetID="10" presetClass="entr" presetSubtype="0" fill="hold" grpId="0" nodeType="afterEffect">
                                  <p:stCondLst>
                                    <p:cond delay="0"/>
                                  </p:stCondLst>
                                  <p:childTnLst>
                                    <p:set>
                                      <p:cBhvr>
                                        <p:cTn id="101" dur="1" fill="hold">
                                          <p:stCondLst>
                                            <p:cond delay="0"/>
                                          </p:stCondLst>
                                        </p:cTn>
                                        <p:tgtEl>
                                          <p:spTgt spid="130"/>
                                        </p:tgtEl>
                                        <p:attrNameLst>
                                          <p:attrName>style.visibility</p:attrName>
                                        </p:attrNameLst>
                                      </p:cBhvr>
                                      <p:to>
                                        <p:strVal val="visible"/>
                                      </p:to>
                                    </p:set>
                                    <p:animEffect transition="in" filter="fade">
                                      <p:cBhvr>
                                        <p:cTn id="102" dur="500"/>
                                        <p:tgtEl>
                                          <p:spTgt spid="13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30"/>
                                        </p:tgtEl>
                                      </p:cBhvr>
                                    </p:animEffect>
                                    <p:set>
                                      <p:cBhvr>
                                        <p:cTn id="107" dur="1" fill="hold">
                                          <p:stCondLst>
                                            <p:cond delay="499"/>
                                          </p:stCondLst>
                                        </p:cTn>
                                        <p:tgtEl>
                                          <p:spTgt spid="130"/>
                                        </p:tgtEl>
                                        <p:attrNameLst>
                                          <p:attrName>style.visibility</p:attrName>
                                        </p:attrNameLst>
                                      </p:cBhvr>
                                      <p:to>
                                        <p:strVal val="hidden"/>
                                      </p:to>
                                    </p:set>
                                  </p:childTnLst>
                                </p:cTn>
                              </p:par>
                              <p:par>
                                <p:cTn id="108" presetID="10" presetClass="entr" presetSubtype="0" fill="hold"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fade">
                                      <p:cBhvr>
                                        <p:cTn id="113" dur="500"/>
                                        <p:tgtEl>
                                          <p:spTgt spid="97"/>
                                        </p:tgtEl>
                                      </p:cBhvr>
                                    </p:animEffect>
                                  </p:childTnLst>
                                </p:cTn>
                              </p:par>
                            </p:childTnLst>
                          </p:cTn>
                        </p:par>
                        <p:par>
                          <p:cTn id="114" fill="hold">
                            <p:stCondLst>
                              <p:cond delay="500"/>
                            </p:stCondLst>
                            <p:childTnLst>
                              <p:par>
                                <p:cTn id="115" presetID="10" presetClass="entr" presetSubtype="0" fill="hold" nodeType="afterEffect">
                                  <p:stCondLst>
                                    <p:cond delay="0"/>
                                  </p:stCondLst>
                                  <p:childTnLst>
                                    <p:set>
                                      <p:cBhvr>
                                        <p:cTn id="116" dur="1" fill="hold">
                                          <p:stCondLst>
                                            <p:cond delay="0"/>
                                          </p:stCondLst>
                                        </p:cTn>
                                        <p:tgtEl>
                                          <p:spTgt spid="89"/>
                                        </p:tgtEl>
                                        <p:attrNameLst>
                                          <p:attrName>style.visibility</p:attrName>
                                        </p:attrNameLst>
                                      </p:cBhvr>
                                      <p:to>
                                        <p:strVal val="visible"/>
                                      </p:to>
                                    </p:set>
                                    <p:animEffect transition="in" filter="fade">
                                      <p:cBhvr>
                                        <p:cTn id="117" dur="500"/>
                                        <p:tgtEl>
                                          <p:spTgt spid="8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0"/>
                                        </p:tgtEl>
                                        <p:attrNameLst>
                                          <p:attrName>style.visibility</p:attrName>
                                        </p:attrNameLst>
                                      </p:cBhvr>
                                      <p:to>
                                        <p:strVal val="visible"/>
                                      </p:to>
                                    </p:set>
                                    <p:animEffect transition="in" filter="fade">
                                      <p:cBhvr>
                                        <p:cTn id="1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7" grpId="0"/>
      <p:bldP spid="127" grpId="1"/>
      <p:bldP spid="12" grpId="0" animBg="1"/>
      <p:bldP spid="128" grpId="0"/>
      <p:bldP spid="128" grpId="1"/>
      <p:bldP spid="120" grpId="0" animBg="1"/>
      <p:bldP spid="129" grpId="0"/>
      <p:bldP spid="129" grpId="1"/>
      <p:bldP spid="118" grpId="0" animBg="1"/>
      <p:bldP spid="130" grpId="0"/>
      <p:bldP spid="130" grpId="1"/>
      <p:bldP spid="102" grpId="0" animBg="1"/>
      <p:bldP spid="46" grpId="0" animBg="1"/>
      <p:bldP spid="83" grpId="0" animBg="1"/>
      <p:bldP spid="90" grpId="0" animBg="1"/>
      <p:bldP spid="97" grpId="0" animBg="1"/>
      <p:bldP spid="122" grpId="0" animBg="1"/>
      <p:bldP spid="123" grpId="0"/>
      <p:bldP spid="124" grpId="0" animBg="1"/>
      <p:bldP spid="1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89889"/>
            <a:ext cx="8638967" cy="5102982"/>
          </a:xfrm>
        </p:spPr>
        <p:txBody>
          <a:bodyPr>
            <a:normAutofit/>
          </a:bodyPr>
          <a:lstStyle/>
          <a:p>
            <a:pPr marL="0" indent="0">
              <a:lnSpc>
                <a:spcPts val="2400"/>
              </a:lnSpc>
              <a:buNone/>
            </a:pPr>
            <a:r>
              <a:rPr lang="en-US" sz="2000" dirty="0"/>
              <a:t>For </a:t>
            </a:r>
            <a:r>
              <a:rPr lang="en-US" sz="2000" b="1" dirty="0"/>
              <a:t>“Option B: After you leave the program”</a:t>
            </a:r>
            <a:r>
              <a:rPr lang="en-US" sz="2000" dirty="0"/>
              <a:t>, use the OSAP Calculator for questions 16-19.</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1800" dirty="0"/>
          </a:p>
        </p:txBody>
      </p:sp>
      <p:pic>
        <p:nvPicPr>
          <p:cNvPr id="5" name="Picture 4">
            <a:extLst>
              <a:ext uri="{FF2B5EF4-FFF2-40B4-BE49-F238E27FC236}">
                <a16:creationId xmlns:a16="http://schemas.microsoft.com/office/drawing/2014/main" id="{BC2F0041-BCF2-4D0B-8C57-88D82874D6A0}"/>
              </a:ext>
            </a:extLst>
          </p:cNvPr>
          <p:cNvPicPr>
            <a:picLocks noChangeAspect="1"/>
          </p:cNvPicPr>
          <p:nvPr/>
        </p:nvPicPr>
        <p:blipFill rotWithShape="1">
          <a:blip r:embed="rId2"/>
          <a:srcRect r="58717"/>
          <a:stretch/>
        </p:blipFill>
        <p:spPr>
          <a:xfrm>
            <a:off x="193236" y="2662540"/>
            <a:ext cx="4596103" cy="3356792"/>
          </a:xfrm>
          <a:prstGeom prst="rect">
            <a:avLst/>
          </a:prstGeom>
          <a:ln>
            <a:solidFill>
              <a:schemeClr val="tx1">
                <a:lumMod val="50000"/>
                <a:lumOff val="50000"/>
              </a:schemeClr>
            </a:solidFill>
          </a:ln>
        </p:spPr>
      </p:pic>
      <p:sp>
        <p:nvSpPr>
          <p:cNvPr id="8" name="Rectangle: Rounded Corners 7">
            <a:extLst>
              <a:ext uri="{FF2B5EF4-FFF2-40B4-BE49-F238E27FC236}">
                <a16:creationId xmlns:a16="http://schemas.microsoft.com/office/drawing/2014/main" id="{58DE3689-5C9F-ACE8-D0D2-5EDB6EB0A412}"/>
              </a:ext>
            </a:extLst>
          </p:cNvPr>
          <p:cNvSpPr/>
          <p:nvPr/>
        </p:nvSpPr>
        <p:spPr>
          <a:xfrm>
            <a:off x="193236" y="4971696"/>
            <a:ext cx="3831119" cy="296859"/>
          </a:xfrm>
          <a:prstGeom prst="roundRect">
            <a:avLst/>
          </a:prstGeom>
          <a:solidFill>
            <a:srgbClr val="FFFF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8655D860-D14D-49D0-6372-DD835F649A8F}"/>
              </a:ext>
            </a:extLst>
          </p:cNvPr>
          <p:cNvPicPr>
            <a:picLocks noChangeAspect="1"/>
          </p:cNvPicPr>
          <p:nvPr/>
        </p:nvPicPr>
        <p:blipFill rotWithShape="1">
          <a:blip r:embed="rId2"/>
          <a:srcRect l="68353" r="15644"/>
          <a:stretch/>
        </p:blipFill>
        <p:spPr>
          <a:xfrm>
            <a:off x="4789339" y="2662540"/>
            <a:ext cx="1781582" cy="3356792"/>
          </a:xfrm>
          <a:prstGeom prst="rect">
            <a:avLst/>
          </a:prstGeom>
          <a:ln>
            <a:solidFill>
              <a:schemeClr val="tx1">
                <a:lumMod val="50000"/>
                <a:lumOff val="50000"/>
              </a:schemeClr>
            </a:solidFill>
          </a:ln>
        </p:spPr>
      </p:pic>
      <p:sp>
        <p:nvSpPr>
          <p:cNvPr id="6" name="Rectangle 5">
            <a:extLst>
              <a:ext uri="{FF2B5EF4-FFF2-40B4-BE49-F238E27FC236}">
                <a16:creationId xmlns:a16="http://schemas.microsoft.com/office/drawing/2014/main" id="{EA1AB1A4-2939-622E-41D7-04E32A360C3A}"/>
              </a:ext>
            </a:extLst>
          </p:cNvPr>
          <p:cNvSpPr/>
          <p:nvPr/>
        </p:nvSpPr>
        <p:spPr>
          <a:xfrm>
            <a:off x="4754443" y="4076583"/>
            <a:ext cx="1765985" cy="431587"/>
          </a:xfrm>
          <a:prstGeom prst="rect">
            <a:avLst/>
          </a:prstGeom>
          <a:solidFill>
            <a:srgbClr val="92C82E">
              <a:alpha val="5000"/>
            </a:srgbClr>
          </a:solidFill>
          <a:ln w="57150">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92C82E"/>
              </a:solidFill>
            </a:endParaRP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1443A6E5-F230-B431-42ED-FF8871738B07}"/>
                  </a:ext>
                </a:extLst>
              </p14:cNvPr>
              <p14:cNvContentPartPr/>
              <p14:nvPr/>
            </p14:nvContentPartPr>
            <p14:xfrm>
              <a:off x="4726091" y="5716837"/>
              <a:ext cx="184148" cy="431586"/>
            </p14:xfrm>
          </p:contentPart>
        </mc:Choice>
        <mc:Fallback xmlns="">
          <p:pic>
            <p:nvPicPr>
              <p:cNvPr id="19" name="Ink 18">
                <a:extLst>
                  <a:ext uri="{FF2B5EF4-FFF2-40B4-BE49-F238E27FC236}">
                    <a16:creationId xmlns:a16="http://schemas.microsoft.com/office/drawing/2014/main" id="{1443A6E5-F230-B431-42ED-FF8871738B07}"/>
                  </a:ext>
                </a:extLst>
              </p:cNvPr>
              <p:cNvPicPr/>
              <p:nvPr/>
            </p:nvPicPr>
            <p:blipFill>
              <a:blip r:embed="rId4"/>
              <a:stretch>
                <a:fillRect/>
              </a:stretch>
            </p:blipFill>
            <p:spPr>
              <a:xfrm>
                <a:off x="4717099" y="5707838"/>
                <a:ext cx="201772" cy="449224"/>
              </a:xfrm>
              <a:prstGeom prst="rect">
                <a:avLst/>
              </a:prstGeom>
            </p:spPr>
          </p:pic>
        </mc:Fallback>
      </mc:AlternateContent>
      <mc:AlternateContent xmlns:mc="http://schemas.openxmlformats.org/markup-compatibility/2006" xmlns:a14="http://schemas.microsoft.com/office/drawing/2010/main">
        <mc:Choice Requires="a14">
          <p:sp>
            <p:nvSpPr>
              <p:cNvPr id="9" name="Callout: Line 8">
                <a:extLst>
                  <a:ext uri="{FF2B5EF4-FFF2-40B4-BE49-F238E27FC236}">
                    <a16:creationId xmlns:a16="http://schemas.microsoft.com/office/drawing/2014/main" id="{3E58BEC7-A784-8930-DD02-5C6FD785D932}"/>
                  </a:ext>
                </a:extLst>
              </p:cNvPr>
              <p:cNvSpPr/>
              <p:nvPr/>
            </p:nvSpPr>
            <p:spPr>
              <a:xfrm>
                <a:off x="6744416" y="2109179"/>
                <a:ext cx="2150275" cy="2345862"/>
              </a:xfrm>
              <a:prstGeom prst="borderCallout1">
                <a:avLst>
                  <a:gd name="adj1" fmla="val 48939"/>
                  <a:gd name="adj2" fmla="val -86"/>
                  <a:gd name="adj3" fmla="val 83557"/>
                  <a:gd name="adj4" fmla="val -49707"/>
                </a:avLst>
              </a:prstGeom>
              <a:solidFill>
                <a:schemeClr val="accent2">
                  <a:lumMod val="10000"/>
                  <a:lumOff val="9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How many months have passed before you make a lump sum payment? (If you make a lump sum payment in the </a:t>
                </a:r>
                <a14:m>
                  <m:oMath xmlns:m="http://schemas.openxmlformats.org/officeDocument/2006/math">
                    <m:sSup>
                      <m:sSupPr>
                        <m:ctrlPr>
                          <a:rPr lang="en-US" sz="1600" i="1" smtClean="0">
                            <a:solidFill>
                              <a:schemeClr val="tx1"/>
                            </a:solidFill>
                            <a:latin typeface="Cambria Math" panose="02040503050406030204" pitchFamily="18" charset="0"/>
                          </a:rPr>
                        </m:ctrlPr>
                      </m:sSupPr>
                      <m:e>
                        <m:r>
                          <a:rPr lang="en-CA" sz="1600" b="0" i="1" smtClean="0">
                            <a:solidFill>
                              <a:schemeClr val="tx1"/>
                            </a:solidFill>
                            <a:latin typeface="Cambria Math" panose="02040503050406030204" pitchFamily="18" charset="0"/>
                          </a:rPr>
                          <m:t>7</m:t>
                        </m:r>
                      </m:e>
                      <m:sup>
                        <m:r>
                          <a:rPr lang="en-CA" sz="1600" b="0" i="1" smtClean="0">
                            <a:solidFill>
                              <a:schemeClr val="tx1"/>
                            </a:solidFill>
                            <a:latin typeface="Cambria Math" panose="02040503050406030204" pitchFamily="18" charset="0"/>
                          </a:rPr>
                          <m:t>𝑡h</m:t>
                        </m:r>
                      </m:sup>
                    </m:sSup>
                  </m:oMath>
                </a14:m>
                <a:r>
                  <a:rPr lang="en-US" sz="1600" dirty="0">
                    <a:solidFill>
                      <a:schemeClr val="tx1"/>
                    </a:solidFill>
                    <a:latin typeface="+mj-lt"/>
                  </a:rPr>
                  <a:t> </a:t>
                </a:r>
                <a:r>
                  <a:rPr lang="en-US" sz="1600" dirty="0">
                    <a:solidFill>
                      <a:schemeClr val="tx1"/>
                    </a:solidFill>
                  </a:rPr>
                  <a:t>month after you leave the program, then enter "6“.)</a:t>
                </a:r>
              </a:p>
            </p:txBody>
          </p:sp>
        </mc:Choice>
        <mc:Fallback xmlns="">
          <p:sp>
            <p:nvSpPr>
              <p:cNvPr id="9" name="Callout: Line 8">
                <a:extLst>
                  <a:ext uri="{FF2B5EF4-FFF2-40B4-BE49-F238E27FC236}">
                    <a16:creationId xmlns:a16="http://schemas.microsoft.com/office/drawing/2014/main" id="{3E58BEC7-A784-8930-DD02-5C6FD785D932}"/>
                  </a:ext>
                </a:extLst>
              </p:cNvPr>
              <p:cNvSpPr>
                <a:spLocks noRot="1" noChangeAspect="1" noMove="1" noResize="1" noEditPoints="1" noAdjustHandles="1" noChangeArrowheads="1" noChangeShapeType="1" noTextEdit="1"/>
              </p:cNvSpPr>
              <p:nvPr/>
            </p:nvSpPr>
            <p:spPr>
              <a:xfrm>
                <a:off x="6744416" y="2109179"/>
                <a:ext cx="2150275" cy="2345862"/>
              </a:xfrm>
              <a:prstGeom prst="borderCallout1">
                <a:avLst>
                  <a:gd name="adj1" fmla="val 48939"/>
                  <a:gd name="adj2" fmla="val -86"/>
                  <a:gd name="adj3" fmla="val 83557"/>
                  <a:gd name="adj4" fmla="val -49707"/>
                </a:avLst>
              </a:prstGeom>
              <a:blipFill>
                <a:blip r:embed="rId5"/>
                <a:stretch>
                  <a:fillRect r="-2064" b="-1799"/>
                </a:stretch>
              </a:blipFill>
              <a:ln>
                <a:solidFill>
                  <a:schemeClr val="accent2">
                    <a:lumMod val="90000"/>
                    <a:lumOff val="10000"/>
                  </a:schemeClr>
                </a:solidFill>
              </a:ln>
            </p:spPr>
            <p:txBody>
              <a:bodyPr/>
              <a:lstStyle/>
              <a:p>
                <a:r>
                  <a:rPr lang="en-CA">
                    <a:noFill/>
                  </a:rPr>
                  <a:t> </a:t>
                </a:r>
              </a:p>
            </p:txBody>
          </p:sp>
        </mc:Fallback>
      </mc:AlternateContent>
      <p:sp>
        <p:nvSpPr>
          <p:cNvPr id="7" name="Rectangle 6">
            <a:extLst>
              <a:ext uri="{FF2B5EF4-FFF2-40B4-BE49-F238E27FC236}">
                <a16:creationId xmlns:a16="http://schemas.microsoft.com/office/drawing/2014/main" id="{69189980-C902-DE0F-3EDF-0FEE5FA9C2BC}"/>
              </a:ext>
            </a:extLst>
          </p:cNvPr>
          <p:cNvSpPr/>
          <p:nvPr/>
        </p:nvSpPr>
        <p:spPr>
          <a:xfrm>
            <a:off x="4745864" y="5165760"/>
            <a:ext cx="1780124" cy="416820"/>
          </a:xfrm>
          <a:prstGeom prst="rect">
            <a:avLst/>
          </a:prstGeom>
          <a:solidFill>
            <a:srgbClr val="92C82E">
              <a:alpha val="5000"/>
            </a:srgbClr>
          </a:solidFill>
          <a:ln w="57150">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92C82E"/>
              </a:solidFill>
            </a:endParaRPr>
          </a:p>
        </p:txBody>
      </p:sp>
      <p:sp>
        <p:nvSpPr>
          <p:cNvPr id="10" name="Callout: Line 9">
            <a:extLst>
              <a:ext uri="{FF2B5EF4-FFF2-40B4-BE49-F238E27FC236}">
                <a16:creationId xmlns:a16="http://schemas.microsoft.com/office/drawing/2014/main" id="{E717B097-8842-2A1C-A0BB-8477674C8220}"/>
              </a:ext>
            </a:extLst>
          </p:cNvPr>
          <p:cNvSpPr/>
          <p:nvPr/>
        </p:nvSpPr>
        <p:spPr>
          <a:xfrm>
            <a:off x="6743951" y="5347711"/>
            <a:ext cx="2145957" cy="1220863"/>
          </a:xfrm>
          <a:prstGeom prst="borderCallout1">
            <a:avLst>
              <a:gd name="adj1" fmla="val 48939"/>
              <a:gd name="adj2" fmla="val -86"/>
              <a:gd name="adj3" fmla="val 20991"/>
              <a:gd name="adj4" fmla="val -48903"/>
            </a:avLst>
          </a:prstGeom>
          <a:solidFill>
            <a:schemeClr val="accent2">
              <a:lumMod val="10000"/>
              <a:lumOff val="9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dirty="0">
                <a:solidFill>
                  <a:schemeClr val="tx1"/>
                </a:solidFill>
              </a:rPr>
              <a:t>Enter the number of remaining months in the repayment period.</a:t>
            </a:r>
          </a:p>
        </p:txBody>
      </p:sp>
    </p:spTree>
    <p:extLst>
      <p:ext uri="{BB962C8B-B14F-4D97-AF65-F5344CB8AC3E}">
        <p14:creationId xmlns:p14="http://schemas.microsoft.com/office/powerpoint/2010/main" val="137975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7"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89889"/>
            <a:ext cx="8638967" cy="5102982"/>
          </a:xfrm>
        </p:spPr>
        <p:txBody>
          <a:bodyPr>
            <a:normAutofit fontScale="92500"/>
          </a:bodyPr>
          <a:lstStyle/>
          <a:p>
            <a:pPr marL="0" indent="0">
              <a:lnSpc>
                <a:spcPts val="2400"/>
              </a:lnSpc>
              <a:buNone/>
            </a:pPr>
            <a:r>
              <a:rPr lang="en-US" sz="2000" dirty="0"/>
              <a:t>For question 19, see what happens when you </a:t>
            </a:r>
            <a:r>
              <a:rPr lang="en-US" sz="2000" b="1" dirty="0">
                <a:solidFill>
                  <a:schemeClr val="accent1"/>
                </a:solidFill>
              </a:rPr>
              <a:t>delay</a:t>
            </a:r>
            <a:r>
              <a:rPr lang="en-US" sz="2000" dirty="0"/>
              <a:t> the lump sum payment.</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1800" dirty="0"/>
          </a:p>
          <a:p>
            <a:pPr marL="0" indent="0">
              <a:lnSpc>
                <a:spcPts val="2200"/>
              </a:lnSpc>
              <a:buNone/>
            </a:pPr>
            <a:r>
              <a:rPr lang="en-US" sz="1800" dirty="0"/>
              <a:t>To delay the lump sum payment:</a:t>
            </a:r>
          </a:p>
          <a:p>
            <a:pPr marL="457200" indent="-457200">
              <a:lnSpc>
                <a:spcPts val="2200"/>
              </a:lnSpc>
              <a:buSzPct val="100000"/>
              <a:buFont typeface="+mj-lt"/>
              <a:buAutoNum type="arabicPeriod"/>
            </a:pPr>
            <a:r>
              <a:rPr lang="en-US" sz="1800" dirty="0"/>
              <a:t>Increase the number of months before the payment.</a:t>
            </a:r>
          </a:p>
          <a:p>
            <a:pPr marL="457200" indent="-457200">
              <a:lnSpc>
                <a:spcPts val="2200"/>
              </a:lnSpc>
              <a:buSzPct val="100000"/>
              <a:buFont typeface="+mj-lt"/>
              <a:buAutoNum type="arabicPeriod"/>
            </a:pPr>
            <a:r>
              <a:rPr lang="en-US" sz="1800" dirty="0"/>
              <a:t>Decrease the number of months after the payment.</a:t>
            </a:r>
          </a:p>
        </p:txBody>
      </p:sp>
      <p:pic>
        <p:nvPicPr>
          <p:cNvPr id="5" name="Picture 4">
            <a:extLst>
              <a:ext uri="{FF2B5EF4-FFF2-40B4-BE49-F238E27FC236}">
                <a16:creationId xmlns:a16="http://schemas.microsoft.com/office/drawing/2014/main" id="{BC2F0041-BCF2-4D0B-8C57-88D82874D6A0}"/>
              </a:ext>
            </a:extLst>
          </p:cNvPr>
          <p:cNvPicPr>
            <a:picLocks noChangeAspect="1"/>
          </p:cNvPicPr>
          <p:nvPr/>
        </p:nvPicPr>
        <p:blipFill rotWithShape="1">
          <a:blip r:embed="rId2"/>
          <a:srcRect r="15644"/>
          <a:stretch/>
        </p:blipFill>
        <p:spPr>
          <a:xfrm>
            <a:off x="177913" y="2174039"/>
            <a:ext cx="7521336" cy="2688335"/>
          </a:xfrm>
          <a:prstGeom prst="rect">
            <a:avLst/>
          </a:prstGeom>
          <a:ln>
            <a:solidFill>
              <a:schemeClr val="tx1">
                <a:lumMod val="50000"/>
                <a:lumOff val="50000"/>
              </a:schemeClr>
            </a:solidFill>
          </a:ln>
        </p:spPr>
      </p:pic>
      <p:sp>
        <p:nvSpPr>
          <p:cNvPr id="6" name="Rectangle 5">
            <a:extLst>
              <a:ext uri="{FF2B5EF4-FFF2-40B4-BE49-F238E27FC236}">
                <a16:creationId xmlns:a16="http://schemas.microsoft.com/office/drawing/2014/main" id="{EA1AB1A4-2939-622E-41D7-04E32A360C3A}"/>
              </a:ext>
            </a:extLst>
          </p:cNvPr>
          <p:cNvSpPr/>
          <p:nvPr/>
        </p:nvSpPr>
        <p:spPr>
          <a:xfrm>
            <a:off x="6267399" y="3317038"/>
            <a:ext cx="1322122" cy="340562"/>
          </a:xfrm>
          <a:prstGeom prst="rect">
            <a:avLst/>
          </a:prstGeom>
          <a:solidFill>
            <a:srgbClr val="92C82E">
              <a:alpha val="5000"/>
            </a:srgbClr>
          </a:solidFill>
          <a:ln w="57150">
            <a:solidFill>
              <a:srgbClr val="92C82E"/>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92C82E"/>
              </a:solidFill>
            </a:endParaRPr>
          </a:p>
        </p:txBody>
      </p:sp>
      <p:sp>
        <p:nvSpPr>
          <p:cNvPr id="7" name="Rectangle 6">
            <a:extLst>
              <a:ext uri="{FF2B5EF4-FFF2-40B4-BE49-F238E27FC236}">
                <a16:creationId xmlns:a16="http://schemas.microsoft.com/office/drawing/2014/main" id="{69189980-C902-DE0F-3EDF-0FEE5FA9C2BC}"/>
              </a:ext>
            </a:extLst>
          </p:cNvPr>
          <p:cNvSpPr/>
          <p:nvPr/>
        </p:nvSpPr>
        <p:spPr>
          <a:xfrm>
            <a:off x="6267399" y="4162690"/>
            <a:ext cx="1322122" cy="340562"/>
          </a:xfrm>
          <a:prstGeom prst="rect">
            <a:avLst/>
          </a:prstGeom>
          <a:solidFill>
            <a:srgbClr val="92C82E">
              <a:alpha val="5000"/>
            </a:srgbClr>
          </a:solidFill>
          <a:ln w="57150">
            <a:solidFill>
              <a:srgbClr val="92C82E"/>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92C82E"/>
              </a:solidFill>
            </a:endParaRPr>
          </a:p>
        </p:txBody>
      </p:sp>
      <p:sp>
        <p:nvSpPr>
          <p:cNvPr id="8" name="Rectangle: Rounded Corners 7">
            <a:extLst>
              <a:ext uri="{FF2B5EF4-FFF2-40B4-BE49-F238E27FC236}">
                <a16:creationId xmlns:a16="http://schemas.microsoft.com/office/drawing/2014/main" id="{58DE3689-5C9F-ACE8-D0D2-5EDB6EB0A412}"/>
              </a:ext>
            </a:extLst>
          </p:cNvPr>
          <p:cNvSpPr/>
          <p:nvPr/>
        </p:nvSpPr>
        <p:spPr>
          <a:xfrm>
            <a:off x="177913" y="4023360"/>
            <a:ext cx="3068207" cy="237744"/>
          </a:xfrm>
          <a:prstGeom prst="roundRect">
            <a:avLst/>
          </a:prstGeom>
          <a:solidFill>
            <a:srgbClr val="FFFF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allout: Line 8">
            <a:extLst>
              <a:ext uri="{FF2B5EF4-FFF2-40B4-BE49-F238E27FC236}">
                <a16:creationId xmlns:a16="http://schemas.microsoft.com/office/drawing/2014/main" id="{3E58BEC7-A784-8930-DD02-5C6FD785D932}"/>
              </a:ext>
            </a:extLst>
          </p:cNvPr>
          <p:cNvSpPr/>
          <p:nvPr/>
        </p:nvSpPr>
        <p:spPr>
          <a:xfrm>
            <a:off x="7836408" y="2518055"/>
            <a:ext cx="1108829" cy="969264"/>
          </a:xfrm>
          <a:prstGeom prst="borderCallout1">
            <a:avLst>
              <a:gd name="adj1" fmla="val 48939"/>
              <a:gd name="adj2" fmla="val -86"/>
              <a:gd name="adj3" fmla="val 83255"/>
              <a:gd name="adj4" fmla="val -39158"/>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chemeClr val="tx1"/>
                </a:solidFill>
              </a:rPr>
              <a:t>Months </a:t>
            </a:r>
            <a:r>
              <a:rPr lang="en-CA" b="1" dirty="0">
                <a:solidFill>
                  <a:schemeClr val="tx1"/>
                </a:solidFill>
              </a:rPr>
              <a:t>before</a:t>
            </a:r>
            <a:r>
              <a:rPr lang="en-CA" dirty="0">
                <a:solidFill>
                  <a:schemeClr val="tx1"/>
                </a:solidFill>
              </a:rPr>
              <a:t> the lump sum payment</a:t>
            </a:r>
          </a:p>
        </p:txBody>
      </p:sp>
      <p:sp>
        <p:nvSpPr>
          <p:cNvPr id="10" name="Callout: Line 9">
            <a:extLst>
              <a:ext uri="{FF2B5EF4-FFF2-40B4-BE49-F238E27FC236}">
                <a16:creationId xmlns:a16="http://schemas.microsoft.com/office/drawing/2014/main" id="{E717B097-8842-2A1C-A0BB-8477674C8220}"/>
              </a:ext>
            </a:extLst>
          </p:cNvPr>
          <p:cNvSpPr/>
          <p:nvPr/>
        </p:nvSpPr>
        <p:spPr>
          <a:xfrm>
            <a:off x="7855037" y="4261104"/>
            <a:ext cx="1108829" cy="969264"/>
          </a:xfrm>
          <a:prstGeom prst="borderCallout1">
            <a:avLst>
              <a:gd name="adj1" fmla="val 48939"/>
              <a:gd name="adj2" fmla="val -86"/>
              <a:gd name="adj3" fmla="val 28538"/>
              <a:gd name="adj4" fmla="val -38332"/>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chemeClr val="tx1"/>
                </a:solidFill>
              </a:rPr>
              <a:t>Months </a:t>
            </a:r>
            <a:r>
              <a:rPr lang="en-CA" b="1" dirty="0">
                <a:solidFill>
                  <a:schemeClr val="tx1"/>
                </a:solidFill>
              </a:rPr>
              <a:t>after</a:t>
            </a:r>
            <a:r>
              <a:rPr lang="en-CA" dirty="0">
                <a:solidFill>
                  <a:schemeClr val="tx1"/>
                </a:solidFill>
              </a:rPr>
              <a:t> the lump sum payment</a:t>
            </a:r>
          </a:p>
        </p:txBody>
      </p:sp>
    </p:spTree>
    <p:extLst>
      <p:ext uri="{BB962C8B-B14F-4D97-AF65-F5344CB8AC3E}">
        <p14:creationId xmlns:p14="http://schemas.microsoft.com/office/powerpoint/2010/main" val="42531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529354"/>
          </a:xfrm>
        </p:spPr>
        <p:txBody>
          <a:bodyPr>
            <a:normAutofit/>
          </a:bodyPr>
          <a:lstStyle/>
          <a:p>
            <a:pPr marL="0" indent="0">
              <a:lnSpc>
                <a:spcPts val="2600"/>
              </a:lnSpc>
              <a:buNone/>
            </a:pPr>
            <a:r>
              <a:rPr lang="en-US" sz="2000" dirty="0"/>
              <a:t>For questions 20-24, compare Options A and B to see which is more beneficial. Reflect on how you might want to apply these strategies when you take on student loans in the future.</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pic>
        <p:nvPicPr>
          <p:cNvPr id="5" name="Picture 4">
            <a:extLst>
              <a:ext uri="{FF2B5EF4-FFF2-40B4-BE49-F238E27FC236}">
                <a16:creationId xmlns:a16="http://schemas.microsoft.com/office/drawing/2014/main" id="{8B18D74B-C466-6D54-A3B0-9312CB4C824D}"/>
              </a:ext>
            </a:extLst>
          </p:cNvPr>
          <p:cNvPicPr>
            <a:picLocks noChangeAspect="1"/>
          </p:cNvPicPr>
          <p:nvPr/>
        </p:nvPicPr>
        <p:blipFill>
          <a:blip r:embed="rId2"/>
          <a:stretch>
            <a:fillRect/>
          </a:stretch>
        </p:blipFill>
        <p:spPr>
          <a:xfrm>
            <a:off x="5888736" y="3016255"/>
            <a:ext cx="2418178" cy="2659996"/>
          </a:xfrm>
          <a:prstGeom prst="rect">
            <a:avLst/>
          </a:prstGeom>
        </p:spPr>
      </p:pic>
    </p:spTree>
    <p:extLst>
      <p:ext uri="{BB962C8B-B14F-4D97-AF65-F5344CB8AC3E}">
        <p14:creationId xmlns:p14="http://schemas.microsoft.com/office/powerpoint/2010/main" val="1470500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Strategy 2: Increase Your Monthly Payment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529354"/>
          </a:xfrm>
        </p:spPr>
        <p:txBody>
          <a:bodyPr>
            <a:normAutofit/>
          </a:bodyPr>
          <a:lstStyle/>
          <a:p>
            <a:pPr marL="0" indent="0">
              <a:lnSpc>
                <a:spcPts val="2400"/>
              </a:lnSpc>
              <a:buNone/>
            </a:pPr>
            <a:r>
              <a:rPr lang="en-US" sz="2000" dirty="0"/>
              <a:t>When you leave the post-secondary program, NSLSC gives you a repayment package detailing how to repay your student loan. </a:t>
            </a:r>
          </a:p>
          <a:p>
            <a:pPr marL="0" indent="0">
              <a:lnSpc>
                <a:spcPts val="2400"/>
              </a:lnSpc>
              <a:buNone/>
            </a:pPr>
            <a:endParaRPr lang="en-US" sz="2000" dirty="0"/>
          </a:p>
          <a:p>
            <a:pPr marL="0" indent="0">
              <a:lnSpc>
                <a:spcPts val="2400"/>
              </a:lnSpc>
              <a:buNone/>
            </a:pPr>
            <a:r>
              <a:rPr lang="en-US" sz="2000" dirty="0"/>
              <a:t>OSAP defaults to a 9.5-year repayment period. </a:t>
            </a:r>
            <a:r>
              <a:rPr lang="en-US" sz="2000" b="1" dirty="0">
                <a:solidFill>
                  <a:schemeClr val="accent1"/>
                </a:solidFill>
              </a:rPr>
              <a:t>According to this assumption, they estimate a monthly payment amount for you.</a:t>
            </a:r>
          </a:p>
          <a:p>
            <a:pPr marL="0" indent="0">
              <a:lnSpc>
                <a:spcPts val="2400"/>
              </a:lnSpc>
              <a:buNone/>
            </a:pPr>
            <a:endParaRPr lang="en-US" sz="2000" dirty="0"/>
          </a:p>
          <a:p>
            <a:pPr marL="0" indent="0">
              <a:lnSpc>
                <a:spcPts val="2400"/>
              </a:lnSpc>
              <a:buFont typeface="Arial" panose="020B0604020202020204" pitchFamily="34" charset="0"/>
              <a:buNone/>
            </a:pPr>
            <a:r>
              <a:rPr lang="en-US" sz="2000" kern="0" dirty="0"/>
              <a:t>Let’s see how much money you can save if you shortened the repayment period. You can do this by </a:t>
            </a:r>
            <a:r>
              <a:rPr lang="en-US" sz="2000" b="1" kern="0" dirty="0">
                <a:solidFill>
                  <a:schemeClr val="accent1"/>
                </a:solidFill>
              </a:rPr>
              <a:t>increasing the monthly payments</a:t>
            </a:r>
            <a:r>
              <a:rPr lang="en-US" sz="2000" kern="0" dirty="0"/>
              <a:t>.</a:t>
            </a:r>
          </a:p>
          <a:p>
            <a:pPr marL="0" indent="0">
              <a:lnSpc>
                <a:spcPts val="2400"/>
              </a:lnSpc>
              <a:buFont typeface="Arial" panose="020B0604020202020204" pitchFamily="34" charset="0"/>
              <a:buNone/>
            </a:pPr>
            <a:endParaRPr lang="en-US" sz="2000" kern="0" dirty="0"/>
          </a:p>
          <a:p>
            <a:pPr marL="0" indent="0">
              <a:lnSpc>
                <a:spcPts val="2400"/>
              </a:lnSpc>
              <a:buFont typeface="Arial" panose="020B0604020202020204" pitchFamily="34" charset="0"/>
              <a:buNone/>
            </a:pPr>
            <a:r>
              <a:rPr lang="en-US" sz="2000" kern="0" dirty="0"/>
              <a:t>Go to </a:t>
            </a:r>
            <a:r>
              <a:rPr lang="en-US" sz="2000" kern="0" dirty="0">
                <a:hlinkClick r:id="rId2"/>
              </a:rPr>
              <a:t>Hellosafe Student Loan Calculator</a:t>
            </a:r>
            <a:r>
              <a:rPr lang="en-US" sz="2000" kern="0" dirty="0"/>
              <a:t>. This calculator uses </a:t>
            </a:r>
            <a:r>
              <a:rPr lang="en-US" sz="2000" b="1" kern="0" dirty="0"/>
              <a:t>amortization</a:t>
            </a:r>
            <a:r>
              <a:rPr lang="en-US" sz="2000" kern="0" dirty="0"/>
              <a:t>, which gives realistic calculations of OSAP.</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spTree>
    <p:extLst>
      <p:ext uri="{BB962C8B-B14F-4D97-AF65-F5344CB8AC3E}">
        <p14:creationId xmlns:p14="http://schemas.microsoft.com/office/powerpoint/2010/main" val="1191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dirty="0">
                <a:solidFill>
                  <a:srgbClr val="093254"/>
                </a:solidFill>
                <a:latin typeface="Arial" panose="020B0604020202020204" pitchFamily="34" charset="0"/>
                <a:cs typeface="Arial" panose="020B0604020202020204" pitchFamily="34" charset="0"/>
              </a:rPr>
              <a:t>In this lesson…</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3"/>
            <a:ext cx="8639175" cy="3262312"/>
          </a:xfrm>
        </p:spPr>
        <p:txBody>
          <a:bodyPr lIns="68569" tIns="34275" rIns="68569" bIns="34275">
            <a:normAutofit/>
          </a:bodyPr>
          <a:lstStyle/>
          <a:p>
            <a:pPr marL="0" indent="0">
              <a:lnSpc>
                <a:spcPts val="2400"/>
              </a:lnSpc>
              <a:spcAft>
                <a:spcPct val="0"/>
              </a:spcAft>
              <a:buClr>
                <a:srgbClr val="000000"/>
              </a:buClr>
              <a:buNone/>
            </a:pPr>
            <a:r>
              <a:rPr lang="en-US" altLang="en-US" sz="2000" dirty="0">
                <a:latin typeface="Arial" panose="020B0604020202020204" pitchFamily="34" charset="0"/>
                <a:cs typeface="Arial" panose="020B0604020202020204" pitchFamily="34" charset="0"/>
                <a:sym typeface="Arial" panose="020B0604020202020204" pitchFamily="34" charset="0"/>
              </a:rPr>
              <a:t>We will learn:</a:t>
            </a:r>
          </a:p>
          <a:p>
            <a:pPr marL="342900"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Different ways to fund your education</a:t>
            </a:r>
          </a:p>
          <a:p>
            <a:pPr marL="342900"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How OSAP works</a:t>
            </a:r>
          </a:p>
          <a:p>
            <a:pPr marL="342900"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Calculate interest on an OSAP loan</a:t>
            </a:r>
          </a:p>
          <a:p>
            <a:pPr marL="342900"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Repayment strategies to save you money</a:t>
            </a:r>
          </a:p>
          <a:p>
            <a:pPr marL="342900"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Resources</a:t>
            </a:r>
          </a:p>
          <a:p>
            <a:pPr marL="0" indent="0">
              <a:lnSpc>
                <a:spcPts val="2400"/>
              </a:lnSpc>
              <a:spcAft>
                <a:spcPct val="0"/>
              </a:spcAft>
              <a:buClr>
                <a:srgbClr val="000000"/>
              </a:buClr>
              <a:buNone/>
            </a:pPr>
            <a:r>
              <a:rPr lang="en-US" altLang="en-US" sz="2000" dirty="0">
                <a:latin typeface="Arial" panose="020B0604020202020204" pitchFamily="34" charset="0"/>
                <a:cs typeface="Arial" panose="020B0604020202020204" pitchFamily="34" charset="0"/>
                <a:sym typeface="Arial" panose="020B0604020202020204" pitchFamily="34" charset="0"/>
              </a:rPr>
              <a:t>(We compiled all the resources for this lesson into an OSAP Resource Kit. You can download at: </a:t>
            </a:r>
            <a:r>
              <a:rPr lang="en-US" altLang="en-US" sz="2000" dirty="0">
                <a:latin typeface="Arial" panose="020B0604020202020204" pitchFamily="34" charset="0"/>
                <a:cs typeface="Arial" panose="020B0604020202020204" pitchFamily="34" charset="0"/>
                <a:sym typeface="Arial" panose="020B0604020202020204" pitchFamily="34" charset="0"/>
                <a:hlinkClick r:id="rId3"/>
              </a:rPr>
              <a:t>www.unitedforliteracy.ca/resources</a:t>
            </a:r>
            <a:r>
              <a:rPr lang="en-US" altLang="en-US" sz="2000" dirty="0">
                <a:latin typeface="Arial" panose="020B0604020202020204" pitchFamily="34" charset="0"/>
                <a:cs typeface="Arial" panose="020B0604020202020204" pitchFamily="34" charset="0"/>
                <a:sym typeface="Arial" panose="020B0604020202020204" pitchFamily="34" charset="0"/>
              </a:rPr>
              <a:t>)</a:t>
            </a:r>
          </a:p>
          <a:p>
            <a:pPr marL="0" indent="0">
              <a:lnSpc>
                <a:spcPts val="2400"/>
              </a:lnSpc>
              <a:spcAft>
                <a:spcPct val="0"/>
              </a:spcAft>
              <a:buClr>
                <a:srgbClr val="000000"/>
              </a:buClr>
              <a:buNone/>
            </a:pPr>
            <a:endParaRPr lang="en-US" altLang="en-US" sz="28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59452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529354"/>
          </a:xfrm>
        </p:spPr>
        <p:txBody>
          <a:bodyPr>
            <a:normAutofit/>
          </a:bodyPr>
          <a:lstStyle/>
          <a:p>
            <a:pPr marL="0" indent="0">
              <a:lnSpc>
                <a:spcPts val="2400"/>
              </a:lnSpc>
              <a:buNone/>
            </a:pPr>
            <a:r>
              <a:rPr lang="en-US" sz="2000" dirty="0"/>
              <a:t>For </a:t>
            </a:r>
            <a:r>
              <a:rPr lang="en-US" sz="2000" b="1" dirty="0"/>
              <a:t>“Part 5: Increase Your Monthly Payment” </a:t>
            </a:r>
            <a:r>
              <a:rPr lang="en-US" sz="2000" dirty="0"/>
              <a:t>section, use the </a:t>
            </a:r>
            <a:r>
              <a:rPr lang="en-US" sz="2000" kern="0" dirty="0">
                <a:hlinkClick r:id="rId2"/>
              </a:rPr>
              <a:t>Hellosafe Student Loan Calculator</a:t>
            </a:r>
            <a:r>
              <a:rPr lang="en-US" sz="2000" kern="0" dirty="0"/>
              <a:t> to answer questions 25-26.</a:t>
            </a:r>
          </a:p>
          <a:p>
            <a:pPr marL="0" indent="0">
              <a:lnSpc>
                <a:spcPts val="2400"/>
              </a:lnSpc>
              <a:buNone/>
            </a:pPr>
            <a:endParaRPr lang="en-US" sz="2000" dirty="0"/>
          </a:p>
          <a:p>
            <a:pPr marL="0" indent="0">
              <a:lnSpc>
                <a:spcPts val="2400"/>
              </a:lnSpc>
              <a:buNone/>
            </a:pPr>
            <a:r>
              <a:rPr lang="en-US" sz="2000" b="1" dirty="0"/>
              <a:t>Note:</a:t>
            </a:r>
            <a:r>
              <a:rPr lang="en-US" sz="2000" dirty="0"/>
              <a:t> This calculator rounds up the 9.5-year repayment period to 10 years. However, it gives a good estimate.</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spTree>
    <p:extLst>
      <p:ext uri="{BB962C8B-B14F-4D97-AF65-F5344CB8AC3E}">
        <p14:creationId xmlns:p14="http://schemas.microsoft.com/office/powerpoint/2010/main" val="4055344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63040"/>
            <a:ext cx="8638967" cy="4757006"/>
          </a:xfrm>
        </p:spPr>
        <p:txBody>
          <a:bodyPr>
            <a:normAutofit/>
          </a:bodyPr>
          <a:lstStyle/>
          <a:p>
            <a:pPr marL="0" indent="0">
              <a:lnSpc>
                <a:spcPts val="2400"/>
              </a:lnSpc>
              <a:buNone/>
            </a:pPr>
            <a:r>
              <a:rPr lang="en-US" sz="1800" dirty="0"/>
              <a:t>For question 27, to complete </a:t>
            </a:r>
            <a:r>
              <a:rPr lang="en-US" sz="1800" i="1" dirty="0"/>
              <a:t>Chart 2</a:t>
            </a:r>
            <a:r>
              <a:rPr lang="en-US" sz="1800" dirty="0"/>
              <a:t>, use the information from </a:t>
            </a:r>
            <a:r>
              <a:rPr lang="en-US" sz="1800" i="1" dirty="0"/>
              <a:t>Chart 1</a:t>
            </a:r>
            <a:r>
              <a:rPr lang="en-US" sz="1800" dirty="0"/>
              <a:t>.</a:t>
            </a:r>
          </a:p>
          <a:p>
            <a:pPr marL="0" indent="0">
              <a:lnSpc>
                <a:spcPts val="2400"/>
              </a:lnSpc>
              <a:buNone/>
            </a:pPr>
            <a:r>
              <a:rPr lang="en-US" sz="1800" dirty="0"/>
              <a:t>For example:</a:t>
            </a:r>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r>
              <a:rPr lang="en-US" sz="1800" dirty="0"/>
              <a:t>Find the differences:</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graphicFrame>
        <p:nvGraphicFramePr>
          <p:cNvPr id="4" name="Table 3">
            <a:extLst>
              <a:ext uri="{FF2B5EF4-FFF2-40B4-BE49-F238E27FC236}">
                <a16:creationId xmlns:a16="http://schemas.microsoft.com/office/drawing/2014/main" id="{9E71EF3D-38F2-2F93-F53B-C003C72066A8}"/>
              </a:ext>
            </a:extLst>
          </p:cNvPr>
          <p:cNvGraphicFramePr>
            <a:graphicFrameLocks noGrp="1"/>
          </p:cNvGraphicFramePr>
          <p:nvPr>
            <p:extLst>
              <p:ext uri="{D42A27DB-BD31-4B8C-83A1-F6EECF244321}">
                <p14:modId xmlns:p14="http://schemas.microsoft.com/office/powerpoint/2010/main" val="3572258050"/>
              </p:ext>
            </p:extLst>
          </p:nvPr>
        </p:nvGraphicFramePr>
        <p:xfrm>
          <a:off x="2053877" y="2028503"/>
          <a:ext cx="5255534" cy="2202815"/>
        </p:xfrm>
        <a:graphic>
          <a:graphicData uri="http://schemas.openxmlformats.org/drawingml/2006/table">
            <a:tbl>
              <a:tblPr firstRow="1" firstCol="1" bandRow="1">
                <a:tableStyleId>{BC89EF96-8CEA-46FF-86C4-4CE0E7609802}</a:tableStyleId>
              </a:tblPr>
              <a:tblGrid>
                <a:gridCol w="1923352">
                  <a:extLst>
                    <a:ext uri="{9D8B030D-6E8A-4147-A177-3AD203B41FA5}">
                      <a16:colId xmlns:a16="http://schemas.microsoft.com/office/drawing/2014/main" val="2735437550"/>
                    </a:ext>
                  </a:extLst>
                </a:gridCol>
                <a:gridCol w="1665639">
                  <a:extLst>
                    <a:ext uri="{9D8B030D-6E8A-4147-A177-3AD203B41FA5}">
                      <a16:colId xmlns:a16="http://schemas.microsoft.com/office/drawing/2014/main" val="3067879592"/>
                    </a:ext>
                  </a:extLst>
                </a:gridCol>
                <a:gridCol w="1666543">
                  <a:extLst>
                    <a:ext uri="{9D8B030D-6E8A-4147-A177-3AD203B41FA5}">
                      <a16:colId xmlns:a16="http://schemas.microsoft.com/office/drawing/2014/main" val="840407893"/>
                    </a:ext>
                  </a:extLst>
                </a:gridCol>
              </a:tblGrid>
              <a:tr h="310515">
                <a:tc>
                  <a:txBody>
                    <a:bodyPr/>
                    <a:lstStyle/>
                    <a:p>
                      <a:pPr algn="ctr">
                        <a:lnSpc>
                          <a:spcPct val="107000"/>
                        </a:lnSpc>
                      </a:pPr>
                      <a:r>
                        <a:rPr lang="en-CA" sz="1600" b="0" i="1" dirty="0">
                          <a:effectLst/>
                          <a:latin typeface="+mj-lt"/>
                          <a:cs typeface="Times New Roman" panose="02020603050405020304" pitchFamily="18" charset="0"/>
                        </a:rPr>
                        <a:t>Chart 1</a:t>
                      </a:r>
                    </a:p>
                  </a:txBody>
                  <a:tcPr marL="68580" marR="68580" marT="9525" marB="0" anchor="ctr"/>
                </a:tc>
                <a:tc>
                  <a:txBody>
                    <a:bodyPr/>
                    <a:lstStyle/>
                    <a:p>
                      <a:pPr algn="ctr">
                        <a:lnSpc>
                          <a:spcPct val="107000"/>
                        </a:lnSpc>
                        <a:spcAft>
                          <a:spcPts val="800"/>
                        </a:spcAft>
                      </a:pPr>
                      <a:r>
                        <a:rPr lang="en-CA" sz="1600" dirty="0">
                          <a:effectLst/>
                        </a:rPr>
                        <a:t>Default Option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n-CA" sz="1600" dirty="0">
                          <a:effectLst/>
                        </a:rPr>
                        <a:t>Option 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3138499007"/>
                  </a:ext>
                </a:extLst>
              </a:tr>
              <a:tr h="374650">
                <a:tc>
                  <a:txBody>
                    <a:bodyPr/>
                    <a:lstStyle/>
                    <a:p>
                      <a:pPr>
                        <a:lnSpc>
                          <a:spcPct val="107000"/>
                        </a:lnSpc>
                        <a:spcAft>
                          <a:spcPts val="800"/>
                        </a:spcAft>
                      </a:pPr>
                      <a:r>
                        <a:rPr lang="en-CA" sz="1600" dirty="0">
                          <a:effectLst/>
                        </a:rPr>
                        <a:t>Repayment Periods: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ctr">
                        <a:lnSpc>
                          <a:spcPct val="107000"/>
                        </a:lnSpc>
                        <a:spcAft>
                          <a:spcPts val="800"/>
                        </a:spcAft>
                      </a:pPr>
                      <a:r>
                        <a:rPr lang="en-CA" sz="1600" dirty="0">
                          <a:effectLst/>
                        </a:rPr>
                        <a:t>9.5 Years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ctr">
                        <a:lnSpc>
                          <a:spcPct val="107000"/>
                        </a:lnSpc>
                        <a:spcAft>
                          <a:spcPts val="800"/>
                        </a:spcAft>
                      </a:pPr>
                      <a:r>
                        <a:rPr lang="en-CA" sz="1600" dirty="0">
                          <a:effectLst/>
                        </a:rPr>
                        <a:t>8 Years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1825289602"/>
                  </a:ext>
                </a:extLst>
              </a:tr>
              <a:tr h="433705">
                <a:tc>
                  <a:txBody>
                    <a:bodyPr/>
                    <a:lstStyle/>
                    <a:p>
                      <a:pPr>
                        <a:lnSpc>
                          <a:spcPct val="107000"/>
                        </a:lnSpc>
                        <a:spcAft>
                          <a:spcPts val="800"/>
                        </a:spcAft>
                      </a:pPr>
                      <a:r>
                        <a:rPr lang="en-CA" sz="1600" dirty="0">
                          <a:effectLst/>
                        </a:rPr>
                        <a:t>Monthly Payment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n-CA" sz="1600" dirty="0">
                          <a:effectLst/>
                        </a:rPr>
                        <a:t>$  90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n-CA" sz="1600" dirty="0">
                          <a:effectLst/>
                        </a:rPr>
                        <a:t>$ 105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1131672391"/>
                  </a:ext>
                </a:extLst>
              </a:tr>
              <a:tr h="422275">
                <a:tc>
                  <a:txBody>
                    <a:bodyPr/>
                    <a:lstStyle/>
                    <a:p>
                      <a:pPr>
                        <a:lnSpc>
                          <a:spcPct val="107000"/>
                        </a:lnSpc>
                        <a:spcAft>
                          <a:spcPts val="800"/>
                        </a:spcAft>
                      </a:pPr>
                      <a:r>
                        <a:rPr lang="en-CA" sz="1600" dirty="0">
                          <a:effectLst/>
                        </a:rPr>
                        <a:t>Total Interest Paid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ctr">
                        <a:lnSpc>
                          <a:spcPct val="107000"/>
                        </a:lnSpc>
                        <a:spcAft>
                          <a:spcPts val="800"/>
                        </a:spcAft>
                      </a:pPr>
                      <a:r>
                        <a:rPr lang="en-CA" sz="1600" dirty="0">
                          <a:effectLst/>
                        </a:rPr>
                        <a:t>$  2,000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ctr">
                        <a:lnSpc>
                          <a:spcPct val="107000"/>
                        </a:lnSpc>
                        <a:spcAft>
                          <a:spcPts val="800"/>
                        </a:spcAft>
                      </a:pPr>
                      <a:r>
                        <a:rPr lang="en-CA" sz="1600" dirty="0">
                          <a:effectLst/>
                        </a:rPr>
                        <a:t>$ 1,200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1204895661"/>
                  </a:ext>
                </a:extLst>
              </a:tr>
              <a:tr h="386080">
                <a:tc>
                  <a:txBody>
                    <a:bodyPr/>
                    <a:lstStyle/>
                    <a:p>
                      <a:pPr>
                        <a:lnSpc>
                          <a:spcPct val="107000"/>
                        </a:lnSpc>
                        <a:spcAft>
                          <a:spcPts val="800"/>
                        </a:spcAft>
                      </a:pPr>
                      <a:r>
                        <a:rPr lang="en-CA" sz="1600">
                          <a:effectLst/>
                        </a:rPr>
                        <a:t>Total Payment (Total Loan)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n-CA" sz="1600" dirty="0">
                          <a:effectLst/>
                        </a:rPr>
                        <a:t>$  10,800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n-CA" sz="1600" dirty="0">
                          <a:effectLst/>
                        </a:rPr>
                        <a:t>$ 10,000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3219787234"/>
                  </a:ext>
                </a:extLst>
              </a:tr>
            </a:tbl>
          </a:graphicData>
        </a:graphic>
      </p:graphicFrame>
      <p:graphicFrame>
        <p:nvGraphicFramePr>
          <p:cNvPr id="5" name="Table 4">
            <a:extLst>
              <a:ext uri="{FF2B5EF4-FFF2-40B4-BE49-F238E27FC236}">
                <a16:creationId xmlns:a16="http://schemas.microsoft.com/office/drawing/2014/main" id="{75EFBF42-2FAC-BE0F-DE22-5E306B15E03D}"/>
              </a:ext>
            </a:extLst>
          </p:cNvPr>
          <p:cNvGraphicFramePr>
            <a:graphicFrameLocks noGrp="1"/>
          </p:cNvGraphicFramePr>
          <p:nvPr>
            <p:extLst>
              <p:ext uri="{D42A27DB-BD31-4B8C-83A1-F6EECF244321}">
                <p14:modId xmlns:p14="http://schemas.microsoft.com/office/powerpoint/2010/main" val="2385167542"/>
              </p:ext>
            </p:extLst>
          </p:nvPr>
        </p:nvGraphicFramePr>
        <p:xfrm>
          <a:off x="2053877" y="4790652"/>
          <a:ext cx="5255534" cy="1721485"/>
        </p:xfrm>
        <a:graphic>
          <a:graphicData uri="http://schemas.openxmlformats.org/drawingml/2006/table">
            <a:tbl>
              <a:tblPr firstRow="1" firstCol="1" bandRow="1">
                <a:tableStyleId>{ED083AE6-46FA-4A59-8FB0-9F97EB10719F}</a:tableStyleId>
              </a:tblPr>
              <a:tblGrid>
                <a:gridCol w="1846791">
                  <a:extLst>
                    <a:ext uri="{9D8B030D-6E8A-4147-A177-3AD203B41FA5}">
                      <a16:colId xmlns:a16="http://schemas.microsoft.com/office/drawing/2014/main" val="2735437550"/>
                    </a:ext>
                  </a:extLst>
                </a:gridCol>
                <a:gridCol w="1828800">
                  <a:extLst>
                    <a:ext uri="{9D8B030D-6E8A-4147-A177-3AD203B41FA5}">
                      <a16:colId xmlns:a16="http://schemas.microsoft.com/office/drawing/2014/main" val="3067879592"/>
                    </a:ext>
                  </a:extLst>
                </a:gridCol>
                <a:gridCol w="1579943">
                  <a:extLst>
                    <a:ext uri="{9D8B030D-6E8A-4147-A177-3AD203B41FA5}">
                      <a16:colId xmlns:a16="http://schemas.microsoft.com/office/drawing/2014/main" val="840407893"/>
                    </a:ext>
                  </a:extLst>
                </a:gridCol>
              </a:tblGrid>
              <a:tr h="310515">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CA" sz="1600" b="0" i="1" u="none" strike="noStrike" cap="none" dirty="0">
                          <a:solidFill>
                            <a:schemeClr val="tx1"/>
                          </a:solidFill>
                          <a:effectLst/>
                          <a:latin typeface="+mn-lt"/>
                          <a:ea typeface="+mn-ea"/>
                          <a:cs typeface="Times New Roman" panose="02020603050405020304" pitchFamily="18" charset="0"/>
                          <a:sym typeface="Arial"/>
                        </a:rPr>
                        <a:t>Chart 2</a:t>
                      </a:r>
                    </a:p>
                  </a:txBody>
                  <a:tcPr marL="68580" marR="68580" marT="9525" marB="0" anchor="ctr"/>
                </a:tc>
                <a:tc>
                  <a:txBody>
                    <a:bodyPr/>
                    <a:lstStyle/>
                    <a:p>
                      <a:pPr algn="ctr">
                        <a:lnSpc>
                          <a:spcPct val="107000"/>
                        </a:lnSpc>
                        <a:spcAft>
                          <a:spcPts val="8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T w="12700" cmpd="sng">
                      <a:noFill/>
                    </a:lnT>
                    <a:lnB w="25400" cmpd="sng">
                      <a:noFill/>
                    </a:lnB>
                    <a:solidFill>
                      <a:schemeClr val="bg1"/>
                    </a:solidFill>
                  </a:tcPr>
                </a:tc>
                <a:tc>
                  <a:txBody>
                    <a:bodyPr/>
                    <a:lstStyle/>
                    <a:p>
                      <a:pPr algn="ctr">
                        <a:lnSpc>
                          <a:spcPct val="107000"/>
                        </a:lnSpc>
                        <a:spcAft>
                          <a:spcPts val="800"/>
                        </a:spcAft>
                      </a:pPr>
                      <a:r>
                        <a:rPr lang="en-CA" sz="1600" dirty="0">
                          <a:effectLst/>
                        </a:rPr>
                        <a:t>Option 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3138499007"/>
                  </a:ext>
                </a:extLst>
              </a:tr>
              <a:tr h="374650">
                <a:tc>
                  <a:txBody>
                    <a:bodyPr/>
                    <a:lstStyle/>
                    <a:p>
                      <a:pPr>
                        <a:lnSpc>
                          <a:spcPct val="107000"/>
                        </a:lnSpc>
                        <a:spcAft>
                          <a:spcPts val="800"/>
                        </a:spcAft>
                      </a:pPr>
                      <a:r>
                        <a:rPr lang="en-CA" sz="1600">
                          <a:effectLst/>
                        </a:rPr>
                        <a:t>Time Saved: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ctr">
                        <a:lnSpc>
                          <a:spcPct val="107000"/>
                        </a:lnSpc>
                        <a:spcAft>
                          <a:spcPts val="800"/>
                        </a:spcAft>
                      </a:pPr>
                      <a:endParaRPr lang="en-CA" sz="1600" dirty="0">
                        <a:effectLst/>
                        <a:latin typeface="+mn-lt"/>
                        <a:ea typeface="Calibri" panose="020F0502020204030204" pitchFamily="34" charset="0"/>
                        <a:cs typeface="Times New Roman" panose="02020603050405020304" pitchFamily="18" charset="0"/>
                      </a:endParaRPr>
                    </a:p>
                  </a:txBody>
                  <a:tcPr marL="68580" marR="68580" marT="9525" marB="0" anchor="ctr">
                    <a:lnT w="25400" cmpd="sng">
                      <a:noFill/>
                    </a:lnT>
                    <a:lnB w="12700" cmpd="sng">
                      <a:noFill/>
                    </a:lnB>
                    <a:noFill/>
                  </a:tcPr>
                </a:tc>
                <a:tc>
                  <a:txBody>
                    <a:bodyPr/>
                    <a:lstStyle/>
                    <a:p>
                      <a:pPr algn="ctr">
                        <a:lnSpc>
                          <a:spcPct val="107000"/>
                        </a:lnSpc>
                        <a:spcAft>
                          <a:spcPts val="800"/>
                        </a:spcAft>
                      </a:pPr>
                      <a:endParaRPr lang="en-CA" sz="16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1825289602"/>
                  </a:ext>
                </a:extLst>
              </a:tr>
              <a:tr h="433705">
                <a:tc>
                  <a:txBody>
                    <a:bodyPr/>
                    <a:lstStyle/>
                    <a:p>
                      <a:pPr>
                        <a:lnSpc>
                          <a:spcPct val="107000"/>
                        </a:lnSpc>
                        <a:spcAft>
                          <a:spcPts val="800"/>
                        </a:spcAft>
                      </a:pPr>
                      <a:r>
                        <a:rPr lang="en-CA" sz="1600">
                          <a:effectLst/>
                        </a:rPr>
                        <a:t>Monthly Payment Increase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endParaRPr lang="en-CA" sz="1600" dirty="0">
                        <a:effectLst/>
                        <a:latin typeface="+mn-lt"/>
                        <a:ea typeface="Calibri" panose="020F0502020204030204" pitchFamily="34" charset="0"/>
                        <a:cs typeface="Times New Roman" panose="02020603050405020304" pitchFamily="18" charset="0"/>
                      </a:endParaRPr>
                    </a:p>
                  </a:txBody>
                  <a:tcPr marL="68580" marR="68580" marT="9525" marB="0" anchor="ctr">
                    <a:lnT w="12700" cmpd="sng">
                      <a:noFill/>
                    </a:lnT>
                    <a:lnB w="12700" cmpd="sng">
                      <a:noFill/>
                    </a:lnB>
                  </a:tcPr>
                </a:tc>
                <a:tc>
                  <a:txBody>
                    <a:bodyPr/>
                    <a:lstStyle/>
                    <a:p>
                      <a:pPr algn="ctr">
                        <a:lnSpc>
                          <a:spcPct val="107000"/>
                        </a:lnSpc>
                        <a:spcAft>
                          <a:spcPts val="800"/>
                        </a:spcAft>
                      </a:pPr>
                      <a:endParaRPr lang="en-CA" sz="1600" dirty="0">
                        <a:solidFill>
                          <a:schemeClr val="accent3">
                            <a:lumMod val="50000"/>
                          </a:schemeClr>
                        </a:solidFill>
                        <a:effectLst/>
                        <a:latin typeface="+mn-lt"/>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1131672391"/>
                  </a:ext>
                </a:extLst>
              </a:tr>
              <a:tr h="386080">
                <a:tc>
                  <a:txBody>
                    <a:bodyPr/>
                    <a:lstStyle/>
                    <a:p>
                      <a:pPr>
                        <a:lnSpc>
                          <a:spcPct val="107000"/>
                        </a:lnSpc>
                        <a:spcAft>
                          <a:spcPts val="800"/>
                        </a:spcAft>
                      </a:pPr>
                      <a:r>
                        <a:rPr lang="en-CA" sz="1600" dirty="0">
                          <a:effectLst/>
                        </a:rPr>
                        <a:t>Total Payment Saved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ctr">
                        <a:lnSpc>
                          <a:spcPct val="107000"/>
                        </a:lnSpc>
                        <a:spcAft>
                          <a:spcPts val="800"/>
                        </a:spcAft>
                      </a:pPr>
                      <a:endParaRPr lang="en-CA" sz="1600" dirty="0">
                        <a:effectLst/>
                        <a:latin typeface="+mj-lt"/>
                        <a:ea typeface="Calibri" panose="020F0502020204030204" pitchFamily="34" charset="0"/>
                        <a:cs typeface="Times New Roman" panose="02020603050405020304" pitchFamily="18" charset="0"/>
                      </a:endParaRPr>
                    </a:p>
                  </a:txBody>
                  <a:tcPr marL="68580" marR="68580" marT="9525" marB="0" anchor="ctr">
                    <a:lnT w="12700" cmpd="sng">
                      <a:noFill/>
                    </a:lnT>
                    <a:lnB w="12700" cmpd="sng">
                      <a:noFill/>
                    </a:lnB>
                    <a:noFill/>
                  </a:tcPr>
                </a:tc>
                <a:tc>
                  <a:txBody>
                    <a:bodyPr/>
                    <a:lstStyle/>
                    <a:p>
                      <a:pPr algn="ctr">
                        <a:lnSpc>
                          <a:spcPct val="107000"/>
                        </a:lnSpc>
                        <a:spcAft>
                          <a:spcPts val="800"/>
                        </a:spcAft>
                      </a:pPr>
                      <a:endParaRPr lang="en-CA" sz="1600" dirty="0">
                        <a:solidFill>
                          <a:schemeClr val="accent3">
                            <a:lumMod val="50000"/>
                          </a:schemeClr>
                        </a:solidFill>
                        <a:effectLst/>
                        <a:latin typeface="+mn-lt"/>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3219787234"/>
                  </a:ext>
                </a:extLst>
              </a:tr>
            </a:tbl>
          </a:graphicData>
        </a:graphic>
      </p:graphicFrame>
      <p:sp>
        <p:nvSpPr>
          <p:cNvPr id="6" name="TextBox 5">
            <a:extLst>
              <a:ext uri="{FF2B5EF4-FFF2-40B4-BE49-F238E27FC236}">
                <a16:creationId xmlns:a16="http://schemas.microsoft.com/office/drawing/2014/main" id="{5376BEA9-9AFE-B8DD-4D2C-7795AF271E64}"/>
              </a:ext>
            </a:extLst>
          </p:cNvPr>
          <p:cNvSpPr txBox="1"/>
          <p:nvPr/>
        </p:nvSpPr>
        <p:spPr>
          <a:xfrm>
            <a:off x="3873568" y="5135007"/>
            <a:ext cx="1857154" cy="338554"/>
          </a:xfrm>
          <a:prstGeom prst="rect">
            <a:avLst/>
          </a:prstGeom>
          <a:noFill/>
        </p:spPr>
        <p:txBody>
          <a:bodyPr wrap="square" rtlCol="0">
            <a:spAutoFit/>
          </a:bodyPr>
          <a:lstStyle/>
          <a:p>
            <a:pPr algn="ctr"/>
            <a:r>
              <a:rPr lang="en-CA" sz="1600" i="1" dirty="0"/>
              <a:t>9.5 – 8 =</a:t>
            </a:r>
          </a:p>
        </p:txBody>
      </p:sp>
      <p:sp>
        <p:nvSpPr>
          <p:cNvPr id="7" name="TextBox 6">
            <a:extLst>
              <a:ext uri="{FF2B5EF4-FFF2-40B4-BE49-F238E27FC236}">
                <a16:creationId xmlns:a16="http://schemas.microsoft.com/office/drawing/2014/main" id="{FCA5B417-CECF-A48F-D2E3-AE5D7AA2C6F7}"/>
              </a:ext>
            </a:extLst>
          </p:cNvPr>
          <p:cNvSpPr txBox="1"/>
          <p:nvPr/>
        </p:nvSpPr>
        <p:spPr>
          <a:xfrm>
            <a:off x="3901920" y="5563577"/>
            <a:ext cx="1857154" cy="338554"/>
          </a:xfrm>
          <a:prstGeom prst="rect">
            <a:avLst/>
          </a:prstGeom>
          <a:noFill/>
        </p:spPr>
        <p:txBody>
          <a:bodyPr wrap="square" rtlCol="0">
            <a:spAutoFit/>
          </a:bodyPr>
          <a:lstStyle/>
          <a:p>
            <a:pPr algn="ctr"/>
            <a:r>
              <a:rPr lang="en-CA" sz="1600" i="1" dirty="0"/>
              <a:t>105 – 90 =</a:t>
            </a:r>
          </a:p>
        </p:txBody>
      </p:sp>
      <p:sp>
        <p:nvSpPr>
          <p:cNvPr id="8" name="TextBox 7">
            <a:extLst>
              <a:ext uri="{FF2B5EF4-FFF2-40B4-BE49-F238E27FC236}">
                <a16:creationId xmlns:a16="http://schemas.microsoft.com/office/drawing/2014/main" id="{6649A258-4A79-4ABC-D859-913F2AC18CE9}"/>
              </a:ext>
            </a:extLst>
          </p:cNvPr>
          <p:cNvSpPr txBox="1"/>
          <p:nvPr/>
        </p:nvSpPr>
        <p:spPr>
          <a:xfrm>
            <a:off x="3901920" y="6060731"/>
            <a:ext cx="1857154" cy="338554"/>
          </a:xfrm>
          <a:prstGeom prst="rect">
            <a:avLst/>
          </a:prstGeom>
          <a:noFill/>
        </p:spPr>
        <p:txBody>
          <a:bodyPr wrap="square" rtlCol="0">
            <a:spAutoFit/>
          </a:bodyPr>
          <a:lstStyle/>
          <a:p>
            <a:pPr algn="ctr"/>
            <a:r>
              <a:rPr lang="en-CA" sz="1600" i="1" dirty="0"/>
              <a:t>10,800 – 10,000 =</a:t>
            </a:r>
          </a:p>
        </p:txBody>
      </p:sp>
      <p:sp>
        <p:nvSpPr>
          <p:cNvPr id="9" name="TextBox 8">
            <a:extLst>
              <a:ext uri="{FF2B5EF4-FFF2-40B4-BE49-F238E27FC236}">
                <a16:creationId xmlns:a16="http://schemas.microsoft.com/office/drawing/2014/main" id="{2BC8450B-B292-DA01-F120-E74E9838FC61}"/>
              </a:ext>
            </a:extLst>
          </p:cNvPr>
          <p:cNvSpPr txBox="1"/>
          <p:nvPr/>
        </p:nvSpPr>
        <p:spPr>
          <a:xfrm>
            <a:off x="5730722" y="5117371"/>
            <a:ext cx="1578689" cy="338554"/>
          </a:xfrm>
          <a:prstGeom prst="rect">
            <a:avLst/>
          </a:prstGeom>
          <a:noFill/>
        </p:spPr>
        <p:txBody>
          <a:bodyPr wrap="square" rtlCol="0">
            <a:spAutoFit/>
          </a:bodyPr>
          <a:lstStyle/>
          <a:p>
            <a:pPr algn="ctr"/>
            <a:r>
              <a:rPr lang="en-CA" sz="1600" dirty="0">
                <a:solidFill>
                  <a:schemeClr val="accent3">
                    <a:lumMod val="50000"/>
                  </a:schemeClr>
                </a:solidFill>
              </a:rPr>
              <a:t>1.5 Years</a:t>
            </a:r>
          </a:p>
        </p:txBody>
      </p:sp>
      <p:sp>
        <p:nvSpPr>
          <p:cNvPr id="10" name="TextBox 9">
            <a:extLst>
              <a:ext uri="{FF2B5EF4-FFF2-40B4-BE49-F238E27FC236}">
                <a16:creationId xmlns:a16="http://schemas.microsoft.com/office/drawing/2014/main" id="{738C0376-6BD4-2E10-1647-11FB96AEA01B}"/>
              </a:ext>
            </a:extLst>
          </p:cNvPr>
          <p:cNvSpPr txBox="1"/>
          <p:nvPr/>
        </p:nvSpPr>
        <p:spPr>
          <a:xfrm>
            <a:off x="5730722" y="5560120"/>
            <a:ext cx="1578689" cy="338554"/>
          </a:xfrm>
          <a:prstGeom prst="rect">
            <a:avLst/>
          </a:prstGeom>
          <a:noFill/>
        </p:spPr>
        <p:txBody>
          <a:bodyPr wrap="square" rtlCol="0">
            <a:spAutoFit/>
          </a:bodyPr>
          <a:lstStyle/>
          <a:p>
            <a:pPr algn="ctr"/>
            <a:r>
              <a:rPr lang="en-CA" sz="1600" dirty="0">
                <a:solidFill>
                  <a:schemeClr val="accent3">
                    <a:lumMod val="50000"/>
                  </a:schemeClr>
                </a:solidFill>
              </a:rPr>
              <a:t>+ $15</a:t>
            </a:r>
          </a:p>
        </p:txBody>
      </p:sp>
      <p:sp>
        <p:nvSpPr>
          <p:cNvPr id="11" name="TextBox 10">
            <a:extLst>
              <a:ext uri="{FF2B5EF4-FFF2-40B4-BE49-F238E27FC236}">
                <a16:creationId xmlns:a16="http://schemas.microsoft.com/office/drawing/2014/main" id="{1E61796E-A699-153C-2CA3-D38711C69F94}"/>
              </a:ext>
            </a:extLst>
          </p:cNvPr>
          <p:cNvSpPr txBox="1"/>
          <p:nvPr/>
        </p:nvSpPr>
        <p:spPr>
          <a:xfrm>
            <a:off x="5744898" y="6062242"/>
            <a:ext cx="1578689" cy="338554"/>
          </a:xfrm>
          <a:prstGeom prst="rect">
            <a:avLst/>
          </a:prstGeom>
          <a:noFill/>
        </p:spPr>
        <p:txBody>
          <a:bodyPr wrap="square" rtlCol="0">
            <a:spAutoFit/>
          </a:bodyPr>
          <a:lstStyle/>
          <a:p>
            <a:pPr algn="ctr"/>
            <a:r>
              <a:rPr lang="en-CA" sz="1600" dirty="0">
                <a:solidFill>
                  <a:schemeClr val="accent3">
                    <a:lumMod val="50000"/>
                  </a:schemeClr>
                </a:solidFill>
              </a:rPr>
              <a:t>$ 800</a:t>
            </a:r>
          </a:p>
        </p:txBody>
      </p:sp>
    </p:spTree>
    <p:extLst>
      <p:ext uri="{BB962C8B-B14F-4D97-AF65-F5344CB8AC3E}">
        <p14:creationId xmlns:p14="http://schemas.microsoft.com/office/powerpoint/2010/main" val="142363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ppt_y</p:attrName>
                                        </p:attrNameLst>
                                      </p:cBhvr>
                                      <p:tavLst>
                                        <p:tav tm="0">
                                          <p:val>
                                            <p:strVal val="#ppt_y+#ppt_h*1.125000"/>
                                          </p:val>
                                        </p:tav>
                                        <p:tav tm="100000">
                                          <p:val>
                                            <p:strVal val="#ppt_y"/>
                                          </p:val>
                                        </p:tav>
                                      </p:tavLst>
                                    </p:anim>
                                    <p:animEffect transition="in" filter="wipe(up)">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Sacrifice Now, </a:t>
            </a:r>
            <a:r>
              <a:rPr lang="en-CA" sz="4000"/>
              <a:t>Win Later</a:t>
            </a:r>
            <a:endParaRPr lang="en-CA" sz="40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08760"/>
            <a:ext cx="8638967" cy="4711286"/>
          </a:xfrm>
        </p:spPr>
        <p:txBody>
          <a:bodyPr>
            <a:normAutofit/>
          </a:bodyPr>
          <a:lstStyle/>
          <a:p>
            <a:pPr marL="0" indent="0">
              <a:lnSpc>
                <a:spcPts val="2400"/>
              </a:lnSpc>
              <a:buNone/>
            </a:pPr>
            <a:r>
              <a:rPr lang="en-US" sz="2000" dirty="0"/>
              <a:t>As we saw…</a:t>
            </a:r>
          </a:p>
          <a:p>
            <a:pPr marL="342900" indent="-342900">
              <a:lnSpc>
                <a:spcPts val="2400"/>
              </a:lnSpc>
            </a:pPr>
            <a:r>
              <a:rPr lang="en-US" sz="2000" dirty="0"/>
              <a:t>Increasing your monthly payment </a:t>
            </a:r>
            <a:r>
              <a:rPr lang="en-US" sz="2000" i="1" dirty="0">
                <a:solidFill>
                  <a:schemeClr val="accent1"/>
                </a:solidFill>
              </a:rPr>
              <a:t>now</a:t>
            </a:r>
            <a:r>
              <a:rPr lang="en-US" sz="2000" dirty="0"/>
              <a:t> can save you a lot of money </a:t>
            </a:r>
            <a:r>
              <a:rPr lang="en-US" sz="2000" i="1" dirty="0">
                <a:solidFill>
                  <a:schemeClr val="accent1"/>
                </a:solidFill>
              </a:rPr>
              <a:t>in the future</a:t>
            </a:r>
            <a:r>
              <a:rPr lang="en-US" sz="2000" dirty="0">
                <a:solidFill>
                  <a:schemeClr val="accent1"/>
                </a:solidFill>
              </a:rPr>
              <a:t>.</a:t>
            </a:r>
          </a:p>
          <a:p>
            <a:pPr marL="342900" indent="-342900">
              <a:lnSpc>
                <a:spcPts val="2400"/>
              </a:lnSpc>
            </a:pPr>
            <a:r>
              <a:rPr lang="en-US" sz="2000" dirty="0"/>
              <a:t>Making a lump sum payment </a:t>
            </a:r>
            <a:r>
              <a:rPr lang="en-US" sz="2000" i="1" dirty="0">
                <a:solidFill>
                  <a:schemeClr val="accent1"/>
                </a:solidFill>
              </a:rPr>
              <a:t>now</a:t>
            </a:r>
            <a:r>
              <a:rPr lang="en-US" sz="2000" dirty="0"/>
              <a:t> will help you save a lot of money </a:t>
            </a:r>
            <a:r>
              <a:rPr lang="en-US" sz="2000" i="1" dirty="0">
                <a:solidFill>
                  <a:schemeClr val="accent1"/>
                </a:solidFill>
              </a:rPr>
              <a:t>later</a:t>
            </a:r>
            <a:r>
              <a:rPr lang="en-US" sz="2000" dirty="0">
                <a:solidFill>
                  <a:schemeClr val="accent1"/>
                </a:solidFill>
              </a:rPr>
              <a:t>.</a:t>
            </a:r>
          </a:p>
          <a:p>
            <a:pPr marL="0" indent="0">
              <a:lnSpc>
                <a:spcPts val="2400"/>
              </a:lnSpc>
              <a:buNone/>
            </a:pPr>
            <a:endParaRPr lang="en-US" sz="2000" dirty="0"/>
          </a:p>
          <a:p>
            <a:pPr marL="0" indent="0">
              <a:lnSpc>
                <a:spcPts val="2400"/>
              </a:lnSpc>
              <a:buNone/>
            </a:pPr>
            <a:r>
              <a:rPr lang="en-US" sz="2000" dirty="0"/>
              <a:t>So really, it’s a choice between now vs. later.</a:t>
            </a:r>
          </a:p>
          <a:p>
            <a:pPr marL="0" indent="0">
              <a:lnSpc>
                <a:spcPts val="2400"/>
              </a:lnSpc>
              <a:buNone/>
            </a:pPr>
            <a:r>
              <a:rPr lang="en-US" sz="2000" b="1" dirty="0">
                <a:solidFill>
                  <a:schemeClr val="accent1"/>
                </a:solidFill>
              </a:rPr>
              <a:t>Would you</a:t>
            </a:r>
            <a:r>
              <a:rPr lang="en-US" sz="2000" b="1" i="1" dirty="0">
                <a:solidFill>
                  <a:schemeClr val="accent1"/>
                </a:solidFill>
              </a:rPr>
              <a:t> </a:t>
            </a:r>
            <a:r>
              <a:rPr lang="en-US" sz="2000" b="1" dirty="0">
                <a:solidFill>
                  <a:schemeClr val="accent1"/>
                </a:solidFill>
              </a:rPr>
              <a:t>rather benefit now, or benefit a lot in the future?</a:t>
            </a:r>
          </a:p>
          <a:p>
            <a:pPr marL="0" indent="0">
              <a:lnSpc>
                <a:spcPts val="2400"/>
              </a:lnSpc>
              <a:buNone/>
            </a:pPr>
            <a:endParaRPr lang="en-US" sz="2000" kern="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pic>
        <p:nvPicPr>
          <p:cNvPr id="5" name="Picture 4">
            <a:extLst>
              <a:ext uri="{FF2B5EF4-FFF2-40B4-BE49-F238E27FC236}">
                <a16:creationId xmlns:a16="http://schemas.microsoft.com/office/drawing/2014/main" id="{FFB09D16-C853-2750-F7CA-DB92EC678E4D}"/>
              </a:ext>
            </a:extLst>
          </p:cNvPr>
          <p:cNvPicPr>
            <a:picLocks noChangeAspect="1"/>
          </p:cNvPicPr>
          <p:nvPr/>
        </p:nvPicPr>
        <p:blipFill>
          <a:blip r:embed="rId2"/>
          <a:stretch>
            <a:fillRect/>
          </a:stretch>
        </p:blipFill>
        <p:spPr>
          <a:xfrm>
            <a:off x="3842921" y="4944957"/>
            <a:ext cx="1455936" cy="1419898"/>
          </a:xfrm>
          <a:prstGeom prst="rect">
            <a:avLst/>
          </a:prstGeom>
        </p:spPr>
      </p:pic>
    </p:spTree>
    <p:extLst>
      <p:ext uri="{BB962C8B-B14F-4D97-AF65-F5344CB8AC3E}">
        <p14:creationId xmlns:p14="http://schemas.microsoft.com/office/powerpoint/2010/main" val="30791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Sacrifice Now, </a:t>
            </a:r>
            <a:r>
              <a:rPr lang="en-CA" sz="4000"/>
              <a:t>Win Later</a:t>
            </a:r>
            <a:endParaRPr lang="en-CA" sz="40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529354"/>
          </a:xfrm>
        </p:spPr>
        <p:txBody>
          <a:bodyPr>
            <a:normAutofit/>
          </a:bodyPr>
          <a:lstStyle/>
          <a:p>
            <a:pPr marL="0" indent="0">
              <a:lnSpc>
                <a:spcPts val="2400"/>
              </a:lnSpc>
              <a:buNone/>
            </a:pPr>
            <a:r>
              <a:rPr lang="en-US" sz="2000" b="1" dirty="0"/>
              <a:t>Everyone has a different circumstance. </a:t>
            </a:r>
          </a:p>
          <a:p>
            <a:pPr marL="0" indent="0">
              <a:lnSpc>
                <a:spcPts val="2400"/>
              </a:lnSpc>
              <a:buNone/>
            </a:pPr>
            <a:r>
              <a:rPr lang="en-US" sz="2000" dirty="0"/>
              <a:t>If the best you can do is to follow the default repayment plan, </a:t>
            </a:r>
            <a:r>
              <a:rPr lang="en-US" sz="2000" b="1" dirty="0">
                <a:solidFill>
                  <a:schemeClr val="accent6"/>
                </a:solidFill>
              </a:rPr>
              <a:t>there’s nothing wrong with that!</a:t>
            </a:r>
          </a:p>
          <a:p>
            <a:pPr marL="0" indent="0">
              <a:lnSpc>
                <a:spcPts val="2400"/>
              </a:lnSpc>
              <a:buNone/>
            </a:pPr>
            <a:endParaRPr lang="en-US" sz="2000" dirty="0"/>
          </a:p>
          <a:p>
            <a:pPr marL="0" indent="0">
              <a:lnSpc>
                <a:spcPts val="2400"/>
              </a:lnSpc>
              <a:buNone/>
            </a:pPr>
            <a:r>
              <a:rPr lang="en-US" sz="2000" b="1" dirty="0"/>
              <a:t>If it is within your reach to pay a little more every month…</a:t>
            </a:r>
            <a:endParaRPr lang="en-US" sz="2000" b="1" kern="0" dirty="0"/>
          </a:p>
          <a:p>
            <a:pPr marL="0" indent="0">
              <a:lnSpc>
                <a:spcPts val="2400"/>
              </a:lnSpc>
              <a:buNone/>
            </a:pPr>
            <a:r>
              <a:rPr lang="en-US" sz="2000" dirty="0"/>
              <a:t>Can you hold off from buying something you don’t actually need? </a:t>
            </a:r>
          </a:p>
          <a:p>
            <a:pPr marL="0" indent="0">
              <a:lnSpc>
                <a:spcPts val="2400"/>
              </a:lnSpc>
              <a:buNone/>
            </a:pPr>
            <a:r>
              <a:rPr lang="en-US" sz="2000" dirty="0"/>
              <a:t>Are there some small ways you can save money? </a:t>
            </a:r>
          </a:p>
          <a:p>
            <a:pPr marL="0" indent="0">
              <a:lnSpc>
                <a:spcPts val="2400"/>
              </a:lnSpc>
              <a:buNone/>
            </a:pPr>
            <a:r>
              <a:rPr lang="en-US" sz="2000" b="1" dirty="0">
                <a:solidFill>
                  <a:schemeClr val="accent6"/>
                </a:solidFill>
              </a:rPr>
              <a:t>Have a goal </a:t>
            </a:r>
            <a:r>
              <a:rPr lang="en-US" sz="2000" dirty="0"/>
              <a:t>to contribute $15, $20, or $45 more every month to pay off your student loan faster and save big in the future!</a:t>
            </a:r>
            <a:endParaRPr lang="en-US" sz="2000" kern="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pic>
        <p:nvPicPr>
          <p:cNvPr id="5" name="Picture 4">
            <a:extLst>
              <a:ext uri="{FF2B5EF4-FFF2-40B4-BE49-F238E27FC236}">
                <a16:creationId xmlns:a16="http://schemas.microsoft.com/office/drawing/2014/main" id="{B1ACCD79-7CD1-B066-8921-5603BD5DF4B0}"/>
              </a:ext>
            </a:extLst>
          </p:cNvPr>
          <p:cNvPicPr>
            <a:picLocks noChangeAspect="1"/>
          </p:cNvPicPr>
          <p:nvPr/>
        </p:nvPicPr>
        <p:blipFill>
          <a:blip r:embed="rId2"/>
          <a:stretch>
            <a:fillRect/>
          </a:stretch>
        </p:blipFill>
        <p:spPr>
          <a:xfrm>
            <a:off x="1125060" y="5324391"/>
            <a:ext cx="783465" cy="1456063"/>
          </a:xfrm>
          <a:prstGeom prst="rect">
            <a:avLst/>
          </a:prstGeom>
        </p:spPr>
      </p:pic>
    </p:spTree>
    <p:extLst>
      <p:ext uri="{BB962C8B-B14F-4D97-AF65-F5344CB8AC3E}">
        <p14:creationId xmlns:p14="http://schemas.microsoft.com/office/powerpoint/2010/main" val="80806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Sacrifice Now, </a:t>
            </a:r>
            <a:r>
              <a:rPr lang="en-CA" sz="4000"/>
              <a:t>Win Later</a:t>
            </a:r>
            <a:endParaRPr lang="en-CA" sz="40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529354"/>
          </a:xfrm>
        </p:spPr>
        <p:txBody>
          <a:bodyPr>
            <a:normAutofit/>
          </a:bodyPr>
          <a:lstStyle/>
          <a:p>
            <a:pPr marL="0" indent="0">
              <a:lnSpc>
                <a:spcPts val="2400"/>
              </a:lnSpc>
              <a:buNone/>
            </a:pPr>
            <a:r>
              <a:rPr lang="en-US" sz="2000" b="1" dirty="0"/>
              <a:t>Everyone has a different circumstance. </a:t>
            </a:r>
          </a:p>
          <a:p>
            <a:pPr marL="0" indent="0">
              <a:lnSpc>
                <a:spcPts val="2400"/>
              </a:lnSpc>
              <a:buNone/>
            </a:pPr>
            <a:r>
              <a:rPr lang="en-US" sz="2000" dirty="0"/>
              <a:t>If the best you can do is to follow the default repayment plan, </a:t>
            </a:r>
            <a:r>
              <a:rPr lang="en-US" sz="2000" b="1" dirty="0">
                <a:solidFill>
                  <a:schemeClr val="accent6"/>
                </a:solidFill>
              </a:rPr>
              <a:t>there’s nothing wrong with that!</a:t>
            </a:r>
          </a:p>
          <a:p>
            <a:pPr marL="0" indent="0">
              <a:lnSpc>
                <a:spcPts val="2400"/>
              </a:lnSpc>
              <a:buNone/>
            </a:pPr>
            <a:endParaRPr lang="en-US" sz="2000" dirty="0"/>
          </a:p>
          <a:p>
            <a:pPr marL="0" indent="0">
              <a:lnSpc>
                <a:spcPts val="2400"/>
              </a:lnSpc>
              <a:buNone/>
            </a:pPr>
            <a:r>
              <a:rPr lang="en-US" sz="2000" b="1" dirty="0"/>
              <a:t>Or do you have the means to make a lump sum payment?</a:t>
            </a:r>
            <a:endParaRPr lang="en-US" sz="2000" b="1" kern="0" dirty="0"/>
          </a:p>
          <a:p>
            <a:pPr marL="0" indent="0">
              <a:lnSpc>
                <a:spcPts val="2400"/>
              </a:lnSpc>
              <a:buNone/>
            </a:pPr>
            <a:r>
              <a:rPr lang="en-US" sz="2000" dirty="0"/>
              <a:t>Can you hold off a big purchase and put that money towards your student loan?</a:t>
            </a:r>
          </a:p>
          <a:p>
            <a:pPr marL="0" indent="0">
              <a:lnSpc>
                <a:spcPts val="2400"/>
              </a:lnSpc>
              <a:buNone/>
            </a:pPr>
            <a:r>
              <a:rPr lang="en-US" sz="2000" dirty="0">
                <a:solidFill>
                  <a:schemeClr val="tx1"/>
                </a:solidFill>
              </a:rPr>
              <a:t>This can save you </a:t>
            </a:r>
            <a:r>
              <a:rPr lang="en-US" sz="2000" b="1" dirty="0">
                <a:solidFill>
                  <a:schemeClr val="accent6"/>
                </a:solidFill>
              </a:rPr>
              <a:t>a lot </a:t>
            </a:r>
            <a:r>
              <a:rPr lang="en-US" sz="2000" dirty="0">
                <a:solidFill>
                  <a:schemeClr val="tx1"/>
                </a:solidFill>
              </a:rPr>
              <a:t>of money!</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pic>
        <p:nvPicPr>
          <p:cNvPr id="6" name="Picture 5">
            <a:extLst>
              <a:ext uri="{FF2B5EF4-FFF2-40B4-BE49-F238E27FC236}">
                <a16:creationId xmlns:a16="http://schemas.microsoft.com/office/drawing/2014/main" id="{2750A416-2857-7AB6-E448-03EA6A29AD60}"/>
              </a:ext>
            </a:extLst>
          </p:cNvPr>
          <p:cNvPicPr>
            <a:picLocks noChangeAspect="1"/>
          </p:cNvPicPr>
          <p:nvPr/>
        </p:nvPicPr>
        <p:blipFill>
          <a:blip r:embed="rId2"/>
          <a:stretch>
            <a:fillRect/>
          </a:stretch>
        </p:blipFill>
        <p:spPr>
          <a:xfrm>
            <a:off x="1055074" y="5250984"/>
            <a:ext cx="1401047" cy="1463914"/>
          </a:xfrm>
          <a:prstGeom prst="rect">
            <a:avLst/>
          </a:prstGeom>
        </p:spPr>
      </p:pic>
    </p:spTree>
    <p:extLst>
      <p:ext uri="{BB962C8B-B14F-4D97-AF65-F5344CB8AC3E}">
        <p14:creationId xmlns:p14="http://schemas.microsoft.com/office/powerpoint/2010/main" val="42061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529354"/>
          </a:xfrm>
        </p:spPr>
        <p:txBody>
          <a:bodyPr>
            <a:normAutofit/>
          </a:bodyPr>
          <a:lstStyle/>
          <a:p>
            <a:pPr marL="0" indent="0">
              <a:lnSpc>
                <a:spcPts val="2600"/>
              </a:lnSpc>
              <a:buNone/>
            </a:pPr>
            <a:r>
              <a:rPr lang="en-US" sz="2000" dirty="0"/>
              <a:t>Making personal application of everything that we learned, complete </a:t>
            </a:r>
            <a:r>
              <a:rPr lang="en-US" sz="2000" b="1" dirty="0"/>
              <a:t>“Part 6: Final Reflections”</a:t>
            </a:r>
            <a:r>
              <a:rPr lang="en-US" sz="2000" dirty="0"/>
              <a:t>.</a:t>
            </a:r>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spTree>
    <p:extLst>
      <p:ext uri="{BB962C8B-B14F-4D97-AF65-F5344CB8AC3E}">
        <p14:creationId xmlns:p14="http://schemas.microsoft.com/office/powerpoint/2010/main" val="2942447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529354"/>
          </a:xfrm>
        </p:spPr>
        <p:txBody>
          <a:bodyPr>
            <a:normAutofit/>
          </a:bodyPr>
          <a:lstStyle/>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a:p>
            <a:pPr marL="0" indent="0">
              <a:lnSpc>
                <a:spcPts val="2400"/>
              </a:lnSpc>
              <a:buNone/>
            </a:pPr>
            <a:endParaRPr lang="en-US" sz="2000" dirty="0"/>
          </a:p>
        </p:txBody>
      </p:sp>
      <p:pic>
        <p:nvPicPr>
          <p:cNvPr id="7" name="Picture 6">
            <a:extLst>
              <a:ext uri="{FF2B5EF4-FFF2-40B4-BE49-F238E27FC236}">
                <a16:creationId xmlns:a16="http://schemas.microsoft.com/office/drawing/2014/main" id="{1C886440-09D0-24A1-ABCD-4E66F5C79AD4}"/>
              </a:ext>
            </a:extLst>
          </p:cNvPr>
          <p:cNvPicPr>
            <a:picLocks noChangeAspect="1"/>
          </p:cNvPicPr>
          <p:nvPr/>
        </p:nvPicPr>
        <p:blipFill>
          <a:blip r:embed="rId2"/>
          <a:stretch>
            <a:fillRect/>
          </a:stretch>
        </p:blipFill>
        <p:spPr>
          <a:xfrm>
            <a:off x="2357212" y="1554615"/>
            <a:ext cx="4427354" cy="3748769"/>
          </a:xfrm>
          <a:prstGeom prst="rect">
            <a:avLst/>
          </a:prstGeom>
        </p:spPr>
      </p:pic>
    </p:spTree>
    <p:extLst>
      <p:ext uri="{BB962C8B-B14F-4D97-AF65-F5344CB8AC3E}">
        <p14:creationId xmlns:p14="http://schemas.microsoft.com/office/powerpoint/2010/main" val="355187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Minds 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3"/>
            <a:ext cx="8638967" cy="4529354"/>
          </a:xfrm>
        </p:spPr>
        <p:txBody>
          <a:bodyPr>
            <a:normAutofit/>
          </a:bodyPr>
          <a:lstStyle/>
          <a:p>
            <a:pPr marL="0" indent="0">
              <a:lnSpc>
                <a:spcPts val="2500"/>
              </a:lnSpc>
              <a:buNone/>
            </a:pPr>
            <a:r>
              <a:rPr lang="en-US" sz="2000" b="1" dirty="0">
                <a:solidFill>
                  <a:schemeClr val="tx1"/>
                </a:solidFill>
              </a:rPr>
              <a:t>Think-Pair-Share</a:t>
            </a:r>
            <a:endParaRPr lang="en-US" sz="2000" dirty="0">
              <a:solidFill>
                <a:schemeClr val="tx1"/>
              </a:solidFill>
            </a:endParaRPr>
          </a:p>
          <a:p>
            <a:pPr marL="0" indent="0">
              <a:lnSpc>
                <a:spcPts val="2500"/>
              </a:lnSpc>
              <a:buNone/>
            </a:pPr>
            <a:r>
              <a:rPr lang="en-US" sz="2000" dirty="0">
                <a:solidFill>
                  <a:schemeClr val="tx1"/>
                </a:solidFill>
              </a:rPr>
              <a:t>What do you think is the current market price for the following items?</a:t>
            </a:r>
          </a:p>
          <a:p>
            <a:pPr marL="0" indent="0">
              <a:lnSpc>
                <a:spcPts val="2500"/>
              </a:lnSpc>
              <a:buNone/>
            </a:pPr>
            <a:endParaRPr lang="en-US" sz="2000" dirty="0">
              <a:solidFill>
                <a:schemeClr val="tx1"/>
              </a:solidFill>
            </a:endParaRPr>
          </a:p>
          <a:p>
            <a:pPr marL="342900" indent="-342900">
              <a:lnSpc>
                <a:spcPts val="2500"/>
              </a:lnSpc>
            </a:pPr>
            <a:endParaRPr lang="en-US" sz="2000" dirty="0">
              <a:solidFill>
                <a:schemeClr val="tx1"/>
              </a:solidFill>
            </a:endParaRPr>
          </a:p>
        </p:txBody>
      </p:sp>
      <p:pic>
        <p:nvPicPr>
          <p:cNvPr id="6" name="Picture 5">
            <a:extLst>
              <a:ext uri="{FF2B5EF4-FFF2-40B4-BE49-F238E27FC236}">
                <a16:creationId xmlns:a16="http://schemas.microsoft.com/office/drawing/2014/main" id="{B8263720-07C2-F461-24ED-2678B9FCB373}"/>
              </a:ext>
            </a:extLst>
          </p:cNvPr>
          <p:cNvPicPr>
            <a:picLocks noChangeAspect="1"/>
          </p:cNvPicPr>
          <p:nvPr/>
        </p:nvPicPr>
        <p:blipFill>
          <a:blip r:embed="rId2"/>
          <a:stretch>
            <a:fillRect/>
          </a:stretch>
        </p:blipFill>
        <p:spPr>
          <a:xfrm>
            <a:off x="673434" y="2822825"/>
            <a:ext cx="1576608" cy="1709976"/>
          </a:xfrm>
          <a:prstGeom prst="rect">
            <a:avLst/>
          </a:prstGeom>
        </p:spPr>
      </p:pic>
      <p:pic>
        <p:nvPicPr>
          <p:cNvPr id="8" name="Picture 7">
            <a:extLst>
              <a:ext uri="{FF2B5EF4-FFF2-40B4-BE49-F238E27FC236}">
                <a16:creationId xmlns:a16="http://schemas.microsoft.com/office/drawing/2014/main" id="{5E927072-5EFF-D74C-77AF-AF6A45C770C6}"/>
              </a:ext>
            </a:extLst>
          </p:cNvPr>
          <p:cNvPicPr>
            <a:picLocks noChangeAspect="1"/>
          </p:cNvPicPr>
          <p:nvPr/>
        </p:nvPicPr>
        <p:blipFill>
          <a:blip r:embed="rId3"/>
          <a:stretch>
            <a:fillRect/>
          </a:stretch>
        </p:blipFill>
        <p:spPr>
          <a:xfrm>
            <a:off x="2152359" y="4555247"/>
            <a:ext cx="1667927" cy="1709976"/>
          </a:xfrm>
          <a:prstGeom prst="rect">
            <a:avLst/>
          </a:prstGeom>
        </p:spPr>
      </p:pic>
      <p:sp>
        <p:nvSpPr>
          <p:cNvPr id="9" name="TextBox 8">
            <a:extLst>
              <a:ext uri="{FF2B5EF4-FFF2-40B4-BE49-F238E27FC236}">
                <a16:creationId xmlns:a16="http://schemas.microsoft.com/office/drawing/2014/main" id="{54535524-525E-A29D-DCBD-ECB119A8A6FF}"/>
              </a:ext>
            </a:extLst>
          </p:cNvPr>
          <p:cNvSpPr txBox="1"/>
          <p:nvPr/>
        </p:nvSpPr>
        <p:spPr>
          <a:xfrm>
            <a:off x="1732875" y="6242493"/>
            <a:ext cx="2506894" cy="338554"/>
          </a:xfrm>
          <a:prstGeom prst="rect">
            <a:avLst/>
          </a:prstGeom>
          <a:noFill/>
        </p:spPr>
        <p:txBody>
          <a:bodyPr wrap="square" rtlCol="0">
            <a:spAutoFit/>
          </a:bodyPr>
          <a:lstStyle/>
          <a:p>
            <a:pPr algn="ctr"/>
            <a:r>
              <a:rPr lang="en-CA" sz="1600" dirty="0"/>
              <a:t>Spotify subscription</a:t>
            </a:r>
          </a:p>
        </p:txBody>
      </p:sp>
      <p:pic>
        <p:nvPicPr>
          <p:cNvPr id="11" name="Picture 10">
            <a:extLst>
              <a:ext uri="{FF2B5EF4-FFF2-40B4-BE49-F238E27FC236}">
                <a16:creationId xmlns:a16="http://schemas.microsoft.com/office/drawing/2014/main" id="{52277481-3AFB-1B3C-A4EB-70C831748BD5}"/>
              </a:ext>
            </a:extLst>
          </p:cNvPr>
          <p:cNvPicPr>
            <a:picLocks noChangeAspect="1"/>
          </p:cNvPicPr>
          <p:nvPr/>
        </p:nvPicPr>
        <p:blipFill>
          <a:blip r:embed="rId4"/>
          <a:stretch>
            <a:fillRect/>
          </a:stretch>
        </p:blipFill>
        <p:spPr>
          <a:xfrm>
            <a:off x="3512066" y="2845318"/>
            <a:ext cx="2280014" cy="1394105"/>
          </a:xfrm>
          <a:prstGeom prst="rect">
            <a:avLst/>
          </a:prstGeom>
        </p:spPr>
      </p:pic>
      <p:sp>
        <p:nvSpPr>
          <p:cNvPr id="12" name="TextBox 11">
            <a:extLst>
              <a:ext uri="{FF2B5EF4-FFF2-40B4-BE49-F238E27FC236}">
                <a16:creationId xmlns:a16="http://schemas.microsoft.com/office/drawing/2014/main" id="{C1C401F4-907F-B129-22F4-F92E8EE3BD17}"/>
              </a:ext>
            </a:extLst>
          </p:cNvPr>
          <p:cNvSpPr txBox="1"/>
          <p:nvPr/>
        </p:nvSpPr>
        <p:spPr>
          <a:xfrm>
            <a:off x="3460696" y="4240741"/>
            <a:ext cx="2506894" cy="338554"/>
          </a:xfrm>
          <a:prstGeom prst="rect">
            <a:avLst/>
          </a:prstGeom>
          <a:noFill/>
        </p:spPr>
        <p:txBody>
          <a:bodyPr wrap="square" rtlCol="0">
            <a:spAutoFit/>
          </a:bodyPr>
          <a:lstStyle/>
          <a:p>
            <a:pPr algn="ctr"/>
            <a:r>
              <a:rPr lang="en-CA" sz="1600" dirty="0"/>
              <a:t>Vinyl record</a:t>
            </a:r>
          </a:p>
        </p:txBody>
      </p:sp>
      <p:pic>
        <p:nvPicPr>
          <p:cNvPr id="14" name="Picture 13">
            <a:extLst>
              <a:ext uri="{FF2B5EF4-FFF2-40B4-BE49-F238E27FC236}">
                <a16:creationId xmlns:a16="http://schemas.microsoft.com/office/drawing/2014/main" id="{FF1BCEB6-5F3F-DA65-C646-5F1826175ED5}"/>
              </a:ext>
            </a:extLst>
          </p:cNvPr>
          <p:cNvPicPr>
            <a:picLocks noChangeAspect="1"/>
          </p:cNvPicPr>
          <p:nvPr/>
        </p:nvPicPr>
        <p:blipFill>
          <a:blip r:embed="rId5"/>
          <a:stretch>
            <a:fillRect/>
          </a:stretch>
        </p:blipFill>
        <p:spPr>
          <a:xfrm>
            <a:off x="5868911" y="3624429"/>
            <a:ext cx="3047072" cy="1965361"/>
          </a:xfrm>
          <a:prstGeom prst="rect">
            <a:avLst/>
          </a:prstGeom>
        </p:spPr>
      </p:pic>
      <p:sp>
        <p:nvSpPr>
          <p:cNvPr id="15" name="TextBox 14">
            <a:extLst>
              <a:ext uri="{FF2B5EF4-FFF2-40B4-BE49-F238E27FC236}">
                <a16:creationId xmlns:a16="http://schemas.microsoft.com/office/drawing/2014/main" id="{35EC30B4-C3A0-1C34-89EB-54D06A47F641}"/>
              </a:ext>
            </a:extLst>
          </p:cNvPr>
          <p:cNvSpPr txBox="1"/>
          <p:nvPr/>
        </p:nvSpPr>
        <p:spPr>
          <a:xfrm>
            <a:off x="6139000" y="5589790"/>
            <a:ext cx="2506894" cy="338554"/>
          </a:xfrm>
          <a:prstGeom prst="rect">
            <a:avLst/>
          </a:prstGeom>
          <a:noFill/>
        </p:spPr>
        <p:txBody>
          <a:bodyPr wrap="square" rtlCol="0">
            <a:spAutoFit/>
          </a:bodyPr>
          <a:lstStyle/>
          <a:p>
            <a:pPr algn="ctr"/>
            <a:r>
              <a:rPr lang="en-CA" sz="1600" dirty="0"/>
              <a:t>Post-secondary diploma</a:t>
            </a:r>
          </a:p>
        </p:txBody>
      </p:sp>
      <p:sp>
        <p:nvSpPr>
          <p:cNvPr id="4" name="TextBox 3">
            <a:extLst>
              <a:ext uri="{FF2B5EF4-FFF2-40B4-BE49-F238E27FC236}">
                <a16:creationId xmlns:a16="http://schemas.microsoft.com/office/drawing/2014/main" id="{E3E37C09-E05B-94CD-7808-CE3CBB40B55C}"/>
              </a:ext>
            </a:extLst>
          </p:cNvPr>
          <p:cNvSpPr txBox="1"/>
          <p:nvPr/>
        </p:nvSpPr>
        <p:spPr>
          <a:xfrm>
            <a:off x="158624" y="4579295"/>
            <a:ext cx="2506894" cy="338554"/>
          </a:xfrm>
          <a:prstGeom prst="rect">
            <a:avLst/>
          </a:prstGeom>
          <a:noFill/>
        </p:spPr>
        <p:txBody>
          <a:bodyPr wrap="square" rtlCol="0">
            <a:spAutoFit/>
          </a:bodyPr>
          <a:lstStyle/>
          <a:p>
            <a:pPr algn="ctr"/>
            <a:r>
              <a:rPr lang="en-CA" sz="1600" dirty="0"/>
              <a:t>Ear pods</a:t>
            </a:r>
          </a:p>
        </p:txBody>
      </p:sp>
    </p:spTree>
    <p:extLst>
      <p:ext uri="{BB962C8B-B14F-4D97-AF65-F5344CB8AC3E}">
        <p14:creationId xmlns:p14="http://schemas.microsoft.com/office/powerpoint/2010/main" val="6061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5E82-6668-6917-64D7-806D65DE852A}"/>
              </a:ext>
            </a:extLst>
          </p:cNvPr>
          <p:cNvSpPr>
            <a:spLocks noGrp="1"/>
          </p:cNvSpPr>
          <p:nvPr>
            <p:ph type="title"/>
          </p:nvPr>
        </p:nvSpPr>
        <p:spPr/>
        <p:txBody>
          <a:bodyPr>
            <a:normAutofit/>
          </a:bodyPr>
          <a:lstStyle/>
          <a:p>
            <a:r>
              <a:rPr lang="en-CA" sz="4000" dirty="0"/>
              <a:t>How To Fund Your Education</a:t>
            </a:r>
          </a:p>
        </p:txBody>
      </p:sp>
      <p:sp>
        <p:nvSpPr>
          <p:cNvPr id="3" name="Text Placeholder 2">
            <a:extLst>
              <a:ext uri="{FF2B5EF4-FFF2-40B4-BE49-F238E27FC236}">
                <a16:creationId xmlns:a16="http://schemas.microsoft.com/office/drawing/2014/main" id="{6EF44B82-6188-8A52-5294-BF72BBA66C3D}"/>
              </a:ext>
            </a:extLst>
          </p:cNvPr>
          <p:cNvSpPr>
            <a:spLocks noGrp="1"/>
          </p:cNvSpPr>
          <p:nvPr>
            <p:ph type="body" idx="1"/>
          </p:nvPr>
        </p:nvSpPr>
        <p:spPr/>
        <p:txBody>
          <a:bodyPr/>
          <a:lstStyle/>
          <a:p>
            <a:pPr marL="38098" indent="0">
              <a:buNone/>
            </a:pPr>
            <a:r>
              <a:rPr lang="en-CA" sz="2000"/>
              <a:t>As you are planning to go to post-secondary education, you must also be thinking about how you will pay for it. </a:t>
            </a:r>
          </a:p>
          <a:p>
            <a:pPr marL="38098" indent="0">
              <a:buNone/>
            </a:pPr>
            <a:endParaRPr lang="en-CA" sz="2000"/>
          </a:p>
          <a:p>
            <a:pPr marL="38098" indent="0">
              <a:buNone/>
            </a:pPr>
            <a:r>
              <a:rPr lang="en-CA" sz="2000"/>
              <a:t>This is a huge question. If you are confused, you are not alone. </a:t>
            </a:r>
          </a:p>
          <a:p>
            <a:pPr marL="38098" indent="0">
              <a:buNone/>
            </a:pPr>
            <a:endParaRPr lang="en-CA"/>
          </a:p>
        </p:txBody>
      </p:sp>
      <p:pic>
        <p:nvPicPr>
          <p:cNvPr id="4" name="Picture 3">
            <a:extLst>
              <a:ext uri="{FF2B5EF4-FFF2-40B4-BE49-F238E27FC236}">
                <a16:creationId xmlns:a16="http://schemas.microsoft.com/office/drawing/2014/main" id="{89DDB84B-D683-0153-4CB6-F83E0E04DBDF}"/>
              </a:ext>
            </a:extLst>
          </p:cNvPr>
          <p:cNvPicPr>
            <a:picLocks noChangeAspect="1"/>
          </p:cNvPicPr>
          <p:nvPr/>
        </p:nvPicPr>
        <p:blipFill>
          <a:blip r:embed="rId2"/>
          <a:stretch>
            <a:fillRect/>
          </a:stretch>
        </p:blipFill>
        <p:spPr>
          <a:xfrm>
            <a:off x="3339609" y="3789958"/>
            <a:ext cx="2464781" cy="2460157"/>
          </a:xfrm>
          <a:prstGeom prst="rect">
            <a:avLst/>
          </a:prstGeom>
        </p:spPr>
      </p:pic>
    </p:spTree>
    <p:extLst>
      <p:ext uri="{BB962C8B-B14F-4D97-AF65-F5344CB8AC3E}">
        <p14:creationId xmlns:p14="http://schemas.microsoft.com/office/powerpoint/2010/main" val="249719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How To Fund Your Education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28108"/>
            <a:ext cx="8638967" cy="5137283"/>
          </a:xfrm>
        </p:spPr>
        <p:txBody>
          <a:bodyPr>
            <a:normAutofit/>
          </a:bodyPr>
          <a:lstStyle/>
          <a:p>
            <a:pPr marL="0" lvl="1" indent="0">
              <a:lnSpc>
                <a:spcPts val="2200"/>
              </a:lnSpc>
              <a:spcBef>
                <a:spcPct val="0"/>
              </a:spcBef>
              <a:spcAft>
                <a:spcPct val="0"/>
              </a:spcAft>
              <a:buNone/>
            </a:pPr>
            <a:r>
              <a:rPr lang="en-US" sz="2000" b="1" dirty="0"/>
              <a:t>Money you </a:t>
            </a:r>
            <a:r>
              <a:rPr lang="en-US" sz="2000" b="1" u="sng" dirty="0"/>
              <a:t>do not</a:t>
            </a:r>
            <a:r>
              <a:rPr lang="en-US" sz="2000" b="1" dirty="0"/>
              <a:t> need to pay back:</a:t>
            </a:r>
            <a:br>
              <a:rPr lang="en-US" sz="2000" b="1" dirty="0"/>
            </a:br>
            <a:endParaRPr lang="en-US" sz="2000" b="1" dirty="0"/>
          </a:p>
          <a:p>
            <a:pPr marL="685783" lvl="2" indent="-342900">
              <a:lnSpc>
                <a:spcPts val="2200"/>
              </a:lnSpc>
              <a:spcBef>
                <a:spcPct val="0"/>
              </a:spcBef>
              <a:spcAft>
                <a:spcPct val="0"/>
              </a:spcAft>
            </a:pPr>
            <a:r>
              <a:rPr lang="en-US" sz="2000" dirty="0"/>
              <a:t>Scholarships and bursaries</a:t>
            </a:r>
          </a:p>
          <a:p>
            <a:pPr marL="685783" lvl="2" indent="-342900">
              <a:lnSpc>
                <a:spcPts val="2200"/>
              </a:lnSpc>
              <a:spcBef>
                <a:spcPct val="0"/>
              </a:spcBef>
              <a:spcAft>
                <a:spcPct val="0"/>
              </a:spcAft>
            </a:pPr>
            <a:r>
              <a:rPr lang="en-US" sz="2000" dirty="0"/>
              <a:t>OSAP grants </a:t>
            </a:r>
          </a:p>
          <a:p>
            <a:pPr marL="685783" lvl="2" indent="-342900">
              <a:lnSpc>
                <a:spcPts val="2200"/>
              </a:lnSpc>
              <a:spcBef>
                <a:spcPct val="0"/>
              </a:spcBef>
              <a:spcAft>
                <a:spcPct val="0"/>
              </a:spcAft>
            </a:pPr>
            <a:r>
              <a:rPr lang="en-US" sz="2000" dirty="0"/>
              <a:t>Work-study programs</a:t>
            </a:r>
          </a:p>
          <a:p>
            <a:pPr marL="685783" lvl="2" indent="-342900">
              <a:lnSpc>
                <a:spcPts val="2200"/>
              </a:lnSpc>
              <a:spcBef>
                <a:spcPct val="0"/>
              </a:spcBef>
              <a:spcAft>
                <a:spcPct val="0"/>
              </a:spcAft>
            </a:pPr>
            <a:r>
              <a:rPr lang="en-US" sz="2000" dirty="0"/>
              <a:t>Employment</a:t>
            </a:r>
          </a:p>
          <a:p>
            <a:pPr marL="685783" lvl="2" indent="-342900">
              <a:lnSpc>
                <a:spcPts val="2200"/>
              </a:lnSpc>
              <a:spcBef>
                <a:spcPct val="0"/>
              </a:spcBef>
              <a:spcAft>
                <a:spcPct val="0"/>
              </a:spcAft>
            </a:pPr>
            <a:r>
              <a:rPr lang="en-US" sz="2000" dirty="0"/>
              <a:t>Savings</a:t>
            </a:r>
          </a:p>
          <a:p>
            <a:pPr marL="685783" lvl="2" indent="-342900">
              <a:lnSpc>
                <a:spcPts val="2200"/>
              </a:lnSpc>
              <a:spcBef>
                <a:spcPct val="0"/>
              </a:spcBef>
              <a:spcAft>
                <a:spcPct val="0"/>
              </a:spcAft>
            </a:pPr>
            <a:r>
              <a:rPr lang="en-US" sz="2000" dirty="0"/>
              <a:t>Investments</a:t>
            </a:r>
          </a:p>
          <a:p>
            <a:pPr marL="685783" lvl="2" indent="-342900">
              <a:lnSpc>
                <a:spcPts val="2200"/>
              </a:lnSpc>
              <a:spcBef>
                <a:spcPct val="0"/>
              </a:spcBef>
              <a:spcAft>
                <a:spcPct val="0"/>
              </a:spcAft>
            </a:pPr>
            <a:r>
              <a:rPr lang="en-US" sz="2000" dirty="0"/>
              <a:t>Contributions from relatives</a:t>
            </a:r>
          </a:p>
          <a:p>
            <a:pPr marL="685783" lvl="2" indent="-342900">
              <a:lnSpc>
                <a:spcPts val="2200"/>
              </a:lnSpc>
              <a:spcBef>
                <a:spcPct val="0"/>
              </a:spcBef>
              <a:spcAft>
                <a:spcPct val="0"/>
              </a:spcAft>
            </a:pPr>
            <a:r>
              <a:rPr lang="en-US" sz="2000" dirty="0"/>
              <a:t>For Indigenous communities: band or community sponsorship</a:t>
            </a:r>
          </a:p>
          <a:p>
            <a:pPr marL="342883" lvl="2" indent="0">
              <a:lnSpc>
                <a:spcPts val="2200"/>
              </a:lnSpc>
              <a:spcBef>
                <a:spcPct val="0"/>
              </a:spcBef>
              <a:spcAft>
                <a:spcPct val="0"/>
              </a:spcAft>
              <a:buNone/>
            </a:pPr>
            <a:endParaRPr lang="en-US" sz="2000" dirty="0"/>
          </a:p>
          <a:p>
            <a:pPr marL="0" lvl="1" indent="0">
              <a:lnSpc>
                <a:spcPts val="2200"/>
              </a:lnSpc>
              <a:spcBef>
                <a:spcPct val="0"/>
              </a:spcBef>
              <a:spcAft>
                <a:spcPct val="0"/>
              </a:spcAft>
              <a:buNone/>
            </a:pPr>
            <a:r>
              <a:rPr lang="en-US" sz="2000" b="1" dirty="0"/>
              <a:t>Money you need to pay back:</a:t>
            </a:r>
            <a:br>
              <a:rPr lang="en-US" sz="2000" b="1" dirty="0"/>
            </a:br>
            <a:endParaRPr lang="en-US" sz="2000" b="1" dirty="0"/>
          </a:p>
          <a:p>
            <a:pPr marL="685783" lvl="2" indent="-342900">
              <a:lnSpc>
                <a:spcPts val="2200"/>
              </a:lnSpc>
              <a:spcBef>
                <a:spcPct val="0"/>
              </a:spcBef>
              <a:spcAft>
                <a:spcPct val="0"/>
              </a:spcAft>
            </a:pPr>
            <a:r>
              <a:rPr lang="en-US" sz="2000" dirty="0"/>
              <a:t>OSAP loans</a:t>
            </a:r>
          </a:p>
          <a:p>
            <a:pPr marL="685783" lvl="2" indent="-342900">
              <a:lnSpc>
                <a:spcPts val="2200"/>
              </a:lnSpc>
              <a:spcBef>
                <a:spcPct val="0"/>
              </a:spcBef>
              <a:spcAft>
                <a:spcPct val="0"/>
              </a:spcAft>
            </a:pPr>
            <a:r>
              <a:rPr lang="en-US" sz="2000" dirty="0"/>
              <a:t>Emergency loans from your school</a:t>
            </a:r>
          </a:p>
          <a:p>
            <a:pPr marL="685783" lvl="2" indent="-342900">
              <a:lnSpc>
                <a:spcPts val="2200"/>
              </a:lnSpc>
              <a:spcBef>
                <a:spcPct val="0"/>
              </a:spcBef>
              <a:spcAft>
                <a:spcPct val="0"/>
              </a:spcAft>
            </a:pPr>
            <a:r>
              <a:rPr lang="en-US" sz="2000" dirty="0"/>
              <a:t>Bank loans</a:t>
            </a:r>
          </a:p>
          <a:p>
            <a:pPr marL="685783" lvl="2" indent="-342900">
              <a:lnSpc>
                <a:spcPts val="2200"/>
              </a:lnSpc>
              <a:spcBef>
                <a:spcPct val="0"/>
              </a:spcBef>
              <a:spcAft>
                <a:spcPct val="0"/>
              </a:spcAft>
            </a:pPr>
            <a:r>
              <a:rPr lang="en-US" sz="2000" dirty="0"/>
              <a:t>Borrowing from relatives</a:t>
            </a:r>
          </a:p>
        </p:txBody>
      </p:sp>
    </p:spTree>
    <p:extLst>
      <p:ext uri="{BB962C8B-B14F-4D97-AF65-F5344CB8AC3E}">
        <p14:creationId xmlns:p14="http://schemas.microsoft.com/office/powerpoint/2010/main" val="16610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500"/>
                                        <p:tgtEl>
                                          <p:spTgt spid="3">
                                            <p:txEl>
                                              <p:pRg st="13" end="1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Effect transition="in" filter="fade">
                                      <p:cBhvr>
                                        <p:cTn id="4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380144" y="1479479"/>
            <a:ext cx="8510229" cy="4740568"/>
          </a:xfrm>
        </p:spPr>
        <p:txBody>
          <a:bodyPr>
            <a:normAutofit/>
          </a:bodyPr>
          <a:lstStyle/>
          <a:p>
            <a:pPr marL="0" indent="0">
              <a:lnSpc>
                <a:spcPts val="2400"/>
              </a:lnSpc>
              <a:buNone/>
            </a:pPr>
            <a:r>
              <a:rPr lang="en-US" sz="2000" b="1" dirty="0">
                <a:solidFill>
                  <a:schemeClr val="accent1"/>
                </a:solidFill>
              </a:rPr>
              <a:t>Of course, the best strategy is to borrow as little debt as possible!</a:t>
            </a:r>
            <a:r>
              <a:rPr lang="en-US" sz="2000" dirty="0"/>
              <a:t> Utilize the options that you do not need to pay back.</a:t>
            </a:r>
            <a:br>
              <a:rPr lang="en-US" sz="2000" dirty="0"/>
            </a:br>
            <a:endParaRPr lang="en-US" sz="2000" dirty="0"/>
          </a:p>
          <a:p>
            <a:pPr marL="342900" indent="-342900">
              <a:lnSpc>
                <a:spcPts val="2400"/>
              </a:lnSpc>
              <a:buBlip>
                <a:blip r:embed="rId2">
                  <a:extLst>
                    <a:ext uri="{96DAC541-7B7A-43D3-8B79-37D633B846F1}">
                      <asvg:svgBlip xmlns:asvg="http://schemas.microsoft.com/office/drawing/2016/SVG/main" r:embed="rId3"/>
                    </a:ext>
                  </a:extLst>
                </a:blip>
              </a:buBlip>
            </a:pPr>
            <a:r>
              <a:rPr lang="en-US" sz="2000" dirty="0"/>
              <a:t>Can you work through the summer?</a:t>
            </a:r>
          </a:p>
          <a:p>
            <a:pPr marL="342900" indent="-342900">
              <a:lnSpc>
                <a:spcPts val="2400"/>
              </a:lnSpc>
              <a:buBlip>
                <a:blip r:embed="rId2">
                  <a:extLst>
                    <a:ext uri="{96DAC541-7B7A-43D3-8B79-37D633B846F1}">
                      <asvg:svgBlip xmlns:asvg="http://schemas.microsoft.com/office/drawing/2016/SVG/main" r:embed="rId3"/>
                    </a:ext>
                  </a:extLst>
                </a:blip>
              </a:buBlip>
            </a:pPr>
            <a:r>
              <a:rPr lang="en-US" sz="2000" dirty="0"/>
              <a:t>Can you budget and save more money towards your education?</a:t>
            </a:r>
          </a:p>
          <a:p>
            <a:pPr marL="342900" indent="-342900">
              <a:lnSpc>
                <a:spcPts val="2400"/>
              </a:lnSpc>
              <a:buBlip>
                <a:blip r:embed="rId2">
                  <a:extLst>
                    <a:ext uri="{96DAC541-7B7A-43D3-8B79-37D633B846F1}">
                      <asvg:svgBlip xmlns:asvg="http://schemas.microsoft.com/office/drawing/2016/SVG/main" r:embed="rId3"/>
                    </a:ext>
                  </a:extLst>
                </a:blip>
              </a:buBlip>
            </a:pPr>
            <a:r>
              <a:rPr lang="en-US" sz="2000" dirty="0"/>
              <a:t>Can you set aside time to apply for scholarships and bursaries?</a:t>
            </a:r>
          </a:p>
          <a:p>
            <a:pPr marL="342882" lvl="1" indent="0">
              <a:lnSpc>
                <a:spcPts val="2400"/>
              </a:lnSpc>
              <a:buNone/>
            </a:pPr>
            <a:endParaRPr lang="en-US" sz="2000" dirty="0">
              <a:highlight>
                <a:srgbClr val="FFFF00"/>
              </a:highlight>
            </a:endParaRPr>
          </a:p>
          <a:p>
            <a:pPr marL="0" indent="0">
              <a:lnSpc>
                <a:spcPts val="2400"/>
              </a:lnSpc>
              <a:buNone/>
            </a:pPr>
            <a:endParaRPr lang="en-US" sz="2000" dirty="0"/>
          </a:p>
          <a:p>
            <a:pPr marL="0" indent="0">
              <a:lnSpc>
                <a:spcPts val="2400"/>
              </a:lnSpc>
              <a:buNone/>
            </a:pPr>
            <a:endParaRPr lang="en-US" sz="2000" dirty="0"/>
          </a:p>
          <a:p>
            <a:pPr marL="342900" indent="-342900">
              <a:lnSpc>
                <a:spcPts val="2400"/>
              </a:lnSpc>
              <a:buBlip>
                <a:blip r:embed="rId2">
                  <a:extLst>
                    <a:ext uri="{96DAC541-7B7A-43D3-8B79-37D633B846F1}">
                      <asvg:svgBlip xmlns:asvg="http://schemas.microsoft.com/office/drawing/2016/SVG/main" r:embed="rId3"/>
                    </a:ext>
                  </a:extLst>
                </a:blip>
              </a:buBlip>
            </a:pPr>
            <a:r>
              <a:rPr lang="en-US" sz="2000" dirty="0"/>
              <a:t>Can you invest your money and start earning interest?</a:t>
            </a: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How To Fund Your Education</a:t>
            </a:r>
          </a:p>
        </p:txBody>
      </p:sp>
      <p:sp>
        <p:nvSpPr>
          <p:cNvPr id="5" name="TextBox 4">
            <a:extLst>
              <a:ext uri="{FF2B5EF4-FFF2-40B4-BE49-F238E27FC236}">
                <a16:creationId xmlns:a16="http://schemas.microsoft.com/office/drawing/2014/main" id="{163CD6E9-94F7-A9A8-8FD6-EB93AE16B40D}"/>
              </a:ext>
            </a:extLst>
          </p:cNvPr>
          <p:cNvSpPr txBox="1"/>
          <p:nvPr/>
        </p:nvSpPr>
        <p:spPr>
          <a:xfrm>
            <a:off x="1231596" y="4012392"/>
            <a:ext cx="6678585" cy="707886"/>
          </a:xfrm>
          <a:prstGeom prst="rect">
            <a:avLst/>
          </a:prstGeom>
          <a:solidFill>
            <a:schemeClr val="accent5">
              <a:lumMod val="20000"/>
              <a:lumOff val="80000"/>
            </a:schemeClr>
          </a:solidFill>
        </p:spPr>
        <p:txBody>
          <a:bodyPr wrap="square" rtlCol="0">
            <a:spAutoFit/>
          </a:bodyPr>
          <a:lstStyle/>
          <a:p>
            <a:r>
              <a:rPr lang="en-US" sz="2000" dirty="0"/>
              <a:t>Canadian scholarships are available throughout the year, even through the summer!</a:t>
            </a:r>
          </a:p>
        </p:txBody>
      </p:sp>
    </p:spTree>
    <p:extLst>
      <p:ext uri="{BB962C8B-B14F-4D97-AF65-F5344CB8AC3E}">
        <p14:creationId xmlns:p14="http://schemas.microsoft.com/office/powerpoint/2010/main" val="39848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200" dirty="0"/>
              <a:t>Ontario Student Assistance Program (OSAP) </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349321" y="1690691"/>
            <a:ext cx="8541052" cy="4529355"/>
          </a:xfrm>
        </p:spPr>
        <p:txBody>
          <a:bodyPr>
            <a:normAutofit/>
          </a:bodyPr>
          <a:lstStyle/>
          <a:p>
            <a:pPr marL="0" indent="0">
              <a:lnSpc>
                <a:spcPts val="2400"/>
              </a:lnSpc>
              <a:buNone/>
            </a:pPr>
            <a:r>
              <a:rPr lang="en-US" sz="2000" dirty="0"/>
              <a:t>OSAP offers two funding options:</a:t>
            </a:r>
          </a:p>
          <a:p>
            <a:pPr marL="342900" indent="-342900">
              <a:lnSpc>
                <a:spcPts val="2400"/>
              </a:lnSpc>
            </a:pPr>
            <a:r>
              <a:rPr lang="en-US" sz="2000" b="1" dirty="0"/>
              <a:t>Grants:</a:t>
            </a:r>
            <a:r>
              <a:rPr lang="en-US" sz="2000" dirty="0"/>
              <a:t> money you don’t have to pay back</a:t>
            </a:r>
          </a:p>
          <a:p>
            <a:pPr marL="342900" indent="-342900">
              <a:lnSpc>
                <a:spcPts val="2400"/>
              </a:lnSpc>
            </a:pPr>
            <a:r>
              <a:rPr lang="en-US" sz="2000" b="1" dirty="0"/>
              <a:t>Student loan: </a:t>
            </a:r>
            <a:r>
              <a:rPr lang="en-US" sz="2000" dirty="0"/>
              <a:t>money you need to repay</a:t>
            </a:r>
          </a:p>
          <a:p>
            <a:pPr marL="0" indent="0">
              <a:lnSpc>
                <a:spcPts val="2400"/>
              </a:lnSpc>
              <a:buNone/>
            </a:pPr>
            <a:r>
              <a:rPr lang="en-US" sz="2000" dirty="0"/>
              <a:t> </a:t>
            </a:r>
          </a:p>
          <a:p>
            <a:pPr marL="0" indent="0">
              <a:lnSpc>
                <a:spcPts val="2400"/>
              </a:lnSpc>
              <a:buNone/>
            </a:pPr>
            <a:r>
              <a:rPr lang="en-US" sz="2000" dirty="0"/>
              <a:t>“When you apply for OSAP, we automatically consider you for both grants and a loan. If you don’t want to take a loan, and you’re a full-time or part-time student, you can decline it after your application is approved.”</a:t>
            </a:r>
          </a:p>
          <a:p>
            <a:pPr marL="0" indent="0">
              <a:lnSpc>
                <a:spcPts val="2400"/>
              </a:lnSpc>
              <a:buNone/>
            </a:pPr>
            <a:r>
              <a:rPr lang="en-US" sz="1800" b="1" dirty="0"/>
              <a:t>Source: </a:t>
            </a:r>
            <a:r>
              <a:rPr lang="en-US" sz="1800" dirty="0">
                <a:hlinkClick r:id="rId2"/>
              </a:rPr>
              <a:t>OSAP website</a:t>
            </a:r>
            <a:endParaRPr lang="en-US" sz="1800" dirty="0"/>
          </a:p>
          <a:p>
            <a:pPr marL="0" indent="0">
              <a:lnSpc>
                <a:spcPts val="2400"/>
              </a:lnSpc>
              <a:buNone/>
            </a:pPr>
            <a:endParaRPr lang="en-US" sz="1800" dirty="0"/>
          </a:p>
          <a:p>
            <a:pPr marL="0" indent="0">
              <a:lnSpc>
                <a:spcPts val="2400"/>
              </a:lnSpc>
              <a:buNone/>
            </a:pPr>
            <a:r>
              <a:rPr lang="en-US" sz="2000" dirty="0"/>
              <a:t>This lesson focuses on OSAP student loan.</a:t>
            </a:r>
          </a:p>
          <a:p>
            <a:pPr marL="0" indent="0">
              <a:lnSpc>
                <a:spcPts val="2400"/>
              </a:lnSpc>
              <a:buNone/>
            </a:pPr>
            <a:endParaRPr lang="en-US" sz="2000" dirty="0"/>
          </a:p>
        </p:txBody>
      </p:sp>
    </p:spTree>
    <p:extLst>
      <p:ext uri="{BB962C8B-B14F-4D97-AF65-F5344CB8AC3E}">
        <p14:creationId xmlns:p14="http://schemas.microsoft.com/office/powerpoint/2010/main" val="75775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nited for Literacy">
      <a:dk1>
        <a:srgbClr val="000000"/>
      </a:dk1>
      <a:lt1>
        <a:srgbClr val="FFFFFF"/>
      </a:lt1>
      <a:dk2>
        <a:srgbClr val="093254"/>
      </a:dk2>
      <a:lt2>
        <a:srgbClr val="FFFFFF"/>
      </a:lt2>
      <a:accent1>
        <a:srgbClr val="005659"/>
      </a:accent1>
      <a:accent2>
        <a:srgbClr val="093254"/>
      </a:accent2>
      <a:accent3>
        <a:srgbClr val="3FA947"/>
      </a:accent3>
      <a:accent4>
        <a:srgbClr val="00734F"/>
      </a:accent4>
      <a:accent5>
        <a:srgbClr val="92C82E"/>
      </a:accent5>
      <a:accent6>
        <a:srgbClr val="F36C20"/>
      </a:accent6>
      <a:hlink>
        <a:srgbClr val="00BFDF"/>
      </a:hlink>
      <a:folHlink>
        <a:srgbClr val="7330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FBC8EA80-A3DA-E54B-88C8-85CC3B551E85}" vid="{D8FACF28-C2FD-DE47-9339-3293D0449437}"/>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5" ma:contentTypeDescription="Create a new document." ma:contentTypeScope="" ma:versionID="2567e716e479f0fe1fad83c07d0475b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012dbca595c35fff498512ea9a6f57f6"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4ab7d2-68ae-4300-a5cd-dbcd0e7db7b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5c5a-a45e-43e1-b40a-0ff7d4a9c2a1}" ma:internalName="TaxCatchAll" ma:showField="CatchAllData" ma:web="1bca0e2f-16d9-4d6a-8327-7fd70d559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bca0e2f-16d9-4d6a-8327-7fd70d55969c" xsi:nil="true"/>
    <lcf76f155ced4ddcb4097134ff3c332f xmlns="f6493094-0435-4eae-a32c-76983131fc0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0372E9-67F0-4A83-AF75-3A453DD58123}">
  <ds:schemaRefs>
    <ds:schemaRef ds:uri="1bca0e2f-16d9-4d6a-8327-7fd70d55969c"/>
    <ds:schemaRef ds:uri="f6493094-0435-4eae-a32c-76983131f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C87D6BF-1C48-4ECD-BAE1-4F9AAC320509}">
  <ds:schemaRefs>
    <ds:schemaRef ds:uri="http://schemas.microsoft.com/office/2006/documentManagement/types"/>
    <ds:schemaRef ds:uri="1bca0e2f-16d9-4d6a-8327-7fd70d55969c"/>
    <ds:schemaRef ds:uri="http://www.w3.org/XML/1998/namespace"/>
    <ds:schemaRef ds:uri="http://purl.org/dc/terms/"/>
    <ds:schemaRef ds:uri="f6493094-0435-4eae-a32c-76983131fc0f"/>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99C40F6-8444-4A31-9563-633135A100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 U4L PowerPoint template 4x3 URL EN v1 (1)</Template>
  <TotalTime>0</TotalTime>
  <Words>2943</Words>
  <Application>Microsoft Office PowerPoint</Application>
  <PresentationFormat>On-screen Show (4:3)</PresentationFormat>
  <Paragraphs>459</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Why ‘Interest’ Should Interest You: OSAP Student Loan</vt:lpstr>
      <vt:lpstr>A Special Note for Teachers</vt:lpstr>
      <vt:lpstr>Introduction</vt:lpstr>
      <vt:lpstr>In this lesson…</vt:lpstr>
      <vt:lpstr>Minds On Activity</vt:lpstr>
      <vt:lpstr>How To Fund Your Education</vt:lpstr>
      <vt:lpstr>How To Fund Your Education</vt:lpstr>
      <vt:lpstr>How To Fund Your Education</vt:lpstr>
      <vt:lpstr>Ontario Student Assistance Program (OSAP) </vt:lpstr>
      <vt:lpstr>Total Cost of OSAP: Principal</vt:lpstr>
      <vt:lpstr>Student Activity</vt:lpstr>
      <vt:lpstr>Total Cost of OSAP: Interest</vt:lpstr>
      <vt:lpstr>Total Cost of OSAP: Interest</vt:lpstr>
      <vt:lpstr>Total Cost of OSAP: Interest</vt:lpstr>
      <vt:lpstr>Total Cost of OSAP: Interest</vt:lpstr>
      <vt:lpstr>Total Cost of OSAP: Interest</vt:lpstr>
      <vt:lpstr>Total Cost of OSAP: Interest</vt:lpstr>
      <vt:lpstr>Total Cost of OSAP: Interest</vt:lpstr>
      <vt:lpstr>Floating vs. Fixed Rates</vt:lpstr>
      <vt:lpstr>Floating vs. Fixed Rates</vt:lpstr>
      <vt:lpstr>Dig Deeper: Floating vs. Fixed Rates</vt:lpstr>
      <vt:lpstr>Pause and Discuss</vt:lpstr>
      <vt:lpstr>Dig Deeper: Floating vs. Fixed Rates</vt:lpstr>
      <vt:lpstr>Total Cost of OSAP: No Repayments</vt:lpstr>
      <vt:lpstr>Total Cost of OSAP: No Repayments</vt:lpstr>
      <vt:lpstr>Student Activity</vt:lpstr>
      <vt:lpstr>Student Activity</vt:lpstr>
      <vt:lpstr>Important Reminder</vt:lpstr>
      <vt:lpstr>OSAP Repayment</vt:lpstr>
      <vt:lpstr>OSAP Repayment</vt:lpstr>
      <vt:lpstr>Strategy 1: Lump Sum Payments</vt:lpstr>
      <vt:lpstr>PowerPoint Presentation</vt:lpstr>
      <vt:lpstr>Student Activity</vt:lpstr>
      <vt:lpstr>Student Activity</vt:lpstr>
      <vt:lpstr>PowerPoint Presentation</vt:lpstr>
      <vt:lpstr>Student Activity</vt:lpstr>
      <vt:lpstr>Student Activity</vt:lpstr>
      <vt:lpstr>Student Activity</vt:lpstr>
      <vt:lpstr>Strategy 2: Increase Your Monthly Payment</vt:lpstr>
      <vt:lpstr>Student Activity</vt:lpstr>
      <vt:lpstr>Student Activity</vt:lpstr>
      <vt:lpstr>Sacrifice Now, Win Later</vt:lpstr>
      <vt:lpstr>Sacrifice Now, Win Later</vt:lpstr>
      <vt:lpstr>Sacrifice Now, Win Later</vt:lpstr>
      <vt:lpstr>Student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cp:revision>
  <dcterms:created xsi:type="dcterms:W3CDTF">2022-10-13T17:49:18Z</dcterms:created>
  <dcterms:modified xsi:type="dcterms:W3CDTF">2023-04-24T14:18:27Z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0x0101006F7E63EF2496EC4A8317235C224509C7</vt:lpwstr>
  </property>
  <property fmtid="{D5CDD505-2E9C-101B-9397-08002B2CF9AE}" pid="3" name="MediaServiceImageTags">
    <vt:lpwstr/>
  </property>
</Properties>
</file>