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4"/>
  </p:sldMasterIdLst>
  <p:notesMasterIdLst>
    <p:notesMasterId r:id="rId24"/>
  </p:notesMasterIdLst>
  <p:sldIdLst>
    <p:sldId id="257" r:id="rId5"/>
    <p:sldId id="304" r:id="rId6"/>
    <p:sldId id="300" r:id="rId7"/>
    <p:sldId id="301" r:id="rId8"/>
    <p:sldId id="293" r:id="rId9"/>
    <p:sldId id="302" r:id="rId10"/>
    <p:sldId id="294" r:id="rId11"/>
    <p:sldId id="286" r:id="rId12"/>
    <p:sldId id="285" r:id="rId13"/>
    <p:sldId id="287" r:id="rId14"/>
    <p:sldId id="289" r:id="rId15"/>
    <p:sldId id="288" r:id="rId16"/>
    <p:sldId id="290" r:id="rId17"/>
    <p:sldId id="295" r:id="rId18"/>
    <p:sldId id="296" r:id="rId19"/>
    <p:sldId id="298" r:id="rId20"/>
    <p:sldId id="299" r:id="rId21"/>
    <p:sldId id="297" r:id="rId22"/>
    <p:sldId id="303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7ZRW0mn5OlBminfx6nTZew==" hashData="5+DPgZtbR2fCJOukTqKLpP1X28eTlVAm+WPpFAe3vbFmy1UwvgyWDTbbeoJUqGxWw9to8L2czk1RFIlWQ/8Vh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C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2C2906-B8B4-46CF-9E42-52655DA90039}" v="12" dt="2023-03-09T19:42:17.2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387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3;n">
            <a:extLst>
              <a:ext uri="{FF2B5EF4-FFF2-40B4-BE49-F238E27FC236}">
                <a16:creationId xmlns:a16="http://schemas.microsoft.com/office/drawing/2014/main" id="{B74386CB-802F-3306-D160-539A97A38E90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3" name="Google Shape;4;n">
            <a:extLst>
              <a:ext uri="{FF2B5EF4-FFF2-40B4-BE49-F238E27FC236}">
                <a16:creationId xmlns:a16="http://schemas.microsoft.com/office/drawing/2014/main" id="{FB7C9540-0A9B-5762-C49D-F2B9BFA2FC7D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4" name="Google Shape;5;n">
            <a:extLst>
              <a:ext uri="{FF2B5EF4-FFF2-40B4-BE49-F238E27FC236}">
                <a16:creationId xmlns:a16="http://schemas.microsoft.com/office/drawing/2014/main" id="{C4C847F3-66B3-73FF-D53C-F5CC4CE3959B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Google Shape;6;n">
            <a:extLst>
              <a:ext uri="{FF2B5EF4-FFF2-40B4-BE49-F238E27FC236}">
                <a16:creationId xmlns:a16="http://schemas.microsoft.com/office/drawing/2014/main" id="{47B5F684-7992-D9C4-13E0-A404DBBAB1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5126" name="Google Shape;7;n">
            <a:extLst>
              <a:ext uri="{FF2B5EF4-FFF2-40B4-BE49-F238E27FC236}">
                <a16:creationId xmlns:a16="http://schemas.microsoft.com/office/drawing/2014/main" id="{5FF23117-1D7A-D503-F5BC-5B14D90EAFBC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7" name="Google Shape;8;n">
            <a:extLst>
              <a:ext uri="{FF2B5EF4-FFF2-40B4-BE49-F238E27FC236}">
                <a16:creationId xmlns:a16="http://schemas.microsoft.com/office/drawing/2014/main" id="{3AC28878-FCB4-91F1-C602-27F014B5B4D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141D2969-8D0D-6A40-88F6-BFE0C17D41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68;g123de75d5cf_1_0:notes">
            <a:extLst>
              <a:ext uri="{FF2B5EF4-FFF2-40B4-BE49-F238E27FC236}">
                <a16:creationId xmlns:a16="http://schemas.microsoft.com/office/drawing/2014/main" id="{0835CBF7-5E7F-BD0B-7302-811CA1D00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Google Shape;69;g123de75d5cf_1_0:notes">
            <a:extLst>
              <a:ext uri="{FF2B5EF4-FFF2-40B4-BE49-F238E27FC236}">
                <a16:creationId xmlns:a16="http://schemas.microsoft.com/office/drawing/2014/main" id="{C55900A1-4E4F-59CE-F17D-0E9E384C9C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Google Shape;70;g123de75d5cf_1_0:notes">
            <a:extLst>
              <a:ext uri="{FF2B5EF4-FFF2-40B4-BE49-F238E27FC236}">
                <a16:creationId xmlns:a16="http://schemas.microsoft.com/office/drawing/2014/main" id="{1B045251-86F1-F0F7-BDC6-6898FABFA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0FCD35-C85C-3A4F-9419-AFE4A9A310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8111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640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;p5">
            <a:extLst>
              <a:ext uri="{FF2B5EF4-FFF2-40B4-BE49-F238E27FC236}">
                <a16:creationId xmlns:a16="http://schemas.microsoft.com/office/drawing/2014/main" id="{147EB0C2-E376-BFB7-4209-9D9AB84C0A2A}"/>
              </a:ext>
            </a:extLst>
          </p:cNvPr>
          <p:cNvSpPr/>
          <p:nvPr/>
        </p:nvSpPr>
        <p:spPr>
          <a:xfrm>
            <a:off x="250825" y="6315075"/>
            <a:ext cx="377825" cy="447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lIns="68569" tIns="34275" rIns="68569" bIns="342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5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35;p5">
            <a:extLst>
              <a:ext uri="{FF2B5EF4-FFF2-40B4-BE49-F238E27FC236}">
                <a16:creationId xmlns:a16="http://schemas.microsoft.com/office/drawing/2014/main" id="{6714EE7F-1089-B0F9-74E1-949F806CFF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402388"/>
            <a:ext cx="3286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51406" y="576266"/>
            <a:ext cx="8638967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251406" y="3651214"/>
            <a:ext cx="8638967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17144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649" lvl="2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532" lvl="3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415" lvl="4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297" lvl="5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180" lvl="6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064" lvl="7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5946" lvl="8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32;p5">
            <a:extLst>
              <a:ext uri="{FF2B5EF4-FFF2-40B4-BE49-F238E27FC236}">
                <a16:creationId xmlns:a16="http://schemas.microsoft.com/office/drawing/2014/main" id="{76432660-6E11-DB33-BE9C-741DBFC46B5C}"/>
              </a:ext>
            </a:extLst>
          </p:cNvPr>
          <p:cNvSpPr txBox="1">
            <a:spLocks noGrp="1"/>
          </p:cNvSpPr>
          <p:nvPr>
            <p:ph type="ftr" idx="10"/>
          </p:nvPr>
        </p:nvSpPr>
        <p:spPr/>
        <p:txBody>
          <a:bodyPr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3;p5">
            <a:extLst>
              <a:ext uri="{FF2B5EF4-FFF2-40B4-BE49-F238E27FC236}">
                <a16:creationId xmlns:a16="http://schemas.microsoft.com/office/drawing/2014/main" id="{2C372CD4-23A2-0D7A-923E-E4B10D2734B7}"/>
              </a:ext>
            </a:extLst>
          </p:cNvPr>
          <p:cNvSpPr txBox="1">
            <a:spLocks noGrp="1"/>
          </p:cNvSpPr>
          <p:nvPr>
            <p:ph type="sldNum" idx="11"/>
          </p:nvPr>
        </p:nvSpPr>
        <p:spPr/>
        <p:txBody>
          <a:bodyPr/>
          <a:lstStyle>
            <a:lvl1pPr marL="0" lvl="0" indent="0" algn="r">
              <a:spcBef>
                <a:spcPts val="0"/>
              </a:spcBef>
              <a:buNone/>
              <a:defRPr smtClean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0877BA65-FAC8-3E48-A4AE-838EE3AD5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Google Shape;34;p5">
            <a:extLst>
              <a:ext uri="{FF2B5EF4-FFF2-40B4-BE49-F238E27FC236}">
                <a16:creationId xmlns:a16="http://schemas.microsoft.com/office/drawing/2014/main" id="{517C3E89-57D4-9A54-3AB6-1913BB72DCB9}"/>
              </a:ext>
            </a:extLst>
          </p:cNvPr>
          <p:cNvSpPr txBox="1">
            <a:spLocks noGrp="1"/>
          </p:cNvSpPr>
          <p:nvPr>
            <p:ph type="dt" idx="12"/>
          </p:nvPr>
        </p:nvSpPr>
        <p:spPr/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251404" y="1825625"/>
            <a:ext cx="4263446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629152" y="1825625"/>
            <a:ext cx="4261221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3349555E-4282-49BF-6F3F-2CB7898D4BA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E0EAF839-6127-B074-04E9-BA412815EDB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A426EA51-A98F-BF55-27B5-890F9C7132A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8E2CE-23DC-E54B-8912-813F53AF0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9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Google Shape;13;p2">
            <a:extLst>
              <a:ext uri="{FF2B5EF4-FFF2-40B4-BE49-F238E27FC236}">
                <a16:creationId xmlns:a16="http://schemas.microsoft.com/office/drawing/2014/main" id="{B2E1F83A-749D-2F04-2BD9-76BDFC061420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2">
            <a:extLst>
              <a:ext uri="{FF2B5EF4-FFF2-40B4-BE49-F238E27FC236}">
                <a16:creationId xmlns:a16="http://schemas.microsoft.com/office/drawing/2014/main" id="{5AA40ECC-C564-53BD-261B-7B4E6AB6210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5;p2">
            <a:extLst>
              <a:ext uri="{FF2B5EF4-FFF2-40B4-BE49-F238E27FC236}">
                <a16:creationId xmlns:a16="http://schemas.microsoft.com/office/drawing/2014/main" id="{8879F9DB-92AC-6482-E8FD-98B6EF48887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075FB-C882-194A-BBC0-D76E231F5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7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;p2">
            <a:extLst>
              <a:ext uri="{FF2B5EF4-FFF2-40B4-BE49-F238E27FC236}">
                <a16:creationId xmlns:a16="http://schemas.microsoft.com/office/drawing/2014/main" id="{7976B7EB-4A61-D7F3-9DCC-A1EFA7C00DFC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4;p2">
            <a:extLst>
              <a:ext uri="{FF2B5EF4-FFF2-40B4-BE49-F238E27FC236}">
                <a16:creationId xmlns:a16="http://schemas.microsoft.com/office/drawing/2014/main" id="{E71E64A3-66C8-8BCC-9A56-E6E31C280A6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5;p2">
            <a:extLst>
              <a:ext uri="{FF2B5EF4-FFF2-40B4-BE49-F238E27FC236}">
                <a16:creationId xmlns:a16="http://schemas.microsoft.com/office/drawing/2014/main" id="{5A11AB16-E821-B61A-25E3-C112E4570D4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67FF5-14D7-F746-BE91-127C2B5D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7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;p9">
            <a:extLst>
              <a:ext uri="{FF2B5EF4-FFF2-40B4-BE49-F238E27FC236}">
                <a16:creationId xmlns:a16="http://schemas.microsoft.com/office/drawing/2014/main" id="{28C2BA5D-A408-B917-A9FA-A4C8D757FF4D}"/>
              </a:ext>
            </a:extLst>
          </p:cNvPr>
          <p:cNvSpPr/>
          <p:nvPr/>
        </p:nvSpPr>
        <p:spPr>
          <a:xfrm>
            <a:off x="0" y="4841875"/>
            <a:ext cx="9144000" cy="2016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lIns="68569" tIns="34275" rIns="68569" bIns="342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5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92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51407" y="365125"/>
            <a:ext cx="3327614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0"/>
          <p:cNvSpPr>
            <a:spLocks noGrp="1"/>
          </p:cNvSpPr>
          <p:nvPr>
            <p:ph type="pic" idx="2"/>
          </p:nvPr>
        </p:nvSpPr>
        <p:spPr>
          <a:xfrm>
            <a:off x="3927915" y="365130"/>
            <a:ext cx="4962456" cy="5685189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251407" y="2202510"/>
            <a:ext cx="3327614" cy="384780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17144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649" lvl="2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532" lvl="3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415" lvl="4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297" lvl="5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180" lvl="6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064" lvl="7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5946" lvl="8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CFBC95EF-7ED6-DFA4-20F3-80352B48238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22A760E0-5975-1B0F-4174-2C13F092F5E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82BC3D7D-3C18-1787-2EF3-3C54A64EE41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5869F-BF89-E046-B66F-463A58889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3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66" r:id="rId3"/>
    <p:sldLayoutId id="2147483661" r:id="rId4"/>
    <p:sldLayoutId id="2147483662" r:id="rId5"/>
    <p:sldLayoutId id="2147483663" r:id="rId6"/>
    <p:sldLayoutId id="2147483667" r:id="rId7"/>
    <p:sldLayoutId id="214748366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tools-ioutils.fcac-acfc.gc.ca/CCPC-CPCC/CCPCCalc-CPCCCalc-eng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alculatestuff.com/financial/compound-interest-calculato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72;g123de75d5cf_1_0">
            <a:extLst>
              <a:ext uri="{FF2B5EF4-FFF2-40B4-BE49-F238E27FC236}">
                <a16:creationId xmlns:a16="http://schemas.microsoft.com/office/drawing/2014/main" id="{15200245-58C1-E057-7F9B-29621FC573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0825" y="1698625"/>
            <a:ext cx="8594725" cy="1790700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Why ‘Interest’ Should Interest You: Credit Cards</a:t>
            </a:r>
          </a:p>
        </p:txBody>
      </p:sp>
      <p:sp>
        <p:nvSpPr>
          <p:cNvPr id="8194" name="Google Shape;73;g123de75d5cf_1_0">
            <a:extLst>
              <a:ext uri="{FF2B5EF4-FFF2-40B4-BE49-F238E27FC236}">
                <a16:creationId xmlns:a16="http://schemas.microsoft.com/office/drawing/2014/main" id="{9CC9F96B-0ACC-91DC-98A9-B36E9BA7D5B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50825" y="3651250"/>
            <a:ext cx="8594725" cy="1149350"/>
          </a:xfrm>
        </p:spPr>
        <p:txBody>
          <a:bodyPr lIns="68569" tIns="34275" rIns="68569" bIns="34275"/>
          <a:lstStyle/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Grade 11+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AC3FD09-577B-B1D1-DACA-09D7A44B1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8" t="16735" r="33372" b="2022"/>
          <a:stretch/>
        </p:blipFill>
        <p:spPr>
          <a:xfrm>
            <a:off x="1" y="213633"/>
            <a:ext cx="9144000" cy="6643393"/>
          </a:xfrm>
          <a:prstGeom prst="rect">
            <a:avLst/>
          </a:prstGeom>
        </p:spPr>
      </p:pic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749B3F48-2DC6-C5D8-C782-25133597B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448398">
            <a:off x="1374914" y="2405174"/>
            <a:ext cx="889989" cy="88998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25DE1DC-B356-BB01-14D4-3E7369CBC9F8}"/>
              </a:ext>
            </a:extLst>
          </p:cNvPr>
          <p:cNvGrpSpPr/>
          <p:nvPr/>
        </p:nvGrpSpPr>
        <p:grpSpPr>
          <a:xfrm>
            <a:off x="2297640" y="2400031"/>
            <a:ext cx="4135058" cy="922640"/>
            <a:chOff x="2297640" y="2400031"/>
            <a:chExt cx="4135058" cy="92264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C034627-B64D-19DA-19C4-205F785FBCD7}"/>
                </a:ext>
              </a:extLst>
            </p:cNvPr>
            <p:cNvSpPr/>
            <p:nvPr/>
          </p:nvSpPr>
          <p:spPr>
            <a:xfrm>
              <a:off x="2297640" y="2400031"/>
              <a:ext cx="4060630" cy="92264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1E1A72-EDEC-43E1-C418-978E878222BC}"/>
                </a:ext>
              </a:extLst>
            </p:cNvPr>
            <p:cNvSpPr txBox="1"/>
            <p:nvPr/>
          </p:nvSpPr>
          <p:spPr>
            <a:xfrm>
              <a:off x="2297640" y="2440432"/>
              <a:ext cx="4135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/>
                <a:t>Enter a </a:t>
              </a:r>
              <a:r>
                <a:rPr lang="en-CA" sz="1200" b="1"/>
                <a:t>principal</a:t>
              </a:r>
              <a:r>
                <a:rPr lang="en-CA" sz="1200"/>
                <a:t> amount. </a:t>
              </a:r>
            </a:p>
            <a:p>
              <a:r>
                <a:rPr lang="en-CA" sz="1200" i="1"/>
                <a:t>Think: Do you have a credit balance? Or…is there something you purchased recently? Is there something you want to purchase? </a:t>
              </a:r>
              <a:r>
                <a:rPr lang="en-CA" sz="1200"/>
                <a:t>This can be your principal amount.</a:t>
              </a:r>
              <a:endParaRPr lang="en-CA" sz="1200" i="1"/>
            </a:p>
          </p:txBody>
        </p:sp>
      </p:grpSp>
      <p:pic>
        <p:nvPicPr>
          <p:cNvPr id="12" name="Graphic 11" descr="Arrow Up with solid fill">
            <a:extLst>
              <a:ext uri="{FF2B5EF4-FFF2-40B4-BE49-F238E27FC236}">
                <a16:creationId xmlns:a16="http://schemas.microsoft.com/office/drawing/2014/main" id="{724B7183-33DA-5736-1319-4463F648E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471450">
            <a:off x="1529767" y="3312053"/>
            <a:ext cx="889989" cy="889989"/>
          </a:xfrm>
          <a:prstGeom prst="rect">
            <a:avLst/>
          </a:prstGeom>
        </p:spPr>
      </p:pic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202CB742-E1DE-456D-0DA5-1FCFDA487A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5441256">
            <a:off x="1753973" y="4199585"/>
            <a:ext cx="889989" cy="88998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0BE21C6-B271-7154-413B-F1EF6C7CF1BE}"/>
              </a:ext>
            </a:extLst>
          </p:cNvPr>
          <p:cNvGrpSpPr/>
          <p:nvPr/>
        </p:nvGrpSpPr>
        <p:grpSpPr>
          <a:xfrm>
            <a:off x="2679190" y="4276477"/>
            <a:ext cx="2780448" cy="517229"/>
            <a:chOff x="2679190" y="4298243"/>
            <a:chExt cx="2780448" cy="517229"/>
          </a:xfrm>
          <a:solidFill>
            <a:schemeClr val="accent2">
              <a:lumMod val="10000"/>
              <a:lumOff val="90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128B999-14AA-F37C-A468-0FC4A12EFCDD}"/>
                </a:ext>
              </a:extLst>
            </p:cNvPr>
            <p:cNvSpPr/>
            <p:nvPr/>
          </p:nvSpPr>
          <p:spPr>
            <a:xfrm>
              <a:off x="2679190" y="4298243"/>
              <a:ext cx="2780448" cy="517229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AAAEC2-B709-9EC3-AD07-C60549AC66D6}"/>
                </a:ext>
              </a:extLst>
            </p:cNvPr>
            <p:cNvSpPr txBox="1"/>
            <p:nvPr/>
          </p:nvSpPr>
          <p:spPr>
            <a:xfrm>
              <a:off x="2679190" y="4314221"/>
              <a:ext cx="2780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/>
                <a:t>Set it to </a:t>
              </a:r>
              <a:r>
                <a:rPr lang="en-CA" sz="1200" b="1"/>
                <a:t>Daily (365 days/Year)</a:t>
              </a:r>
              <a:r>
                <a:rPr lang="en-CA" sz="1200"/>
                <a:t>.</a:t>
              </a:r>
              <a:r>
                <a:rPr lang="en-CA" sz="1200" b="1"/>
                <a:t> </a:t>
              </a:r>
              <a:r>
                <a:rPr lang="en-CA" sz="1200"/>
                <a:t>Credit card interest compounds daily.</a:t>
              </a:r>
              <a:endParaRPr lang="en-CA" sz="1200" i="1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2C1C05-FB37-3F6F-9C5A-D7641759EC18}"/>
              </a:ext>
            </a:extLst>
          </p:cNvPr>
          <p:cNvGrpSpPr/>
          <p:nvPr/>
        </p:nvGrpSpPr>
        <p:grpSpPr>
          <a:xfrm>
            <a:off x="2454494" y="3535329"/>
            <a:ext cx="3833976" cy="392797"/>
            <a:chOff x="2318104" y="2524895"/>
            <a:chExt cx="3833976" cy="39279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D3B420D-BAFD-A5D1-1E11-59BA3E244221}"/>
                </a:ext>
              </a:extLst>
            </p:cNvPr>
            <p:cNvSpPr/>
            <p:nvPr/>
          </p:nvSpPr>
          <p:spPr>
            <a:xfrm>
              <a:off x="2318104" y="2524895"/>
              <a:ext cx="1287073" cy="39279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519D4F-5830-54B5-753B-C12DC0663D9D}"/>
                </a:ext>
              </a:extLst>
            </p:cNvPr>
            <p:cNvSpPr txBox="1"/>
            <p:nvPr/>
          </p:nvSpPr>
          <p:spPr>
            <a:xfrm>
              <a:off x="2356928" y="2571648"/>
              <a:ext cx="3795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/>
                <a:t>Enter the </a:t>
              </a:r>
              <a:r>
                <a:rPr lang="en-CA" sz="1200" b="1"/>
                <a:t>APR</a:t>
              </a:r>
              <a:r>
                <a:rPr lang="en-CA" sz="1200"/>
                <a:t>.</a:t>
              </a:r>
              <a:endParaRPr lang="en-CA" sz="1200" i="1"/>
            </a:p>
          </p:txBody>
        </p:sp>
      </p:grpSp>
      <p:pic>
        <p:nvPicPr>
          <p:cNvPr id="25" name="Graphic 24" descr="Arrow Up with solid fill">
            <a:extLst>
              <a:ext uri="{FF2B5EF4-FFF2-40B4-BE49-F238E27FC236}">
                <a16:creationId xmlns:a16="http://schemas.microsoft.com/office/drawing/2014/main" id="{3E54C0A6-7688-0BB2-74EB-D9684A8C5C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5495445">
            <a:off x="1176359" y="5044154"/>
            <a:ext cx="889989" cy="88998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B2B2EF4-2C71-A76E-A006-E958216FE00F}"/>
              </a:ext>
            </a:extLst>
          </p:cNvPr>
          <p:cNvGrpSpPr/>
          <p:nvPr/>
        </p:nvGrpSpPr>
        <p:grpSpPr>
          <a:xfrm>
            <a:off x="2129225" y="5239613"/>
            <a:ext cx="2850190" cy="517229"/>
            <a:chOff x="2679190" y="4298243"/>
            <a:chExt cx="2850190" cy="51722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6F04B4E-49C4-3C99-02DB-D3D1BC12F37C}"/>
                </a:ext>
              </a:extLst>
            </p:cNvPr>
            <p:cNvSpPr/>
            <p:nvPr/>
          </p:nvSpPr>
          <p:spPr>
            <a:xfrm>
              <a:off x="2679190" y="4298243"/>
              <a:ext cx="2780448" cy="517229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ADB52B-223E-4E83-6414-6761B90784DB}"/>
                </a:ext>
              </a:extLst>
            </p:cNvPr>
            <p:cNvSpPr txBox="1"/>
            <p:nvPr/>
          </p:nvSpPr>
          <p:spPr>
            <a:xfrm>
              <a:off x="2748932" y="4314501"/>
              <a:ext cx="2780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/>
                <a:t>Enter different </a:t>
              </a:r>
              <a:r>
                <a:rPr lang="en-CA" sz="1200" b="1"/>
                <a:t>terms</a:t>
              </a:r>
              <a:r>
                <a:rPr lang="en-CA" sz="1200"/>
                <a:t>. Try 3 years, 5 years, 10 years, etc.</a:t>
              </a:r>
              <a:endParaRPr lang="en-CA" sz="1200" i="1"/>
            </a:p>
          </p:txBody>
        </p:sp>
      </p:grpSp>
    </p:spTree>
    <p:extLst>
      <p:ext uri="{BB962C8B-B14F-4D97-AF65-F5344CB8AC3E}">
        <p14:creationId xmlns:p14="http://schemas.microsoft.com/office/powerpoint/2010/main" val="93303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Student Reflection #1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en-US" sz="2000">
                <a:cs typeface="Arial"/>
              </a:rPr>
              <a:t>The only variable you can adjust is the </a:t>
            </a:r>
            <a:r>
              <a:rPr lang="en-US" sz="2000" b="1">
                <a:cs typeface="Arial"/>
              </a:rPr>
              <a:t>term</a:t>
            </a:r>
            <a:r>
              <a:rPr lang="en-US" sz="2000">
                <a:cs typeface="Arial"/>
              </a:rPr>
              <a:t>. After you tested out different terms, complete “Student Reflection #1” on your activity sheet.</a:t>
            </a:r>
          </a:p>
        </p:txBody>
      </p:sp>
    </p:spTree>
    <p:extLst>
      <p:ext uri="{BB962C8B-B14F-4D97-AF65-F5344CB8AC3E}">
        <p14:creationId xmlns:p14="http://schemas.microsoft.com/office/powerpoint/2010/main" val="60072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Credit Cards and Compound Interest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/>
              <a:t>In reality, most people make monthly payments on their credit card bills . Financial institutions ask for a </a:t>
            </a:r>
            <a:r>
              <a:rPr lang="en-US" sz="2000" b="1"/>
              <a:t>minimum monthly payment</a:t>
            </a:r>
            <a:r>
              <a:rPr lang="en-US" sz="2000"/>
              <a:t>. It is the greater of the two following amounts: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/>
              <a:t>A fixed amount (usually $10), or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/>
              <a:t>3% of the balance you owe (for example: 3% of $1,500 = $45)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/>
          </a:p>
          <a:p>
            <a:pPr marL="0" indent="0">
              <a:lnSpc>
                <a:spcPts val="2400"/>
              </a:lnSpc>
              <a:buNone/>
            </a:pPr>
            <a:r>
              <a:rPr lang="en-US" sz="2000"/>
              <a:t>Let’s see what happens to your credit card balance when you make small monthly payments.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/>
              <a:t>Go to the </a:t>
            </a:r>
            <a:r>
              <a:rPr lang="en-US" sz="2000" b="1"/>
              <a:t>Credit Card Payment Calculator </a:t>
            </a:r>
            <a:r>
              <a:rPr lang="en-US" sz="2000"/>
              <a:t>by the Government of Canada:</a:t>
            </a:r>
            <a:endParaRPr lang="en-US" sz="2000">
              <a:highlight>
                <a:srgbClr val="FFFF00"/>
              </a:highlight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>
                <a:hlinkClick r:id="rId2"/>
              </a:rPr>
              <a:t>https://itools-ioutils.fcac-acfc.gc.ca/CCPC-CPCC/CCPCCalc-CPCCCalc-eng.aspx</a:t>
            </a:r>
            <a:endParaRPr lang="en-US" sz="2000"/>
          </a:p>
          <a:p>
            <a:pPr marL="0" indent="0">
              <a:lnSpc>
                <a:spcPts val="2400"/>
              </a:lnSpc>
              <a:buNone/>
            </a:pPr>
            <a:endParaRPr lang="en-US" sz="1800">
              <a:cs typeface="Arial"/>
            </a:endParaRPr>
          </a:p>
        </p:txBody>
      </p:sp>
      <p:pic>
        <p:nvPicPr>
          <p:cNvPr id="4" name="Graphic 3" descr="Cursor outline">
            <a:extLst>
              <a:ext uri="{FF2B5EF4-FFF2-40B4-BE49-F238E27FC236}">
                <a16:creationId xmlns:a16="http://schemas.microsoft.com/office/drawing/2014/main" id="{05D6D2D9-F5BC-4992-F7BA-24CE17510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7141" y="5069515"/>
            <a:ext cx="683232" cy="6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3046587-BAC3-E98B-7ECE-BF22A579C3F7}"/>
              </a:ext>
            </a:extLst>
          </p:cNvPr>
          <p:cNvGrpSpPr/>
          <p:nvPr/>
        </p:nvGrpSpPr>
        <p:grpSpPr>
          <a:xfrm>
            <a:off x="-28505" y="746697"/>
            <a:ext cx="9172505" cy="3743325"/>
            <a:chOff x="-28505" y="1557337"/>
            <a:chExt cx="9172505" cy="3743325"/>
          </a:xfrm>
        </p:grpSpPr>
        <p:pic>
          <p:nvPicPr>
            <p:cNvPr id="7" name="Picture 6" descr="Graphical user interface, text, email&#10;&#10;Description automatically generated">
              <a:extLst>
                <a:ext uri="{FF2B5EF4-FFF2-40B4-BE49-F238E27FC236}">
                  <a16:creationId xmlns:a16="http://schemas.microsoft.com/office/drawing/2014/main" id="{927EDAE6-1A82-678D-053A-5FA844000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46" t="18162" r="5523" b="12754"/>
            <a:stretch/>
          </p:blipFill>
          <p:spPr>
            <a:xfrm>
              <a:off x="-28505" y="1557337"/>
              <a:ext cx="9172505" cy="374332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194A0F-D8DB-ED6A-B813-00FF0C273673}"/>
                </a:ext>
              </a:extLst>
            </p:cNvPr>
            <p:cNvSpPr/>
            <p:nvPr/>
          </p:nvSpPr>
          <p:spPr>
            <a:xfrm>
              <a:off x="2498708" y="4689356"/>
              <a:ext cx="562332" cy="2114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53E8EE-33D3-FFC1-CB0A-FF109B8CF9F3}"/>
                </a:ext>
              </a:extLst>
            </p:cNvPr>
            <p:cNvSpPr/>
            <p:nvPr/>
          </p:nvSpPr>
          <p:spPr>
            <a:xfrm>
              <a:off x="6562164" y="4736014"/>
              <a:ext cx="416951" cy="1244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A1DAD6-480E-3E74-9B50-9D51A6B83648}"/>
              </a:ext>
            </a:extLst>
          </p:cNvPr>
          <p:cNvSpPr/>
          <p:nvPr/>
        </p:nvSpPr>
        <p:spPr>
          <a:xfrm>
            <a:off x="3356134" y="4691668"/>
            <a:ext cx="1912791" cy="38259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C4D6F7-F583-9728-E572-28CA884DD048}"/>
              </a:ext>
            </a:extLst>
          </p:cNvPr>
          <p:cNvSpPr txBox="1"/>
          <p:nvPr/>
        </p:nvSpPr>
        <p:spPr>
          <a:xfrm>
            <a:off x="3359477" y="4744467"/>
            <a:ext cx="1970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/>
              <a:t>Enter a </a:t>
            </a:r>
            <a:r>
              <a:rPr lang="en-CA" sz="1200" b="1"/>
              <a:t>principal</a:t>
            </a:r>
            <a:r>
              <a:rPr lang="en-CA" sz="1200"/>
              <a:t> amount.</a:t>
            </a:r>
          </a:p>
        </p:txBody>
      </p:sp>
      <p:pic>
        <p:nvPicPr>
          <p:cNvPr id="13" name="Graphic 12" descr="Line arrow: Counter-clockwise curve with solid fill">
            <a:extLst>
              <a:ext uri="{FF2B5EF4-FFF2-40B4-BE49-F238E27FC236}">
                <a16:creationId xmlns:a16="http://schemas.microsoft.com/office/drawing/2014/main" id="{7DD6E461-5048-32F2-2FE7-B4FFB353E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22977" flipH="1">
            <a:off x="2845603" y="4219061"/>
            <a:ext cx="622722" cy="622722"/>
          </a:xfrm>
          <a:prstGeom prst="rect">
            <a:avLst/>
          </a:prstGeom>
        </p:spPr>
      </p:pic>
      <p:pic>
        <p:nvPicPr>
          <p:cNvPr id="14" name="Graphic 13" descr="Line arrow: Counter-clockwise curve with solid fill">
            <a:extLst>
              <a:ext uri="{FF2B5EF4-FFF2-40B4-BE49-F238E27FC236}">
                <a16:creationId xmlns:a16="http://schemas.microsoft.com/office/drawing/2014/main" id="{08EEDC70-12DE-62A8-66BA-F2C30FB572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22977" flipH="1">
            <a:off x="6545644" y="4178661"/>
            <a:ext cx="622722" cy="62272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F0525F5-BBF0-0A99-8FF0-6ABCF97B64E1}"/>
              </a:ext>
            </a:extLst>
          </p:cNvPr>
          <p:cNvGrpSpPr/>
          <p:nvPr/>
        </p:nvGrpSpPr>
        <p:grpSpPr>
          <a:xfrm>
            <a:off x="7072793" y="4668444"/>
            <a:ext cx="3833976" cy="392797"/>
            <a:chOff x="2318104" y="2524895"/>
            <a:chExt cx="3833976" cy="39279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16190FC-51E7-B27F-D642-131EE4F4FEB7}"/>
                </a:ext>
              </a:extLst>
            </p:cNvPr>
            <p:cNvSpPr/>
            <p:nvPr/>
          </p:nvSpPr>
          <p:spPr>
            <a:xfrm>
              <a:off x="2318104" y="2524895"/>
              <a:ext cx="1287073" cy="39279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1336AB-E10E-9997-396D-C23C3D91E7B3}"/>
                </a:ext>
              </a:extLst>
            </p:cNvPr>
            <p:cNvSpPr txBox="1"/>
            <p:nvPr/>
          </p:nvSpPr>
          <p:spPr>
            <a:xfrm>
              <a:off x="2356928" y="2571648"/>
              <a:ext cx="3795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/>
                <a:t>Enter the </a:t>
              </a:r>
              <a:r>
                <a:rPr lang="en-CA" sz="1200" b="1"/>
                <a:t>APR</a:t>
              </a:r>
              <a:r>
                <a:rPr lang="en-CA" sz="1200"/>
                <a:t>.</a:t>
              </a:r>
              <a:endParaRPr lang="en-CA" sz="1200" i="1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B7E23E3-81A7-E123-E8B1-826D0EF99745}"/>
              </a:ext>
            </a:extLst>
          </p:cNvPr>
          <p:cNvSpPr txBox="1"/>
          <p:nvPr/>
        </p:nvSpPr>
        <p:spPr>
          <a:xfrm>
            <a:off x="349857" y="5490276"/>
            <a:ext cx="834887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600" b="1"/>
              <a:t>Important to know: </a:t>
            </a:r>
            <a:r>
              <a:rPr lang="en-CA" sz="1600"/>
              <a:t>This calculator assumes that you are </a:t>
            </a:r>
            <a:r>
              <a:rPr lang="en-CA" sz="1600" b="1"/>
              <a:t>not</a:t>
            </a:r>
            <a:r>
              <a:rPr lang="en-CA" sz="1600"/>
              <a:t> using your credit card while you are paying off the balance.</a:t>
            </a:r>
          </a:p>
        </p:txBody>
      </p:sp>
    </p:spTree>
    <p:extLst>
      <p:ext uri="{BB962C8B-B14F-4D97-AF65-F5344CB8AC3E}">
        <p14:creationId xmlns:p14="http://schemas.microsoft.com/office/powerpoint/2010/main" val="374645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17682A8E-EC07-1283-B805-758843AB6E54}"/>
              </a:ext>
            </a:extLst>
          </p:cNvPr>
          <p:cNvGrpSpPr/>
          <p:nvPr/>
        </p:nvGrpSpPr>
        <p:grpSpPr>
          <a:xfrm>
            <a:off x="169180" y="35685"/>
            <a:ext cx="8805639" cy="6822315"/>
            <a:chOff x="359627" y="35685"/>
            <a:chExt cx="8446012" cy="6118317"/>
          </a:xfrm>
        </p:grpSpPr>
        <p:pic>
          <p:nvPicPr>
            <p:cNvPr id="3" name="Picture 2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2629A35E-6AC5-6660-39CC-D035F8860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35" t="16545" r="5025" b="63563"/>
            <a:stretch/>
          </p:blipFill>
          <p:spPr>
            <a:xfrm>
              <a:off x="359627" y="35685"/>
              <a:ext cx="8446012" cy="611831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5270861-B9D5-1A29-6425-8DBC3FAE50B9}"/>
                </a:ext>
              </a:extLst>
            </p:cNvPr>
            <p:cNvSpPr/>
            <p:nvPr/>
          </p:nvSpPr>
          <p:spPr>
            <a:xfrm>
              <a:off x="4365266" y="2297927"/>
              <a:ext cx="445273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14A430C-09CF-57C5-DB68-E46F8E9D0BA7}"/>
                </a:ext>
              </a:extLst>
            </p:cNvPr>
            <p:cNvSpPr/>
            <p:nvPr/>
          </p:nvSpPr>
          <p:spPr>
            <a:xfrm>
              <a:off x="4365266" y="2660035"/>
              <a:ext cx="445273" cy="18288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79699F6-45AE-8059-A3DF-1ED95CE13691}"/>
                </a:ext>
              </a:extLst>
            </p:cNvPr>
            <p:cNvSpPr/>
            <p:nvPr/>
          </p:nvSpPr>
          <p:spPr>
            <a:xfrm>
              <a:off x="4359996" y="3204376"/>
              <a:ext cx="445273" cy="18288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61357A6-4578-04CC-602B-6041064D1629}"/>
                </a:ext>
              </a:extLst>
            </p:cNvPr>
            <p:cNvSpPr/>
            <p:nvPr/>
          </p:nvSpPr>
          <p:spPr>
            <a:xfrm>
              <a:off x="4365266" y="4273826"/>
              <a:ext cx="445273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13B353-B1D7-68B0-58FB-7990074E8023}"/>
              </a:ext>
            </a:extLst>
          </p:cNvPr>
          <p:cNvGrpSpPr/>
          <p:nvPr/>
        </p:nvGrpSpPr>
        <p:grpSpPr>
          <a:xfrm>
            <a:off x="3038354" y="783448"/>
            <a:ext cx="5768680" cy="1741099"/>
            <a:chOff x="2882339" y="676098"/>
            <a:chExt cx="5768680" cy="17410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1EE0726-863C-B91C-C313-1AFD55EB1327}"/>
                </a:ext>
              </a:extLst>
            </p:cNvPr>
            <p:cNvGrpSpPr/>
            <p:nvPr/>
          </p:nvGrpSpPr>
          <p:grpSpPr>
            <a:xfrm>
              <a:off x="6804198" y="1271213"/>
              <a:ext cx="1846821" cy="1145984"/>
              <a:chOff x="2053025" y="5180346"/>
              <a:chExt cx="2311542" cy="890264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AB355A-75CC-1F45-5D4B-B6C0898F1055}"/>
                  </a:ext>
                </a:extLst>
              </p:cNvPr>
              <p:cNvSpPr/>
              <p:nvPr/>
            </p:nvSpPr>
            <p:spPr>
              <a:xfrm>
                <a:off x="2053025" y="5180346"/>
                <a:ext cx="2311542" cy="89026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607FDA-C126-A701-3598-3B98566B55CC}"/>
                  </a:ext>
                </a:extLst>
              </p:cNvPr>
              <p:cNvSpPr txBox="1"/>
              <p:nvPr/>
            </p:nvSpPr>
            <p:spPr>
              <a:xfrm>
                <a:off x="2091125" y="5209979"/>
                <a:ext cx="22353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/>
                  <a:t>Check the </a:t>
                </a:r>
                <a:r>
                  <a:rPr lang="en-CA" sz="1200" b="1"/>
                  <a:t>terms and conditions </a:t>
                </a:r>
                <a:r>
                  <a:rPr lang="en-CA" sz="1200"/>
                  <a:t>of your credit card to ensure these numbers apply to you.</a:t>
                </a:r>
                <a:endParaRPr lang="en-CA" sz="1200" i="1"/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A6FF6D5-0CBD-3793-28CE-990D18356F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82339" y="676098"/>
              <a:ext cx="3921859" cy="89826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B05CD0C-42C2-C38C-AFE3-E1FC2276D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80313" y="703998"/>
              <a:ext cx="323885" cy="87036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A1063D06-FDEC-9F10-9F3C-B77BD78A26FF}"/>
              </a:ext>
            </a:extLst>
          </p:cNvPr>
          <p:cNvSpPr/>
          <p:nvPr/>
        </p:nvSpPr>
        <p:spPr>
          <a:xfrm>
            <a:off x="350462" y="81984"/>
            <a:ext cx="691763" cy="433442"/>
          </a:xfrm>
          <a:custGeom>
            <a:avLst/>
            <a:gdLst>
              <a:gd name="connsiteX0" fmla="*/ 0 w 691763"/>
              <a:gd name="connsiteY0" fmla="*/ 216721 h 433442"/>
              <a:gd name="connsiteX1" fmla="*/ 345882 w 691763"/>
              <a:gd name="connsiteY1" fmla="*/ 0 h 433442"/>
              <a:gd name="connsiteX2" fmla="*/ 691764 w 691763"/>
              <a:gd name="connsiteY2" fmla="*/ 216721 h 433442"/>
              <a:gd name="connsiteX3" fmla="*/ 345882 w 691763"/>
              <a:gd name="connsiteY3" fmla="*/ 433442 h 433442"/>
              <a:gd name="connsiteX4" fmla="*/ 0 w 691763"/>
              <a:gd name="connsiteY4" fmla="*/ 216721 h 43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763" h="433442" extrusionOk="0">
                <a:moveTo>
                  <a:pt x="0" y="216721"/>
                </a:moveTo>
                <a:cubicBezTo>
                  <a:pt x="13720" y="129693"/>
                  <a:pt x="147898" y="-1651"/>
                  <a:pt x="345882" y="0"/>
                </a:cubicBezTo>
                <a:cubicBezTo>
                  <a:pt x="533817" y="485"/>
                  <a:pt x="704401" y="92225"/>
                  <a:pt x="691764" y="216721"/>
                </a:cubicBezTo>
                <a:cubicBezTo>
                  <a:pt x="694304" y="345686"/>
                  <a:pt x="528120" y="410812"/>
                  <a:pt x="345882" y="433442"/>
                </a:cubicBezTo>
                <a:cubicBezTo>
                  <a:pt x="179190" y="431083"/>
                  <a:pt x="-7323" y="330164"/>
                  <a:pt x="0" y="216721"/>
                </a:cubicBezTo>
                <a:close/>
              </a:path>
            </a:pathLst>
          </a:custGeom>
          <a:noFill/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5265792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B7FC3F1-C822-224C-6E3D-880E8181484C}"/>
              </a:ext>
            </a:extLst>
          </p:cNvPr>
          <p:cNvGrpSpPr/>
          <p:nvPr/>
        </p:nvGrpSpPr>
        <p:grpSpPr>
          <a:xfrm>
            <a:off x="5400596" y="4411701"/>
            <a:ext cx="3274673" cy="713592"/>
            <a:chOff x="5128591" y="3928593"/>
            <a:chExt cx="3274673" cy="71359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4EBDBFF-5DAE-BE5B-E3FF-E3A3B183FA12}"/>
                </a:ext>
              </a:extLst>
            </p:cNvPr>
            <p:cNvGrpSpPr/>
            <p:nvPr/>
          </p:nvGrpSpPr>
          <p:grpSpPr>
            <a:xfrm>
              <a:off x="6342419" y="3928593"/>
              <a:ext cx="2060845" cy="713592"/>
              <a:chOff x="2679190" y="4298243"/>
              <a:chExt cx="2850190" cy="517229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99A6DAB-E85F-2DAF-96C6-9EE35EF76693}"/>
                  </a:ext>
                </a:extLst>
              </p:cNvPr>
              <p:cNvSpPr/>
              <p:nvPr/>
            </p:nvSpPr>
            <p:spPr>
              <a:xfrm>
                <a:off x="2679190" y="4298243"/>
                <a:ext cx="2780448" cy="51722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D1936B-2641-B6C7-3442-1E3E7CCDC601}"/>
                  </a:ext>
                </a:extLst>
              </p:cNvPr>
              <p:cNvSpPr txBox="1"/>
              <p:nvPr/>
            </p:nvSpPr>
            <p:spPr>
              <a:xfrm>
                <a:off x="2748932" y="4314501"/>
                <a:ext cx="2780448" cy="468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/>
                  <a:t>Try a fixed amount that is larger than Options A and B.</a:t>
                </a:r>
                <a:endParaRPr lang="en-CA" sz="1200" i="1"/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6991DFA-4470-19E2-E8E6-D744456B15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28591" y="4274189"/>
              <a:ext cx="1213828" cy="9107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6F0D3FD9-ACDE-185E-4E6A-6C5D5807A109}"/>
              </a:ext>
            </a:extLst>
          </p:cNvPr>
          <p:cNvSpPr/>
          <p:nvPr/>
        </p:nvSpPr>
        <p:spPr>
          <a:xfrm>
            <a:off x="336966" y="2006972"/>
            <a:ext cx="691763" cy="433442"/>
          </a:xfrm>
          <a:custGeom>
            <a:avLst/>
            <a:gdLst>
              <a:gd name="connsiteX0" fmla="*/ 0 w 691763"/>
              <a:gd name="connsiteY0" fmla="*/ 216721 h 433442"/>
              <a:gd name="connsiteX1" fmla="*/ 345882 w 691763"/>
              <a:gd name="connsiteY1" fmla="*/ 0 h 433442"/>
              <a:gd name="connsiteX2" fmla="*/ 691764 w 691763"/>
              <a:gd name="connsiteY2" fmla="*/ 216721 h 433442"/>
              <a:gd name="connsiteX3" fmla="*/ 345882 w 691763"/>
              <a:gd name="connsiteY3" fmla="*/ 433442 h 433442"/>
              <a:gd name="connsiteX4" fmla="*/ 0 w 691763"/>
              <a:gd name="connsiteY4" fmla="*/ 216721 h 43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763" h="433442" extrusionOk="0">
                <a:moveTo>
                  <a:pt x="0" y="216721"/>
                </a:moveTo>
                <a:cubicBezTo>
                  <a:pt x="13720" y="129693"/>
                  <a:pt x="147898" y="-1651"/>
                  <a:pt x="345882" y="0"/>
                </a:cubicBezTo>
                <a:cubicBezTo>
                  <a:pt x="533817" y="485"/>
                  <a:pt x="704401" y="92225"/>
                  <a:pt x="691764" y="216721"/>
                </a:cubicBezTo>
                <a:cubicBezTo>
                  <a:pt x="694304" y="345686"/>
                  <a:pt x="528120" y="410812"/>
                  <a:pt x="345882" y="433442"/>
                </a:cubicBezTo>
                <a:cubicBezTo>
                  <a:pt x="179190" y="431083"/>
                  <a:pt x="-7323" y="330164"/>
                  <a:pt x="0" y="216721"/>
                </a:cubicBezTo>
                <a:close/>
              </a:path>
            </a:pathLst>
          </a:custGeom>
          <a:noFill/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5265792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1BF49F1-DB22-9DA4-3ABC-DB3F683192BC}"/>
              </a:ext>
            </a:extLst>
          </p:cNvPr>
          <p:cNvSpPr/>
          <p:nvPr/>
        </p:nvSpPr>
        <p:spPr>
          <a:xfrm>
            <a:off x="400576" y="4224215"/>
            <a:ext cx="628153" cy="374972"/>
          </a:xfrm>
          <a:custGeom>
            <a:avLst/>
            <a:gdLst>
              <a:gd name="connsiteX0" fmla="*/ 0 w 628153"/>
              <a:gd name="connsiteY0" fmla="*/ 187486 h 374972"/>
              <a:gd name="connsiteX1" fmla="*/ 314077 w 628153"/>
              <a:gd name="connsiteY1" fmla="*/ 0 h 374972"/>
              <a:gd name="connsiteX2" fmla="*/ 628154 w 628153"/>
              <a:gd name="connsiteY2" fmla="*/ 187486 h 374972"/>
              <a:gd name="connsiteX3" fmla="*/ 314077 w 628153"/>
              <a:gd name="connsiteY3" fmla="*/ 374972 h 374972"/>
              <a:gd name="connsiteX4" fmla="*/ 0 w 628153"/>
              <a:gd name="connsiteY4" fmla="*/ 187486 h 37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153" h="374972" extrusionOk="0">
                <a:moveTo>
                  <a:pt x="0" y="187486"/>
                </a:moveTo>
                <a:cubicBezTo>
                  <a:pt x="8771" y="104824"/>
                  <a:pt x="107334" y="-7896"/>
                  <a:pt x="314077" y="0"/>
                </a:cubicBezTo>
                <a:cubicBezTo>
                  <a:pt x="466287" y="3336"/>
                  <a:pt x="638931" y="79843"/>
                  <a:pt x="628154" y="187486"/>
                </a:cubicBezTo>
                <a:cubicBezTo>
                  <a:pt x="637050" y="323506"/>
                  <a:pt x="475278" y="343400"/>
                  <a:pt x="314077" y="374972"/>
                </a:cubicBezTo>
                <a:cubicBezTo>
                  <a:pt x="155334" y="373545"/>
                  <a:pt x="-3300" y="288216"/>
                  <a:pt x="0" y="187486"/>
                </a:cubicBezTo>
                <a:close/>
              </a:path>
            </a:pathLst>
          </a:custGeom>
          <a:noFill/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5265792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B8380E9-DB26-B5A1-BAEA-2C6F8D407AF1}"/>
              </a:ext>
            </a:extLst>
          </p:cNvPr>
          <p:cNvGrpSpPr/>
          <p:nvPr/>
        </p:nvGrpSpPr>
        <p:grpSpPr>
          <a:xfrm>
            <a:off x="1205587" y="5346421"/>
            <a:ext cx="1900362" cy="431743"/>
            <a:chOff x="1398978" y="4767687"/>
            <a:chExt cx="1900362" cy="43174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7BD058B-C96B-72CD-DB5C-D0023FC97DC2}"/>
                </a:ext>
              </a:extLst>
            </p:cNvPr>
            <p:cNvGrpSpPr/>
            <p:nvPr/>
          </p:nvGrpSpPr>
          <p:grpSpPr>
            <a:xfrm>
              <a:off x="1910584" y="4767687"/>
              <a:ext cx="1388756" cy="431743"/>
              <a:chOff x="2679190" y="4298243"/>
              <a:chExt cx="3230281" cy="517229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AFD92E79-2A2E-CE92-FDB5-FD61C6F68E98}"/>
                  </a:ext>
                </a:extLst>
              </p:cNvPr>
              <p:cNvSpPr/>
              <p:nvPr/>
            </p:nvSpPr>
            <p:spPr>
              <a:xfrm>
                <a:off x="2679190" y="4298243"/>
                <a:ext cx="2780448" cy="51722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A0AB494-DCEC-83C9-9F56-560719240A3D}"/>
                  </a:ext>
                </a:extLst>
              </p:cNvPr>
              <p:cNvSpPr txBox="1"/>
              <p:nvPr/>
            </p:nvSpPr>
            <p:spPr>
              <a:xfrm>
                <a:off x="2691353" y="4390934"/>
                <a:ext cx="3218118" cy="331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/>
                  <a:t>Hit “Calculate”</a:t>
                </a:r>
              </a:p>
            </p:txBody>
          </p: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C69B1E2-46E0-4E8C-9063-900604EE76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8978" y="4938021"/>
              <a:ext cx="511606" cy="9107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58B422EC-262F-2BA6-42F8-C3CE7D651A35}"/>
              </a:ext>
            </a:extLst>
          </p:cNvPr>
          <p:cNvSpPr/>
          <p:nvPr/>
        </p:nvSpPr>
        <p:spPr>
          <a:xfrm>
            <a:off x="682846" y="5961786"/>
            <a:ext cx="7941995" cy="198231"/>
          </a:xfrm>
          <a:prstGeom prst="rect">
            <a:avLst/>
          </a:prstGeom>
          <a:solidFill>
            <a:srgbClr val="FFFF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E59B107-5C8D-6949-01EB-55B13A4A0B46}"/>
              </a:ext>
            </a:extLst>
          </p:cNvPr>
          <p:cNvSpPr/>
          <p:nvPr/>
        </p:nvSpPr>
        <p:spPr>
          <a:xfrm>
            <a:off x="282695" y="6167515"/>
            <a:ext cx="5687799" cy="198231"/>
          </a:xfrm>
          <a:prstGeom prst="rect">
            <a:avLst/>
          </a:prstGeom>
          <a:solidFill>
            <a:srgbClr val="FFFF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571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6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C2ACD8B-ED87-0778-ABFC-97F3F75E4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8" t="38772" r="5416" b="35761"/>
          <a:stretch/>
        </p:blipFill>
        <p:spPr>
          <a:xfrm>
            <a:off x="30355" y="16799"/>
            <a:ext cx="7313162" cy="683056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D5645BB-C2F7-B9DF-7E31-D06974830AD7}"/>
              </a:ext>
            </a:extLst>
          </p:cNvPr>
          <p:cNvGrpSpPr/>
          <p:nvPr/>
        </p:nvGrpSpPr>
        <p:grpSpPr>
          <a:xfrm>
            <a:off x="7276972" y="1228325"/>
            <a:ext cx="1732643" cy="1432638"/>
            <a:chOff x="7283767" y="628382"/>
            <a:chExt cx="1732643" cy="143263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7B06E15-1775-2E2C-A2EE-9B9485B68631}"/>
                </a:ext>
              </a:extLst>
            </p:cNvPr>
            <p:cNvGrpSpPr/>
            <p:nvPr/>
          </p:nvGrpSpPr>
          <p:grpSpPr>
            <a:xfrm>
              <a:off x="7283767" y="1282606"/>
              <a:ext cx="1732643" cy="778414"/>
              <a:chOff x="2748932" y="4445012"/>
              <a:chExt cx="2889404" cy="33746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1F3B0C6-9DCE-143E-8500-C918456E01F0}"/>
                  </a:ext>
                </a:extLst>
              </p:cNvPr>
              <p:cNvSpPr/>
              <p:nvPr/>
            </p:nvSpPr>
            <p:spPr>
              <a:xfrm>
                <a:off x="2748932" y="4445012"/>
                <a:ext cx="2780448" cy="3374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DD5B65-D3AD-3593-648C-6D529D7DC0BB}"/>
                  </a:ext>
                </a:extLst>
              </p:cNvPr>
              <p:cNvSpPr txBox="1"/>
              <p:nvPr/>
            </p:nvSpPr>
            <p:spPr>
              <a:xfrm>
                <a:off x="2857888" y="4468429"/>
                <a:ext cx="2780448" cy="28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/>
                  <a:t>You will see the results for Options A, B, and C.</a:t>
                </a:r>
              </a:p>
            </p:txBody>
          </p:sp>
        </p:grpSp>
        <p:pic>
          <p:nvPicPr>
            <p:cNvPr id="7" name="Graphic 6" descr="Line arrow: Counter-clockwise curve with solid fill">
              <a:extLst>
                <a:ext uri="{FF2B5EF4-FFF2-40B4-BE49-F238E27FC236}">
                  <a16:creationId xmlns:a16="http://schemas.microsoft.com/office/drawing/2014/main" id="{3D47B9B9-20C8-4668-EC17-FE81DDF2A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8027122" flipH="1" flipV="1">
              <a:off x="7391194" y="628382"/>
              <a:ext cx="752655" cy="75265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B1BF1E-43C9-A550-F53C-710395DC354B}"/>
              </a:ext>
            </a:extLst>
          </p:cNvPr>
          <p:cNvGrpSpPr/>
          <p:nvPr/>
        </p:nvGrpSpPr>
        <p:grpSpPr>
          <a:xfrm>
            <a:off x="7343517" y="3162475"/>
            <a:ext cx="1785810" cy="985239"/>
            <a:chOff x="7343517" y="3162475"/>
            <a:chExt cx="1785810" cy="9852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78D6A04-E451-081E-B92A-BA04402E821A}"/>
                </a:ext>
              </a:extLst>
            </p:cNvPr>
            <p:cNvGrpSpPr/>
            <p:nvPr/>
          </p:nvGrpSpPr>
          <p:grpSpPr>
            <a:xfrm>
              <a:off x="7343517" y="3816700"/>
              <a:ext cx="1785810" cy="331014"/>
              <a:chOff x="2748932" y="4445012"/>
              <a:chExt cx="2978070" cy="143502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E08FDE1-6D1C-B46A-BE49-93B9BFB0799E}"/>
                  </a:ext>
                </a:extLst>
              </p:cNvPr>
              <p:cNvSpPr/>
              <p:nvPr/>
            </p:nvSpPr>
            <p:spPr>
              <a:xfrm>
                <a:off x="2748932" y="4445012"/>
                <a:ext cx="2780448" cy="14350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F418E4-1835-6BC5-634B-EE10945AA8D8}"/>
                  </a:ext>
                </a:extLst>
              </p:cNvPr>
              <p:cNvSpPr txBox="1"/>
              <p:nvPr/>
            </p:nvSpPr>
            <p:spPr>
              <a:xfrm>
                <a:off x="2946554" y="4456905"/>
                <a:ext cx="2780448" cy="120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/>
                  <a:t>…and explanation</a:t>
                </a:r>
              </a:p>
            </p:txBody>
          </p:sp>
        </p:grpSp>
        <p:pic>
          <p:nvPicPr>
            <p:cNvPr id="11" name="Graphic 10" descr="Line arrow: Counter-clockwise curve with solid fill">
              <a:extLst>
                <a:ext uri="{FF2B5EF4-FFF2-40B4-BE49-F238E27FC236}">
                  <a16:creationId xmlns:a16="http://schemas.microsoft.com/office/drawing/2014/main" id="{79CFB36D-C4E8-7A5C-EED5-DCBAEE541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8027122" flipH="1" flipV="1">
              <a:off x="7400144" y="3162475"/>
              <a:ext cx="752655" cy="75265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7AEA27-D832-C181-F539-FA7A57F3AD3D}"/>
              </a:ext>
            </a:extLst>
          </p:cNvPr>
          <p:cNvGrpSpPr/>
          <p:nvPr/>
        </p:nvGrpSpPr>
        <p:grpSpPr>
          <a:xfrm>
            <a:off x="7399512" y="4994978"/>
            <a:ext cx="1760926" cy="1044624"/>
            <a:chOff x="7399512" y="4994978"/>
            <a:chExt cx="1760926" cy="10446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3A9DFF-1440-430C-0D12-17265C068978}"/>
                </a:ext>
              </a:extLst>
            </p:cNvPr>
            <p:cNvGrpSpPr/>
            <p:nvPr/>
          </p:nvGrpSpPr>
          <p:grpSpPr>
            <a:xfrm>
              <a:off x="7427796" y="5650395"/>
              <a:ext cx="1732642" cy="389207"/>
              <a:chOff x="2748934" y="4445012"/>
              <a:chExt cx="2889402" cy="16873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1374B48-18E0-B94E-01D5-4FA0660C4386}"/>
                  </a:ext>
                </a:extLst>
              </p:cNvPr>
              <p:cNvSpPr/>
              <p:nvPr/>
            </p:nvSpPr>
            <p:spPr>
              <a:xfrm>
                <a:off x="2748934" y="4445012"/>
                <a:ext cx="2169984" cy="16873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3A80D3-39E8-80C0-2488-DF5D455189E2}"/>
                  </a:ext>
                </a:extLst>
              </p:cNvPr>
              <p:cNvSpPr txBox="1"/>
              <p:nvPr/>
            </p:nvSpPr>
            <p:spPr>
              <a:xfrm>
                <a:off x="2857888" y="4468429"/>
                <a:ext cx="2780448" cy="120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/>
                  <a:t>…and graphs.</a:t>
                </a:r>
              </a:p>
            </p:txBody>
          </p:sp>
        </p:grpSp>
        <p:pic>
          <p:nvPicPr>
            <p:cNvPr id="15" name="Graphic 14" descr="Line arrow: Counter-clockwise curve with solid fill">
              <a:extLst>
                <a:ext uri="{FF2B5EF4-FFF2-40B4-BE49-F238E27FC236}">
                  <a16:creationId xmlns:a16="http://schemas.microsoft.com/office/drawing/2014/main" id="{80C0933E-925C-8B08-2EE6-3ADD273B0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8027122" flipH="1" flipV="1">
              <a:off x="7399512" y="4994978"/>
              <a:ext cx="752655" cy="75265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C8C787-E32D-D848-8D1E-03A91348D609}"/>
              </a:ext>
            </a:extLst>
          </p:cNvPr>
          <p:cNvGrpSpPr/>
          <p:nvPr/>
        </p:nvGrpSpPr>
        <p:grpSpPr>
          <a:xfrm>
            <a:off x="7183541" y="202591"/>
            <a:ext cx="1789750" cy="778414"/>
            <a:chOff x="-990689" y="4971992"/>
            <a:chExt cx="2835195" cy="33746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602443F-7A81-DED7-E5E0-85D0E07EDBB5}"/>
                </a:ext>
              </a:extLst>
            </p:cNvPr>
            <p:cNvSpPr/>
            <p:nvPr/>
          </p:nvSpPr>
          <p:spPr>
            <a:xfrm>
              <a:off x="-990689" y="4971992"/>
              <a:ext cx="2780448" cy="33746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6FAD38-5BBB-EAC0-8927-FCC76967F1FD}"/>
                </a:ext>
              </a:extLst>
            </p:cNvPr>
            <p:cNvSpPr txBox="1"/>
            <p:nvPr/>
          </p:nvSpPr>
          <p:spPr>
            <a:xfrm>
              <a:off x="-935942" y="4991301"/>
              <a:ext cx="2780448" cy="28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/>
                <a:t>Your numbers will be different from this example.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070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Credit Cards and Compound Interest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en-US" sz="2000"/>
              <a:t>Scroll down and you will find more tips and tricks: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/>
          </a:p>
          <a:p>
            <a:pPr marL="342900" indent="-342900">
              <a:lnSpc>
                <a:spcPts val="2500"/>
              </a:lnSpc>
            </a:pPr>
            <a:r>
              <a:rPr lang="en-US" sz="2000" b="1"/>
              <a:t>“Other Saving Strategies” section: </a:t>
            </a:r>
            <a:r>
              <a:rPr lang="en-US" sz="2000"/>
              <a:t>Gives you personalized advice on how to repay your credit card balance.</a:t>
            </a:r>
          </a:p>
          <a:p>
            <a:pPr marL="342900" indent="-342900">
              <a:lnSpc>
                <a:spcPts val="2500"/>
              </a:lnSpc>
            </a:pPr>
            <a:endParaRPr lang="en-US" sz="2000"/>
          </a:p>
          <a:p>
            <a:pPr marL="342900" indent="-342900">
              <a:lnSpc>
                <a:spcPts val="2500"/>
              </a:lnSpc>
            </a:pPr>
            <a:r>
              <a:rPr lang="en-US" sz="2000" b="1"/>
              <a:t>“For More Information” section: </a:t>
            </a:r>
            <a:r>
              <a:rPr lang="en-US" sz="2000"/>
              <a:t>Includes other tools to help you choose the right credit card and compare credit cards.</a:t>
            </a:r>
          </a:p>
        </p:txBody>
      </p:sp>
    </p:spTree>
    <p:extLst>
      <p:ext uri="{BB962C8B-B14F-4D97-AF65-F5344CB8AC3E}">
        <p14:creationId xmlns:p14="http://schemas.microsoft.com/office/powerpoint/2010/main" val="1179069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Credit Cards and Compound Interest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/>
              <a:t>Go back to the </a:t>
            </a:r>
            <a:r>
              <a:rPr lang="en-US" sz="2000" b="1"/>
              <a:t>Credit Card Payment Calculator </a:t>
            </a:r>
            <a:r>
              <a:rPr lang="en-US" sz="2000"/>
              <a:t>and test out different numbers: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/>
              <a:t>Try changing Option B: Increase or decrease the “additional monthly amount”.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/>
              <a:t>Try changing Option C: Increase or decrease the “fixed monthly payment”.</a:t>
            </a:r>
          </a:p>
          <a:p>
            <a:pPr marL="342900" indent="-342900">
              <a:lnSpc>
                <a:spcPts val="2400"/>
              </a:lnSpc>
            </a:pPr>
            <a:endParaRPr lang="en-US" sz="2000"/>
          </a:p>
          <a:p>
            <a:pPr marL="0" indent="0">
              <a:lnSpc>
                <a:spcPts val="2400"/>
              </a:lnSpc>
              <a:buNone/>
            </a:pPr>
            <a:r>
              <a:rPr lang="en-US" sz="2000"/>
              <a:t>How does the change affect…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/>
              <a:t>The time it takes to pay off the credit card balance?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/>
              <a:t>The interest paid?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/>
              <a:t>The amount saved?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/>
              <a:t>The time saved?</a:t>
            </a:r>
          </a:p>
          <a:p>
            <a:pPr marL="342900" indent="-342900">
              <a:lnSpc>
                <a:spcPts val="2400"/>
              </a:lnSpc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81748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Student Reflection #2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>
                <a:cs typeface="Arial"/>
              </a:rPr>
              <a:t>After you tested out different numbers for Options B and C, input monthly payments that are realistic for you. Then, complete “Student Reflection #2” on your activity sheet.</a:t>
            </a:r>
          </a:p>
        </p:txBody>
      </p:sp>
    </p:spTree>
    <p:extLst>
      <p:ext uri="{BB962C8B-B14F-4D97-AF65-F5344CB8AC3E}">
        <p14:creationId xmlns:p14="http://schemas.microsoft.com/office/powerpoint/2010/main" val="3910206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Wrap-Up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71625"/>
            <a:ext cx="8638967" cy="4648422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>
                <a:solidFill>
                  <a:schemeClr val="accent4"/>
                </a:solidFill>
              </a:rPr>
              <a:t>When we understand our options, we can make informed decisions, and feel more in control of our finances! </a:t>
            </a:r>
          </a:p>
        </p:txBody>
      </p:sp>
    </p:spTree>
    <p:extLst>
      <p:ext uri="{BB962C8B-B14F-4D97-AF65-F5344CB8AC3E}">
        <p14:creationId xmlns:p14="http://schemas.microsoft.com/office/powerpoint/2010/main" val="6201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A Special Note for Teachers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853656-CD7E-E42D-9884-228304ED3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 r="1182"/>
          <a:stretch/>
        </p:blipFill>
        <p:spPr>
          <a:xfrm>
            <a:off x="1803929" y="1613855"/>
            <a:ext cx="5533920" cy="46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Let’s apply our knowledge of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compound interest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to a real-life situation: managing our credit card bill.</a:t>
            </a: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Credit cards are a very convenient way to make purchases. Using them helps build our credit score. </a:t>
            </a: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But if we are not careful, we can easily slip into debt.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5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lesson…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We will learn:</a:t>
            </a: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How credit card debt grows.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 options you have to repay your credit card bills.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 have the power to control your finances!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Credit Cards and Compound Interest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en-US" sz="2000"/>
              <a:t>When you make purchases on a credit card, you are borrowing money from the bank. </a:t>
            </a:r>
            <a:r>
              <a:rPr lang="en-US" sz="2000" b="1"/>
              <a:t>You must pay the money back, plus interest.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/>
          </a:p>
          <a:p>
            <a:pPr marL="0" indent="0">
              <a:lnSpc>
                <a:spcPts val="2500"/>
              </a:lnSpc>
              <a:buNone/>
            </a:pPr>
            <a:r>
              <a:rPr lang="en-US" sz="2000"/>
              <a:t>	  </a:t>
            </a:r>
          </a:p>
          <a:p>
            <a:pPr marL="0" indent="0" algn="ctr">
              <a:lnSpc>
                <a:spcPts val="2500"/>
              </a:lnSpc>
              <a:buNone/>
            </a:pPr>
            <a:r>
              <a:rPr lang="en-US" sz="2000"/>
              <a:t>       What is the </a:t>
            </a:r>
            <a:r>
              <a:rPr lang="en-US" sz="2000" b="1"/>
              <a:t>quickest</a:t>
            </a:r>
            <a:r>
              <a:rPr lang="en-US" sz="2000"/>
              <a:t> way to pay back your credit card bill?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>
              <a:cs typeface="Arial"/>
            </a:endParaRPr>
          </a:p>
          <a:p>
            <a:pPr marL="0" indent="0" algn="ctr">
              <a:lnSpc>
                <a:spcPts val="2500"/>
              </a:lnSpc>
              <a:buNone/>
            </a:pPr>
            <a:endParaRPr lang="en-US" sz="2000" b="1">
              <a:solidFill>
                <a:schemeClr val="accent1"/>
              </a:solidFill>
              <a:cs typeface="Arial"/>
            </a:endParaRPr>
          </a:p>
          <a:p>
            <a:pPr marL="0" indent="0" algn="ctr">
              <a:lnSpc>
                <a:spcPts val="2500"/>
              </a:lnSpc>
              <a:buNone/>
            </a:pPr>
            <a:r>
              <a:rPr lang="en-US" sz="2000" b="1">
                <a:solidFill>
                  <a:schemeClr val="accent1"/>
                </a:solidFill>
              </a:rPr>
              <a:t>The best option: </a:t>
            </a:r>
            <a:br>
              <a:rPr lang="en-US" sz="2000" b="1">
                <a:solidFill>
                  <a:schemeClr val="accent1"/>
                </a:solidFill>
              </a:rPr>
            </a:br>
            <a:r>
              <a:rPr lang="en-US" sz="2000">
                <a:solidFill>
                  <a:schemeClr val="accent1"/>
                </a:solidFill>
                <a:cs typeface="Arial"/>
              </a:rPr>
              <a:t>Pay the </a:t>
            </a:r>
            <a:r>
              <a:rPr lang="en-US" sz="2000">
                <a:solidFill>
                  <a:schemeClr val="accent1"/>
                </a:solidFill>
              </a:rPr>
              <a:t>full </a:t>
            </a:r>
            <a:r>
              <a:rPr lang="en-US" sz="2000">
                <a:solidFill>
                  <a:schemeClr val="accent1"/>
                </a:solidFill>
                <a:cs typeface="Arial"/>
              </a:rPr>
              <a:t>amount (balance) each month! You </a:t>
            </a:r>
            <a:r>
              <a:rPr lang="en-US" sz="2000">
                <a:solidFill>
                  <a:schemeClr val="accent1"/>
                </a:solidFill>
              </a:rPr>
              <a:t>will not </a:t>
            </a:r>
            <a:r>
              <a:rPr lang="en-US" sz="2000">
                <a:solidFill>
                  <a:schemeClr val="accent1"/>
                </a:solidFill>
                <a:cs typeface="Arial"/>
              </a:rPr>
              <a:t>incur any interest!</a:t>
            </a:r>
            <a:endParaRPr lang="en-US" sz="2000" b="1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53C1A-BFB8-950C-993B-E4D1F4EC2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06" y="2758680"/>
            <a:ext cx="861791" cy="8878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67B283-4542-CAFC-DA6E-56D66C1CDBE6}"/>
              </a:ext>
            </a:extLst>
          </p:cNvPr>
          <p:cNvCxnSpPr>
            <a:cxnSpLocks/>
          </p:cNvCxnSpPr>
          <p:nvPr/>
        </p:nvCxnSpPr>
        <p:spPr>
          <a:xfrm>
            <a:off x="6248875" y="4931362"/>
            <a:ext cx="36945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9306F0-B963-D7AF-900E-372C55DD1D63}"/>
              </a:ext>
            </a:extLst>
          </p:cNvPr>
          <p:cNvCxnSpPr>
            <a:cxnSpLocks/>
          </p:cNvCxnSpPr>
          <p:nvPr/>
        </p:nvCxnSpPr>
        <p:spPr>
          <a:xfrm>
            <a:off x="1790725" y="4938293"/>
            <a:ext cx="1980289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1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9494" y="365125"/>
            <a:ext cx="8639175" cy="1325563"/>
          </a:xfrm>
        </p:spPr>
        <p:txBody>
          <a:bodyPr>
            <a:normAutofit/>
          </a:bodyPr>
          <a:lstStyle/>
          <a:p>
            <a:r>
              <a:rPr lang="en-CA" sz="3600">
                <a:solidFill>
                  <a:schemeClr val="dk2"/>
                </a:solidFill>
              </a:rPr>
              <a:t>Credit Cards and Compound Interest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1CEBD-BD45-4B2C-A484-2E16A5165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51" r="886" b="5052"/>
          <a:stretch/>
        </p:blipFill>
        <p:spPr>
          <a:xfrm>
            <a:off x="1253531" y="1398849"/>
            <a:ext cx="6634716" cy="162989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5D3C073-A1C2-DB20-FF52-B970A026D2E7}"/>
              </a:ext>
            </a:extLst>
          </p:cNvPr>
          <p:cNvGrpSpPr/>
          <p:nvPr/>
        </p:nvGrpSpPr>
        <p:grpSpPr>
          <a:xfrm>
            <a:off x="638348" y="3124726"/>
            <a:ext cx="6506720" cy="3936474"/>
            <a:chOff x="1180210" y="3188524"/>
            <a:chExt cx="6634716" cy="390794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2DC0EC1-1177-83A4-DA8A-3F8453F7E8E2}"/>
                </a:ext>
              </a:extLst>
            </p:cNvPr>
            <p:cNvGrpSpPr/>
            <p:nvPr/>
          </p:nvGrpSpPr>
          <p:grpSpPr>
            <a:xfrm>
              <a:off x="1180210" y="3188524"/>
              <a:ext cx="6634716" cy="3882127"/>
              <a:chOff x="1180210" y="3188524"/>
              <a:chExt cx="6634716" cy="388212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2DBDC37-EA13-55E4-5C63-5F8F84576504}"/>
                  </a:ext>
                </a:extLst>
              </p:cNvPr>
              <p:cNvSpPr/>
              <p:nvPr/>
            </p:nvSpPr>
            <p:spPr>
              <a:xfrm>
                <a:off x="1180210" y="3188524"/>
                <a:ext cx="6634716" cy="3882127"/>
              </a:xfrm>
              <a:prstGeom prst="rect">
                <a:avLst/>
              </a:prstGeom>
              <a:solidFill>
                <a:schemeClr val="tx2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EDE477-27C9-1C54-6342-6192215EEAC0}"/>
                  </a:ext>
                </a:extLst>
              </p:cNvPr>
              <p:cNvSpPr txBox="1"/>
              <p:nvPr/>
            </p:nvSpPr>
            <p:spPr>
              <a:xfrm>
                <a:off x="1329073" y="3275272"/>
                <a:ext cx="24955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/>
                  <a:t>Credit Card Statement</a:t>
                </a:r>
                <a:endParaRPr lang="en-CA" sz="1600" b="1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18B8D2-5660-B76D-F61C-70DB6C01572A}"/>
                  </a:ext>
                </a:extLst>
              </p:cNvPr>
              <p:cNvSpPr txBox="1"/>
              <p:nvPr/>
            </p:nvSpPr>
            <p:spPr>
              <a:xfrm>
                <a:off x="1329072" y="3790450"/>
                <a:ext cx="2853314" cy="276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/>
                  <a:t>TRANSACTIONS</a:t>
                </a:r>
                <a:endParaRPr lang="en-CA" sz="1200" b="1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5E86047-9CCC-B116-C35F-707C70B7CDBB}"/>
                  </a:ext>
                </a:extLst>
              </p:cNvPr>
              <p:cNvSpPr/>
              <p:nvPr/>
            </p:nvSpPr>
            <p:spPr>
              <a:xfrm>
                <a:off x="1329073" y="4190337"/>
                <a:ext cx="2853313" cy="17492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AAC871F-7F78-3A32-45DE-2D1797B663F9}"/>
                  </a:ext>
                </a:extLst>
              </p:cNvPr>
              <p:cNvSpPr/>
              <p:nvPr/>
            </p:nvSpPr>
            <p:spPr>
              <a:xfrm>
                <a:off x="1329073" y="4465625"/>
                <a:ext cx="2853313" cy="17492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46213EA-5D35-DF0D-92AA-806BB6D022D9}"/>
                  </a:ext>
                </a:extLst>
              </p:cNvPr>
              <p:cNvSpPr/>
              <p:nvPr/>
            </p:nvSpPr>
            <p:spPr>
              <a:xfrm>
                <a:off x="1329073" y="4753829"/>
                <a:ext cx="2853313" cy="17492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9FCF66-C446-40C0-8C71-0B60F70D46C2}"/>
                  </a:ext>
                </a:extLst>
              </p:cNvPr>
              <p:cNvSpPr/>
              <p:nvPr/>
            </p:nvSpPr>
            <p:spPr>
              <a:xfrm>
                <a:off x="1340105" y="5025526"/>
                <a:ext cx="2853313" cy="17492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6704E4C-D53C-F445-A7D4-F1F591CA0D05}"/>
                  </a:ext>
                </a:extLst>
              </p:cNvPr>
              <p:cNvSpPr/>
              <p:nvPr/>
            </p:nvSpPr>
            <p:spPr>
              <a:xfrm>
                <a:off x="1340105" y="5300814"/>
                <a:ext cx="2853313" cy="17492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14103C1-C43B-E173-9E16-523A15F445EC}"/>
                  </a:ext>
                </a:extLst>
              </p:cNvPr>
              <p:cNvSpPr/>
              <p:nvPr/>
            </p:nvSpPr>
            <p:spPr>
              <a:xfrm>
                <a:off x="1340105" y="5589018"/>
                <a:ext cx="2853313" cy="17492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A9BD45B-4E5E-337A-7264-DDAA5E415D17}"/>
                  </a:ext>
                </a:extLst>
              </p:cNvPr>
              <p:cNvCxnSpPr/>
              <p:nvPr/>
            </p:nvCxnSpPr>
            <p:spPr>
              <a:xfrm>
                <a:off x="1329073" y="5890437"/>
                <a:ext cx="28643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90F770-1CB5-7B7B-8D74-444409CA5875}"/>
                  </a:ext>
                </a:extLst>
              </p:cNvPr>
              <p:cNvSpPr txBox="1"/>
              <p:nvPr/>
            </p:nvSpPr>
            <p:spPr>
              <a:xfrm>
                <a:off x="1248885" y="5946048"/>
                <a:ext cx="310777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b="1"/>
                  <a:t>TOTAL NEW BALANCE                   $556.72</a:t>
                </a:r>
                <a:endParaRPr lang="en-CA" sz="1100" b="1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C13D4B-426A-F2F3-5C49-BC28E4A4F239}"/>
                </a:ext>
              </a:extLst>
            </p:cNvPr>
            <p:cNvSpPr/>
            <p:nvPr/>
          </p:nvSpPr>
          <p:spPr>
            <a:xfrm>
              <a:off x="4478843" y="3214337"/>
              <a:ext cx="3317358" cy="3882127"/>
            </a:xfrm>
            <a:prstGeom prst="rect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64EEB0-572A-F7F6-6D23-AA72838FC118}"/>
                </a:ext>
              </a:extLst>
            </p:cNvPr>
            <p:cNvSpPr txBox="1"/>
            <p:nvPr/>
          </p:nvSpPr>
          <p:spPr>
            <a:xfrm>
              <a:off x="4570889" y="3418450"/>
              <a:ext cx="3103126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/>
                <a:t>ACCOUNT SUMMARY</a:t>
              </a:r>
              <a:endParaRPr lang="en-CA" sz="1200" b="1"/>
            </a:p>
          </p:txBody>
        </p:sp>
      </p:grp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5D9D047-D84D-D86C-88AE-44621D592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94614"/>
              </p:ext>
            </p:extLst>
          </p:nvPr>
        </p:nvGraphicFramePr>
        <p:xfrm>
          <a:off x="3914204" y="3752517"/>
          <a:ext cx="3103128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8888">
                  <a:extLst>
                    <a:ext uri="{9D8B030D-6E8A-4147-A177-3AD203B41FA5}">
                      <a16:colId xmlns:a16="http://schemas.microsoft.com/office/drawing/2014/main" val="169712474"/>
                    </a:ext>
                  </a:extLst>
                </a:gridCol>
                <a:gridCol w="954240">
                  <a:extLst>
                    <a:ext uri="{9D8B030D-6E8A-4147-A177-3AD203B41FA5}">
                      <a16:colId xmlns:a16="http://schemas.microsoft.com/office/drawing/2014/main" val="1779113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Previous Balance</a:t>
                      </a:r>
                      <a:endParaRPr lang="en-CA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02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Payments and Other Credits</a:t>
                      </a:r>
                      <a:endParaRPr lang="en-CA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796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Purchases and Debits</a:t>
                      </a:r>
                      <a:endParaRPr lang="en-CA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6189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Interest</a:t>
                      </a:r>
                      <a:endParaRPr lang="en-CA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793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Fees</a:t>
                      </a:r>
                      <a:endParaRPr lang="en-CA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8099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TOTAL NEW BALANCE</a:t>
                      </a:r>
                      <a:endParaRPr lang="en-CA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$ 556.72</a:t>
                      </a:r>
                      <a:endParaRPr lang="en-CA" sz="1200" b="1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2613585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B7C1D0C4-B3DD-4645-DF18-CD011C6D0788}"/>
              </a:ext>
            </a:extLst>
          </p:cNvPr>
          <p:cNvSpPr/>
          <p:nvPr/>
        </p:nvSpPr>
        <p:spPr>
          <a:xfrm>
            <a:off x="5973247" y="4206147"/>
            <a:ext cx="942755" cy="1749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2AB538-F9E4-FA1A-6E67-DA959BCD19D5}"/>
              </a:ext>
            </a:extLst>
          </p:cNvPr>
          <p:cNvSpPr/>
          <p:nvPr/>
        </p:nvSpPr>
        <p:spPr>
          <a:xfrm>
            <a:off x="5970439" y="3856480"/>
            <a:ext cx="942755" cy="1749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DDCD2D-2829-8E3B-256D-B01B334E860E}"/>
              </a:ext>
            </a:extLst>
          </p:cNvPr>
          <p:cNvSpPr/>
          <p:nvPr/>
        </p:nvSpPr>
        <p:spPr>
          <a:xfrm>
            <a:off x="5970972" y="4911789"/>
            <a:ext cx="942755" cy="1749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6C7AD0-0B57-F2AD-E3E8-9D191804B954}"/>
              </a:ext>
            </a:extLst>
          </p:cNvPr>
          <p:cNvSpPr/>
          <p:nvPr/>
        </p:nvSpPr>
        <p:spPr>
          <a:xfrm>
            <a:off x="5968164" y="4562122"/>
            <a:ext cx="942755" cy="1749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050619-9E50-C4F9-5447-7B551E698BB1}"/>
              </a:ext>
            </a:extLst>
          </p:cNvPr>
          <p:cNvSpPr/>
          <p:nvPr/>
        </p:nvSpPr>
        <p:spPr>
          <a:xfrm>
            <a:off x="5973247" y="5278817"/>
            <a:ext cx="942755" cy="1749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095195-3EBD-E482-DCA2-08C3D7CC8EE4}"/>
              </a:ext>
            </a:extLst>
          </p:cNvPr>
          <p:cNvSpPr/>
          <p:nvPr/>
        </p:nvSpPr>
        <p:spPr>
          <a:xfrm>
            <a:off x="638348" y="5892355"/>
            <a:ext cx="2864346" cy="25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8A58DB-6188-6A92-977D-39400F73B5EA}"/>
              </a:ext>
            </a:extLst>
          </p:cNvPr>
          <p:cNvSpPr/>
          <p:nvPr/>
        </p:nvSpPr>
        <p:spPr>
          <a:xfrm>
            <a:off x="3965253" y="5667110"/>
            <a:ext cx="3012550" cy="2481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ABA7AE0-FCBF-67DA-D052-FB339D550D3D}"/>
              </a:ext>
            </a:extLst>
          </p:cNvPr>
          <p:cNvCxnSpPr>
            <a:cxnSpLocks/>
          </p:cNvCxnSpPr>
          <p:nvPr/>
        </p:nvCxnSpPr>
        <p:spPr>
          <a:xfrm flipH="1">
            <a:off x="7037360" y="5453746"/>
            <a:ext cx="393133" cy="3609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32BE27C-2CB7-4448-C55A-BCE301972EA2}"/>
              </a:ext>
            </a:extLst>
          </p:cNvPr>
          <p:cNvSpPr txBox="1"/>
          <p:nvPr/>
        </p:nvSpPr>
        <p:spPr>
          <a:xfrm>
            <a:off x="7244359" y="4484090"/>
            <a:ext cx="1794877" cy="95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Pay the “Total New Balance” in full, you will not incur any interest!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63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Credit Cards and Compound Interest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/>
              <a:t>What if you cannot pay your credit card bill in full? There are two possible scenarios: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/>
              <a:t>You cannot pay your credit card bill at all.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/>
              <a:t>You make small monthly payments.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/>
          </a:p>
          <a:p>
            <a:pPr marL="0" indent="0">
              <a:lnSpc>
                <a:spcPts val="2400"/>
              </a:lnSpc>
              <a:buNone/>
            </a:pPr>
            <a:r>
              <a:rPr lang="en-US" sz="2000" b="1">
                <a:solidFill>
                  <a:schemeClr val="accent1"/>
                </a:solidFill>
                <a:cs typeface="Arial"/>
              </a:rPr>
              <a:t>The purchases on your credit card will start incurring interest.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>
                <a:cs typeface="Arial"/>
              </a:rPr>
              <a:t>Because credit cards charge </a:t>
            </a:r>
            <a:r>
              <a:rPr lang="en-US" sz="2000" b="1">
                <a:cs typeface="Arial"/>
              </a:rPr>
              <a:t>compound interest</a:t>
            </a:r>
            <a:r>
              <a:rPr lang="en-US" sz="2000">
                <a:cs typeface="Arial"/>
              </a:rPr>
              <a:t>, the debt will </a:t>
            </a:r>
            <a:r>
              <a:rPr lang="en-US" sz="2000" b="1"/>
              <a:t>grow exponentially</a:t>
            </a:r>
            <a:r>
              <a:rPr lang="en-US" sz="2000">
                <a:cs typeface="Arial"/>
              </a:rPr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/>
          </a:p>
          <a:p>
            <a:pPr marL="0" indent="0">
              <a:lnSpc>
                <a:spcPts val="2400"/>
              </a:lnSpc>
              <a:buNone/>
            </a:pPr>
            <a:r>
              <a:rPr lang="en-US" sz="2000"/>
              <a:t>In this activity, we will look at these two scenarios.</a:t>
            </a:r>
          </a:p>
        </p:txBody>
      </p:sp>
    </p:spTree>
    <p:extLst>
      <p:ext uri="{BB962C8B-B14F-4D97-AF65-F5344CB8AC3E}">
        <p14:creationId xmlns:p14="http://schemas.microsoft.com/office/powerpoint/2010/main" val="321511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Credit Cards and Compound Interest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266365"/>
          </a:xfrm>
        </p:spPr>
        <p:txBody>
          <a:bodyPr>
            <a:normAutofit/>
          </a:bodyPr>
          <a:lstStyle/>
          <a:p>
            <a:pPr marL="342900" indent="-342900">
              <a:lnSpc>
                <a:spcPts val="2400"/>
              </a:lnSpc>
              <a:buSzPct val="120000"/>
              <a:buFont typeface="+mj-lt"/>
              <a:buAutoNum type="arabicPeriod"/>
            </a:pPr>
            <a:r>
              <a:rPr lang="en-US" sz="2000"/>
              <a:t>Brainstorm: Have you started using a credit card? If so, what is your current balance? If you don’t have a credit card yet: Is there something you purchased recently? Or is there something you want to purchase? The cost will be your </a:t>
            </a:r>
            <a:r>
              <a:rPr lang="en-US" sz="2000" b="1"/>
              <a:t>principal</a:t>
            </a:r>
            <a:r>
              <a:rPr lang="en-US" sz="2000"/>
              <a:t>.</a:t>
            </a:r>
          </a:p>
          <a:p>
            <a:pPr marL="342900" indent="-342900">
              <a:lnSpc>
                <a:spcPts val="2400"/>
              </a:lnSpc>
              <a:buSzPct val="120000"/>
              <a:buFont typeface="+mj-lt"/>
              <a:buAutoNum type="arabicPeriod"/>
            </a:pPr>
            <a:r>
              <a:rPr lang="en-US" sz="2000"/>
              <a:t>Research for a credit card that appeals to you. If you already have a credit card issued under your name, please use it for this activity.</a:t>
            </a:r>
          </a:p>
          <a:p>
            <a:pPr marL="342900" indent="-342900">
              <a:lnSpc>
                <a:spcPts val="2400"/>
              </a:lnSpc>
              <a:buSzPct val="120000"/>
              <a:buFont typeface="+mj-lt"/>
              <a:buAutoNum type="arabicPeriod"/>
            </a:pPr>
            <a:r>
              <a:rPr lang="en-US" sz="2000"/>
              <a:t>Find the </a:t>
            </a:r>
            <a:r>
              <a:rPr lang="en-US" sz="2000" b="1"/>
              <a:t>Annual Percentage Rate (APR)</a:t>
            </a:r>
            <a:r>
              <a:rPr lang="en-US" sz="2000"/>
              <a:t>. This is the annual interest rate for credit cards.</a:t>
            </a:r>
          </a:p>
          <a:p>
            <a:pPr marL="457200" indent="-457200">
              <a:lnSpc>
                <a:spcPts val="2400"/>
              </a:lnSpc>
              <a:buFont typeface="+mj-lt"/>
              <a:buAutoNum type="arabicPeriod"/>
            </a:pPr>
            <a:endParaRPr lang="en-US" sz="1800"/>
          </a:p>
          <a:p>
            <a:pPr marL="0" indent="0">
              <a:lnSpc>
                <a:spcPts val="2400"/>
              </a:lnSpc>
              <a:buNone/>
            </a:pPr>
            <a:endParaRPr lang="en-US" sz="2000"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6C9097-FD22-2E34-E5CE-CEB769A7B4CE}"/>
              </a:ext>
            </a:extLst>
          </p:cNvPr>
          <p:cNvGrpSpPr/>
          <p:nvPr/>
        </p:nvGrpSpPr>
        <p:grpSpPr>
          <a:xfrm>
            <a:off x="251406" y="4265432"/>
            <a:ext cx="8410353" cy="1683948"/>
            <a:chOff x="251406" y="4227753"/>
            <a:chExt cx="8410353" cy="168394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5338A36-EFD4-0CA5-FCA9-8D41F99DC27D}"/>
                </a:ext>
              </a:extLst>
            </p:cNvPr>
            <p:cNvSpPr/>
            <p:nvPr/>
          </p:nvSpPr>
          <p:spPr>
            <a:xfrm>
              <a:off x="955376" y="4372606"/>
              <a:ext cx="7591647" cy="1539095"/>
            </a:xfrm>
            <a:prstGeom prst="round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134B41-C403-2FA2-6FDB-8E9B3033B8A3}"/>
                </a:ext>
              </a:extLst>
            </p:cNvPr>
            <p:cNvSpPr txBox="1"/>
            <p:nvPr/>
          </p:nvSpPr>
          <p:spPr>
            <a:xfrm>
              <a:off x="1165806" y="4492616"/>
              <a:ext cx="7495953" cy="1299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lnSpc>
                  <a:spcPts val="2400"/>
                </a:lnSpc>
                <a:buNone/>
              </a:pPr>
              <a:r>
                <a:rPr lang="en-US" sz="1800" b="1"/>
                <a:t>Annual Percentage Rate (APR):</a:t>
              </a:r>
              <a:r>
                <a:rPr lang="en-US" sz="1800"/>
                <a:t> The interest rate for credit cards and some loans are called an </a:t>
              </a:r>
              <a:r>
                <a:rPr lang="en-US" sz="1800" b="1"/>
                <a:t>APR</a:t>
              </a:r>
              <a:r>
                <a:rPr lang="en-US" sz="1800"/>
                <a:t>. The APR includes interest and fees. Some institutions charge hefty fees! The APR gives credit card users and borrowers a better idea of what they will </a:t>
              </a:r>
              <a:r>
                <a:rPr lang="en-US" sz="1800" i="1"/>
                <a:t>really</a:t>
              </a:r>
              <a:r>
                <a:rPr lang="en-US" sz="1800"/>
                <a:t> pay.</a:t>
              </a:r>
            </a:p>
          </p:txBody>
        </p:sp>
        <p:pic>
          <p:nvPicPr>
            <p:cNvPr id="6" name="Graphic 5" descr="Right pointing backhand index with solid fill">
              <a:extLst>
                <a:ext uri="{FF2B5EF4-FFF2-40B4-BE49-F238E27FC236}">
                  <a16:creationId xmlns:a16="http://schemas.microsoft.com/office/drawing/2014/main" id="{4A2B229F-81B0-E612-43AB-6D2E0BDF0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1406" y="422775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8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Credit Cards and Compound Interest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/>
              <a:t>First, l</a:t>
            </a:r>
            <a:r>
              <a:rPr lang="en-US" sz="2000">
                <a:cs typeface="Arial"/>
              </a:rPr>
              <a:t>et’s see what happens if you do not repay your credit card debt at all.</a:t>
            </a:r>
            <a:endParaRPr lang="en-US" sz="2000"/>
          </a:p>
          <a:p>
            <a:pPr marL="0" indent="0">
              <a:lnSpc>
                <a:spcPts val="2400"/>
              </a:lnSpc>
              <a:buNone/>
            </a:pPr>
            <a:endParaRPr lang="en-US" sz="2000"/>
          </a:p>
          <a:p>
            <a:pPr marL="457200" indent="-457200">
              <a:lnSpc>
                <a:spcPts val="2400"/>
              </a:lnSpc>
              <a:buSzPct val="100000"/>
              <a:buFont typeface="+mj-lt"/>
              <a:buAutoNum type="arabicPeriod" startAt="4"/>
            </a:pPr>
            <a:r>
              <a:rPr lang="en-US" sz="2000">
                <a:cs typeface="Arial"/>
              </a:rPr>
              <a:t>Go to the </a:t>
            </a:r>
            <a:r>
              <a:rPr lang="en-US" sz="2000" b="1">
                <a:cs typeface="Arial"/>
              </a:rPr>
              <a:t>Compound </a:t>
            </a:r>
            <a:r>
              <a:rPr lang="en-US" sz="2000" b="1"/>
              <a:t>I</a:t>
            </a:r>
            <a:r>
              <a:rPr lang="en-US" sz="2000" b="1">
                <a:cs typeface="Arial"/>
              </a:rPr>
              <a:t>nterest </a:t>
            </a:r>
            <a:r>
              <a:rPr lang="en-US" sz="2000" b="1"/>
              <a:t>C</a:t>
            </a:r>
            <a:r>
              <a:rPr lang="en-US" sz="2000" b="1">
                <a:cs typeface="Arial"/>
              </a:rPr>
              <a:t>alculator</a:t>
            </a:r>
            <a:r>
              <a:rPr lang="en-US" sz="2000">
                <a:cs typeface="Arial"/>
              </a:rPr>
              <a:t>: </a:t>
            </a:r>
            <a:r>
              <a:rPr lang="en-US" sz="2000">
                <a:cs typeface="Arial"/>
                <a:hlinkClick r:id="rId2"/>
              </a:rPr>
              <a:t>https://www.calculatestuff.com/financial/compound-interest-calculator</a:t>
            </a:r>
            <a:endParaRPr lang="en-US" sz="2000">
              <a:cs typeface="Arial"/>
            </a:endParaRPr>
          </a:p>
          <a:p>
            <a:pPr marL="457200" indent="-457200">
              <a:lnSpc>
                <a:spcPts val="2400"/>
              </a:lnSpc>
              <a:buFont typeface="+mj-lt"/>
              <a:buAutoNum type="arabicPeriod" startAt="4"/>
            </a:pPr>
            <a:endParaRPr lang="en-US" sz="2000"/>
          </a:p>
          <a:p>
            <a:pPr marL="0" indent="0">
              <a:lnSpc>
                <a:spcPts val="2400"/>
              </a:lnSpc>
              <a:buNone/>
            </a:pPr>
            <a:endParaRPr lang="en-US" sz="200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/>
          </a:p>
          <a:p>
            <a:pPr marL="0" indent="0">
              <a:lnSpc>
                <a:spcPts val="2400"/>
              </a:lnSpc>
              <a:buNone/>
            </a:pPr>
            <a:r>
              <a:rPr lang="en-US" sz="2000">
                <a:cs typeface="Arial"/>
              </a:rPr>
              <a:t>See next slide for </a:t>
            </a:r>
            <a:r>
              <a:rPr lang="en-US" sz="2000"/>
              <a:t>input suggestions.</a:t>
            </a:r>
            <a:endParaRPr lang="en-US" sz="200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85AB5-ABE5-2FB6-1F73-01C685184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6" y="4425566"/>
            <a:ext cx="2476604" cy="1306896"/>
          </a:xfrm>
          <a:prstGeom prst="rect">
            <a:avLst/>
          </a:prstGeom>
        </p:spPr>
      </p:pic>
      <p:pic>
        <p:nvPicPr>
          <p:cNvPr id="4" name="Graphic 3" descr="Cursor outline">
            <a:extLst>
              <a:ext uri="{FF2B5EF4-FFF2-40B4-BE49-F238E27FC236}">
                <a16:creationId xmlns:a16="http://schemas.microsoft.com/office/drawing/2014/main" id="{59EF3E51-87F7-F22E-A9C3-3FC3B5FFB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6191" y="2860490"/>
            <a:ext cx="683232" cy="6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31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ca0e2f-16d9-4d6a-8327-7fd70d55969c" xsi:nil="true"/>
    <lcf76f155ced4ddcb4097134ff3c332f xmlns="f6493094-0435-4eae-a32c-76983131fc0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9C40F6-8444-4A31-9563-633135A100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87D6BF-1C48-4ECD-BAE1-4F9AAC320509}">
  <ds:schemaRefs>
    <ds:schemaRef ds:uri="1bca0e2f-16d9-4d6a-8327-7fd70d55969c"/>
    <ds:schemaRef ds:uri="f6493094-0435-4eae-a32c-76983131fc0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50372E9-67F0-4A83-AF75-3A453DD58123}">
  <ds:schemaRefs>
    <ds:schemaRef ds:uri="1bca0e2f-16d9-4d6a-8327-7fd70d55969c"/>
    <ds:schemaRef ds:uri="f6493094-0435-4eae-a32c-76983131fc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U4L PowerPoint template 4x3 URL EN v1 (1)</Template>
  <TotalTime>0</TotalTime>
  <Words>1012</Words>
  <Application>Microsoft Office PowerPoint</Application>
  <PresentationFormat>On-screen Show (4:3)</PresentationFormat>
  <Paragraphs>106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Why ‘Interest’ Should Interest You: Credit Cards</vt:lpstr>
      <vt:lpstr>A Special Note for Teachers</vt:lpstr>
      <vt:lpstr>Introduction</vt:lpstr>
      <vt:lpstr>In this lesson…</vt:lpstr>
      <vt:lpstr>Credit Cards and Compound Interest</vt:lpstr>
      <vt:lpstr>Credit Cards and Compound Interest</vt:lpstr>
      <vt:lpstr>Credit Cards and Compound Interest</vt:lpstr>
      <vt:lpstr>Credit Cards and Compound Interest</vt:lpstr>
      <vt:lpstr>Credit Cards and Compound Interest</vt:lpstr>
      <vt:lpstr>PowerPoint Presentation</vt:lpstr>
      <vt:lpstr>Student Reflection #1</vt:lpstr>
      <vt:lpstr>Credit Cards and Compound Interest</vt:lpstr>
      <vt:lpstr>PowerPoint Presentation</vt:lpstr>
      <vt:lpstr>PowerPoint Presentation</vt:lpstr>
      <vt:lpstr>PowerPoint Presentation</vt:lpstr>
      <vt:lpstr>Credit Cards and Compound Interest</vt:lpstr>
      <vt:lpstr>Credit Cards and Compound Interest</vt:lpstr>
      <vt:lpstr>Student Reflection #2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2022-10-13T17:49:18Z</dcterms:created>
  <dcterms:modified xsi:type="dcterms:W3CDTF">2023-03-28T21:00:57Z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0x0101006F7E63EF2496EC4A8317235C224509C7</vt:lpwstr>
  </property>
  <property fmtid="{D5CDD505-2E9C-101B-9397-08002B2CF9AE}" pid="3" name="MediaServiceImageTags">
    <vt:lpwstr/>
  </property>
</Properties>
</file>