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893" r:id="rId5"/>
  </p:sldMasterIdLst>
  <p:notesMasterIdLst>
    <p:notesMasterId r:id="rId16"/>
  </p:notesMasterIdLst>
  <p:handoutMasterIdLst>
    <p:handoutMasterId r:id="rId17"/>
  </p:handoutMasterIdLst>
  <p:sldIdLst>
    <p:sldId id="328" r:id="rId6"/>
    <p:sldId id="329" r:id="rId7"/>
    <p:sldId id="330" r:id="rId8"/>
    <p:sldId id="332" r:id="rId9"/>
    <p:sldId id="333" r:id="rId10"/>
    <p:sldId id="335" r:id="rId11"/>
    <p:sldId id="336" r:id="rId12"/>
    <p:sldId id="337" r:id="rId13"/>
    <p:sldId id="338" r:id="rId14"/>
    <p:sldId id="33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mzif5hfGPZ8OdORs8YDj9Q==" hashData="Y//8XAbwfYdlHudbv/JGLYrSArV2hGxzvtnvnOKgzA6d3Mne1Id4O0jK0YWCWK5Y084McYMZCHZMX4Hg+Ea2q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5954"/>
    <a:srgbClr val="003E38"/>
    <a:srgbClr val="CF5B13"/>
    <a:srgbClr val="B75011"/>
    <a:srgbClr val="EA7123"/>
    <a:srgbClr val="5C4A89"/>
    <a:srgbClr val="FDCE3A"/>
    <a:srgbClr val="98BF1E"/>
    <a:srgbClr val="477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A9857-6095-466F-BF89-C209B34A7A49}" v="4" dt="2023-02-24T16:40:42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5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dc.ca/en/articles-tools/marketing-sales-export/marketing/pricing-5-common-strategies" TargetMode="External"/><Relationship Id="rId2" Type="http://schemas.openxmlformats.org/officeDocument/2006/relationships/hyperlink" Target="https://www.profitwell.com/recur/all/pricing-strategy-guid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hopify.com/ca/blog/pricing-strategies" TargetMode="External"/><Relationship Id="rId5" Type="http://schemas.openxmlformats.org/officeDocument/2006/relationships/hyperlink" Target="https://www.uschamber.com/co/run/finance/pricing-strategies-for-your-business" TargetMode="External"/><Relationship Id="rId4" Type="http://schemas.openxmlformats.org/officeDocument/2006/relationships/hyperlink" Target="https://business.yelp.com/grow/types-of-pricing-strategie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xQWUm_eHjGk?start=425&amp;feature=oemb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wBANnyN6gyE&amp;t=6s" TargetMode="External"/><Relationship Id="rId3" Type="http://schemas.openxmlformats.org/officeDocument/2006/relationships/hyperlink" Target="https://www.youtube.com/watch?v=Fjm6VVbe7bM" TargetMode="External"/><Relationship Id="rId7" Type="http://schemas.openxmlformats.org/officeDocument/2006/relationships/hyperlink" Target="https://www.youtube.com/watch?v=sCphuZsHG1A" TargetMode="External"/><Relationship Id="rId2" Type="http://schemas.openxmlformats.org/officeDocument/2006/relationships/hyperlink" Target="https://www.youtube.com/watch?v=kLymCjKN2I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7sPaibelGI4" TargetMode="External"/><Relationship Id="rId5" Type="http://schemas.openxmlformats.org/officeDocument/2006/relationships/hyperlink" Target="https://www.youtube.com/watch?v=HEZg85QJ-nU" TargetMode="External"/><Relationship Id="rId4" Type="http://schemas.openxmlformats.org/officeDocument/2006/relationships/hyperlink" Target="https://www.youtube.com/watch?v=YsvjnvLKzJ4" TargetMode="External"/><Relationship Id="rId9" Type="http://schemas.openxmlformats.org/officeDocument/2006/relationships/hyperlink" Target="https://www.youtube.com/watch?v=HEZg85QJ-nU&amp;t=156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Savers Beware! Business Pricing Strategies </a:t>
            </a: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Grade 11+ Project</a:t>
            </a:r>
          </a:p>
        </p:txBody>
      </p:sp>
    </p:spTree>
    <p:extLst>
      <p:ext uri="{BB962C8B-B14F-4D97-AF65-F5344CB8AC3E}">
        <p14:creationId xmlns:p14="http://schemas.microsoft.com/office/powerpoint/2010/main" val="3984823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54371"/>
            <a:ext cx="8638967" cy="1325563"/>
          </a:xfrm>
        </p:spPr>
        <p:txBody>
          <a:bodyPr>
            <a:normAutofit/>
          </a:bodyPr>
          <a:lstStyle/>
          <a:p>
            <a:r>
              <a:rPr lang="en-CA" sz="4000"/>
              <a:t>Further Resources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EB45E9-2B3C-0BD0-51AE-A364CAE66C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Clr>
                <a:srgbClr val="00B0F0"/>
              </a:buClr>
              <a:buSzPct val="100000"/>
            </a:pPr>
            <a:r>
              <a:rPr lang="en-US" sz="2000" dirty="0">
                <a:hlinkClick r:id="rId2"/>
              </a:rPr>
              <a:t>Pricing Strategy Guide: 7 Types, Examples, &amp; How to Choose (profitwell.com)</a:t>
            </a:r>
            <a:endParaRPr lang="en-US" sz="2000" dirty="0"/>
          </a:p>
          <a:p>
            <a:pPr>
              <a:buClr>
                <a:srgbClr val="00B0F0"/>
              </a:buClr>
              <a:buSzPct val="100000"/>
            </a:pPr>
            <a:r>
              <a:rPr lang="en-CA" sz="2000" dirty="0">
                <a:hlinkClick r:id="rId3"/>
              </a:rPr>
              <a:t>https://www.bdc.ca/en/articles-tools/marketing-sales-export/marketing/pricing-5-common-strategies</a:t>
            </a:r>
            <a:endParaRPr lang="en-CA" sz="2000" dirty="0"/>
          </a:p>
          <a:p>
            <a:pPr>
              <a:buClr>
                <a:srgbClr val="00B0F0"/>
              </a:buClr>
              <a:buSzPct val="100000"/>
            </a:pPr>
            <a:r>
              <a:rPr lang="en-CA" sz="2000" dirty="0">
                <a:hlinkClick r:id="rId4"/>
              </a:rPr>
              <a:t>https://business.yelp.com/grow/types-of-pricing-strategies/</a:t>
            </a:r>
            <a:endParaRPr lang="en-CA" sz="2000" dirty="0"/>
          </a:p>
          <a:p>
            <a:pPr>
              <a:buClr>
                <a:srgbClr val="00B0F0"/>
              </a:buClr>
              <a:buSzPct val="100000"/>
            </a:pPr>
            <a:r>
              <a:rPr lang="en-CA" sz="2000" dirty="0">
                <a:hlinkClick r:id="rId5"/>
              </a:rPr>
              <a:t>https://www.uschamber.com/co/run/finance/pricing-strategies-for-your-business</a:t>
            </a:r>
            <a:endParaRPr lang="en-CA" sz="2000" dirty="0"/>
          </a:p>
          <a:p>
            <a:pPr>
              <a:buClr>
                <a:srgbClr val="00B0F0"/>
              </a:buClr>
              <a:buSzPct val="100000"/>
            </a:pPr>
            <a:r>
              <a:rPr lang="en-CA" sz="2000" dirty="0">
                <a:hlinkClick r:id="rId6"/>
              </a:rPr>
              <a:t>https://www.shopify.com/ca/blog/pricing-strategies</a:t>
            </a:r>
            <a:endParaRPr lang="en-CA" sz="2000" dirty="0"/>
          </a:p>
          <a:p>
            <a:pPr marL="495298" indent="-457200">
              <a:buClr>
                <a:srgbClr val="00B0F0"/>
              </a:buClr>
              <a:buSzPct val="100000"/>
              <a:buFont typeface="+mj-lt"/>
              <a:buAutoNum type="arabicPeriod"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06818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A Special Note for Teachers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853656-CD7E-E42D-9884-228304ED30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5" r="1182"/>
          <a:stretch/>
        </p:blipFill>
        <p:spPr>
          <a:xfrm>
            <a:off x="1803929" y="1613855"/>
            <a:ext cx="5533920" cy="469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will…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 fontScale="25000" lnSpcReduction="20000"/>
          </a:bodyPr>
          <a:lstStyle/>
          <a:p>
            <a:pPr marL="0" indent="0" eaLnBrk="1" hangingPunct="1">
              <a:lnSpc>
                <a:spcPts val="2400"/>
              </a:lnSpc>
              <a:buFontTx/>
              <a:buNone/>
            </a:pPr>
            <a:r>
              <a:rPr lang="en-US" sz="8000" b="1" kern="0">
                <a:ea typeface="MS PGothic"/>
                <a:cs typeface="Arial"/>
              </a:rPr>
              <a:t>Identify the pricing strategies and policies used to promote the sale of products such as: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8000" kern="0">
                <a:ea typeface="MS PGothic"/>
                <a:cs typeface="Arial"/>
              </a:rPr>
              <a:t>Skimming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8000" kern="0">
                <a:ea typeface="MS PGothic"/>
                <a:cs typeface="Arial"/>
              </a:rPr>
              <a:t>Penetration pricing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8000" kern="0">
                <a:ea typeface="MS PGothic"/>
                <a:cs typeface="Arial"/>
              </a:rPr>
              <a:t>Loss leader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8000" kern="0">
                <a:ea typeface="MS PGothic"/>
                <a:cs typeface="Arial"/>
              </a:rPr>
              <a:t>Supersizing 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8000" kern="0">
                <a:ea typeface="MS PGothic"/>
                <a:cs typeface="Arial"/>
              </a:rPr>
              <a:t>Bundle pricing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8000" kern="0">
                <a:ea typeface="MS PGothic"/>
                <a:cs typeface="Arial"/>
              </a:rPr>
              <a:t>Discount pricing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8000" kern="0">
                <a:ea typeface="MS PGothic"/>
                <a:cs typeface="Arial"/>
              </a:rPr>
              <a:t>Volume</a:t>
            </a:r>
          </a:p>
          <a:p>
            <a:pPr eaLnBrk="1" hangingPunct="1">
              <a:lnSpc>
                <a:spcPts val="2400"/>
              </a:lnSpc>
              <a:buFont typeface="Wingdings" panose="05000000000000000000" pitchFamily="2" charset="2"/>
              <a:buChar char="ü"/>
            </a:pPr>
            <a:r>
              <a:rPr lang="en-US" sz="8000" kern="0">
                <a:ea typeface="MS PGothic"/>
                <a:cs typeface="Arial"/>
              </a:rPr>
              <a:t>Anchor Pricing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Common Pricing Strategies</a:t>
            </a:r>
          </a:p>
        </p:txBody>
      </p:sp>
      <p:sp>
        <p:nvSpPr>
          <p:cNvPr id="3" name="Google Shape;66;p1">
            <a:extLst>
              <a:ext uri="{FF2B5EF4-FFF2-40B4-BE49-F238E27FC236}">
                <a16:creationId xmlns:a16="http://schemas.microsoft.com/office/drawing/2014/main" id="{06C2E532-97C4-AC2D-A9FF-531D89279C8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2413" y="1428108"/>
            <a:ext cx="8639175" cy="3727980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en-US" sz="2000" b="1" kern="0" dirty="0">
                <a:ea typeface="MS PGothic"/>
                <a:cs typeface="Arial"/>
              </a:rPr>
              <a:t>An introduction: </a:t>
            </a:r>
            <a:r>
              <a:rPr lang="en-US" sz="2000" kern="0" dirty="0">
                <a:ea typeface="MS PGothic"/>
                <a:cs typeface="Arial"/>
              </a:rPr>
              <a:t>Sit back, relax, and watch…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" name="Online Media 2" title="Pricing Strategy: How to find the Ideal Price for a Product">
            <a:hlinkClick r:id="" action="ppaction://media"/>
            <a:extLst>
              <a:ext uri="{FF2B5EF4-FFF2-40B4-BE49-F238E27FC236}">
                <a16:creationId xmlns:a16="http://schemas.microsoft.com/office/drawing/2014/main" id="{57A2ED6C-62FA-E8A6-29E1-9FCE765622B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6553" y="1872654"/>
            <a:ext cx="8578135" cy="484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3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Minds On Activity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511131"/>
            <a:ext cx="6210042" cy="5346870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  <a:defRPr b="1"/>
            </a:pPr>
            <a:r>
              <a:rPr lang="en-US" sz="2000" dirty="0"/>
              <a:t>Think-Pair-Share</a:t>
            </a:r>
            <a:endParaRPr lang="en-US" sz="2000" b="1" dirty="0"/>
          </a:p>
          <a:p>
            <a:pPr marL="342265" indent="-304165">
              <a:lnSpc>
                <a:spcPts val="2400"/>
              </a:lnSpc>
              <a:buSzTx/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342265" indent="-304165">
              <a:lnSpc>
                <a:spcPts val="2400"/>
              </a:lnSpc>
              <a:buSzTx/>
            </a:pPr>
            <a:r>
              <a:rPr lang="en-US" sz="2000" dirty="0"/>
              <a:t>What are some things you consider before purchasing an item or service?</a:t>
            </a:r>
          </a:p>
          <a:p>
            <a:pPr marL="342265" indent="-304165">
              <a:lnSpc>
                <a:spcPts val="2400"/>
              </a:lnSpc>
              <a:buSzTx/>
            </a:pPr>
            <a:endParaRPr lang="en-US" sz="2000" dirty="0"/>
          </a:p>
          <a:p>
            <a:pPr marL="342265" indent="-304165">
              <a:lnSpc>
                <a:spcPts val="2400"/>
              </a:lnSpc>
              <a:buSzTx/>
            </a:pPr>
            <a:r>
              <a:rPr lang="en-US" sz="2000" dirty="0"/>
              <a:t>If there are two stores with the same item, why would you choose to buy it from one store instead of another?</a:t>
            </a:r>
          </a:p>
          <a:p>
            <a:pPr marL="342265" indent="-304165">
              <a:lnSpc>
                <a:spcPts val="2400"/>
              </a:lnSpc>
              <a:buSzTx/>
            </a:pPr>
            <a:endParaRPr lang="en-US" sz="2000" dirty="0"/>
          </a:p>
          <a:p>
            <a:pPr marL="342265" indent="-304165">
              <a:lnSpc>
                <a:spcPts val="2400"/>
              </a:lnSpc>
              <a:buSzTx/>
            </a:pPr>
            <a:r>
              <a:rPr lang="en-US" sz="2000" dirty="0"/>
              <a:t>What strategies do you think businesses use to encourage you to buy from their stores?</a:t>
            </a:r>
          </a:p>
          <a:p>
            <a:pPr marL="0" indent="0">
              <a:lnSpc>
                <a:spcPts val="2500"/>
              </a:lnSpc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4" name="Content Placeholder 4" descr="Content Placeholder 4">
            <a:extLst>
              <a:ext uri="{FF2B5EF4-FFF2-40B4-BE49-F238E27FC236}">
                <a16:creationId xmlns:a16="http://schemas.microsoft.com/office/drawing/2014/main" id="{32357D38-568B-A514-1B44-EEA4F39D4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448" y="3234913"/>
            <a:ext cx="1880961" cy="21119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0614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54371"/>
            <a:ext cx="8638967" cy="1325563"/>
          </a:xfrm>
        </p:spPr>
        <p:txBody>
          <a:bodyPr>
            <a:normAutofit/>
          </a:bodyPr>
          <a:lstStyle/>
          <a:p>
            <a:r>
              <a:rPr lang="en-CA" sz="4000"/>
              <a:t>Assignment Part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469204"/>
            <a:ext cx="8638967" cy="4707759"/>
          </a:xfrm>
        </p:spPr>
        <p:txBody>
          <a:bodyPr/>
          <a:lstStyle/>
          <a:p>
            <a:pPr marL="37465" indent="0" eaLnBrk="1" hangingPunct="1">
              <a:lnSpc>
                <a:spcPts val="2600"/>
              </a:lnSpc>
              <a:buNone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Part 1: Learn about a pricing policy and teach it to the class</a:t>
            </a:r>
            <a:b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</a:br>
            <a:endParaRPr lang="en-US" dirty="0"/>
          </a:p>
          <a:p>
            <a:pPr marL="857250" lvl="1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Choose one pricing policy or strategy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.</a:t>
            </a:r>
            <a:endParaRPr lang="en-US" sz="2000" kern="0" dirty="0">
              <a:ea typeface="MS PGothic"/>
              <a:cs typeface="Arial"/>
            </a:endParaRPr>
          </a:p>
          <a:p>
            <a:pPr marL="857250" lvl="1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Use the worksheet template to gather ideas and notes about the strategy from the 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PowerPoint slides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.</a:t>
            </a:r>
            <a:endParaRPr lang="en-US" sz="2000" kern="0" dirty="0">
              <a:ea typeface="MS PGothic"/>
              <a:cs typeface="Arial"/>
            </a:endParaRPr>
          </a:p>
          <a:p>
            <a:pPr marL="85725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Watch the video about the pricing 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policy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 that you 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choose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 and create a 1-3 slide presentation using the slide template.</a:t>
            </a:r>
            <a:endParaRPr lang="en-US" sz="2000" kern="0" dirty="0">
              <a:ea typeface="MS PGothic"/>
              <a:cs typeface="Arial"/>
            </a:endParaRPr>
          </a:p>
          <a:p>
            <a:pPr marL="85725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Explain the strategy to the rest of the class or a mixed small group in a 1–3-minute presentation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.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 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Use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 the provided PPT slides, the worksheet, or a poster. Use the included slide tem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plate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 if you prefer.</a:t>
            </a:r>
            <a:endParaRPr lang="en-US" sz="2000" kern="0" dirty="0">
              <a:ea typeface="MS PGothic"/>
              <a:cs typeface="Arial"/>
            </a:endParaRPr>
          </a:p>
          <a:p>
            <a:pPr marL="37465" indent="0">
              <a:lnSpc>
                <a:spcPts val="2400"/>
              </a:lnSpc>
              <a:buNone/>
            </a:pPr>
            <a:endParaRPr lang="en-US" dirty="0"/>
          </a:p>
          <a:p>
            <a:pPr marL="37465" indent="0">
              <a:lnSpc>
                <a:spcPts val="2400"/>
              </a:lnSpc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9349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54371"/>
            <a:ext cx="8638967" cy="1325563"/>
          </a:xfrm>
        </p:spPr>
        <p:txBody>
          <a:bodyPr>
            <a:normAutofit/>
          </a:bodyPr>
          <a:lstStyle/>
          <a:p>
            <a:r>
              <a:rPr lang="en-CA" sz="4000" dirty="0"/>
              <a:t>Assignment Part 1: Video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kern="0" dirty="0">
                <a:cs typeface="Arial"/>
              </a:rPr>
              <a:t>Pricing Strategy Videos:</a:t>
            </a:r>
          </a:p>
          <a:p>
            <a:pPr>
              <a:lnSpc>
                <a:spcPts val="2400"/>
              </a:lnSpc>
            </a:pPr>
            <a:r>
              <a:rPr lang="en-US" sz="2000" kern="0" dirty="0">
                <a:ea typeface="MS PGothic"/>
                <a:cs typeface="Arial"/>
              </a:rPr>
              <a:t>Skimming - </a:t>
            </a:r>
            <a:r>
              <a:rPr lang="en-US" sz="2000" kern="0" dirty="0">
                <a:ea typeface="MS PGothic"/>
                <a:cs typeface="Arial"/>
                <a:hlinkClick r:id="rId2"/>
              </a:rPr>
              <a:t>https://www.youtube.com/watch?v=kLymCjKN2IA</a:t>
            </a:r>
            <a:r>
              <a:rPr lang="en-US" sz="2000" kern="0" dirty="0">
                <a:ea typeface="MS PGothic"/>
                <a:cs typeface="Arial"/>
              </a:rPr>
              <a:t> </a:t>
            </a:r>
          </a:p>
          <a:p>
            <a:pPr>
              <a:lnSpc>
                <a:spcPts val="2400"/>
              </a:lnSpc>
            </a:pPr>
            <a:r>
              <a:rPr lang="en-US" sz="2000" kern="0" dirty="0">
                <a:ea typeface="MS PGothic"/>
                <a:cs typeface="Arial"/>
              </a:rPr>
              <a:t>Penetration pricing - </a:t>
            </a:r>
            <a:r>
              <a:rPr lang="en-US" sz="2000" kern="0" dirty="0">
                <a:ea typeface="MS PGothic"/>
                <a:cs typeface="Arial"/>
                <a:hlinkClick r:id="rId3"/>
              </a:rPr>
              <a:t>https://www.youtube.com/watch?v=Fjm6VVbe7bM</a:t>
            </a:r>
            <a:r>
              <a:rPr lang="en-US" sz="2000" kern="0" dirty="0">
                <a:ea typeface="MS PGothic"/>
                <a:cs typeface="Arial"/>
              </a:rPr>
              <a:t> </a:t>
            </a:r>
          </a:p>
          <a:p>
            <a:pPr>
              <a:lnSpc>
                <a:spcPts val="2400"/>
              </a:lnSpc>
            </a:pPr>
            <a:r>
              <a:rPr lang="en-US" sz="2000" kern="0" dirty="0">
                <a:ea typeface="MS PGothic"/>
                <a:cs typeface="Arial"/>
              </a:rPr>
              <a:t>Loss leader - </a:t>
            </a:r>
            <a:r>
              <a:rPr lang="en-US" sz="2000" kern="0" dirty="0">
                <a:ea typeface="MS PGothic"/>
                <a:cs typeface="Arial"/>
                <a:hlinkClick r:id="rId4"/>
              </a:rPr>
              <a:t>https://www.youtube.com/watch?v=YsvjnvLKzJ4</a:t>
            </a:r>
            <a:r>
              <a:rPr lang="en-US" sz="2000" kern="0" dirty="0">
                <a:ea typeface="MS PGothic"/>
                <a:cs typeface="Arial"/>
              </a:rPr>
              <a:t> </a:t>
            </a:r>
          </a:p>
          <a:p>
            <a:pPr>
              <a:lnSpc>
                <a:spcPts val="2400"/>
              </a:lnSpc>
            </a:pPr>
            <a:r>
              <a:rPr lang="en-US" sz="2000" kern="0" dirty="0">
                <a:ea typeface="MS PGothic"/>
                <a:cs typeface="Arial"/>
              </a:rPr>
              <a:t>Supersizing - </a:t>
            </a:r>
            <a:r>
              <a:rPr lang="en-US" sz="2000" kern="0" dirty="0">
                <a:ea typeface="MS PGothic"/>
                <a:cs typeface="Arial"/>
                <a:hlinkClick r:id="rId5"/>
              </a:rPr>
              <a:t>https://www.youtube.com/watch?v=HEZg85QJ-nU</a:t>
            </a:r>
            <a:r>
              <a:rPr lang="en-US" sz="2000" kern="0" dirty="0">
                <a:ea typeface="MS PGothic"/>
                <a:cs typeface="Arial"/>
              </a:rPr>
              <a:t> </a:t>
            </a:r>
          </a:p>
          <a:p>
            <a:pPr>
              <a:lnSpc>
                <a:spcPts val="2400"/>
              </a:lnSpc>
            </a:pPr>
            <a:r>
              <a:rPr lang="en-US" sz="2000" kern="0" dirty="0">
                <a:ea typeface="MS PGothic"/>
                <a:cs typeface="Arial"/>
              </a:rPr>
              <a:t>Bundle pricing - </a:t>
            </a:r>
            <a:r>
              <a:rPr lang="en-US" sz="2000" kern="0" dirty="0">
                <a:ea typeface="MS PGothic"/>
                <a:cs typeface="Arial"/>
                <a:hlinkClick r:id="rId6"/>
              </a:rPr>
              <a:t>https://www.youtube.com/watch?v=7sPaibelGI4</a:t>
            </a:r>
            <a:endParaRPr lang="en-US" sz="2000" kern="0" dirty="0">
              <a:ea typeface="MS PGothic"/>
              <a:cs typeface="Arial"/>
            </a:endParaRPr>
          </a:p>
          <a:p>
            <a:pPr>
              <a:lnSpc>
                <a:spcPts val="2400"/>
              </a:lnSpc>
            </a:pPr>
            <a:r>
              <a:rPr lang="en-US" sz="2000" kern="0" dirty="0">
                <a:ea typeface="MS PGothic"/>
                <a:cs typeface="Arial"/>
              </a:rPr>
              <a:t>Discount pricing - </a:t>
            </a:r>
            <a:r>
              <a:rPr lang="en-US" sz="2000" kern="0" dirty="0">
                <a:ea typeface="MS PGothic"/>
                <a:cs typeface="Arial"/>
                <a:hlinkClick r:id="rId7"/>
              </a:rPr>
              <a:t>https://www.youtube.com/watch?v=sCphuZsHG1A</a:t>
            </a:r>
            <a:r>
              <a:rPr lang="en-US" sz="2000" kern="0" dirty="0">
                <a:ea typeface="MS PGothic"/>
                <a:cs typeface="Arial"/>
              </a:rPr>
              <a:t>  </a:t>
            </a: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en-US" sz="2000" kern="0" dirty="0">
                <a:ea typeface="MS PGothic"/>
                <a:cs typeface="Arial"/>
              </a:rPr>
              <a:t>Volume discounts - </a:t>
            </a:r>
            <a:r>
              <a:rPr lang="en-US" sz="2000" kern="0" dirty="0">
                <a:ea typeface="MS PGothic"/>
                <a:cs typeface="Arial"/>
                <a:hlinkClick r:id="rId8"/>
              </a:rPr>
              <a:t>https://www.youtube.com/watch?v=wBANnyN6gyE&amp;t=6s</a:t>
            </a:r>
            <a:r>
              <a:rPr lang="en-US" sz="2000" kern="0" dirty="0">
                <a:ea typeface="MS PGothic"/>
                <a:cs typeface="Arial"/>
              </a:rPr>
              <a:t> </a:t>
            </a:r>
          </a:p>
          <a:p>
            <a:pPr>
              <a:lnSpc>
                <a:spcPts val="2400"/>
              </a:lnSpc>
            </a:pPr>
            <a:r>
              <a:rPr lang="en-US" sz="2000" kern="0" dirty="0">
                <a:ea typeface="MS PGothic"/>
                <a:cs typeface="Arial"/>
              </a:rPr>
              <a:t>Anchor pricing - </a:t>
            </a:r>
            <a:r>
              <a:rPr lang="en-US" sz="2000" kern="0" dirty="0">
                <a:ea typeface="MS PGothic"/>
                <a:cs typeface="Arial"/>
                <a:hlinkClick r:id="rId9"/>
              </a:rPr>
              <a:t>https://www.youtube.com/watch?v=HEZg85QJ-nU&amp;t=156s</a:t>
            </a:r>
            <a:r>
              <a:rPr lang="en-US" sz="2000" kern="0" dirty="0">
                <a:ea typeface="MS PGothic"/>
                <a:cs typeface="Arial"/>
              </a:rPr>
              <a:t> </a:t>
            </a:r>
          </a:p>
          <a:p>
            <a:pPr marL="38098" indent="0">
              <a:lnSpc>
                <a:spcPts val="2400"/>
              </a:lnSpc>
              <a:buNone/>
            </a:pPr>
            <a:endParaRPr lang="en-US" dirty="0"/>
          </a:p>
          <a:p>
            <a:pPr marL="38098" indent="0">
              <a:lnSpc>
                <a:spcPts val="2400"/>
              </a:lnSpc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760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54371"/>
            <a:ext cx="8638967" cy="1325563"/>
          </a:xfrm>
        </p:spPr>
        <p:txBody>
          <a:bodyPr>
            <a:normAutofit/>
          </a:bodyPr>
          <a:lstStyle/>
          <a:p>
            <a:r>
              <a:rPr lang="en-CA" sz="4000"/>
              <a:t>Assignment Part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8098" indent="0" eaLnBrk="1" hangingPunct="1">
              <a:lnSpc>
                <a:spcPts val="2600"/>
              </a:lnSpc>
              <a:buNone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Part 2: </a:t>
            </a:r>
          </a:p>
          <a:p>
            <a:pPr marL="85723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en-US" sz="2000" dirty="0">
                <a:ea typeface="MS PGothic"/>
                <a:sym typeface="Wingdings" panose="05000000000000000000" pitchFamily="2" charset="2"/>
              </a:rPr>
              <a:t>From pages 3-4 of the worksheet, choose a company’s advertisement and examine the pricing strategy used.</a:t>
            </a:r>
          </a:p>
          <a:p>
            <a:pPr marL="85723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endParaRPr lang="en-US" sz="2000" kern="0" dirty="0">
              <a:ea typeface="MS PGothic"/>
              <a:cs typeface="Arial"/>
              <a:sym typeface="Wingdings" panose="05000000000000000000" pitchFamily="2" charset="2"/>
            </a:endParaRPr>
          </a:p>
          <a:p>
            <a:pPr marL="85723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Give 3-4 reasons to support why you believe your choice of pricing strategy is the correct one.</a:t>
            </a:r>
          </a:p>
          <a:p>
            <a:pPr marL="85723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endParaRPr lang="en-US" sz="2000" kern="0" dirty="0">
              <a:ea typeface="MS PGothic"/>
              <a:cs typeface="Arial"/>
              <a:sym typeface="Wingdings" panose="05000000000000000000" pitchFamily="2" charset="2"/>
            </a:endParaRPr>
          </a:p>
          <a:p>
            <a:pPr marL="857230" lvl="1" indent="-457200" eaLnBrk="1" hangingPunct="1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Present your reasoning to the class or your group.</a:t>
            </a:r>
          </a:p>
          <a:p>
            <a:pPr marL="38098" indent="0">
              <a:lnSpc>
                <a:spcPts val="2400"/>
              </a:lnSpc>
              <a:buNone/>
            </a:pPr>
            <a:endParaRPr lang="en-US" dirty="0"/>
          </a:p>
          <a:p>
            <a:pPr marL="38098" indent="0">
              <a:lnSpc>
                <a:spcPts val="2400"/>
              </a:lnSpc>
              <a:buNone/>
            </a:pP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6B0EE5-3D1B-420C-8B91-1253BD658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983" y="276201"/>
            <a:ext cx="2572109" cy="186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09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54371"/>
            <a:ext cx="8638967" cy="1325563"/>
          </a:xfrm>
        </p:spPr>
        <p:txBody>
          <a:bodyPr>
            <a:normAutofit/>
          </a:bodyPr>
          <a:lstStyle/>
          <a:p>
            <a:r>
              <a:rPr lang="en-CA" sz="4000"/>
              <a:t>Assignment Part 3: Exit Card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7465" indent="0">
              <a:lnSpc>
                <a:spcPts val="2400"/>
              </a:lnSpc>
              <a:buNone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Reflection Questions</a:t>
            </a:r>
            <a:endParaRPr lang="en-US" dirty="0"/>
          </a:p>
          <a:p>
            <a:pPr marL="857250" lvl="1" indent="-457200" eaLnBrk="1" hangingPunct="1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Why do companies choose to follow these pricing strategies?</a:t>
            </a:r>
            <a:endParaRPr lang="en-US" sz="2000" kern="0" dirty="0">
              <a:ea typeface="MS PGothic"/>
              <a:cs typeface="Arial"/>
            </a:endParaRPr>
          </a:p>
          <a:p>
            <a:pPr marL="857250" lvl="1" indent="-457200" eaLnBrk="1" hangingPunct="1">
              <a:lnSpc>
                <a:spcPts val="2400"/>
              </a:lnSpc>
              <a:buSzPct val="100000"/>
              <a:buFont typeface="+mj-lt"/>
              <a:buAutoNum type="arabicPeriod"/>
            </a:pPr>
            <a:endParaRPr lang="en-US" sz="2000" kern="0" dirty="0">
              <a:ea typeface="MS PGothic"/>
              <a:cs typeface="Arial"/>
            </a:endParaRPr>
          </a:p>
          <a:p>
            <a:pPr marL="857250" lvl="1" indent="-457200" eaLnBrk="1" hangingPunct="1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As a consumer, how 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does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 knowing these pricing strategies help you to make wise purchasing decisions?</a:t>
            </a:r>
            <a:endParaRPr lang="en-US" sz="2000" kern="0" dirty="0">
              <a:ea typeface="MS PGothic"/>
              <a:cs typeface="Arial"/>
            </a:endParaRPr>
          </a:p>
          <a:p>
            <a:pPr marL="857250" lvl="1" indent="-457200" eaLnBrk="1" hangingPunct="1">
              <a:lnSpc>
                <a:spcPts val="2400"/>
              </a:lnSpc>
              <a:buSzPct val="100000"/>
              <a:buFont typeface="+mj-lt"/>
              <a:buAutoNum type="arabicPeriod"/>
            </a:pPr>
            <a:endParaRPr lang="en-US" sz="2000" kern="0" dirty="0">
              <a:ea typeface="MS PGothic"/>
              <a:cs typeface="Arial"/>
            </a:endParaRPr>
          </a:p>
          <a:p>
            <a:pPr marL="857250" lvl="1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Now that you know these pricing strategies</a:t>
            </a:r>
            <a:r>
              <a:rPr lang="en-US" sz="2000" dirty="0">
                <a:ea typeface="MS PGothic"/>
                <a:sym typeface="Wingdings" panose="05000000000000000000" pitchFamily="2" charset="2"/>
              </a:rPr>
              <a:t> exist</a:t>
            </a:r>
            <a:r>
              <a:rPr lang="en-US" sz="2000" kern="0" dirty="0">
                <a:ea typeface="MS PGothic"/>
                <a:cs typeface="Arial"/>
                <a:sym typeface="Wingdings" panose="05000000000000000000" pitchFamily="2" charset="2"/>
              </a:rPr>
              <a:t>, how does it change your overall perspective regarding where and how you shop?</a:t>
            </a:r>
            <a:endParaRPr lang="en-US" sz="2000" kern="0" dirty="0">
              <a:ea typeface="MS PGothic"/>
              <a:cs typeface="Arial"/>
            </a:endParaRPr>
          </a:p>
          <a:p>
            <a:pPr marL="37465" indent="0">
              <a:lnSpc>
                <a:spcPts val="2400"/>
              </a:lnSpc>
              <a:buNone/>
            </a:pPr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60D01B-7B1F-4CBF-B862-A5A7C7BD5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0155" y="129567"/>
            <a:ext cx="1933845" cy="20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78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F5E0CEC-0EDD-4AF9-A2EB-8FE71F2303DA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AB852A-0F1E-43AF-86DD-CDEB92FA258D}">
  <ds:schemaRefs>
    <ds:schemaRef ds:uri="http://purl.org/dc/dcmitype/"/>
    <ds:schemaRef ds:uri="f6493094-0435-4eae-a32c-76983131fc0f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1bca0e2f-16d9-4d6a-8327-7fd70d55969c"/>
  </ds:schemaRefs>
</ds:datastoreItem>
</file>

<file path=customXml/itemProps4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555</Words>
  <Application>Microsoft Office PowerPoint</Application>
  <PresentationFormat>On-screen Show (4:3)</PresentationFormat>
  <Paragraphs>60</Paragraphs>
  <Slides>10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Office Theme</vt:lpstr>
      <vt:lpstr>Savers Beware! Business Pricing Strategies </vt:lpstr>
      <vt:lpstr>A Special Note for Teachers</vt:lpstr>
      <vt:lpstr>Students will…</vt:lpstr>
      <vt:lpstr>Common Pricing Strategies</vt:lpstr>
      <vt:lpstr>Minds On Activity</vt:lpstr>
      <vt:lpstr>Assignment Part 1</vt:lpstr>
      <vt:lpstr>Assignment Part 1: Video Resources</vt:lpstr>
      <vt:lpstr>Assignment Part 2</vt:lpstr>
      <vt:lpstr>Assignment Part 3: Exit Card</vt:lpstr>
      <vt:lpstr>Further Resources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/>
  <cp:lastModifiedBy/>
  <cp:revision>22</cp:revision>
  <dcterms:created xsi:type="dcterms:W3CDTF">2011-06-06T13:23:04Z</dcterms:created>
  <dcterms:modified xsi:type="dcterms:W3CDTF">2023-03-21T20:54:34Z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