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28"/>
  </p:notesMasterIdLst>
  <p:handoutMasterIdLst>
    <p:handoutMasterId r:id="rId29"/>
  </p:handoutMasterIdLst>
  <p:sldIdLst>
    <p:sldId id="257" r:id="rId6"/>
    <p:sldId id="269" r:id="rId7"/>
    <p:sldId id="271" r:id="rId8"/>
    <p:sldId id="265" r:id="rId9"/>
    <p:sldId id="268" r:id="rId10"/>
    <p:sldId id="273" r:id="rId11"/>
    <p:sldId id="274" r:id="rId12"/>
    <p:sldId id="302" r:id="rId13"/>
    <p:sldId id="267" r:id="rId14"/>
    <p:sldId id="266" r:id="rId15"/>
    <p:sldId id="270" r:id="rId16"/>
    <p:sldId id="264" r:id="rId17"/>
    <p:sldId id="263" r:id="rId18"/>
    <p:sldId id="262" r:id="rId19"/>
    <p:sldId id="275" r:id="rId20"/>
    <p:sldId id="287" r:id="rId21"/>
    <p:sldId id="293" r:id="rId22"/>
    <p:sldId id="291" r:id="rId23"/>
    <p:sldId id="260" r:id="rId24"/>
    <p:sldId id="292" r:id="rId25"/>
    <p:sldId id="303" r:id="rId26"/>
    <p:sldId id="277"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vRP/ikhnQedXaHQu9tQGdg==" hashData="FS7UFxFGBiVp20XeWSlyW2lK5Cca5lcdIWoEafpgl9bbbLezSeGr57sMneevgZJI/bQkkWwSp48rnHpXGdkka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98BF1E"/>
    <a:srgbClr val="FDCE3A"/>
    <a:srgbClr val="477E27"/>
    <a:srgbClr val="5C4A89"/>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74" autoAdjust="0"/>
  </p:normalViewPr>
  <p:slideViewPr>
    <p:cSldViewPr>
      <p:cViewPr varScale="1">
        <p:scale>
          <a:sx n="60" d="100"/>
          <a:sy n="60" d="100"/>
        </p:scale>
        <p:origin x="146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12/7/2021</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3921FE5-F6F4-446A-AAF3-B7CFA45BB3F6}" type="slidenum">
              <a:rPr lang="en-CA" smtClean="0"/>
              <a:t>8</a:t>
            </a:fld>
            <a:endParaRPr lang="en-CA"/>
          </a:p>
        </p:txBody>
      </p:sp>
    </p:spTree>
    <p:extLst>
      <p:ext uri="{BB962C8B-B14F-4D97-AF65-F5344CB8AC3E}">
        <p14:creationId xmlns:p14="http://schemas.microsoft.com/office/powerpoint/2010/main" val="100448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Teachers can have a longer discussion with students about the different Canadian prices and US prices for the same product. This shows that Canadian Dollars and US Dollars are not worth the same.</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9</a:t>
            </a:fld>
            <a:endParaRPr lang="en-US" altLang="en-US"/>
          </a:p>
        </p:txBody>
      </p:sp>
    </p:spTree>
    <p:extLst>
      <p:ext uri="{BB962C8B-B14F-4D97-AF65-F5344CB8AC3E}">
        <p14:creationId xmlns:p14="http://schemas.microsoft.com/office/powerpoint/2010/main" val="215776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Note to Teachers: The units in the numerator and denominator do not match. Therefore the answer is wrong. Students can reason that US Dollar is the stronger currency (Canadian Dollar is the weaker currency), therefore they should receive less than $800 after the conversion.</a:t>
            </a:r>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20</a:t>
            </a:fld>
            <a:endParaRPr lang="en-US" altLang="en-US"/>
          </a:p>
        </p:txBody>
      </p:sp>
    </p:spTree>
    <p:extLst>
      <p:ext uri="{BB962C8B-B14F-4D97-AF65-F5344CB8AC3E}">
        <p14:creationId xmlns:p14="http://schemas.microsoft.com/office/powerpoint/2010/main" val="3558767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endParaRPr lang="en-US" noProof="0" dirty="0"/>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3.xm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Kw30kGVPeXA?feature=oembed" TargetMode="External"/><Relationship Id="rId5" Type="http://schemas.openxmlformats.org/officeDocument/2006/relationships/image" Target="../media/image16.jpeg"/><Relationship Id="rId4" Type="http://schemas.openxmlformats.org/officeDocument/2006/relationships/hyperlink" Target="https://www.youtube.com/watch?v=Kw30kGVPeX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916832"/>
            <a:ext cx="8424862" cy="1079500"/>
          </a:xfrm>
        </p:spPr>
        <p:txBody>
          <a:bodyPr/>
          <a:lstStyle/>
          <a:p>
            <a:pPr eaLnBrk="1" hangingPunct="1"/>
            <a:r>
              <a:rPr lang="en-US" altLang="en-US" sz="3600" dirty="0">
                <a:solidFill>
                  <a:srgbClr val="005954"/>
                </a:solidFill>
                <a:latin typeface="Open Sans" panose="020B0606030504020204" pitchFamily="34" charset="0"/>
              </a:rPr>
              <a:t>Foreign Currencies &amp; </a:t>
            </a:r>
            <a:br>
              <a:rPr lang="en-US" altLang="en-US" sz="3600" dirty="0">
                <a:solidFill>
                  <a:srgbClr val="005954"/>
                </a:solidFill>
                <a:latin typeface="Open Sans" panose="020B0606030504020204" pitchFamily="34" charset="0"/>
              </a:rPr>
            </a:br>
            <a:r>
              <a:rPr lang="en-US" altLang="en-US" sz="3600" dirty="0">
                <a:solidFill>
                  <a:srgbClr val="005954"/>
                </a:solidFill>
                <a:latin typeface="Open Sans" panose="020B0606030504020204" pitchFamily="34" charset="0"/>
              </a:rPr>
              <a:t>Exchange Rates</a:t>
            </a: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en-US" altLang="en-US" dirty="0">
                <a:solidFill>
                  <a:srgbClr val="98BF1E"/>
                </a:solidFill>
                <a:latin typeface="Open Sans" panose="020B0606030504020204" pitchFamily="34" charset="0"/>
              </a:rPr>
              <a:t>Grade 7+</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Exploration Activity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buFont typeface="+mj-lt"/>
              <a:buAutoNum type="arabicPeriod"/>
            </a:pPr>
            <a:r>
              <a:rPr lang="en-US" altLang="en-US" dirty="0"/>
              <a:t>Students access Google on a device (phone, tablet, or laptop).</a:t>
            </a:r>
          </a:p>
          <a:p>
            <a:pPr eaLnBrk="1" hangingPunct="1">
              <a:buFont typeface="+mj-lt"/>
              <a:buAutoNum type="arabicPeriod"/>
            </a:pPr>
            <a:r>
              <a:rPr lang="en-US" altLang="en-US" dirty="0"/>
              <a:t>On Google website, search for “Canadian Dollar to US Dollar”. You may see something like the screenshot below.</a:t>
            </a:r>
          </a:p>
          <a:p>
            <a:pPr eaLnBrk="1" hangingPunct="1">
              <a:buFont typeface="+mj-lt"/>
              <a:buAutoNum type="arabicPeriod"/>
            </a:pPr>
            <a:r>
              <a:rPr lang="en-US" altLang="en-US" dirty="0"/>
              <a:t>Hover your mouse on the graph, and look for the exchange rate for 1 day, 5 days, 1 month, 1 year, and 5 years. What do you notice?</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AEF8F77F-2991-43D0-BE83-6A3AFE5C3B9A}"/>
              </a:ext>
            </a:extLst>
          </p:cNvPr>
          <p:cNvPicPr>
            <a:picLocks noChangeAspect="1"/>
          </p:cNvPicPr>
          <p:nvPr/>
        </p:nvPicPr>
        <p:blipFill>
          <a:blip r:embed="rId2"/>
          <a:stretch>
            <a:fillRect/>
          </a:stretch>
        </p:blipFill>
        <p:spPr>
          <a:xfrm>
            <a:off x="1189478" y="3068960"/>
            <a:ext cx="6765043" cy="3168352"/>
          </a:xfrm>
          <a:prstGeom prst="rect">
            <a:avLst/>
          </a:prstGeom>
          <a:ln>
            <a:solidFill>
              <a:schemeClr val="bg1">
                <a:lumMod val="75000"/>
              </a:schemeClr>
            </a:solidFill>
          </a:ln>
        </p:spPr>
      </p:pic>
    </p:spTree>
    <p:extLst>
      <p:ext uri="{BB962C8B-B14F-4D97-AF65-F5344CB8AC3E}">
        <p14:creationId xmlns:p14="http://schemas.microsoft.com/office/powerpoint/2010/main" val="334429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Exploration Activity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dirty="0"/>
              <a:t>Discussion questions:</a:t>
            </a:r>
          </a:p>
          <a:p>
            <a:pPr eaLnBrk="1" hangingPunct="1">
              <a:buFont typeface="+mj-lt"/>
              <a:buAutoNum type="arabicPeriod"/>
            </a:pPr>
            <a:r>
              <a:rPr lang="en-US" altLang="en-US" dirty="0"/>
              <a:t>What do you think this means: “1 Canadian Dollar equals 0.80 United States Dollar”?</a:t>
            </a:r>
          </a:p>
          <a:p>
            <a:pPr eaLnBrk="1" hangingPunct="1">
              <a:buFont typeface="+mj-lt"/>
              <a:buAutoNum type="arabicPeriod"/>
            </a:pPr>
            <a:r>
              <a:rPr lang="en-US" altLang="en-US" dirty="0"/>
              <a:t> In this scenario, you are </a:t>
            </a:r>
            <a:r>
              <a:rPr lang="en-US" altLang="en-US" b="1" dirty="0"/>
              <a:t>converting</a:t>
            </a:r>
            <a:r>
              <a:rPr lang="en-US" altLang="en-US" dirty="0"/>
              <a:t> Canadian Dollars into US Dollars. Which one is the </a:t>
            </a:r>
            <a:r>
              <a:rPr lang="en-US" altLang="en-US" b="1" dirty="0"/>
              <a:t>foreign currency</a:t>
            </a:r>
            <a:r>
              <a:rPr lang="en-US" altLang="en-US" dirty="0"/>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F14C238F-8A13-4072-A625-A0F1D2B33A3E}"/>
              </a:ext>
            </a:extLst>
          </p:cNvPr>
          <p:cNvPicPr>
            <a:picLocks noChangeAspect="1"/>
          </p:cNvPicPr>
          <p:nvPr/>
        </p:nvPicPr>
        <p:blipFill>
          <a:blip r:embed="rId2"/>
          <a:stretch>
            <a:fillRect/>
          </a:stretch>
        </p:blipFill>
        <p:spPr>
          <a:xfrm>
            <a:off x="1189478" y="3068960"/>
            <a:ext cx="6765043" cy="3168352"/>
          </a:xfrm>
          <a:prstGeom prst="rect">
            <a:avLst/>
          </a:prstGeom>
          <a:ln>
            <a:solidFill>
              <a:schemeClr val="bg1">
                <a:lumMod val="75000"/>
              </a:schemeClr>
            </a:solidFill>
          </a:ln>
        </p:spPr>
      </p:pic>
    </p:spTree>
    <p:extLst>
      <p:ext uri="{BB962C8B-B14F-4D97-AF65-F5344CB8AC3E}">
        <p14:creationId xmlns:p14="http://schemas.microsoft.com/office/powerpoint/2010/main" val="109327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Exploration Activity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b="1" dirty="0"/>
              <a:t>Let’s flip it! </a:t>
            </a:r>
          </a:p>
          <a:p>
            <a:pPr marL="0" indent="0" eaLnBrk="1" hangingPunct="1">
              <a:buNone/>
            </a:pPr>
            <a:r>
              <a:rPr lang="en-US" altLang="en-US" b="1" dirty="0">
                <a:solidFill>
                  <a:srgbClr val="005954"/>
                </a:solidFill>
              </a:rPr>
              <a:t>What about converting from US Dollar to Canadian Dollar?</a:t>
            </a:r>
          </a:p>
          <a:p>
            <a:pPr eaLnBrk="1" hangingPunct="1"/>
            <a:endParaRPr lang="en-US" altLang="en-US" dirty="0"/>
          </a:p>
          <a:p>
            <a:pPr marL="0" indent="0" eaLnBrk="1" hangingPunct="1">
              <a:buNone/>
            </a:pPr>
            <a:r>
              <a:rPr lang="en-US" altLang="en-US" dirty="0"/>
              <a:t>On Google, search for “US Dollar to Canadian Dollar”. Then discuss the questions below:</a:t>
            </a:r>
          </a:p>
          <a:p>
            <a:pPr eaLnBrk="1" hangingPunct="1"/>
            <a:r>
              <a:rPr lang="en-US" altLang="en-US" dirty="0"/>
              <a:t>How much is one US Dollar worth in Canadian Dollars?</a:t>
            </a:r>
          </a:p>
          <a:p>
            <a:pPr eaLnBrk="1" hangingPunct="1"/>
            <a:r>
              <a:rPr lang="en-US" altLang="en-US" dirty="0"/>
              <a:t>Comparing the </a:t>
            </a:r>
            <a:r>
              <a:rPr lang="en-US" altLang="en-US" b="1" dirty="0"/>
              <a:t>exchange rates</a:t>
            </a:r>
            <a:r>
              <a:rPr lang="en-US" altLang="en-US" dirty="0"/>
              <a:t>, do you think Canadian Dollar is the stronger currency or the weaker one?</a:t>
            </a:r>
          </a:p>
          <a:p>
            <a:pPr eaLnBrk="1" hangingPunct="1"/>
            <a:r>
              <a:rPr lang="en-US" altLang="en-US" dirty="0"/>
              <a:t>In this scenario, which one is the </a:t>
            </a:r>
            <a:r>
              <a:rPr lang="en-US" altLang="en-US" b="1" dirty="0"/>
              <a:t>foreign currency</a:t>
            </a:r>
            <a:r>
              <a:rPr lang="en-US" altLang="en-US" dirty="0"/>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8DF03F45-D2FE-4F7D-99F9-ADBA44CA3761}"/>
              </a:ext>
            </a:extLst>
          </p:cNvPr>
          <p:cNvPicPr>
            <a:picLocks noChangeAspect="1"/>
          </p:cNvPicPr>
          <p:nvPr/>
        </p:nvPicPr>
        <p:blipFill>
          <a:blip r:embed="rId2"/>
          <a:stretch>
            <a:fillRect/>
          </a:stretch>
        </p:blipFill>
        <p:spPr>
          <a:xfrm>
            <a:off x="7020272" y="1204579"/>
            <a:ext cx="1508784" cy="1339506"/>
          </a:xfrm>
          <a:prstGeom prst="rect">
            <a:avLst/>
          </a:prstGeom>
        </p:spPr>
      </p:pic>
    </p:spTree>
    <p:extLst>
      <p:ext uri="{BB962C8B-B14F-4D97-AF65-F5344CB8AC3E}">
        <p14:creationId xmlns:p14="http://schemas.microsoft.com/office/powerpoint/2010/main" val="257490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The Stronger Currency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dirty="0"/>
              <a:t>How do you know if a currency is the stronger one? It is the currency that’s worth more.</a:t>
            </a:r>
          </a:p>
          <a:p>
            <a:pPr marL="0" indent="0" eaLnBrk="1" hangingPunct="1">
              <a:buNone/>
            </a:pPr>
            <a:endParaRPr lang="en-US" altLang="en-US" sz="2000" dirty="0"/>
          </a:p>
          <a:p>
            <a:pPr marL="0" indent="0" eaLnBrk="1" hangingPunct="1">
              <a:buNone/>
            </a:pPr>
            <a:r>
              <a:rPr lang="en-US" altLang="en-US" sz="2000" dirty="0"/>
              <a:t>If one Canadian Dollar equals </a:t>
            </a:r>
            <a:r>
              <a:rPr lang="en-US" altLang="en-US" sz="2000" b="1" dirty="0"/>
              <a:t>more</a:t>
            </a:r>
            <a:r>
              <a:rPr lang="en-US" altLang="en-US" sz="2000" dirty="0"/>
              <a:t> </a:t>
            </a:r>
            <a:r>
              <a:rPr lang="en-US" altLang="en-US" sz="2000" b="1" dirty="0"/>
              <a:t>than </a:t>
            </a:r>
            <a:r>
              <a:rPr lang="en-US" altLang="en-US" sz="2000" dirty="0"/>
              <a:t>a dollar in a foreign currency, then Canadian Dollar is </a:t>
            </a:r>
            <a:r>
              <a:rPr lang="en-US" altLang="en-US" sz="2000" b="1" dirty="0"/>
              <a:t>stronger</a:t>
            </a:r>
            <a:r>
              <a:rPr lang="en-US" altLang="en-US" sz="2000" dirty="0"/>
              <a:t>.</a:t>
            </a:r>
          </a:p>
          <a:p>
            <a:pPr marL="0" indent="0" eaLnBrk="1" hangingPunct="1">
              <a:buNone/>
            </a:pPr>
            <a:br>
              <a:rPr lang="en-US" altLang="en-US" sz="2000" dirty="0"/>
            </a:br>
            <a:endParaRPr lang="en-US" altLang="en-US" sz="2000" dirty="0"/>
          </a:p>
          <a:p>
            <a:pPr marL="0" indent="0" eaLnBrk="1" hangingPunct="1">
              <a:buNone/>
            </a:pPr>
            <a:r>
              <a:rPr lang="en-US" altLang="en-US" sz="2000" dirty="0"/>
              <a:t>If one Canadian Dollar equals </a:t>
            </a:r>
            <a:r>
              <a:rPr lang="en-US" altLang="en-US" sz="2000" b="1" dirty="0"/>
              <a:t>less than </a:t>
            </a:r>
            <a:r>
              <a:rPr lang="en-US" altLang="en-US" sz="2000" dirty="0"/>
              <a:t>a dollar in a foreign currency, then the Canadian Dollar is </a:t>
            </a:r>
            <a:r>
              <a:rPr lang="en-US" altLang="en-US" sz="2000" b="1" dirty="0"/>
              <a:t>weaker</a:t>
            </a:r>
            <a:r>
              <a:rPr lang="en-US" altLang="en-US" sz="2000" dirty="0"/>
              <a:t>. The foreign currency is stronger.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descr="Strong O Fox">
            <a:extLst>
              <a:ext uri="{FF2B5EF4-FFF2-40B4-BE49-F238E27FC236}">
                <a16:creationId xmlns:a16="http://schemas.microsoft.com/office/drawing/2014/main" id="{BA4FE375-DE99-49BE-97B1-FD41E5ABA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95302" y="4308223"/>
            <a:ext cx="2200058" cy="2200058"/>
          </a:xfrm>
          <a:prstGeom prst="rect">
            <a:avLst/>
          </a:prstGeom>
        </p:spPr>
      </p:pic>
    </p:spTree>
    <p:extLst>
      <p:ext uri="{BB962C8B-B14F-4D97-AF65-F5344CB8AC3E}">
        <p14:creationId xmlns:p14="http://schemas.microsoft.com/office/powerpoint/2010/main" val="25178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Exploration Activity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268760"/>
            <a:ext cx="7923212" cy="4176713"/>
          </a:xfrm>
        </p:spPr>
        <p:txBody>
          <a:bodyPr/>
          <a:lstStyle/>
          <a:p>
            <a:pPr marL="0" indent="0" eaLnBrk="1" hangingPunct="1">
              <a:lnSpc>
                <a:spcPts val="2100"/>
              </a:lnSpc>
              <a:buNone/>
            </a:pPr>
            <a:r>
              <a:rPr lang="en-US" altLang="en-US" dirty="0">
                <a:solidFill>
                  <a:srgbClr val="005954"/>
                </a:solidFill>
              </a:rPr>
              <a:t>Let’s compare the Canadian Dollars to foreign currencies around the world! </a:t>
            </a:r>
            <a:r>
              <a:rPr lang="en-US" altLang="en-US" dirty="0"/>
              <a:t>Which one is the stronger currency?</a:t>
            </a:r>
          </a:p>
          <a:p>
            <a:pPr marL="285750" indent="-285750">
              <a:lnSpc>
                <a:spcPts val="1600"/>
              </a:lnSpc>
              <a:buFont typeface="Arial" panose="020B0604020202020204" pitchFamily="34" charset="0"/>
              <a:buChar char="•"/>
            </a:pPr>
            <a:r>
              <a:rPr lang="en-CA" dirty="0"/>
              <a:t>Egypt</a:t>
            </a:r>
          </a:p>
          <a:p>
            <a:pPr marL="285750" indent="-285750">
              <a:lnSpc>
                <a:spcPts val="1600"/>
              </a:lnSpc>
              <a:buFont typeface="Arial" panose="020B0604020202020204" pitchFamily="34" charset="0"/>
              <a:buChar char="•"/>
            </a:pPr>
            <a:r>
              <a:rPr lang="en-CA" dirty="0"/>
              <a:t>South Africa</a:t>
            </a:r>
          </a:p>
          <a:p>
            <a:pPr marL="285750" indent="-285750">
              <a:lnSpc>
                <a:spcPts val="1600"/>
              </a:lnSpc>
              <a:buFont typeface="Arial" panose="020B0604020202020204" pitchFamily="34" charset="0"/>
              <a:buChar char="•"/>
            </a:pPr>
            <a:r>
              <a:rPr lang="en-CA" dirty="0"/>
              <a:t>Jamaica</a:t>
            </a:r>
          </a:p>
          <a:p>
            <a:pPr marL="285750" indent="-285750">
              <a:lnSpc>
                <a:spcPts val="1600"/>
              </a:lnSpc>
              <a:buFont typeface="Arial" panose="020B0604020202020204" pitchFamily="34" charset="0"/>
              <a:buChar char="•"/>
            </a:pPr>
            <a:r>
              <a:rPr lang="en-CA" dirty="0"/>
              <a:t>Argentina</a:t>
            </a:r>
          </a:p>
          <a:p>
            <a:pPr marL="285750" indent="-285750">
              <a:lnSpc>
                <a:spcPts val="1600"/>
              </a:lnSpc>
              <a:buFont typeface="Arial" panose="020B0604020202020204" pitchFamily="34" charset="0"/>
              <a:buChar char="•"/>
            </a:pPr>
            <a:r>
              <a:rPr lang="en-CA" dirty="0"/>
              <a:t>Brazil</a:t>
            </a:r>
          </a:p>
          <a:p>
            <a:pPr marL="285750" indent="-285750">
              <a:lnSpc>
                <a:spcPts val="1600"/>
              </a:lnSpc>
              <a:buFont typeface="Arial" panose="020B0604020202020204" pitchFamily="34" charset="0"/>
              <a:buChar char="•"/>
            </a:pPr>
            <a:r>
              <a:rPr lang="en-CA" dirty="0"/>
              <a:t>China</a:t>
            </a:r>
          </a:p>
          <a:p>
            <a:pPr marL="285750" indent="-285750">
              <a:lnSpc>
                <a:spcPts val="1600"/>
              </a:lnSpc>
              <a:buFont typeface="Arial" panose="020B0604020202020204" pitchFamily="34" charset="0"/>
              <a:buChar char="•"/>
            </a:pPr>
            <a:r>
              <a:rPr lang="en-CA" dirty="0"/>
              <a:t>India</a:t>
            </a:r>
          </a:p>
          <a:p>
            <a:pPr marL="285750" indent="-285750">
              <a:lnSpc>
                <a:spcPts val="1600"/>
              </a:lnSpc>
              <a:buFont typeface="Arial" panose="020B0604020202020204" pitchFamily="34" charset="0"/>
              <a:buChar char="•"/>
            </a:pPr>
            <a:r>
              <a:rPr lang="en-CA" dirty="0"/>
              <a:t>Turkey</a:t>
            </a:r>
          </a:p>
          <a:p>
            <a:pPr marL="285750" indent="-285750">
              <a:lnSpc>
                <a:spcPts val="1600"/>
              </a:lnSpc>
              <a:buFont typeface="Arial" panose="020B0604020202020204" pitchFamily="34" charset="0"/>
              <a:buChar char="•"/>
            </a:pPr>
            <a:r>
              <a:rPr lang="en-CA" dirty="0"/>
              <a:t>Germany</a:t>
            </a:r>
          </a:p>
          <a:p>
            <a:pPr marL="285750" indent="-285750">
              <a:lnSpc>
                <a:spcPts val="1600"/>
              </a:lnSpc>
              <a:buFont typeface="Arial" panose="020B0604020202020204" pitchFamily="34" charset="0"/>
              <a:buChar char="•"/>
            </a:pPr>
            <a:r>
              <a:rPr lang="en-CA" dirty="0"/>
              <a:t>United Kingdom (England)</a:t>
            </a:r>
          </a:p>
          <a:p>
            <a:pPr marL="285750" indent="-285750">
              <a:lnSpc>
                <a:spcPts val="1600"/>
              </a:lnSpc>
              <a:buFont typeface="Arial" panose="020B0604020202020204" pitchFamily="34" charset="0"/>
              <a:buChar char="•"/>
            </a:pPr>
            <a:r>
              <a:rPr lang="en-CA" dirty="0"/>
              <a:t>Iceland</a:t>
            </a:r>
          </a:p>
          <a:p>
            <a:pPr marL="285750" indent="-285750">
              <a:lnSpc>
                <a:spcPts val="1600"/>
              </a:lnSpc>
              <a:buFont typeface="Arial" panose="020B0604020202020204" pitchFamily="34" charset="0"/>
              <a:buChar char="•"/>
            </a:pPr>
            <a:r>
              <a:rPr lang="en-CA" dirty="0"/>
              <a:t>Your family’s home country</a:t>
            </a:r>
          </a:p>
          <a:p>
            <a:pPr marL="285750" indent="-285750">
              <a:lnSpc>
                <a:spcPts val="1600"/>
              </a:lnSpc>
              <a:buFont typeface="Arial" panose="020B0604020202020204" pitchFamily="34" charset="0"/>
              <a:buChar char="•"/>
            </a:pPr>
            <a:r>
              <a:rPr lang="en-CA" dirty="0"/>
              <a:t>Or any other countries you can think of!</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8778B2F-5D86-4A2C-BA5B-7527637E75B7}"/>
              </a:ext>
            </a:extLst>
          </p:cNvPr>
          <p:cNvPicPr>
            <a:picLocks noChangeAspect="1"/>
          </p:cNvPicPr>
          <p:nvPr/>
        </p:nvPicPr>
        <p:blipFill>
          <a:blip r:embed="rId2"/>
          <a:stretch>
            <a:fillRect/>
          </a:stretch>
        </p:blipFill>
        <p:spPr>
          <a:xfrm>
            <a:off x="3995936" y="2076984"/>
            <a:ext cx="4542914" cy="3037787"/>
          </a:xfrm>
          <a:prstGeom prst="rect">
            <a:avLst/>
          </a:prstGeom>
        </p:spPr>
      </p:pic>
    </p:spTree>
    <p:extLst>
      <p:ext uri="{BB962C8B-B14F-4D97-AF65-F5344CB8AC3E}">
        <p14:creationId xmlns:p14="http://schemas.microsoft.com/office/powerpoint/2010/main" val="353259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Let’s calculate the currencies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800"/>
              <a:t>Method 1: Ratios</a:t>
            </a:r>
          </a:p>
          <a:p>
            <a:pPr eaLnBrk="1" hangingPunct="1"/>
            <a:r>
              <a:rPr lang="en-US" altLang="en-US" sz="2800"/>
              <a:t>Method 2: Cross-Multiplication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839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Review: Ratio and Fraction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endParaRPr lang="en-US" altLang="en-US"/>
          </a:p>
          <a:p>
            <a:pPr marL="0" indent="0" eaLnBrk="1" hangingPunct="1">
              <a:lnSpc>
                <a:spcPts val="2400"/>
              </a:lnSpc>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BDC97A95-D0F7-4A1B-B378-9B8E7EDF5E8A}"/>
              </a:ext>
            </a:extLst>
          </p:cNvPr>
          <p:cNvSpPr txBox="1"/>
          <p:nvPr/>
        </p:nvSpPr>
        <p:spPr>
          <a:xfrm>
            <a:off x="6591625" y="2328960"/>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 </a:t>
            </a:r>
            <a:r>
              <a:rPr lang="en-US" sz="2400" dirty="0">
                <a:solidFill>
                  <a:srgbClr val="000000"/>
                </a:solidFill>
                <a:latin typeface="Cambria Math" panose="02040503050406030204" pitchFamily="18" charset="0"/>
                <a:ea typeface="Cambria Math" panose="02040503050406030204" pitchFamily="18" charset="0"/>
              </a:rPr>
              <a:t>blue</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E9338CC6-7CAA-477B-BAB1-31A27EAABA1A}"/>
              </a:ext>
            </a:extLst>
          </p:cNvPr>
          <p:cNvSpPr txBox="1"/>
          <p:nvPr/>
        </p:nvSpPr>
        <p:spPr>
          <a:xfrm>
            <a:off x="5334333" y="2328960"/>
            <a:ext cx="92292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 </a:t>
            </a:r>
            <a:r>
              <a:rPr lang="en-US" sz="2400" noProof="0" dirty="0">
                <a:solidFill>
                  <a:srgbClr val="000000"/>
                </a:solidFill>
                <a:latin typeface="Cambria Math" panose="02040503050406030204" pitchFamily="18" charset="0"/>
                <a:ea typeface="Cambria Math" panose="02040503050406030204" pitchFamily="18" charset="0"/>
              </a:rPr>
              <a:t>red</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B73AFA25-0DC1-4D8E-A25D-725FCE19239E}"/>
              </a:ext>
            </a:extLst>
          </p:cNvPr>
          <p:cNvSpPr txBox="1"/>
          <p:nvPr/>
        </p:nvSpPr>
        <p:spPr>
          <a:xfrm>
            <a:off x="6257257" y="2241190"/>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78756C50-B9EA-4EA2-AA0E-12B7258B0D41}"/>
              </a:ext>
            </a:extLst>
          </p:cNvPr>
          <p:cNvSpPr txBox="1"/>
          <p:nvPr/>
        </p:nvSpPr>
        <p:spPr>
          <a:xfrm>
            <a:off x="601980" y="1316765"/>
            <a:ext cx="1943100" cy="400110"/>
          </a:xfrm>
          <a:prstGeom prst="rect">
            <a:avLst/>
          </a:prstGeom>
          <a:noFill/>
        </p:spPr>
        <p:txBody>
          <a:bodyPr wrap="square" rtlCol="0">
            <a:spAutoFit/>
          </a:bodyPr>
          <a:lstStyle/>
          <a:p>
            <a:r>
              <a:rPr lang="en-CA" sz="2000" b="1"/>
              <a:t>Ratio</a:t>
            </a:r>
          </a:p>
        </p:txBody>
      </p:sp>
      <p:sp>
        <p:nvSpPr>
          <p:cNvPr id="16" name="TextBox 15">
            <a:extLst>
              <a:ext uri="{FF2B5EF4-FFF2-40B4-BE49-F238E27FC236}">
                <a16:creationId xmlns:a16="http://schemas.microsoft.com/office/drawing/2014/main" id="{5150EAD3-109D-4B4B-BEF8-CC72BA5F08BB}"/>
              </a:ext>
            </a:extLst>
          </p:cNvPr>
          <p:cNvSpPr txBox="1"/>
          <p:nvPr/>
        </p:nvSpPr>
        <p:spPr>
          <a:xfrm>
            <a:off x="655320" y="3796257"/>
            <a:ext cx="1943100" cy="400110"/>
          </a:xfrm>
          <a:prstGeom prst="rect">
            <a:avLst/>
          </a:prstGeom>
          <a:noFill/>
        </p:spPr>
        <p:txBody>
          <a:bodyPr wrap="square" rtlCol="0">
            <a:spAutoFit/>
          </a:bodyPr>
          <a:lstStyle/>
          <a:p>
            <a:r>
              <a:rPr lang="en-CA" sz="2000" b="1"/>
              <a:t>Fraction</a:t>
            </a:r>
          </a:p>
        </p:txBody>
      </p:sp>
      <p:cxnSp>
        <p:nvCxnSpPr>
          <p:cNvPr id="17" name="Straight Connector 16">
            <a:extLst>
              <a:ext uri="{FF2B5EF4-FFF2-40B4-BE49-F238E27FC236}">
                <a16:creationId xmlns:a16="http://schemas.microsoft.com/office/drawing/2014/main" id="{A748D994-C1E1-4BA4-B0AD-6A241B45E5AC}"/>
              </a:ext>
            </a:extLst>
          </p:cNvPr>
          <p:cNvCxnSpPr>
            <a:cxnSpLocks/>
          </p:cNvCxnSpPr>
          <p:nvPr/>
        </p:nvCxnSpPr>
        <p:spPr bwMode="auto">
          <a:xfrm flipV="1">
            <a:off x="3573919" y="499454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2321AF5-68FF-457B-9360-CE6D6577DFE1}"/>
              </a:ext>
            </a:extLst>
          </p:cNvPr>
          <p:cNvSpPr txBox="1"/>
          <p:nvPr/>
        </p:nvSpPr>
        <p:spPr>
          <a:xfrm>
            <a:off x="1960345" y="4554423"/>
            <a:ext cx="1276148" cy="338554"/>
          </a:xfrm>
          <a:prstGeom prst="rect">
            <a:avLst/>
          </a:prstGeom>
          <a:solidFill>
            <a:srgbClr val="FFFF00"/>
          </a:solidFill>
        </p:spPr>
        <p:txBody>
          <a:bodyPr wrap="square" rtlCol="0">
            <a:spAutoFit/>
          </a:bodyPr>
          <a:lstStyle/>
          <a:p>
            <a:pPr algn="ctr"/>
            <a:r>
              <a:rPr lang="en-CA" sz="1600" b="1"/>
              <a:t>numerator</a:t>
            </a:r>
          </a:p>
        </p:txBody>
      </p:sp>
      <p:sp>
        <p:nvSpPr>
          <p:cNvPr id="19" name="TextBox 18">
            <a:extLst>
              <a:ext uri="{FF2B5EF4-FFF2-40B4-BE49-F238E27FC236}">
                <a16:creationId xmlns:a16="http://schemas.microsoft.com/office/drawing/2014/main" id="{8AF94000-0B5F-4E9C-9B11-2A58AE83591C}"/>
              </a:ext>
            </a:extLst>
          </p:cNvPr>
          <p:cNvSpPr txBox="1"/>
          <p:nvPr/>
        </p:nvSpPr>
        <p:spPr>
          <a:xfrm>
            <a:off x="1850024" y="5114911"/>
            <a:ext cx="1496791" cy="338554"/>
          </a:xfrm>
          <a:prstGeom prst="rect">
            <a:avLst/>
          </a:prstGeom>
          <a:solidFill>
            <a:srgbClr val="FFFF00"/>
          </a:solidFill>
        </p:spPr>
        <p:txBody>
          <a:bodyPr wrap="square" rtlCol="0">
            <a:spAutoFit/>
          </a:bodyPr>
          <a:lstStyle/>
          <a:p>
            <a:pPr algn="ctr"/>
            <a:r>
              <a:rPr lang="en-CA" sz="1600" b="1"/>
              <a:t>denominator</a:t>
            </a:r>
          </a:p>
        </p:txBody>
      </p:sp>
      <p:pic>
        <p:nvPicPr>
          <p:cNvPr id="8" name="Picture 7">
            <a:extLst>
              <a:ext uri="{FF2B5EF4-FFF2-40B4-BE49-F238E27FC236}">
                <a16:creationId xmlns:a16="http://schemas.microsoft.com/office/drawing/2014/main" id="{23198CE7-F479-42CC-B979-73DA89EE4608}"/>
              </a:ext>
            </a:extLst>
          </p:cNvPr>
          <p:cNvPicPr>
            <a:picLocks noChangeAspect="1"/>
          </p:cNvPicPr>
          <p:nvPr/>
        </p:nvPicPr>
        <p:blipFill>
          <a:blip r:embed="rId2"/>
          <a:stretch>
            <a:fillRect/>
          </a:stretch>
        </p:blipFill>
        <p:spPr>
          <a:xfrm rot="7502177">
            <a:off x="541859" y="2190164"/>
            <a:ext cx="1692212" cy="1005415"/>
          </a:xfrm>
          <a:prstGeom prst="rect">
            <a:avLst/>
          </a:prstGeom>
        </p:spPr>
      </p:pic>
      <p:pic>
        <p:nvPicPr>
          <p:cNvPr id="11" name="Picture 10">
            <a:extLst>
              <a:ext uri="{FF2B5EF4-FFF2-40B4-BE49-F238E27FC236}">
                <a16:creationId xmlns:a16="http://schemas.microsoft.com/office/drawing/2014/main" id="{D44B6DBE-710E-4C7E-9CF7-CC8C2962BB85}"/>
              </a:ext>
            </a:extLst>
          </p:cNvPr>
          <p:cNvPicPr>
            <a:picLocks noChangeAspect="1"/>
          </p:cNvPicPr>
          <p:nvPr/>
        </p:nvPicPr>
        <p:blipFill>
          <a:blip r:embed="rId3"/>
          <a:stretch>
            <a:fillRect/>
          </a:stretch>
        </p:blipFill>
        <p:spPr>
          <a:xfrm rot="20628310">
            <a:off x="1773950" y="1842748"/>
            <a:ext cx="1884700" cy="1950701"/>
          </a:xfrm>
          <a:prstGeom prst="rect">
            <a:avLst/>
          </a:prstGeom>
        </p:spPr>
      </p:pic>
      <p:pic>
        <p:nvPicPr>
          <p:cNvPr id="20" name="Picture 19">
            <a:extLst>
              <a:ext uri="{FF2B5EF4-FFF2-40B4-BE49-F238E27FC236}">
                <a16:creationId xmlns:a16="http://schemas.microsoft.com/office/drawing/2014/main" id="{39C08F07-850E-4E13-B911-69F8282F3F16}"/>
              </a:ext>
            </a:extLst>
          </p:cNvPr>
          <p:cNvPicPr>
            <a:picLocks noChangeAspect="1"/>
          </p:cNvPicPr>
          <p:nvPr/>
        </p:nvPicPr>
        <p:blipFill>
          <a:blip r:embed="rId3"/>
          <a:stretch>
            <a:fillRect/>
          </a:stretch>
        </p:blipFill>
        <p:spPr>
          <a:xfrm rot="20447182">
            <a:off x="3199341" y="1883230"/>
            <a:ext cx="1868773" cy="1934216"/>
          </a:xfrm>
          <a:prstGeom prst="rect">
            <a:avLst/>
          </a:prstGeom>
        </p:spPr>
      </p:pic>
    </p:spTree>
    <p:extLst>
      <p:ext uri="{BB962C8B-B14F-4D97-AF65-F5344CB8AC3E}">
        <p14:creationId xmlns:p14="http://schemas.microsoft.com/office/powerpoint/2010/main" val="32922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16667E-6 1.85185E-6 L -0.09635 0.30231 " pathEditMode="relative" rAng="0" ptsTypes="AA">
                                      <p:cBhvr>
                                        <p:cTn id="60" dur="2000" fill="hold"/>
                                        <p:tgtEl>
                                          <p:spTgt spid="6"/>
                                        </p:tgtEl>
                                        <p:attrNameLst>
                                          <p:attrName>ppt_x</p:attrName>
                                          <p:attrName>ppt_y</p:attrName>
                                        </p:attrNameLst>
                                      </p:cBhvr>
                                      <p:rCtr x="-4826" y="15116"/>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3.05556E-6 1.85185E-6 L -0.24288 0.40301 " pathEditMode="relative" rAng="0" ptsTypes="AA">
                                      <p:cBhvr>
                                        <p:cTn id="64" dur="2000" fill="hold"/>
                                        <p:tgtEl>
                                          <p:spTgt spid="5"/>
                                        </p:tgtEl>
                                        <p:attrNameLst>
                                          <p:attrName>ppt_x</p:attrName>
                                          <p:attrName>ppt_y</p:attrName>
                                        </p:attrNameLst>
                                      </p:cBhvr>
                                      <p:rCtr x="-12153" y="20139"/>
                                    </p:animMotion>
                                  </p:childTnLst>
                                </p:cTn>
                              </p:par>
                              <p:par>
                                <p:cTn id="65" presetID="9" presetClass="exit" presetSubtype="0" fill="hold" grpId="1" nodeType="withEffect">
                                  <p:stCondLst>
                                    <p:cond delay="0"/>
                                  </p:stCondLst>
                                  <p:childTnLst>
                                    <p:animEffect transition="out" filter="dissolve">
                                      <p:cBhvr>
                                        <p:cTn id="66" dur="500"/>
                                        <p:tgtEl>
                                          <p:spTgt spid="7"/>
                                        </p:tgtEl>
                                      </p:cBhvr>
                                    </p:animEffect>
                                    <p:set>
                                      <p:cBhvr>
                                        <p:cTn id="6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2" grpId="0"/>
      <p:bldP spid="16" grpId="0"/>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Review: Ratio and Fraction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endParaRPr lang="en-US" altLang="en-US"/>
          </a:p>
          <a:p>
            <a:pPr marL="0" indent="0" eaLnBrk="1" hangingPunct="1">
              <a:lnSpc>
                <a:spcPts val="2400"/>
              </a:lnSpc>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BDC97A95-D0F7-4A1B-B378-9B8E7EDF5E8A}"/>
              </a:ext>
            </a:extLst>
          </p:cNvPr>
          <p:cNvSpPr txBox="1"/>
          <p:nvPr/>
        </p:nvSpPr>
        <p:spPr>
          <a:xfrm>
            <a:off x="6702020" y="1863458"/>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 </a:t>
            </a:r>
            <a:r>
              <a:rPr lang="en-US" sz="2400" dirty="0">
                <a:solidFill>
                  <a:srgbClr val="000000"/>
                </a:solidFill>
                <a:latin typeface="Cambria Math" panose="02040503050406030204" pitchFamily="18" charset="0"/>
                <a:ea typeface="Cambria Math" panose="02040503050406030204" pitchFamily="18" charset="0"/>
              </a:rPr>
              <a:t>blue</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E9338CC6-7CAA-477B-BAB1-31A27EAABA1A}"/>
              </a:ext>
            </a:extLst>
          </p:cNvPr>
          <p:cNvSpPr txBox="1"/>
          <p:nvPr/>
        </p:nvSpPr>
        <p:spPr>
          <a:xfrm>
            <a:off x="5444728" y="1863458"/>
            <a:ext cx="92292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 </a:t>
            </a:r>
            <a:r>
              <a:rPr lang="en-US" sz="2400" noProof="0" dirty="0">
                <a:solidFill>
                  <a:srgbClr val="000000"/>
                </a:solidFill>
                <a:latin typeface="Cambria Math" panose="02040503050406030204" pitchFamily="18" charset="0"/>
                <a:ea typeface="Cambria Math" panose="02040503050406030204" pitchFamily="18" charset="0"/>
              </a:rPr>
              <a:t>red</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7" name="TextBox 6">
            <a:extLst>
              <a:ext uri="{FF2B5EF4-FFF2-40B4-BE49-F238E27FC236}">
                <a16:creationId xmlns:a16="http://schemas.microsoft.com/office/drawing/2014/main" id="{B73AFA25-0DC1-4D8E-A25D-725FCE19239E}"/>
              </a:ext>
            </a:extLst>
          </p:cNvPr>
          <p:cNvSpPr txBox="1"/>
          <p:nvPr/>
        </p:nvSpPr>
        <p:spPr>
          <a:xfrm>
            <a:off x="6367652" y="1775688"/>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78756C50-B9EA-4EA2-AA0E-12B7258B0D41}"/>
              </a:ext>
            </a:extLst>
          </p:cNvPr>
          <p:cNvSpPr txBox="1"/>
          <p:nvPr/>
        </p:nvSpPr>
        <p:spPr>
          <a:xfrm>
            <a:off x="601980" y="1316765"/>
            <a:ext cx="1943100" cy="400110"/>
          </a:xfrm>
          <a:prstGeom prst="rect">
            <a:avLst/>
          </a:prstGeom>
          <a:noFill/>
        </p:spPr>
        <p:txBody>
          <a:bodyPr wrap="square" rtlCol="0">
            <a:spAutoFit/>
          </a:bodyPr>
          <a:lstStyle/>
          <a:p>
            <a:r>
              <a:rPr lang="en-CA" sz="2000" b="1"/>
              <a:t>Ratios</a:t>
            </a:r>
          </a:p>
        </p:txBody>
      </p:sp>
      <p:sp>
        <p:nvSpPr>
          <p:cNvPr id="16" name="TextBox 15">
            <a:extLst>
              <a:ext uri="{FF2B5EF4-FFF2-40B4-BE49-F238E27FC236}">
                <a16:creationId xmlns:a16="http://schemas.microsoft.com/office/drawing/2014/main" id="{5150EAD3-109D-4B4B-BEF8-CC72BA5F08BB}"/>
              </a:ext>
            </a:extLst>
          </p:cNvPr>
          <p:cNvSpPr txBox="1"/>
          <p:nvPr/>
        </p:nvSpPr>
        <p:spPr>
          <a:xfrm>
            <a:off x="655320" y="3796257"/>
            <a:ext cx="1943100" cy="400110"/>
          </a:xfrm>
          <a:prstGeom prst="rect">
            <a:avLst/>
          </a:prstGeom>
          <a:noFill/>
        </p:spPr>
        <p:txBody>
          <a:bodyPr wrap="square" rtlCol="0">
            <a:spAutoFit/>
          </a:bodyPr>
          <a:lstStyle/>
          <a:p>
            <a:r>
              <a:rPr lang="en-CA" sz="2000" b="1"/>
              <a:t>Fractions</a:t>
            </a:r>
          </a:p>
        </p:txBody>
      </p:sp>
      <p:cxnSp>
        <p:nvCxnSpPr>
          <p:cNvPr id="17" name="Straight Connector 16">
            <a:extLst>
              <a:ext uri="{FF2B5EF4-FFF2-40B4-BE49-F238E27FC236}">
                <a16:creationId xmlns:a16="http://schemas.microsoft.com/office/drawing/2014/main" id="{A748D994-C1E1-4BA4-B0AD-6A241B45E5AC}"/>
              </a:ext>
            </a:extLst>
          </p:cNvPr>
          <p:cNvCxnSpPr>
            <a:cxnSpLocks/>
          </p:cNvCxnSpPr>
          <p:nvPr/>
        </p:nvCxnSpPr>
        <p:spPr bwMode="auto">
          <a:xfrm flipV="1">
            <a:off x="2311180" y="499454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E2321AF5-68FF-457B-9360-CE6D6577DFE1}"/>
              </a:ext>
            </a:extLst>
          </p:cNvPr>
          <p:cNvSpPr txBox="1"/>
          <p:nvPr/>
        </p:nvSpPr>
        <p:spPr>
          <a:xfrm>
            <a:off x="697606" y="4554423"/>
            <a:ext cx="1276148" cy="338554"/>
          </a:xfrm>
          <a:prstGeom prst="rect">
            <a:avLst/>
          </a:prstGeom>
          <a:solidFill>
            <a:srgbClr val="FFFF00"/>
          </a:solidFill>
        </p:spPr>
        <p:txBody>
          <a:bodyPr wrap="square" rtlCol="0">
            <a:spAutoFit/>
          </a:bodyPr>
          <a:lstStyle/>
          <a:p>
            <a:pPr algn="ctr"/>
            <a:r>
              <a:rPr lang="en-CA" sz="1600" b="1"/>
              <a:t>numerator</a:t>
            </a:r>
          </a:p>
        </p:txBody>
      </p:sp>
      <p:sp>
        <p:nvSpPr>
          <p:cNvPr id="19" name="TextBox 18">
            <a:extLst>
              <a:ext uri="{FF2B5EF4-FFF2-40B4-BE49-F238E27FC236}">
                <a16:creationId xmlns:a16="http://schemas.microsoft.com/office/drawing/2014/main" id="{8AF94000-0B5F-4E9C-9B11-2A58AE83591C}"/>
              </a:ext>
            </a:extLst>
          </p:cNvPr>
          <p:cNvSpPr txBox="1"/>
          <p:nvPr/>
        </p:nvSpPr>
        <p:spPr>
          <a:xfrm>
            <a:off x="587285" y="5114911"/>
            <a:ext cx="1496791" cy="338554"/>
          </a:xfrm>
          <a:prstGeom prst="rect">
            <a:avLst/>
          </a:prstGeom>
          <a:solidFill>
            <a:srgbClr val="FFFF00"/>
          </a:solidFill>
        </p:spPr>
        <p:txBody>
          <a:bodyPr wrap="square" rtlCol="0">
            <a:spAutoFit/>
          </a:bodyPr>
          <a:lstStyle/>
          <a:p>
            <a:pPr algn="ctr"/>
            <a:r>
              <a:rPr lang="en-CA" sz="1600" b="1"/>
              <a:t>denominator</a:t>
            </a:r>
          </a:p>
        </p:txBody>
      </p:sp>
      <p:sp>
        <p:nvSpPr>
          <p:cNvPr id="23" name="TextBox 22">
            <a:extLst>
              <a:ext uri="{FF2B5EF4-FFF2-40B4-BE49-F238E27FC236}">
                <a16:creationId xmlns:a16="http://schemas.microsoft.com/office/drawing/2014/main" id="{A1124002-9E95-464E-B778-EC092AA626DE}"/>
              </a:ext>
            </a:extLst>
          </p:cNvPr>
          <p:cNvSpPr txBox="1"/>
          <p:nvPr/>
        </p:nvSpPr>
        <p:spPr>
          <a:xfrm>
            <a:off x="339318" y="1977970"/>
            <a:ext cx="894753" cy="307777"/>
          </a:xfrm>
          <a:prstGeom prst="rect">
            <a:avLst/>
          </a:prstGeom>
          <a:noFill/>
        </p:spPr>
        <p:txBody>
          <a:bodyPr wrap="square" rtlCol="0">
            <a:spAutoFit/>
          </a:bodyPr>
          <a:lstStyle/>
          <a:p>
            <a:r>
              <a:rPr lang="en-CA" sz="1400" dirty="0"/>
              <a:t>Bag 1</a:t>
            </a:r>
          </a:p>
        </p:txBody>
      </p:sp>
      <p:sp>
        <p:nvSpPr>
          <p:cNvPr id="27" name="TextBox 26">
            <a:extLst>
              <a:ext uri="{FF2B5EF4-FFF2-40B4-BE49-F238E27FC236}">
                <a16:creationId xmlns:a16="http://schemas.microsoft.com/office/drawing/2014/main" id="{E0862458-927F-4FC9-A081-BDB2B68B6E4B}"/>
              </a:ext>
            </a:extLst>
          </p:cNvPr>
          <p:cNvSpPr txBox="1"/>
          <p:nvPr/>
        </p:nvSpPr>
        <p:spPr>
          <a:xfrm>
            <a:off x="370116" y="3119481"/>
            <a:ext cx="894753" cy="307777"/>
          </a:xfrm>
          <a:prstGeom prst="rect">
            <a:avLst/>
          </a:prstGeom>
          <a:noFill/>
        </p:spPr>
        <p:txBody>
          <a:bodyPr wrap="square" rtlCol="0">
            <a:spAutoFit/>
          </a:bodyPr>
          <a:lstStyle/>
          <a:p>
            <a:r>
              <a:rPr lang="en-CA" sz="1400" dirty="0"/>
              <a:t>Bag 2</a:t>
            </a:r>
          </a:p>
        </p:txBody>
      </p:sp>
      <p:sp>
        <p:nvSpPr>
          <p:cNvPr id="28" name="TextBox 27">
            <a:extLst>
              <a:ext uri="{FF2B5EF4-FFF2-40B4-BE49-F238E27FC236}">
                <a16:creationId xmlns:a16="http://schemas.microsoft.com/office/drawing/2014/main" id="{26FE6CDB-FEF2-45B0-80C6-BA517D2ED94F}"/>
              </a:ext>
            </a:extLst>
          </p:cNvPr>
          <p:cNvSpPr txBox="1"/>
          <p:nvPr/>
        </p:nvSpPr>
        <p:spPr>
          <a:xfrm>
            <a:off x="6702020" y="2965593"/>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0000"/>
                </a:solidFill>
                <a:latin typeface="Cambria Math" panose="02040503050406030204" pitchFamily="18" charset="0"/>
                <a:ea typeface="Cambria Math" panose="02040503050406030204" pitchFamily="18" charset="0"/>
              </a:rPr>
              <a:t>1</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 </a:t>
            </a:r>
            <a:r>
              <a:rPr lang="en-US" sz="2400" dirty="0">
                <a:solidFill>
                  <a:srgbClr val="000000"/>
                </a:solidFill>
                <a:latin typeface="Cambria Math" panose="02040503050406030204" pitchFamily="18" charset="0"/>
                <a:ea typeface="Cambria Math" panose="02040503050406030204" pitchFamily="18" charset="0"/>
              </a:rPr>
              <a:t>blue</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F6DD59CC-1D3B-4289-B992-DA8FBBBF1251}"/>
              </a:ext>
            </a:extLst>
          </p:cNvPr>
          <p:cNvSpPr txBox="1"/>
          <p:nvPr/>
        </p:nvSpPr>
        <p:spPr>
          <a:xfrm>
            <a:off x="5444728" y="2981969"/>
            <a:ext cx="110085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0000"/>
                </a:solidFill>
                <a:latin typeface="Cambria Math" panose="02040503050406030204" pitchFamily="18" charset="0"/>
                <a:ea typeface="Cambria Math" panose="02040503050406030204" pitchFamily="18" charset="0"/>
              </a:rPr>
              <a:t>3</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 </a:t>
            </a:r>
            <a:r>
              <a:rPr lang="en-US" sz="2400" noProof="0" dirty="0">
                <a:solidFill>
                  <a:srgbClr val="000000"/>
                </a:solidFill>
                <a:latin typeface="Cambria Math" panose="02040503050406030204" pitchFamily="18" charset="0"/>
                <a:ea typeface="Cambria Math" panose="02040503050406030204" pitchFamily="18" charset="0"/>
              </a:rPr>
              <a:t>red</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0" name="TextBox 29">
            <a:extLst>
              <a:ext uri="{FF2B5EF4-FFF2-40B4-BE49-F238E27FC236}">
                <a16:creationId xmlns:a16="http://schemas.microsoft.com/office/drawing/2014/main" id="{89DD8C90-FAB3-4A6A-B89E-235F91EC2675}"/>
              </a:ext>
            </a:extLst>
          </p:cNvPr>
          <p:cNvSpPr txBox="1"/>
          <p:nvPr/>
        </p:nvSpPr>
        <p:spPr>
          <a:xfrm>
            <a:off x="6367652" y="2877823"/>
            <a:ext cx="303092"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32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cxnSp>
        <p:nvCxnSpPr>
          <p:cNvPr id="31" name="Straight Connector 30">
            <a:extLst>
              <a:ext uri="{FF2B5EF4-FFF2-40B4-BE49-F238E27FC236}">
                <a16:creationId xmlns:a16="http://schemas.microsoft.com/office/drawing/2014/main" id="{134448CD-D3BA-41D3-9B91-8ABA58054938}"/>
              </a:ext>
            </a:extLst>
          </p:cNvPr>
          <p:cNvCxnSpPr>
            <a:cxnSpLocks/>
          </p:cNvCxnSpPr>
          <p:nvPr/>
        </p:nvCxnSpPr>
        <p:spPr bwMode="auto">
          <a:xfrm flipV="1">
            <a:off x="5724824" y="4988469"/>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E88477F5-7C76-44D1-88BB-28B3A2D8CEEB}"/>
              </a:ext>
            </a:extLst>
          </p:cNvPr>
          <p:cNvSpPr txBox="1"/>
          <p:nvPr/>
        </p:nvSpPr>
        <p:spPr>
          <a:xfrm>
            <a:off x="3153805" y="4427714"/>
            <a:ext cx="92292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1 </a:t>
            </a:r>
            <a:r>
              <a:rPr lang="en-US" sz="2400" noProof="0" dirty="0">
                <a:solidFill>
                  <a:srgbClr val="000000"/>
                </a:solidFill>
                <a:latin typeface="Cambria Math" panose="02040503050406030204" pitchFamily="18" charset="0"/>
                <a:ea typeface="Cambria Math" panose="02040503050406030204" pitchFamily="18" charset="0"/>
              </a:rPr>
              <a:t>red</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3" name="TextBox 32">
            <a:extLst>
              <a:ext uri="{FF2B5EF4-FFF2-40B4-BE49-F238E27FC236}">
                <a16:creationId xmlns:a16="http://schemas.microsoft.com/office/drawing/2014/main" id="{4962A310-5EE9-4650-963F-3784B2CE378D}"/>
              </a:ext>
            </a:extLst>
          </p:cNvPr>
          <p:cNvSpPr txBox="1"/>
          <p:nvPr/>
        </p:nvSpPr>
        <p:spPr>
          <a:xfrm>
            <a:off x="3095598" y="5005691"/>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2 </a:t>
            </a:r>
            <a:r>
              <a:rPr lang="en-US" sz="2400" dirty="0">
                <a:solidFill>
                  <a:srgbClr val="000000"/>
                </a:solidFill>
                <a:latin typeface="Cambria Math" panose="02040503050406030204" pitchFamily="18" charset="0"/>
                <a:ea typeface="Cambria Math" panose="02040503050406030204" pitchFamily="18" charset="0"/>
              </a:rPr>
              <a:t>blue</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4" name="TextBox 33">
            <a:extLst>
              <a:ext uri="{FF2B5EF4-FFF2-40B4-BE49-F238E27FC236}">
                <a16:creationId xmlns:a16="http://schemas.microsoft.com/office/drawing/2014/main" id="{44880E2B-C65C-4C67-B0BB-B53259A0C475}"/>
              </a:ext>
            </a:extLst>
          </p:cNvPr>
          <p:cNvSpPr txBox="1"/>
          <p:nvPr/>
        </p:nvSpPr>
        <p:spPr>
          <a:xfrm>
            <a:off x="6507747" y="4427714"/>
            <a:ext cx="110085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0000"/>
                </a:solidFill>
                <a:latin typeface="Cambria Math" panose="02040503050406030204" pitchFamily="18" charset="0"/>
                <a:ea typeface="Cambria Math" panose="02040503050406030204" pitchFamily="18" charset="0"/>
              </a:rPr>
              <a:t>3</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 </a:t>
            </a:r>
            <a:r>
              <a:rPr lang="en-US" sz="2400" noProof="0" dirty="0">
                <a:solidFill>
                  <a:srgbClr val="000000"/>
                </a:solidFill>
                <a:latin typeface="Cambria Math" panose="02040503050406030204" pitchFamily="18" charset="0"/>
                <a:ea typeface="Cambria Math" panose="02040503050406030204" pitchFamily="18" charset="0"/>
              </a:rPr>
              <a:t>red</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6" name="TextBox 35">
            <a:extLst>
              <a:ext uri="{FF2B5EF4-FFF2-40B4-BE49-F238E27FC236}">
                <a16:creationId xmlns:a16="http://schemas.microsoft.com/office/drawing/2014/main" id="{0D2D39AA-F1A5-4CAB-A2F9-ABDA657BE935}"/>
              </a:ext>
            </a:extLst>
          </p:cNvPr>
          <p:cNvSpPr txBox="1"/>
          <p:nvPr/>
        </p:nvSpPr>
        <p:spPr>
          <a:xfrm>
            <a:off x="6522138" y="4989033"/>
            <a:ext cx="1177111"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0000"/>
                </a:solidFill>
                <a:latin typeface="Cambria Math" panose="02040503050406030204" pitchFamily="18" charset="0"/>
                <a:ea typeface="Cambria Math" panose="02040503050406030204" pitchFamily="18" charset="0"/>
              </a:rPr>
              <a:t>1</a:t>
            </a:r>
            <a:r>
              <a:rPr kumimoji="0" lang="en-US"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rPr>
              <a:t> </a:t>
            </a:r>
            <a:r>
              <a:rPr lang="en-US" sz="2400" dirty="0">
                <a:solidFill>
                  <a:srgbClr val="000000"/>
                </a:solidFill>
                <a:latin typeface="Cambria Math" panose="02040503050406030204" pitchFamily="18" charset="0"/>
                <a:ea typeface="Cambria Math" panose="02040503050406030204" pitchFamily="18" charset="0"/>
              </a:rPr>
              <a:t>blue</a:t>
            </a:r>
            <a:endParaRPr kumimoji="0" lang="en-CA" sz="2400" b="0" i="0"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endParaRPr>
          </a:p>
        </p:txBody>
      </p:sp>
      <p:pic>
        <p:nvPicPr>
          <p:cNvPr id="35" name="Picture 34">
            <a:extLst>
              <a:ext uri="{FF2B5EF4-FFF2-40B4-BE49-F238E27FC236}">
                <a16:creationId xmlns:a16="http://schemas.microsoft.com/office/drawing/2014/main" id="{9BD803E3-3490-4B61-95CD-3AB9923FAA27}"/>
              </a:ext>
            </a:extLst>
          </p:cNvPr>
          <p:cNvPicPr>
            <a:picLocks noChangeAspect="1"/>
          </p:cNvPicPr>
          <p:nvPr/>
        </p:nvPicPr>
        <p:blipFill>
          <a:blip r:embed="rId2"/>
          <a:stretch>
            <a:fillRect/>
          </a:stretch>
        </p:blipFill>
        <p:spPr>
          <a:xfrm rot="7502177">
            <a:off x="1008143" y="1931023"/>
            <a:ext cx="913626" cy="542824"/>
          </a:xfrm>
          <a:prstGeom prst="rect">
            <a:avLst/>
          </a:prstGeom>
        </p:spPr>
      </p:pic>
      <p:pic>
        <p:nvPicPr>
          <p:cNvPr id="37" name="Picture 36">
            <a:extLst>
              <a:ext uri="{FF2B5EF4-FFF2-40B4-BE49-F238E27FC236}">
                <a16:creationId xmlns:a16="http://schemas.microsoft.com/office/drawing/2014/main" id="{495D1FAD-F51E-48C9-8BD3-0C93F993C0AC}"/>
              </a:ext>
            </a:extLst>
          </p:cNvPr>
          <p:cNvPicPr>
            <a:picLocks noChangeAspect="1"/>
          </p:cNvPicPr>
          <p:nvPr/>
        </p:nvPicPr>
        <p:blipFill>
          <a:blip r:embed="rId3"/>
          <a:stretch>
            <a:fillRect/>
          </a:stretch>
        </p:blipFill>
        <p:spPr>
          <a:xfrm rot="20628310">
            <a:off x="1708520" y="1690188"/>
            <a:ext cx="979381" cy="1013679"/>
          </a:xfrm>
          <a:prstGeom prst="rect">
            <a:avLst/>
          </a:prstGeom>
        </p:spPr>
      </p:pic>
      <p:pic>
        <p:nvPicPr>
          <p:cNvPr id="38" name="Picture 37">
            <a:extLst>
              <a:ext uri="{FF2B5EF4-FFF2-40B4-BE49-F238E27FC236}">
                <a16:creationId xmlns:a16="http://schemas.microsoft.com/office/drawing/2014/main" id="{638CA7C8-2CBC-4DF6-AF8F-D14450BDA5BE}"/>
              </a:ext>
            </a:extLst>
          </p:cNvPr>
          <p:cNvPicPr>
            <a:picLocks noChangeAspect="1"/>
          </p:cNvPicPr>
          <p:nvPr/>
        </p:nvPicPr>
        <p:blipFill>
          <a:blip r:embed="rId3"/>
          <a:stretch>
            <a:fillRect/>
          </a:stretch>
        </p:blipFill>
        <p:spPr>
          <a:xfrm rot="20447182">
            <a:off x="2438019" y="1744540"/>
            <a:ext cx="971105" cy="1005112"/>
          </a:xfrm>
          <a:prstGeom prst="rect">
            <a:avLst/>
          </a:prstGeom>
        </p:spPr>
      </p:pic>
      <p:pic>
        <p:nvPicPr>
          <p:cNvPr id="42" name="Picture 41">
            <a:extLst>
              <a:ext uri="{FF2B5EF4-FFF2-40B4-BE49-F238E27FC236}">
                <a16:creationId xmlns:a16="http://schemas.microsoft.com/office/drawing/2014/main" id="{D5E0A2E5-4322-41F8-93B8-47F3793BBDEE}"/>
              </a:ext>
            </a:extLst>
          </p:cNvPr>
          <p:cNvPicPr>
            <a:picLocks noChangeAspect="1"/>
          </p:cNvPicPr>
          <p:nvPr/>
        </p:nvPicPr>
        <p:blipFill>
          <a:blip r:embed="rId2"/>
          <a:stretch>
            <a:fillRect/>
          </a:stretch>
        </p:blipFill>
        <p:spPr>
          <a:xfrm rot="7502177">
            <a:off x="1023377" y="3023868"/>
            <a:ext cx="913626" cy="542824"/>
          </a:xfrm>
          <a:prstGeom prst="rect">
            <a:avLst/>
          </a:prstGeom>
        </p:spPr>
      </p:pic>
      <p:pic>
        <p:nvPicPr>
          <p:cNvPr id="43" name="Picture 42">
            <a:extLst>
              <a:ext uri="{FF2B5EF4-FFF2-40B4-BE49-F238E27FC236}">
                <a16:creationId xmlns:a16="http://schemas.microsoft.com/office/drawing/2014/main" id="{C63C92FB-EA63-49BE-96FC-CD0EDA8A6866}"/>
              </a:ext>
            </a:extLst>
          </p:cNvPr>
          <p:cNvPicPr>
            <a:picLocks noChangeAspect="1"/>
          </p:cNvPicPr>
          <p:nvPr/>
        </p:nvPicPr>
        <p:blipFill>
          <a:blip r:embed="rId3"/>
          <a:stretch>
            <a:fillRect/>
          </a:stretch>
        </p:blipFill>
        <p:spPr>
          <a:xfrm rot="20628310">
            <a:off x="2987582" y="2794751"/>
            <a:ext cx="979381" cy="1013679"/>
          </a:xfrm>
          <a:prstGeom prst="rect">
            <a:avLst/>
          </a:prstGeom>
        </p:spPr>
      </p:pic>
      <p:pic>
        <p:nvPicPr>
          <p:cNvPr id="45" name="Picture 44">
            <a:extLst>
              <a:ext uri="{FF2B5EF4-FFF2-40B4-BE49-F238E27FC236}">
                <a16:creationId xmlns:a16="http://schemas.microsoft.com/office/drawing/2014/main" id="{95B77E8A-07AD-4054-ABB0-6BB17F1C472E}"/>
              </a:ext>
            </a:extLst>
          </p:cNvPr>
          <p:cNvPicPr>
            <a:picLocks noChangeAspect="1"/>
          </p:cNvPicPr>
          <p:nvPr/>
        </p:nvPicPr>
        <p:blipFill>
          <a:blip r:embed="rId2"/>
          <a:stretch>
            <a:fillRect/>
          </a:stretch>
        </p:blipFill>
        <p:spPr>
          <a:xfrm rot="7502177">
            <a:off x="1709036" y="3044284"/>
            <a:ext cx="913626" cy="542824"/>
          </a:xfrm>
          <a:prstGeom prst="rect">
            <a:avLst/>
          </a:prstGeom>
        </p:spPr>
      </p:pic>
      <p:pic>
        <p:nvPicPr>
          <p:cNvPr id="46" name="Picture 45">
            <a:extLst>
              <a:ext uri="{FF2B5EF4-FFF2-40B4-BE49-F238E27FC236}">
                <a16:creationId xmlns:a16="http://schemas.microsoft.com/office/drawing/2014/main" id="{E404B4F5-6D8B-481B-8A06-B717326145E1}"/>
              </a:ext>
            </a:extLst>
          </p:cNvPr>
          <p:cNvPicPr>
            <a:picLocks noChangeAspect="1"/>
          </p:cNvPicPr>
          <p:nvPr/>
        </p:nvPicPr>
        <p:blipFill>
          <a:blip r:embed="rId2"/>
          <a:stretch>
            <a:fillRect/>
          </a:stretch>
        </p:blipFill>
        <p:spPr>
          <a:xfrm rot="7502177">
            <a:off x="2366423" y="3064701"/>
            <a:ext cx="913626" cy="542824"/>
          </a:xfrm>
          <a:prstGeom prst="rect">
            <a:avLst/>
          </a:prstGeom>
        </p:spPr>
      </p:pic>
    </p:spTree>
    <p:extLst>
      <p:ext uri="{BB962C8B-B14F-4D97-AF65-F5344CB8AC3E}">
        <p14:creationId xmlns:p14="http://schemas.microsoft.com/office/powerpoint/2010/main" val="60981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5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75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childTnLst>
                                </p:cTn>
                              </p:par>
                              <p:par>
                                <p:cTn id="86" presetID="1" presetClass="entr" presetSubtype="0" fill="hold" grpId="0" nodeType="withEffect">
                                  <p:stCondLst>
                                    <p:cond delay="250"/>
                                  </p:stCondLst>
                                  <p:childTnLst>
                                    <p:set>
                                      <p:cBhvr>
                                        <p:cTn id="87" dur="1" fill="hold">
                                          <p:stCondLst>
                                            <p:cond delay="0"/>
                                          </p:stCondLst>
                                        </p:cTn>
                                        <p:tgtEl>
                                          <p:spTgt spid="18"/>
                                        </p:tgtEl>
                                        <p:attrNameLst>
                                          <p:attrName>style.visibility</p:attrName>
                                        </p:attrNameLst>
                                      </p:cBhvr>
                                      <p:to>
                                        <p:strVal val="visible"/>
                                      </p:to>
                                    </p:set>
                                  </p:childTnLst>
                                </p:cTn>
                              </p:par>
                              <p:par>
                                <p:cTn id="88" presetID="1" presetClass="entr" presetSubtype="0" fill="hold" grpId="0" nodeType="withEffect">
                                  <p:stCondLst>
                                    <p:cond delay="250"/>
                                  </p:stCondLst>
                                  <p:childTnLst>
                                    <p:set>
                                      <p:cBhvr>
                                        <p:cTn id="89" dur="1" fill="hold">
                                          <p:stCondLst>
                                            <p:cond delay="0"/>
                                          </p:stCondLst>
                                        </p:cTn>
                                        <p:tgtEl>
                                          <p:spTgt spid="19"/>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3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8" grpId="0" animBg="1"/>
      <p:bldP spid="19" grpId="0" animBg="1"/>
      <p:bldP spid="23" grpId="0"/>
      <p:bldP spid="27" grpId="0"/>
      <p:bldP spid="28" grpId="0"/>
      <p:bldP spid="29" grpId="0"/>
      <p:bldP spid="30" grpId="0"/>
      <p:bldP spid="32" grpId="0"/>
      <p:bldP spid="33" grpId="0"/>
      <p:bldP spid="34"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Method 1: Ratios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a:t>Sandra is traveling from Edmonton, Canada to New York, USA. The exchange rate is 1 Canadian Dollar to 0.80 US Dollar. Sandra budgeted to spend $800 Canadian Dollars on her trip. How much is her budget worth in US Dollars?</a:t>
            </a:r>
          </a:p>
          <a:p>
            <a:pPr marL="0" indent="0" eaLnBrk="1" hangingPunct="1">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E9E0BA2F-6947-4096-868D-E38747E08A2F}"/>
              </a:ext>
            </a:extLst>
          </p:cNvPr>
          <p:cNvSpPr txBox="1"/>
          <p:nvPr/>
        </p:nvSpPr>
        <p:spPr>
          <a:xfrm>
            <a:off x="1918563" y="3550204"/>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$800 Canadian Dollars</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id="{433BB828-0741-4C18-8F6B-210836D50747}"/>
              </a:ext>
            </a:extLst>
          </p:cNvPr>
          <p:cNvSpPr txBox="1"/>
          <p:nvPr/>
        </p:nvSpPr>
        <p:spPr>
          <a:xfrm>
            <a:off x="4876329" y="2922205"/>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0.80 US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8" name="TextBox 7">
            <a:extLst>
              <a:ext uri="{FF2B5EF4-FFF2-40B4-BE49-F238E27FC236}">
                <a16:creationId xmlns:a16="http://schemas.microsoft.com/office/drawing/2014/main" id="{C4EC3D6D-609F-4B16-AF40-ADAE2D22C919}"/>
              </a:ext>
            </a:extLst>
          </p:cNvPr>
          <p:cNvSpPr txBox="1"/>
          <p:nvPr/>
        </p:nvSpPr>
        <p:spPr>
          <a:xfrm>
            <a:off x="2460355" y="2917885"/>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1 Canadian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622793" y="3564162"/>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622793" y="3564162"/>
                <a:ext cx="257763" cy="369332"/>
              </a:xfrm>
              <a:prstGeom prst="rect">
                <a:avLst/>
              </a:prstGeom>
              <a:blipFill>
                <a:blip r:embed="rId2"/>
                <a:stretch>
                  <a:fillRect l="-11628" r="-9302" b="-1667"/>
                </a:stretch>
              </a:blipFill>
            </p:spPr>
            <p:txBody>
              <a:bodyPr/>
              <a:lstStyle/>
              <a:p>
                <a:r>
                  <a:rPr lang="en-CA">
                    <a:noFill/>
                  </a:rPr>
                  <a:t> </a:t>
                </a:r>
              </a:p>
            </p:txBody>
          </p:sp>
        </mc:Fallback>
      </mc:AlternateContent>
      <p:sp>
        <p:nvSpPr>
          <p:cNvPr id="18" name="TextBox 17">
            <a:extLst>
              <a:ext uri="{FF2B5EF4-FFF2-40B4-BE49-F238E27FC236}">
                <a16:creationId xmlns:a16="http://schemas.microsoft.com/office/drawing/2014/main" id="{42395B51-7B8A-4824-8D93-C468816BCB1E}"/>
              </a:ext>
            </a:extLst>
          </p:cNvPr>
          <p:cNvSpPr txBox="1"/>
          <p:nvPr/>
        </p:nvSpPr>
        <p:spPr>
          <a:xfrm>
            <a:off x="4573237" y="2834867"/>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19" name="TextBox 18">
            <a:extLst>
              <a:ext uri="{FF2B5EF4-FFF2-40B4-BE49-F238E27FC236}">
                <a16:creationId xmlns:a16="http://schemas.microsoft.com/office/drawing/2014/main" id="{15555D3D-B629-47BC-BF32-270B2F5BA6EA}"/>
              </a:ext>
            </a:extLst>
          </p:cNvPr>
          <p:cNvSpPr txBox="1"/>
          <p:nvPr/>
        </p:nvSpPr>
        <p:spPr>
          <a:xfrm>
            <a:off x="4573237" y="3463277"/>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FEB94EF-37AB-4667-A52B-A1383D8A88DA}"/>
                  </a:ext>
                </a:extLst>
              </p:cNvPr>
              <p:cNvSpPr txBox="1"/>
              <p:nvPr/>
            </p:nvSpPr>
            <p:spPr>
              <a:xfrm>
                <a:off x="5622793" y="3572362"/>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0" name="TextBox 19">
                <a:extLst>
                  <a:ext uri="{FF2B5EF4-FFF2-40B4-BE49-F238E27FC236}">
                    <a16:creationId xmlns:a16="http://schemas.microsoft.com/office/drawing/2014/main" id="{0FEB94EF-37AB-4667-A52B-A1383D8A88DA}"/>
                  </a:ext>
                </a:extLst>
              </p:cNvPr>
              <p:cNvSpPr txBox="1">
                <a:spLocks noRot="1" noChangeAspect="1" noMove="1" noResize="1" noEditPoints="1" noAdjustHandles="1" noChangeArrowheads="1" noChangeShapeType="1" noTextEdit="1"/>
              </p:cNvSpPr>
              <p:nvPr/>
            </p:nvSpPr>
            <p:spPr>
              <a:xfrm>
                <a:off x="5622793" y="3572362"/>
                <a:ext cx="214802" cy="369332"/>
              </a:xfrm>
              <a:prstGeom prst="rect">
                <a:avLst/>
              </a:prstGeom>
              <a:blipFill>
                <a:blip r:embed="rId3"/>
                <a:stretch>
                  <a:fillRect l="-27778" r="-27778" b="-9836"/>
                </a:stretch>
              </a:blipFill>
            </p:spPr>
            <p:txBody>
              <a:bodyPr/>
              <a:lstStyle/>
              <a:p>
                <a:r>
                  <a:rPr lang="en-CA">
                    <a:noFill/>
                  </a:rPr>
                  <a:t> </a:t>
                </a:r>
              </a:p>
            </p:txBody>
          </p:sp>
        </mc:Fallback>
      </mc:AlternateContent>
      <p:sp>
        <p:nvSpPr>
          <p:cNvPr id="3" name="Arrow: Curved Right 2">
            <a:extLst>
              <a:ext uri="{FF2B5EF4-FFF2-40B4-BE49-F238E27FC236}">
                <a16:creationId xmlns:a16="http://schemas.microsoft.com/office/drawing/2014/main" id="{4A27ADD2-4D51-41E3-AB71-2B738C448AA9}"/>
              </a:ext>
            </a:extLst>
          </p:cNvPr>
          <p:cNvSpPr/>
          <p:nvPr/>
        </p:nvSpPr>
        <p:spPr bwMode="auto">
          <a:xfrm>
            <a:off x="1464447" y="3085967"/>
            <a:ext cx="411480" cy="754619"/>
          </a:xfrm>
          <a:prstGeom prst="curved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0AA5309-F863-4849-9421-41F35D8F8E6B}"/>
                  </a:ext>
                </a:extLst>
              </p:cNvPr>
              <p:cNvSpPr txBox="1"/>
              <p:nvPr/>
            </p:nvSpPr>
            <p:spPr>
              <a:xfrm>
                <a:off x="468313" y="3233807"/>
                <a:ext cx="8827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8" name="TextBox 27">
                <a:extLst>
                  <a:ext uri="{FF2B5EF4-FFF2-40B4-BE49-F238E27FC236}">
                    <a16:creationId xmlns:a16="http://schemas.microsoft.com/office/drawing/2014/main" id="{80AA5309-F863-4849-9421-41F35D8F8E6B}"/>
                  </a:ext>
                </a:extLst>
              </p:cNvPr>
              <p:cNvSpPr txBox="1">
                <a:spLocks noRot="1" noChangeAspect="1" noMove="1" noResize="1" noEditPoints="1" noAdjustHandles="1" noChangeArrowheads="1" noChangeShapeType="1" noTextEdit="1"/>
              </p:cNvSpPr>
              <p:nvPr/>
            </p:nvSpPr>
            <p:spPr>
              <a:xfrm>
                <a:off x="468313" y="3233807"/>
                <a:ext cx="882742" cy="369332"/>
              </a:xfrm>
              <a:prstGeom prst="rect">
                <a:avLst/>
              </a:prstGeom>
              <a:blipFill>
                <a:blip r:embed="rId4"/>
                <a:stretch>
                  <a:fillRect l="-4828" r="-6897"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2C751FB-A5E2-4815-99C5-C25856F1F93D}"/>
                  </a:ext>
                </a:extLst>
              </p:cNvPr>
              <p:cNvSpPr txBox="1"/>
              <p:nvPr/>
            </p:nvSpPr>
            <p:spPr>
              <a:xfrm>
                <a:off x="7211627" y="3233807"/>
                <a:ext cx="8827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9" name="TextBox 28">
                <a:extLst>
                  <a:ext uri="{FF2B5EF4-FFF2-40B4-BE49-F238E27FC236}">
                    <a16:creationId xmlns:a16="http://schemas.microsoft.com/office/drawing/2014/main" id="{82C751FB-A5E2-4815-99C5-C25856F1F93D}"/>
                  </a:ext>
                </a:extLst>
              </p:cNvPr>
              <p:cNvSpPr txBox="1">
                <a:spLocks noRot="1" noChangeAspect="1" noMove="1" noResize="1" noEditPoints="1" noAdjustHandles="1" noChangeArrowheads="1" noChangeShapeType="1" noTextEdit="1"/>
              </p:cNvSpPr>
              <p:nvPr/>
            </p:nvSpPr>
            <p:spPr>
              <a:xfrm>
                <a:off x="7211627" y="3233807"/>
                <a:ext cx="882742" cy="369332"/>
              </a:xfrm>
              <a:prstGeom prst="rect">
                <a:avLst/>
              </a:prstGeom>
              <a:blipFill>
                <a:blip r:embed="rId5"/>
                <a:stretch>
                  <a:fillRect l="-4138" r="-7586" b="-9836"/>
                </a:stretch>
              </a:blipFill>
            </p:spPr>
            <p:txBody>
              <a:bodyPr/>
              <a:lstStyle/>
              <a:p>
                <a:r>
                  <a:rPr lang="en-CA">
                    <a:noFill/>
                  </a:rPr>
                  <a:t> </a:t>
                </a:r>
              </a:p>
            </p:txBody>
          </p:sp>
        </mc:Fallback>
      </mc:AlternateContent>
      <p:sp>
        <p:nvSpPr>
          <p:cNvPr id="30" name="Arrow: Curved Right 29">
            <a:extLst>
              <a:ext uri="{FF2B5EF4-FFF2-40B4-BE49-F238E27FC236}">
                <a16:creationId xmlns:a16="http://schemas.microsoft.com/office/drawing/2014/main" id="{B99D4F11-F9DB-4ECB-8ECB-98E44E8D1B23}"/>
              </a:ext>
            </a:extLst>
          </p:cNvPr>
          <p:cNvSpPr/>
          <p:nvPr/>
        </p:nvSpPr>
        <p:spPr bwMode="auto">
          <a:xfrm flipH="1">
            <a:off x="6632605" y="3085967"/>
            <a:ext cx="411480" cy="754619"/>
          </a:xfrm>
          <a:prstGeom prst="curved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9841FC1-5278-4D84-9D16-356DDD4EE138}"/>
                  </a:ext>
                </a:extLst>
              </p:cNvPr>
              <p:cNvSpPr txBox="1"/>
              <p:nvPr/>
            </p:nvSpPr>
            <p:spPr>
              <a:xfrm>
                <a:off x="4876329" y="4221140"/>
                <a:ext cx="2932662"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=0.80 </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𝑈𝑆</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 </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𝐷𝑜𝑙𝑙𝑎𝑟</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×800</m:t>
                      </m:r>
                    </m:oMath>
                  </m:oMathPara>
                </a14:m>
                <a:endParaRPr kumimoji="0" lang="en-CA"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1" name="TextBox 30">
                <a:extLst>
                  <a:ext uri="{FF2B5EF4-FFF2-40B4-BE49-F238E27FC236}">
                    <a16:creationId xmlns:a16="http://schemas.microsoft.com/office/drawing/2014/main" id="{49841FC1-5278-4D84-9D16-356DDD4EE138}"/>
                  </a:ext>
                </a:extLst>
              </p:cNvPr>
              <p:cNvSpPr txBox="1">
                <a:spLocks noRot="1" noChangeAspect="1" noMove="1" noResize="1" noEditPoints="1" noAdjustHandles="1" noChangeArrowheads="1" noChangeShapeType="1" noTextEdit="1"/>
              </p:cNvSpPr>
              <p:nvPr/>
            </p:nvSpPr>
            <p:spPr>
              <a:xfrm>
                <a:off x="4876329" y="4221140"/>
                <a:ext cx="2932662" cy="307777"/>
              </a:xfrm>
              <a:prstGeom prst="rect">
                <a:avLst/>
              </a:prstGeom>
              <a:blipFill>
                <a:blip r:embed="rId6"/>
                <a:stretch>
                  <a:fillRect l="-624" r="-1040" b="-980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EACC62C-83D6-4C5A-88F5-05DBE731BF62}"/>
                  </a:ext>
                </a:extLst>
              </p:cNvPr>
              <p:cNvSpPr txBox="1"/>
              <p:nvPr/>
            </p:nvSpPr>
            <p:spPr>
              <a:xfrm>
                <a:off x="4876329" y="4593771"/>
                <a:ext cx="977383"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𝑥</m:t>
                      </m:r>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=640</m:t>
                      </m:r>
                    </m:oMath>
                  </m:oMathPara>
                </a14:m>
                <a:endParaRPr kumimoji="0" lang="en-CA"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2" name="TextBox 31">
                <a:extLst>
                  <a:ext uri="{FF2B5EF4-FFF2-40B4-BE49-F238E27FC236}">
                    <a16:creationId xmlns:a16="http://schemas.microsoft.com/office/drawing/2014/main" id="{CEACC62C-83D6-4C5A-88F5-05DBE731BF62}"/>
                  </a:ext>
                </a:extLst>
              </p:cNvPr>
              <p:cNvSpPr txBox="1">
                <a:spLocks noRot="1" noChangeAspect="1" noMove="1" noResize="1" noEditPoints="1" noAdjustHandles="1" noChangeArrowheads="1" noChangeShapeType="1" noTextEdit="1"/>
              </p:cNvSpPr>
              <p:nvPr/>
            </p:nvSpPr>
            <p:spPr>
              <a:xfrm>
                <a:off x="4876329" y="4593771"/>
                <a:ext cx="977383" cy="307777"/>
              </a:xfrm>
              <a:prstGeom prst="rect">
                <a:avLst/>
              </a:prstGeom>
              <a:blipFill>
                <a:blip r:embed="rId7"/>
                <a:stretch>
                  <a:fillRect l="-3125" r="-4375" b="-10000"/>
                </a:stretch>
              </a:blipFill>
            </p:spPr>
            <p:txBody>
              <a:bodyPr/>
              <a:lstStyle/>
              <a:p>
                <a:r>
                  <a:rPr lang="en-CA">
                    <a:noFill/>
                  </a:rPr>
                  <a:t> </a:t>
                </a:r>
              </a:p>
            </p:txBody>
          </p:sp>
        </mc:Fallback>
      </mc:AlternateContent>
      <p:sp>
        <p:nvSpPr>
          <p:cNvPr id="33" name="TextBox 32">
            <a:extLst>
              <a:ext uri="{FF2B5EF4-FFF2-40B4-BE49-F238E27FC236}">
                <a16:creationId xmlns:a16="http://schemas.microsoft.com/office/drawing/2014/main" id="{32C4A39A-ADF9-4F8E-AFD0-FF0F3327A860}"/>
              </a:ext>
            </a:extLst>
          </p:cNvPr>
          <p:cNvSpPr txBox="1"/>
          <p:nvPr/>
        </p:nvSpPr>
        <p:spPr>
          <a:xfrm>
            <a:off x="1912249" y="5046157"/>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$800 Canadian Dollars</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4" name="TextBox 33">
            <a:extLst>
              <a:ext uri="{FF2B5EF4-FFF2-40B4-BE49-F238E27FC236}">
                <a16:creationId xmlns:a16="http://schemas.microsoft.com/office/drawing/2014/main" id="{60BAE9C0-C352-4051-8C04-0CCE2C24AF18}"/>
              </a:ext>
            </a:extLst>
          </p:cNvPr>
          <p:cNvSpPr txBox="1"/>
          <p:nvPr/>
        </p:nvSpPr>
        <p:spPr>
          <a:xfrm>
            <a:off x="4631207" y="4931922"/>
            <a:ext cx="49024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C3AE20E-D583-453E-BEE9-067AEA78B798}"/>
                  </a:ext>
                </a:extLst>
              </p:cNvPr>
              <p:cNvSpPr txBox="1"/>
              <p:nvPr/>
            </p:nvSpPr>
            <p:spPr>
              <a:xfrm>
                <a:off x="5063480" y="5106653"/>
                <a:ext cx="1924245" cy="3077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$640</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𝑈𝑆</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0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𝐷𝑜𝑙𝑙𝑎𝑟𝑠</m:t>
                      </m:r>
                    </m:oMath>
                  </m:oMathPara>
                </a14:m>
                <a:endParaRPr kumimoji="0" lang="en-CA" sz="2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5" name="TextBox 34">
                <a:extLst>
                  <a:ext uri="{FF2B5EF4-FFF2-40B4-BE49-F238E27FC236}">
                    <a16:creationId xmlns:a16="http://schemas.microsoft.com/office/drawing/2014/main" id="{1C3AE20E-D583-453E-BEE9-067AEA78B798}"/>
                  </a:ext>
                </a:extLst>
              </p:cNvPr>
              <p:cNvSpPr txBox="1">
                <a:spLocks noRot="1" noChangeAspect="1" noMove="1" noResize="1" noEditPoints="1" noAdjustHandles="1" noChangeArrowheads="1" noChangeShapeType="1" noTextEdit="1"/>
              </p:cNvSpPr>
              <p:nvPr/>
            </p:nvSpPr>
            <p:spPr>
              <a:xfrm>
                <a:off x="5063480" y="5106653"/>
                <a:ext cx="1924245" cy="307777"/>
              </a:xfrm>
              <a:prstGeom prst="rect">
                <a:avLst/>
              </a:prstGeom>
              <a:blipFill>
                <a:blip r:embed="rId8"/>
                <a:stretch>
                  <a:fillRect l="-3492" t="-2000" r="-2222" b="-24000"/>
                </a:stretch>
              </a:blipFill>
            </p:spPr>
            <p:txBody>
              <a:bodyPr/>
              <a:lstStyle/>
              <a:p>
                <a:r>
                  <a:rPr lang="en-CA">
                    <a:noFill/>
                  </a:rPr>
                  <a:t> </a:t>
                </a:r>
              </a:p>
            </p:txBody>
          </p:sp>
        </mc:Fallback>
      </mc:AlternateContent>
      <p:cxnSp>
        <p:nvCxnSpPr>
          <p:cNvPr id="4" name="Straight Connector 3">
            <a:extLst>
              <a:ext uri="{FF2B5EF4-FFF2-40B4-BE49-F238E27FC236}">
                <a16:creationId xmlns:a16="http://schemas.microsoft.com/office/drawing/2014/main" id="{16108C92-C90A-4EB8-A043-CD257CD1A837}"/>
              </a:ext>
            </a:extLst>
          </p:cNvPr>
          <p:cNvCxnSpPr>
            <a:cxnSpLocks/>
          </p:cNvCxnSpPr>
          <p:nvPr/>
        </p:nvCxnSpPr>
        <p:spPr bwMode="auto">
          <a:xfrm>
            <a:off x="2293466" y="2054831"/>
            <a:ext cx="1795649"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a:extLst>
              <a:ext uri="{FF2B5EF4-FFF2-40B4-BE49-F238E27FC236}">
                <a16:creationId xmlns:a16="http://schemas.microsoft.com/office/drawing/2014/main" id="{7493384E-860B-40B0-BB03-B124AB645341}"/>
              </a:ext>
            </a:extLst>
          </p:cNvPr>
          <p:cNvCxnSpPr>
            <a:cxnSpLocks/>
          </p:cNvCxnSpPr>
          <p:nvPr/>
        </p:nvCxnSpPr>
        <p:spPr bwMode="auto">
          <a:xfrm>
            <a:off x="4429919" y="2054831"/>
            <a:ext cx="1558038"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C89A20C3-E6B3-4B05-B968-EA34086AAEAA}"/>
              </a:ext>
            </a:extLst>
          </p:cNvPr>
          <p:cNvCxnSpPr>
            <a:cxnSpLocks/>
          </p:cNvCxnSpPr>
          <p:nvPr/>
        </p:nvCxnSpPr>
        <p:spPr bwMode="auto">
          <a:xfrm>
            <a:off x="1147744" y="2361343"/>
            <a:ext cx="2376292"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933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9" presetClass="exit" presetSubtype="0" fill="hold" grpId="1" nodeType="clickEffect">
                                  <p:stCondLst>
                                    <p:cond delay="0"/>
                                  </p:stCondLst>
                                  <p:childTnLst>
                                    <p:animEffect transition="out" filter="dissolv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ntr" presetSubtype="0" fill="hold" grpId="0" nodeType="withEffect">
                                  <p:stCondLst>
                                    <p:cond delay="25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up)">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up)">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3" grpId="0"/>
      <p:bldP spid="18" grpId="0"/>
      <p:bldP spid="19" grpId="0"/>
      <p:bldP spid="20" grpId="0"/>
      <p:bldP spid="20" grpId="1"/>
      <p:bldP spid="3" grpId="0" animBg="1"/>
      <p:bldP spid="28" grpId="0"/>
      <p:bldP spid="29" grpId="0"/>
      <p:bldP spid="30" grpId="0" animBg="1"/>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Method 2: Cross Multiplication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a:t>Sandra is traveling from Edmonton, Canada to New York, USA. The exchange rate is 1 Canadian Dollar to 0.80 US Dollar. Sandra budgeted to spend $800 Canadian Dollars on her trip. How much is her budget worth in US Dollars?</a:t>
            </a:r>
          </a:p>
          <a:p>
            <a:pPr marL="0" indent="0" eaLnBrk="1" hangingPunct="1">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4FD3158-323D-4FA1-96E8-9A5670848B08}"/>
              </a:ext>
            </a:extLst>
          </p:cNvPr>
          <p:cNvCxnSpPr>
            <a:cxnSpLocks/>
          </p:cNvCxnSpPr>
          <p:nvPr/>
        </p:nvCxnSpPr>
        <p:spPr bwMode="auto">
          <a:xfrm>
            <a:off x="1343997" y="3612838"/>
            <a:ext cx="236500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ABFBDF-D514-49C3-800C-DE0C81552832}"/>
                  </a:ext>
                </a:extLst>
              </p:cNvPr>
              <p:cNvSpPr txBox="1"/>
              <p:nvPr/>
            </p:nvSpPr>
            <p:spPr>
              <a:xfrm>
                <a:off x="4000935" y="3406229"/>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 name="TextBox 1">
                <a:extLst>
                  <a:ext uri="{FF2B5EF4-FFF2-40B4-BE49-F238E27FC236}">
                    <a16:creationId xmlns:a16="http://schemas.microsoft.com/office/drawing/2014/main" id="{B8ABFBDF-D514-49C3-800C-DE0C81552832}"/>
                  </a:ext>
                </a:extLst>
              </p:cNvPr>
              <p:cNvSpPr txBox="1">
                <a:spLocks noRot="1" noChangeAspect="1" noMove="1" noResize="1" noEditPoints="1" noAdjustHandles="1" noChangeArrowheads="1" noChangeShapeType="1" noTextEdit="1"/>
              </p:cNvSpPr>
              <p:nvPr/>
            </p:nvSpPr>
            <p:spPr>
              <a:xfrm>
                <a:off x="4000935" y="3406229"/>
                <a:ext cx="314189" cy="369332"/>
              </a:xfrm>
              <a:prstGeom prst="rect">
                <a:avLst/>
              </a:prstGeom>
              <a:blipFill>
                <a:blip r:embed="rId2"/>
                <a:stretch>
                  <a:fillRect l="-7692" r="-5769"/>
                </a:stretch>
              </a:blipFill>
            </p:spPr>
            <p:txBody>
              <a:bodyPr/>
              <a:lstStyle/>
              <a:p>
                <a:r>
                  <a:rPr lang="en-CA">
                    <a:noFill/>
                  </a:rPr>
                  <a:t> </a:t>
                </a:r>
              </a:p>
            </p:txBody>
          </p:sp>
        </mc:Fallback>
      </mc:AlternateContent>
      <p:cxnSp>
        <p:nvCxnSpPr>
          <p:cNvPr id="12" name="Straight Connector 11">
            <a:extLst>
              <a:ext uri="{FF2B5EF4-FFF2-40B4-BE49-F238E27FC236}">
                <a16:creationId xmlns:a16="http://schemas.microsoft.com/office/drawing/2014/main" id="{7A0F1CA5-289B-4D09-BFAE-763B5AE6DC1D}"/>
              </a:ext>
            </a:extLst>
          </p:cNvPr>
          <p:cNvCxnSpPr>
            <a:cxnSpLocks/>
          </p:cNvCxnSpPr>
          <p:nvPr/>
        </p:nvCxnSpPr>
        <p:spPr bwMode="auto">
          <a:xfrm flipV="1">
            <a:off x="4599834" y="3600082"/>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D2F7FCBF-2BF9-49C0-9274-B6C7FB9433DB}"/>
              </a:ext>
            </a:extLst>
          </p:cNvPr>
          <p:cNvCxnSpPr>
            <a:cxnSpLocks/>
          </p:cNvCxnSpPr>
          <p:nvPr/>
        </p:nvCxnSpPr>
        <p:spPr bwMode="auto">
          <a:xfrm flipV="1">
            <a:off x="3524815" y="3417627"/>
            <a:ext cx="1073177" cy="417562"/>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383F56D5-A2AB-4F02-9C3C-29D8A2F2AC65}"/>
              </a:ext>
            </a:extLst>
          </p:cNvPr>
          <p:cNvCxnSpPr>
            <a:cxnSpLocks/>
          </p:cNvCxnSpPr>
          <p:nvPr/>
        </p:nvCxnSpPr>
        <p:spPr bwMode="auto">
          <a:xfrm flipH="1" flipV="1">
            <a:off x="3666139" y="3458978"/>
            <a:ext cx="1219271" cy="347121"/>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1F99C7-945D-4D38-AF1B-E0869AC98B84}"/>
                  </a:ext>
                </a:extLst>
              </p:cNvPr>
              <p:cNvSpPr txBox="1"/>
              <p:nvPr/>
            </p:nvSpPr>
            <p:spPr>
              <a:xfrm>
                <a:off x="4467225" y="5330755"/>
                <a:ext cx="750205"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$640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4" name="TextBox 23">
                <a:extLst>
                  <a:ext uri="{FF2B5EF4-FFF2-40B4-BE49-F238E27FC236}">
                    <a16:creationId xmlns:a16="http://schemas.microsoft.com/office/drawing/2014/main" id="{631F99C7-945D-4D38-AF1B-E0869AC98B84}"/>
                  </a:ext>
                </a:extLst>
              </p:cNvPr>
              <p:cNvSpPr txBox="1">
                <a:spLocks noRot="1" noChangeAspect="1" noMove="1" noResize="1" noEditPoints="1" noAdjustHandles="1" noChangeArrowheads="1" noChangeShapeType="1" noTextEdit="1"/>
              </p:cNvSpPr>
              <p:nvPr/>
            </p:nvSpPr>
            <p:spPr>
              <a:xfrm>
                <a:off x="4467225" y="5330755"/>
                <a:ext cx="750205" cy="369332"/>
              </a:xfrm>
              <a:prstGeom prst="rect">
                <a:avLst/>
              </a:prstGeom>
              <a:blipFill>
                <a:blip r:embed="rId3"/>
                <a:stretch>
                  <a:fillRect l="-11382" r="-11382" b="-19672"/>
                </a:stretch>
              </a:blipFill>
            </p:spPr>
            <p:txBody>
              <a:bodyPr/>
              <a:lstStyle/>
              <a:p>
                <a:r>
                  <a:rPr lang="en-CA">
                    <a:noFill/>
                  </a:rPr>
                  <a:t> </a:t>
                </a:r>
              </a:p>
            </p:txBody>
          </p:sp>
        </mc:Fallback>
      </mc:AlternateContent>
      <p:sp>
        <p:nvSpPr>
          <p:cNvPr id="19" name="TextBox 18">
            <a:extLst>
              <a:ext uri="{FF2B5EF4-FFF2-40B4-BE49-F238E27FC236}">
                <a16:creationId xmlns:a16="http://schemas.microsoft.com/office/drawing/2014/main" id="{7D281CEF-DDD9-4D95-9900-E72E3210E0DA}"/>
              </a:ext>
            </a:extLst>
          </p:cNvPr>
          <p:cNvSpPr txBox="1"/>
          <p:nvPr/>
        </p:nvSpPr>
        <p:spPr>
          <a:xfrm>
            <a:off x="4308643" y="2714943"/>
            <a:ext cx="181954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0.80 US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0" name="TextBox 19">
            <a:extLst>
              <a:ext uri="{FF2B5EF4-FFF2-40B4-BE49-F238E27FC236}">
                <a16:creationId xmlns:a16="http://schemas.microsoft.com/office/drawing/2014/main" id="{46BE1503-3404-491A-B0F2-315408EE557E}"/>
              </a:ext>
            </a:extLst>
          </p:cNvPr>
          <p:cNvSpPr txBox="1"/>
          <p:nvPr/>
        </p:nvSpPr>
        <p:spPr>
          <a:xfrm>
            <a:off x="1892669" y="2710623"/>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1 Canadian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592676FA-E6A2-4E4E-A661-5BD3F52E46F2}"/>
              </a:ext>
            </a:extLst>
          </p:cNvPr>
          <p:cNvSpPr txBox="1"/>
          <p:nvPr/>
        </p:nvSpPr>
        <p:spPr>
          <a:xfrm>
            <a:off x="4005551" y="2627605"/>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cxnSp>
        <p:nvCxnSpPr>
          <p:cNvPr id="27" name="Straight Connector 26">
            <a:extLst>
              <a:ext uri="{FF2B5EF4-FFF2-40B4-BE49-F238E27FC236}">
                <a16:creationId xmlns:a16="http://schemas.microsoft.com/office/drawing/2014/main" id="{E2F53AAD-71C0-4765-BD11-6ECC138FB374}"/>
              </a:ext>
            </a:extLst>
          </p:cNvPr>
          <p:cNvCxnSpPr>
            <a:cxnSpLocks/>
          </p:cNvCxnSpPr>
          <p:nvPr/>
        </p:nvCxnSpPr>
        <p:spPr bwMode="auto">
          <a:xfrm>
            <a:off x="2293466" y="2054831"/>
            <a:ext cx="1795649"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97872A21-19C6-4C8A-BEAD-583413AE525A}"/>
              </a:ext>
            </a:extLst>
          </p:cNvPr>
          <p:cNvCxnSpPr>
            <a:cxnSpLocks/>
          </p:cNvCxnSpPr>
          <p:nvPr/>
        </p:nvCxnSpPr>
        <p:spPr bwMode="auto">
          <a:xfrm>
            <a:off x="4429919" y="2054831"/>
            <a:ext cx="1558038"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CAAEC75B-C240-4076-8EEE-8BBF7DD76288}"/>
              </a:ext>
            </a:extLst>
          </p:cNvPr>
          <p:cNvCxnSpPr>
            <a:cxnSpLocks/>
          </p:cNvCxnSpPr>
          <p:nvPr/>
        </p:nvCxnSpPr>
        <p:spPr bwMode="auto">
          <a:xfrm>
            <a:off x="1147744" y="2361343"/>
            <a:ext cx="241330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 name="TextBox 29">
            <a:extLst>
              <a:ext uri="{FF2B5EF4-FFF2-40B4-BE49-F238E27FC236}">
                <a16:creationId xmlns:a16="http://schemas.microsoft.com/office/drawing/2014/main" id="{0201C11D-EE37-474C-93F1-B438D6930D9E}"/>
              </a:ext>
            </a:extLst>
          </p:cNvPr>
          <p:cNvSpPr txBox="1"/>
          <p:nvPr/>
        </p:nvSpPr>
        <p:spPr>
          <a:xfrm>
            <a:off x="3333283" y="2710106"/>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$800 Canadian Dollars</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31" name="TextBox 30">
            <a:extLst>
              <a:ext uri="{FF2B5EF4-FFF2-40B4-BE49-F238E27FC236}">
                <a16:creationId xmlns:a16="http://schemas.microsoft.com/office/drawing/2014/main" id="{CB0DFD27-F47A-4C7F-9CC4-0B9599A06D57}"/>
              </a:ext>
            </a:extLst>
          </p:cNvPr>
          <p:cNvSpPr txBox="1"/>
          <p:nvPr/>
        </p:nvSpPr>
        <p:spPr>
          <a:xfrm>
            <a:off x="6058680" y="2610941"/>
            <a:ext cx="37259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A629AE-7C8B-4C8D-A9E6-AF1D68768165}"/>
                  </a:ext>
                </a:extLst>
              </p:cNvPr>
              <p:cNvSpPr txBox="1"/>
              <p:nvPr/>
            </p:nvSpPr>
            <p:spPr>
              <a:xfrm>
                <a:off x="6544546" y="2708876"/>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2" name="TextBox 31">
                <a:extLst>
                  <a:ext uri="{FF2B5EF4-FFF2-40B4-BE49-F238E27FC236}">
                    <a16:creationId xmlns:a16="http://schemas.microsoft.com/office/drawing/2014/main" id="{E6A629AE-7C8B-4C8D-A9E6-AF1D68768165}"/>
                  </a:ext>
                </a:extLst>
              </p:cNvPr>
              <p:cNvSpPr txBox="1">
                <a:spLocks noRot="1" noChangeAspect="1" noMove="1" noResize="1" noEditPoints="1" noAdjustHandles="1" noChangeArrowheads="1" noChangeShapeType="1" noTextEdit="1"/>
              </p:cNvSpPr>
              <p:nvPr/>
            </p:nvSpPr>
            <p:spPr>
              <a:xfrm>
                <a:off x="6544546" y="2708876"/>
                <a:ext cx="214802" cy="369332"/>
              </a:xfrm>
              <a:prstGeom prst="rect">
                <a:avLst/>
              </a:prstGeom>
              <a:blipFill>
                <a:blip r:embed="rId4"/>
                <a:stretch>
                  <a:fillRect l="-31429" r="-28571" b="-9836"/>
                </a:stretch>
              </a:blipFill>
            </p:spPr>
            <p:txBody>
              <a:bodyPr/>
              <a:lstStyle/>
              <a:p>
                <a:r>
                  <a:rPr lang="en-CA">
                    <a:noFill/>
                  </a:rPr>
                  <a:t> </a:t>
                </a:r>
              </a:p>
            </p:txBody>
          </p:sp>
        </mc:Fallback>
      </mc:AlternateContent>
      <p:sp>
        <p:nvSpPr>
          <p:cNvPr id="3" name="Rectangle 2">
            <a:extLst>
              <a:ext uri="{FF2B5EF4-FFF2-40B4-BE49-F238E27FC236}">
                <a16:creationId xmlns:a16="http://schemas.microsoft.com/office/drawing/2014/main" id="{F1BDD994-1DAA-4614-B0A9-FE2FF9A52F53}"/>
              </a:ext>
            </a:extLst>
          </p:cNvPr>
          <p:cNvSpPr/>
          <p:nvPr/>
        </p:nvSpPr>
        <p:spPr bwMode="auto">
          <a:xfrm>
            <a:off x="5862464" y="3663465"/>
            <a:ext cx="332736" cy="458491"/>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864307" y="3639150"/>
                <a:ext cx="332735" cy="369332"/>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864307" y="3639150"/>
                <a:ext cx="332735" cy="369332"/>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46F246E-EE86-49F0-906F-5EAA4C46DC2B}"/>
                  </a:ext>
                </a:extLst>
              </p:cNvPr>
              <p:cNvSpPr txBox="1"/>
              <p:nvPr/>
            </p:nvSpPr>
            <p:spPr>
              <a:xfrm>
                <a:off x="1387310" y="4225530"/>
                <a:ext cx="2515560"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𝐶𝑑𝑛</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5" name="TextBox 24">
                <a:extLst>
                  <a:ext uri="{FF2B5EF4-FFF2-40B4-BE49-F238E27FC236}">
                    <a16:creationId xmlns:a16="http://schemas.microsoft.com/office/drawing/2014/main" id="{346F246E-EE86-49F0-906F-5EAA4C46DC2B}"/>
                  </a:ext>
                </a:extLst>
              </p:cNvPr>
              <p:cNvSpPr txBox="1">
                <a:spLocks noRot="1" noChangeAspect="1" noMove="1" noResize="1" noEditPoints="1" noAdjustHandles="1" noChangeArrowheads="1" noChangeShapeType="1" noTextEdit="1"/>
              </p:cNvSpPr>
              <p:nvPr/>
            </p:nvSpPr>
            <p:spPr>
              <a:xfrm>
                <a:off x="1387310" y="4225530"/>
                <a:ext cx="2515560" cy="369332"/>
              </a:xfrm>
              <a:prstGeom prst="rect">
                <a:avLst/>
              </a:prstGeom>
              <a:blipFill>
                <a:blip r:embed="rId6"/>
                <a:stretch>
                  <a:fillRect l="-3641" r="-3641"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BA60EF-2AC1-4AD0-BC73-99E758B4CC81}"/>
                  </a:ext>
                </a:extLst>
              </p:cNvPr>
              <p:cNvSpPr txBox="1"/>
              <p:nvPr/>
            </p:nvSpPr>
            <p:spPr>
              <a:xfrm>
                <a:off x="4339431" y="4232455"/>
                <a:ext cx="4667047"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𝐶𝑑𝑛</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𝑈𝑆</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3" name="TextBox 32">
                <a:extLst>
                  <a:ext uri="{FF2B5EF4-FFF2-40B4-BE49-F238E27FC236}">
                    <a16:creationId xmlns:a16="http://schemas.microsoft.com/office/drawing/2014/main" id="{46BA60EF-2AC1-4AD0-BC73-99E758B4CC81}"/>
                  </a:ext>
                </a:extLst>
              </p:cNvPr>
              <p:cNvSpPr txBox="1">
                <a:spLocks noRot="1" noChangeAspect="1" noMove="1" noResize="1" noEditPoints="1" noAdjustHandles="1" noChangeArrowheads="1" noChangeShapeType="1" noTextEdit="1"/>
              </p:cNvSpPr>
              <p:nvPr/>
            </p:nvSpPr>
            <p:spPr>
              <a:xfrm>
                <a:off x="4339431" y="4232455"/>
                <a:ext cx="4667047" cy="369332"/>
              </a:xfrm>
              <a:prstGeom prst="rect">
                <a:avLst/>
              </a:prstGeom>
              <a:blipFill>
                <a:blip r:embed="rId7"/>
                <a:stretch>
                  <a:fillRect l="-1830" r="-1699"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35E6966-D063-4AB5-B9D0-245E14F1EEAB}"/>
                  </a:ext>
                </a:extLst>
              </p:cNvPr>
              <p:cNvSpPr txBox="1"/>
              <p:nvPr/>
            </p:nvSpPr>
            <p:spPr>
              <a:xfrm>
                <a:off x="3994454" y="4227618"/>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4" name="TextBox 33">
                <a:extLst>
                  <a:ext uri="{FF2B5EF4-FFF2-40B4-BE49-F238E27FC236}">
                    <a16:creationId xmlns:a16="http://schemas.microsoft.com/office/drawing/2014/main" id="{835E6966-D063-4AB5-B9D0-245E14F1EEAB}"/>
                  </a:ext>
                </a:extLst>
              </p:cNvPr>
              <p:cNvSpPr txBox="1">
                <a:spLocks noRot="1" noChangeAspect="1" noMove="1" noResize="1" noEditPoints="1" noAdjustHandles="1" noChangeArrowheads="1" noChangeShapeType="1" noTextEdit="1"/>
              </p:cNvSpPr>
              <p:nvPr/>
            </p:nvSpPr>
            <p:spPr>
              <a:xfrm>
                <a:off x="3994454" y="4227618"/>
                <a:ext cx="314189" cy="369332"/>
              </a:xfrm>
              <a:prstGeom prst="rect">
                <a:avLst/>
              </a:prstGeom>
              <a:blipFill>
                <a:blip r:embed="rId8"/>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22926B-FAB5-4E25-BACF-EEF1673528BD}"/>
                  </a:ext>
                </a:extLst>
              </p:cNvPr>
              <p:cNvSpPr txBox="1"/>
              <p:nvPr/>
            </p:nvSpPr>
            <p:spPr>
              <a:xfrm>
                <a:off x="2962228" y="4763054"/>
                <a:ext cx="94064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5" name="TextBox 34">
                <a:extLst>
                  <a:ext uri="{FF2B5EF4-FFF2-40B4-BE49-F238E27FC236}">
                    <a16:creationId xmlns:a16="http://schemas.microsoft.com/office/drawing/2014/main" id="{9C22926B-FAB5-4E25-BACF-EEF1673528BD}"/>
                  </a:ext>
                </a:extLst>
              </p:cNvPr>
              <p:cNvSpPr txBox="1">
                <a:spLocks noRot="1" noChangeAspect="1" noMove="1" noResize="1" noEditPoints="1" noAdjustHandles="1" noChangeArrowheads="1" noChangeShapeType="1" noTextEdit="1"/>
              </p:cNvSpPr>
              <p:nvPr/>
            </p:nvSpPr>
            <p:spPr>
              <a:xfrm>
                <a:off x="2962228" y="4763054"/>
                <a:ext cx="940642" cy="369332"/>
              </a:xfrm>
              <a:prstGeom prst="rect">
                <a:avLst/>
              </a:prstGeom>
              <a:blipFill>
                <a:blip r:embed="rId9"/>
                <a:stretch>
                  <a:fillRect l="-10390" r="-10390"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4F2C079-EC9C-4779-95DA-FCF4E34C056A}"/>
                  </a:ext>
                </a:extLst>
              </p:cNvPr>
              <p:cNvSpPr txBox="1"/>
              <p:nvPr/>
            </p:nvSpPr>
            <p:spPr>
              <a:xfrm>
                <a:off x="4368964" y="4760443"/>
                <a:ext cx="1679947"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(800)(0.80)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6" name="TextBox 35">
                <a:extLst>
                  <a:ext uri="{FF2B5EF4-FFF2-40B4-BE49-F238E27FC236}">
                    <a16:creationId xmlns:a16="http://schemas.microsoft.com/office/drawing/2014/main" id="{C4F2C079-EC9C-4779-95DA-FCF4E34C056A}"/>
                  </a:ext>
                </a:extLst>
              </p:cNvPr>
              <p:cNvSpPr txBox="1">
                <a:spLocks noRot="1" noChangeAspect="1" noMove="1" noResize="1" noEditPoints="1" noAdjustHandles="1" noChangeArrowheads="1" noChangeShapeType="1" noTextEdit="1"/>
              </p:cNvSpPr>
              <p:nvPr/>
            </p:nvSpPr>
            <p:spPr>
              <a:xfrm>
                <a:off x="4368964" y="4760443"/>
                <a:ext cx="1679947" cy="369332"/>
              </a:xfrm>
              <a:prstGeom prst="rect">
                <a:avLst/>
              </a:prstGeom>
              <a:blipFill>
                <a:blip r:embed="rId10"/>
                <a:stretch>
                  <a:fillRect l="-5818" r="-5818"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71D7B43-EDB0-40B1-9AC1-3674AFEE687E}"/>
                  </a:ext>
                </a:extLst>
              </p:cNvPr>
              <p:cNvSpPr txBox="1"/>
              <p:nvPr/>
            </p:nvSpPr>
            <p:spPr>
              <a:xfrm>
                <a:off x="4005551" y="4763054"/>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7" name="TextBox 36">
                <a:extLst>
                  <a:ext uri="{FF2B5EF4-FFF2-40B4-BE49-F238E27FC236}">
                    <a16:creationId xmlns:a16="http://schemas.microsoft.com/office/drawing/2014/main" id="{E71D7B43-EDB0-40B1-9AC1-3674AFEE687E}"/>
                  </a:ext>
                </a:extLst>
              </p:cNvPr>
              <p:cNvSpPr txBox="1">
                <a:spLocks noRot="1" noChangeAspect="1" noMove="1" noResize="1" noEditPoints="1" noAdjustHandles="1" noChangeArrowheads="1" noChangeShapeType="1" noTextEdit="1"/>
              </p:cNvSpPr>
              <p:nvPr/>
            </p:nvSpPr>
            <p:spPr>
              <a:xfrm>
                <a:off x="4005551" y="4763054"/>
                <a:ext cx="314189" cy="369332"/>
              </a:xfrm>
              <a:prstGeom prst="rect">
                <a:avLst/>
              </a:prstGeom>
              <a:blipFill>
                <a:blip r:embed="rId11"/>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5904B5-AEED-41AB-9AB3-3BBD16C53492}"/>
                  </a:ext>
                </a:extLst>
              </p:cNvPr>
              <p:cNvSpPr txBox="1"/>
              <p:nvPr/>
            </p:nvSpPr>
            <p:spPr>
              <a:xfrm>
                <a:off x="4025242" y="5321976"/>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8" name="TextBox 37">
                <a:extLst>
                  <a:ext uri="{FF2B5EF4-FFF2-40B4-BE49-F238E27FC236}">
                    <a16:creationId xmlns:a16="http://schemas.microsoft.com/office/drawing/2014/main" id="{435904B5-AEED-41AB-9AB3-3BBD16C53492}"/>
                  </a:ext>
                </a:extLst>
              </p:cNvPr>
              <p:cNvSpPr txBox="1">
                <a:spLocks noRot="1" noChangeAspect="1" noMove="1" noResize="1" noEditPoints="1" noAdjustHandles="1" noChangeArrowheads="1" noChangeShapeType="1" noTextEdit="1"/>
              </p:cNvSpPr>
              <p:nvPr/>
            </p:nvSpPr>
            <p:spPr>
              <a:xfrm>
                <a:off x="4025242" y="5321976"/>
                <a:ext cx="314189" cy="369332"/>
              </a:xfrm>
              <a:prstGeom prst="rect">
                <a:avLst/>
              </a:prstGeom>
              <a:blipFill>
                <a:blip r:embed="rId12"/>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B6CF37-ABA5-447B-ABA5-907CACF5811E}"/>
                  </a:ext>
                </a:extLst>
              </p:cNvPr>
              <p:cNvSpPr txBox="1"/>
              <p:nvPr/>
            </p:nvSpPr>
            <p:spPr>
              <a:xfrm>
                <a:off x="3547307" y="5300578"/>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9" name="TextBox 38">
                <a:extLst>
                  <a:ext uri="{FF2B5EF4-FFF2-40B4-BE49-F238E27FC236}">
                    <a16:creationId xmlns:a16="http://schemas.microsoft.com/office/drawing/2014/main" id="{CFB6CF37-ABA5-447B-ABA5-907CACF5811E}"/>
                  </a:ext>
                </a:extLst>
              </p:cNvPr>
              <p:cNvSpPr txBox="1">
                <a:spLocks noRot="1" noChangeAspect="1" noMove="1" noResize="1" noEditPoints="1" noAdjustHandles="1" noChangeArrowheads="1" noChangeShapeType="1" noTextEdit="1"/>
              </p:cNvSpPr>
              <p:nvPr/>
            </p:nvSpPr>
            <p:spPr>
              <a:xfrm>
                <a:off x="3547307" y="5300578"/>
                <a:ext cx="257763" cy="369332"/>
              </a:xfrm>
              <a:prstGeom prst="rect">
                <a:avLst/>
              </a:prstGeom>
              <a:blipFill>
                <a:blip r:embed="rId13"/>
                <a:stretch>
                  <a:fillRect l="-14286" r="-9524" b="-1667"/>
                </a:stretch>
              </a:blipFill>
            </p:spPr>
            <p:txBody>
              <a:bodyPr/>
              <a:lstStyle/>
              <a:p>
                <a:r>
                  <a:rPr lang="en-CA">
                    <a:noFill/>
                  </a:rPr>
                  <a:t> </a:t>
                </a:r>
              </a:p>
            </p:txBody>
          </p:sp>
        </mc:Fallback>
      </mc:AlternateContent>
      <p:sp>
        <p:nvSpPr>
          <p:cNvPr id="17" name="TextBox 16">
            <a:extLst>
              <a:ext uri="{FF2B5EF4-FFF2-40B4-BE49-F238E27FC236}">
                <a16:creationId xmlns:a16="http://schemas.microsoft.com/office/drawing/2014/main" id="{852D6749-3814-463B-94BC-6BAA20F2F31A}"/>
              </a:ext>
            </a:extLst>
          </p:cNvPr>
          <p:cNvSpPr txBox="1"/>
          <p:nvPr/>
        </p:nvSpPr>
        <p:spPr>
          <a:xfrm>
            <a:off x="7407311" y="3150825"/>
            <a:ext cx="1276148" cy="338554"/>
          </a:xfrm>
          <a:prstGeom prst="rect">
            <a:avLst/>
          </a:prstGeom>
          <a:solidFill>
            <a:srgbClr val="FFFF00"/>
          </a:solidFill>
        </p:spPr>
        <p:txBody>
          <a:bodyPr wrap="square" rtlCol="0">
            <a:spAutoFit/>
          </a:bodyPr>
          <a:lstStyle/>
          <a:p>
            <a:pPr algn="ctr"/>
            <a:r>
              <a:rPr lang="en-CA" sz="1600" b="1"/>
              <a:t>numerator</a:t>
            </a:r>
          </a:p>
        </p:txBody>
      </p:sp>
      <p:sp>
        <p:nvSpPr>
          <p:cNvPr id="42" name="TextBox 41">
            <a:extLst>
              <a:ext uri="{FF2B5EF4-FFF2-40B4-BE49-F238E27FC236}">
                <a16:creationId xmlns:a16="http://schemas.microsoft.com/office/drawing/2014/main" id="{BF5E7208-AA3C-4C33-9C25-64A7CFC18FE0}"/>
              </a:ext>
            </a:extLst>
          </p:cNvPr>
          <p:cNvSpPr txBox="1"/>
          <p:nvPr/>
        </p:nvSpPr>
        <p:spPr>
          <a:xfrm>
            <a:off x="7296989" y="3746644"/>
            <a:ext cx="1496791" cy="338554"/>
          </a:xfrm>
          <a:prstGeom prst="rect">
            <a:avLst/>
          </a:prstGeom>
          <a:solidFill>
            <a:srgbClr val="FFFF00"/>
          </a:solidFill>
        </p:spPr>
        <p:txBody>
          <a:bodyPr wrap="square" rtlCol="0">
            <a:spAutoFit/>
          </a:bodyPr>
          <a:lstStyle/>
          <a:p>
            <a:pPr algn="ctr"/>
            <a:r>
              <a:rPr lang="en-CA" sz="1600" b="1"/>
              <a:t>denominator</a:t>
            </a:r>
          </a:p>
        </p:txBody>
      </p:sp>
    </p:spTree>
    <p:extLst>
      <p:ext uri="{BB962C8B-B14F-4D97-AF65-F5344CB8AC3E}">
        <p14:creationId xmlns:p14="http://schemas.microsoft.com/office/powerpoint/2010/main" val="21587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grpId="1" nodeType="clickEffect">
                                  <p:stCondLst>
                                    <p:cond delay="0"/>
                                  </p:stCondLst>
                                  <p:childTnLst>
                                    <p:animMotion origin="layout" path="M 2.77778E-6 4.44444E-6 L -0.04427 0.06851 " pathEditMode="relative" rAng="0" ptsTypes="AA">
                                      <p:cBhvr>
                                        <p:cTn id="28" dur="2000" fill="hold"/>
                                        <p:tgtEl>
                                          <p:spTgt spid="20"/>
                                        </p:tgtEl>
                                        <p:attrNameLst>
                                          <p:attrName>ppt_x</p:attrName>
                                          <p:attrName>ppt_y</p:attrName>
                                        </p:attrNameLst>
                                      </p:cBhvr>
                                      <p:rCtr x="-2222" y="3426"/>
                                    </p:animMotion>
                                  </p:childTnLst>
                                </p:cTn>
                              </p:par>
                              <p:par>
                                <p:cTn id="29" presetID="9" presetClass="exit" presetSubtype="0" fill="hold" grpId="1"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9" presetClass="path" presetSubtype="0" accel="50000" decel="50000" fill="hold" grpId="1" nodeType="withEffect">
                                  <p:stCondLst>
                                    <p:cond delay="0"/>
                                  </p:stCondLst>
                                  <p:childTnLst>
                                    <p:animMotion origin="layout" path="M 2.77778E-7 5.55112E-17 L -0.28854 0.13611 " pathEditMode="relative" rAng="0" ptsTypes="AA">
                                      <p:cBhvr>
                                        <p:cTn id="33" dur="2000" fill="hold"/>
                                        <p:tgtEl>
                                          <p:spTgt spid="19"/>
                                        </p:tgtEl>
                                        <p:attrNameLst>
                                          <p:attrName>ppt_x</p:attrName>
                                          <p:attrName>ppt_y</p:attrName>
                                        </p:attrNameLst>
                                      </p:cBhvr>
                                      <p:rCtr x="-14427" y="6806"/>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grpId="1" nodeType="clickEffect">
                                  <p:stCondLst>
                                    <p:cond delay="0"/>
                                  </p:stCondLst>
                                  <p:childTnLst>
                                    <p:animMotion origin="layout" path="M -2.22222E-6 4.44444E-6 L 0.13177 0.06435 " pathEditMode="relative" rAng="0" ptsTypes="AA">
                                      <p:cBhvr>
                                        <p:cTn id="54" dur="2000" fill="hold"/>
                                        <p:tgtEl>
                                          <p:spTgt spid="30"/>
                                        </p:tgtEl>
                                        <p:attrNameLst>
                                          <p:attrName>ppt_x</p:attrName>
                                          <p:attrName>ppt_y</p:attrName>
                                        </p:attrNameLst>
                                      </p:cBhvr>
                                      <p:rCtr x="6580" y="3218"/>
                                    </p:animMotion>
                                  </p:childTnLst>
                                </p:cTn>
                              </p:par>
                              <p:par>
                                <p:cTn id="55" presetID="9" presetClass="exit" presetSubtype="0" fill="hold" grpId="1" nodeType="withEffect">
                                  <p:stCondLst>
                                    <p:cond delay="0"/>
                                  </p:stCondLst>
                                  <p:childTnLst>
                                    <p:animEffect transition="out" filter="dissolv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49" presetClass="path" presetSubtype="0" accel="50000" decel="50000" fill="hold" grpId="1" nodeType="withEffect">
                                  <p:stCondLst>
                                    <p:cond delay="0"/>
                                  </p:stCondLst>
                                  <p:childTnLst>
                                    <p:animMotion origin="layout" path="M -5.55556E-7 7.40741E-7 L -0.06927 0.13935 " pathEditMode="relative" rAng="0" ptsTypes="AA">
                                      <p:cBhvr>
                                        <p:cTn id="59" dur="2000" fill="hold"/>
                                        <p:tgtEl>
                                          <p:spTgt spid="32"/>
                                        </p:tgtEl>
                                        <p:attrNameLst>
                                          <p:attrName>ppt_x</p:attrName>
                                          <p:attrName>ppt_y</p:attrName>
                                        </p:attrNameLst>
                                      </p:cBhvr>
                                      <p:rCtr x="-3472" y="6968"/>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3">
                                            <p:txEl>
                                              <p:pRg st="0" end="0"/>
                                            </p:txEl>
                                          </p:spTgt>
                                        </p:tgtEl>
                                        <p:attrNameLst>
                                          <p:attrName>style.visibility</p:attrName>
                                        </p:attrNameLst>
                                      </p:cBhvr>
                                      <p:to>
                                        <p:strVal val="visible"/>
                                      </p:to>
                                    </p:set>
                                    <p:animEffect transition="in" filter="fade">
                                      <p:cBhvr>
                                        <p:cTn id="106" dur="500"/>
                                        <p:tgtEl>
                                          <p:spTgt spid="33">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xEl>
                                              <p:pRg st="0" end="0"/>
                                            </p:txEl>
                                          </p:spTgt>
                                        </p:tgtEl>
                                        <p:attrNameLst>
                                          <p:attrName>style.visibility</p:attrName>
                                        </p:attrNameLst>
                                      </p:cBhvr>
                                      <p:to>
                                        <p:strVal val="visible"/>
                                      </p:to>
                                    </p:set>
                                    <p:animEffect transition="in" filter="fade">
                                      <p:cBhvr>
                                        <p:cTn id="111" dur="500"/>
                                        <p:tgtEl>
                                          <p:spTgt spid="35">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6">
                                            <p:txEl>
                                              <p:pRg st="0" end="0"/>
                                            </p:txEl>
                                          </p:spTgt>
                                        </p:tgtEl>
                                        <p:attrNameLst>
                                          <p:attrName>style.visibility</p:attrName>
                                        </p:attrNameLst>
                                      </p:cBhvr>
                                      <p:to>
                                        <p:strVal val="visible"/>
                                      </p:to>
                                    </p:set>
                                    <p:animEffect transition="in" filter="fade">
                                      <p:cBhvr>
                                        <p:cTn id="120" dur="500"/>
                                        <p:tgtEl>
                                          <p:spTgt spid="36">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9">
                                            <p:txEl>
                                              <p:pRg st="0" end="0"/>
                                            </p:txEl>
                                          </p:spTgt>
                                        </p:tgtEl>
                                        <p:attrNameLst>
                                          <p:attrName>style.visibility</p:attrName>
                                        </p:attrNameLst>
                                      </p:cBhvr>
                                      <p:to>
                                        <p:strVal val="visible"/>
                                      </p:to>
                                    </p:set>
                                    <p:animEffect transition="in" filter="fade">
                                      <p:cBhvr>
                                        <p:cTn id="125" dur="500"/>
                                        <p:tgtEl>
                                          <p:spTgt spid="39">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4">
                                            <p:txEl>
                                              <p:pRg st="0" end="0"/>
                                            </p:txEl>
                                          </p:spTgt>
                                        </p:tgtEl>
                                        <p:attrNameLst>
                                          <p:attrName>style.visibility</p:attrName>
                                        </p:attrNameLst>
                                      </p:cBhvr>
                                      <p:to>
                                        <p:strVal val="visible"/>
                                      </p:to>
                                    </p:set>
                                    <p:animEffect transition="in" filter="fade">
                                      <p:cBhvr>
                                        <p:cTn id="13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9" grpId="1"/>
      <p:bldP spid="20" grpId="0"/>
      <p:bldP spid="20" grpId="1"/>
      <p:bldP spid="21" grpId="0"/>
      <p:bldP spid="21" grpId="1"/>
      <p:bldP spid="30" grpId="0"/>
      <p:bldP spid="30" grpId="1"/>
      <p:bldP spid="31" grpId="0"/>
      <p:bldP spid="31" grpId="1"/>
      <p:bldP spid="32" grpId="0"/>
      <p:bldP spid="32" grpId="1"/>
      <p:bldP spid="3" grpId="0" animBg="1"/>
      <p:bldP spid="13" grpId="0"/>
      <p:bldP spid="25" grpId="0"/>
      <p:bldP spid="34" grpId="0"/>
      <p:bldP spid="37" grpId="0"/>
      <p:bldP spid="38" grpId="0"/>
      <p:bldP spid="17"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a:ea typeface="MS PGothic"/>
              </a:rPr>
              <a:t>A Special Note For Teachers</a:t>
            </a:r>
            <a:endParaRPr lang="en-US" altLang="en-US">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0AA7A99F-5A5E-4725-93BE-836BF9A3B204}"/>
              </a:ext>
            </a:extLst>
          </p:cNvPr>
          <p:cNvPicPr>
            <a:picLocks noChangeAspect="1"/>
          </p:cNvPicPr>
          <p:nvPr/>
        </p:nvPicPr>
        <p:blipFill rotWithShape="1">
          <a:blip r:embed="rId2"/>
          <a:srcRect l="1455" r="1182"/>
          <a:stretch/>
        </p:blipFill>
        <p:spPr>
          <a:xfrm>
            <a:off x="1805040" y="1268412"/>
            <a:ext cx="5533920" cy="46914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201C11D-EE37-474C-93F1-B438D6930D9E}"/>
              </a:ext>
            </a:extLst>
          </p:cNvPr>
          <p:cNvSpPr txBox="1"/>
          <p:nvPr/>
        </p:nvSpPr>
        <p:spPr>
          <a:xfrm>
            <a:off x="3333283" y="2589222"/>
            <a:ext cx="265467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$800 Canadian Dollars</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Method 2: Cross Multiplication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a:t>Sandra is traveling from Edmonton, Canada to New York, USA. The exchange rate is 1 Canadian Dollar to 0.80 US Dollar. Sandra budgeted to spend $800 Canadian Dollars on her trip. How much is her budget worth in US Dollars?</a:t>
            </a:r>
          </a:p>
          <a:p>
            <a:pPr marL="0" indent="0" eaLnBrk="1" hangingPunct="1">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4FD3158-323D-4FA1-96E8-9A5670848B08}"/>
              </a:ext>
            </a:extLst>
          </p:cNvPr>
          <p:cNvCxnSpPr>
            <a:cxnSpLocks/>
          </p:cNvCxnSpPr>
          <p:nvPr/>
        </p:nvCxnSpPr>
        <p:spPr bwMode="auto">
          <a:xfrm>
            <a:off x="1343997" y="3489469"/>
            <a:ext cx="2365004"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8ABFBDF-D514-49C3-800C-DE0C81552832}"/>
                  </a:ext>
                </a:extLst>
              </p:cNvPr>
              <p:cNvSpPr txBox="1"/>
              <p:nvPr/>
            </p:nvSpPr>
            <p:spPr>
              <a:xfrm>
                <a:off x="4015449" y="3275603"/>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 name="TextBox 1">
                <a:extLst>
                  <a:ext uri="{FF2B5EF4-FFF2-40B4-BE49-F238E27FC236}">
                    <a16:creationId xmlns:a16="http://schemas.microsoft.com/office/drawing/2014/main" id="{B8ABFBDF-D514-49C3-800C-DE0C81552832}"/>
                  </a:ext>
                </a:extLst>
              </p:cNvPr>
              <p:cNvSpPr txBox="1">
                <a:spLocks noRot="1" noChangeAspect="1" noMove="1" noResize="1" noEditPoints="1" noAdjustHandles="1" noChangeArrowheads="1" noChangeShapeType="1" noTextEdit="1"/>
              </p:cNvSpPr>
              <p:nvPr/>
            </p:nvSpPr>
            <p:spPr>
              <a:xfrm>
                <a:off x="4015449" y="3275603"/>
                <a:ext cx="314189" cy="369332"/>
              </a:xfrm>
              <a:prstGeom prst="rect">
                <a:avLst/>
              </a:prstGeom>
              <a:blipFill>
                <a:blip r:embed="rId3"/>
                <a:stretch>
                  <a:fillRect l="-7843" r="-7843"/>
                </a:stretch>
              </a:blipFill>
            </p:spPr>
            <p:txBody>
              <a:bodyPr/>
              <a:lstStyle/>
              <a:p>
                <a:r>
                  <a:rPr lang="en-CA">
                    <a:noFill/>
                  </a:rPr>
                  <a:t> </a:t>
                </a:r>
              </a:p>
            </p:txBody>
          </p:sp>
        </mc:Fallback>
      </mc:AlternateContent>
      <p:cxnSp>
        <p:nvCxnSpPr>
          <p:cNvPr id="12" name="Straight Connector 11">
            <a:extLst>
              <a:ext uri="{FF2B5EF4-FFF2-40B4-BE49-F238E27FC236}">
                <a16:creationId xmlns:a16="http://schemas.microsoft.com/office/drawing/2014/main" id="{7A0F1CA5-289B-4D09-BFAE-763B5AE6DC1D}"/>
              </a:ext>
            </a:extLst>
          </p:cNvPr>
          <p:cNvCxnSpPr>
            <a:cxnSpLocks/>
          </p:cNvCxnSpPr>
          <p:nvPr/>
        </p:nvCxnSpPr>
        <p:spPr bwMode="auto">
          <a:xfrm flipV="1">
            <a:off x="4599834" y="3476713"/>
            <a:ext cx="2666701" cy="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Arrow Connector 14">
            <a:extLst>
              <a:ext uri="{FF2B5EF4-FFF2-40B4-BE49-F238E27FC236}">
                <a16:creationId xmlns:a16="http://schemas.microsoft.com/office/drawing/2014/main" id="{D2F7FCBF-2BF9-49C0-9274-B6C7FB9433DB}"/>
              </a:ext>
            </a:extLst>
          </p:cNvPr>
          <p:cNvCxnSpPr>
            <a:cxnSpLocks/>
          </p:cNvCxnSpPr>
          <p:nvPr/>
        </p:nvCxnSpPr>
        <p:spPr bwMode="auto">
          <a:xfrm flipV="1">
            <a:off x="3609032" y="3335609"/>
            <a:ext cx="990802" cy="330963"/>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a:extLst>
              <a:ext uri="{FF2B5EF4-FFF2-40B4-BE49-F238E27FC236}">
                <a16:creationId xmlns:a16="http://schemas.microsoft.com/office/drawing/2014/main" id="{383F56D5-A2AB-4F02-9C3C-29D8A2F2AC65}"/>
              </a:ext>
            </a:extLst>
          </p:cNvPr>
          <p:cNvCxnSpPr>
            <a:cxnSpLocks/>
          </p:cNvCxnSpPr>
          <p:nvPr/>
        </p:nvCxnSpPr>
        <p:spPr bwMode="auto">
          <a:xfrm flipH="1" flipV="1">
            <a:off x="3617843" y="3355430"/>
            <a:ext cx="1053196" cy="306134"/>
          </a:xfrm>
          <a:prstGeom prst="straightConnector1">
            <a:avLst/>
          </a:prstGeom>
          <a:solidFill>
            <a:schemeClr val="accent1"/>
          </a:solidFill>
          <a:ln w="285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31F99C7-945D-4D38-AF1B-E0869AC98B84}"/>
                  </a:ext>
                </a:extLst>
              </p:cNvPr>
              <p:cNvSpPr txBox="1"/>
              <p:nvPr/>
            </p:nvSpPr>
            <p:spPr>
              <a:xfrm>
                <a:off x="5571959" y="4992135"/>
                <a:ext cx="660117"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4" name="TextBox 23">
                <a:extLst>
                  <a:ext uri="{FF2B5EF4-FFF2-40B4-BE49-F238E27FC236}">
                    <a16:creationId xmlns:a16="http://schemas.microsoft.com/office/drawing/2014/main" id="{631F99C7-945D-4D38-AF1B-E0869AC98B84}"/>
                  </a:ext>
                </a:extLst>
              </p:cNvPr>
              <p:cNvSpPr txBox="1">
                <a:spLocks noRot="1" noChangeAspect="1" noMove="1" noResize="1" noEditPoints="1" noAdjustHandles="1" noChangeArrowheads="1" noChangeShapeType="1" noTextEdit="1"/>
              </p:cNvSpPr>
              <p:nvPr/>
            </p:nvSpPr>
            <p:spPr>
              <a:xfrm>
                <a:off x="5571959" y="4992135"/>
                <a:ext cx="660117" cy="369332"/>
              </a:xfrm>
              <a:prstGeom prst="rect">
                <a:avLst/>
              </a:prstGeom>
              <a:blipFill>
                <a:blip r:embed="rId4"/>
                <a:stretch>
                  <a:fillRect l="-9259" r="-9259" b="-8197"/>
                </a:stretch>
              </a:blipFill>
            </p:spPr>
            <p:txBody>
              <a:bodyPr/>
              <a:lstStyle/>
              <a:p>
                <a:r>
                  <a:rPr lang="en-CA">
                    <a:noFill/>
                  </a:rPr>
                  <a:t> </a:t>
                </a:r>
              </a:p>
            </p:txBody>
          </p:sp>
        </mc:Fallback>
      </mc:AlternateContent>
      <p:sp>
        <p:nvSpPr>
          <p:cNvPr id="19" name="TextBox 18">
            <a:extLst>
              <a:ext uri="{FF2B5EF4-FFF2-40B4-BE49-F238E27FC236}">
                <a16:creationId xmlns:a16="http://schemas.microsoft.com/office/drawing/2014/main" id="{7D281CEF-DDD9-4D95-9900-E72E3210E0DA}"/>
              </a:ext>
            </a:extLst>
          </p:cNvPr>
          <p:cNvSpPr txBox="1"/>
          <p:nvPr/>
        </p:nvSpPr>
        <p:spPr>
          <a:xfrm>
            <a:off x="4308643" y="2591574"/>
            <a:ext cx="181954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0.80 US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0" name="TextBox 19">
            <a:extLst>
              <a:ext uri="{FF2B5EF4-FFF2-40B4-BE49-F238E27FC236}">
                <a16:creationId xmlns:a16="http://schemas.microsoft.com/office/drawing/2014/main" id="{46BE1503-3404-491A-B0F2-315408EE557E}"/>
              </a:ext>
            </a:extLst>
          </p:cNvPr>
          <p:cNvSpPr txBox="1"/>
          <p:nvPr/>
        </p:nvSpPr>
        <p:spPr>
          <a:xfrm>
            <a:off x="1892669" y="2587254"/>
            <a:ext cx="3079761"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1 Canadian Dollar</a:t>
            </a:r>
            <a:endParaRPr kumimoji="0" lang="en-CA" sz="20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592676FA-E6A2-4E4E-A661-5BD3F52E46F2}"/>
              </a:ext>
            </a:extLst>
          </p:cNvPr>
          <p:cNvSpPr txBox="1"/>
          <p:nvPr/>
        </p:nvSpPr>
        <p:spPr>
          <a:xfrm>
            <a:off x="4005551" y="2495594"/>
            <a:ext cx="1009515"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p:cxnSp>
        <p:nvCxnSpPr>
          <p:cNvPr id="27" name="Straight Connector 26">
            <a:extLst>
              <a:ext uri="{FF2B5EF4-FFF2-40B4-BE49-F238E27FC236}">
                <a16:creationId xmlns:a16="http://schemas.microsoft.com/office/drawing/2014/main" id="{E2F53AAD-71C0-4765-BD11-6ECC138FB374}"/>
              </a:ext>
            </a:extLst>
          </p:cNvPr>
          <p:cNvCxnSpPr>
            <a:cxnSpLocks/>
          </p:cNvCxnSpPr>
          <p:nvPr/>
        </p:nvCxnSpPr>
        <p:spPr bwMode="auto">
          <a:xfrm>
            <a:off x="2293466" y="2054831"/>
            <a:ext cx="1795649"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a:extLst>
              <a:ext uri="{FF2B5EF4-FFF2-40B4-BE49-F238E27FC236}">
                <a16:creationId xmlns:a16="http://schemas.microsoft.com/office/drawing/2014/main" id="{97872A21-19C6-4C8A-BEAD-583413AE525A}"/>
              </a:ext>
            </a:extLst>
          </p:cNvPr>
          <p:cNvCxnSpPr>
            <a:cxnSpLocks/>
          </p:cNvCxnSpPr>
          <p:nvPr/>
        </p:nvCxnSpPr>
        <p:spPr bwMode="auto">
          <a:xfrm>
            <a:off x="4429919" y="2054831"/>
            <a:ext cx="1558038"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a:extLst>
              <a:ext uri="{FF2B5EF4-FFF2-40B4-BE49-F238E27FC236}">
                <a16:creationId xmlns:a16="http://schemas.microsoft.com/office/drawing/2014/main" id="{CAAEC75B-C240-4076-8EEE-8BBF7DD76288}"/>
              </a:ext>
            </a:extLst>
          </p:cNvPr>
          <p:cNvCxnSpPr>
            <a:cxnSpLocks/>
          </p:cNvCxnSpPr>
          <p:nvPr/>
        </p:nvCxnSpPr>
        <p:spPr bwMode="auto">
          <a:xfrm>
            <a:off x="1147744" y="2361343"/>
            <a:ext cx="2413304" cy="0"/>
          </a:xfrm>
          <a:prstGeom prst="line">
            <a:avLst/>
          </a:prstGeom>
          <a:solidFill>
            <a:schemeClr val="accent1"/>
          </a:solidFill>
          <a:ln w="57150" cap="flat" cmpd="sng" algn="ctr">
            <a:solidFill>
              <a:srgbClr val="EA7123"/>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 name="TextBox 30">
            <a:extLst>
              <a:ext uri="{FF2B5EF4-FFF2-40B4-BE49-F238E27FC236}">
                <a16:creationId xmlns:a16="http://schemas.microsoft.com/office/drawing/2014/main" id="{CB0DFD27-F47A-4C7F-9CC4-0B9599A06D57}"/>
              </a:ext>
            </a:extLst>
          </p:cNvPr>
          <p:cNvSpPr txBox="1"/>
          <p:nvPr/>
        </p:nvSpPr>
        <p:spPr>
          <a:xfrm>
            <a:off x="6058680" y="2480315"/>
            <a:ext cx="37259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rPr>
              <a:t>:</a:t>
            </a:r>
            <a:endParaRPr kumimoji="0" lang="en-CA" sz="2800" b="1"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6A629AE-7C8B-4C8D-A9E6-AF1D68768165}"/>
                  </a:ext>
                </a:extLst>
              </p:cNvPr>
              <p:cNvSpPr txBox="1"/>
              <p:nvPr/>
            </p:nvSpPr>
            <p:spPr>
              <a:xfrm>
                <a:off x="6544546" y="2585507"/>
                <a:ext cx="214802"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2" name="TextBox 31">
                <a:extLst>
                  <a:ext uri="{FF2B5EF4-FFF2-40B4-BE49-F238E27FC236}">
                    <a16:creationId xmlns:a16="http://schemas.microsoft.com/office/drawing/2014/main" id="{E6A629AE-7C8B-4C8D-A9E6-AF1D68768165}"/>
                  </a:ext>
                </a:extLst>
              </p:cNvPr>
              <p:cNvSpPr txBox="1">
                <a:spLocks noRot="1" noChangeAspect="1" noMove="1" noResize="1" noEditPoints="1" noAdjustHandles="1" noChangeArrowheads="1" noChangeShapeType="1" noTextEdit="1"/>
              </p:cNvSpPr>
              <p:nvPr/>
            </p:nvSpPr>
            <p:spPr>
              <a:xfrm>
                <a:off x="6544546" y="2585507"/>
                <a:ext cx="214802" cy="369332"/>
              </a:xfrm>
              <a:prstGeom prst="rect">
                <a:avLst/>
              </a:prstGeom>
              <a:blipFill>
                <a:blip r:embed="rId5"/>
                <a:stretch>
                  <a:fillRect l="-31429" r="-28571" b="-9836"/>
                </a:stretch>
              </a:blipFill>
            </p:spPr>
            <p:txBody>
              <a:bodyPr/>
              <a:lstStyle/>
              <a:p>
                <a:r>
                  <a:rPr lang="en-CA">
                    <a:noFill/>
                  </a:rPr>
                  <a:t> </a:t>
                </a:r>
              </a:p>
            </p:txBody>
          </p:sp>
        </mc:Fallback>
      </mc:AlternateContent>
      <p:sp>
        <p:nvSpPr>
          <p:cNvPr id="3" name="Rectangle 2">
            <a:extLst>
              <a:ext uri="{FF2B5EF4-FFF2-40B4-BE49-F238E27FC236}">
                <a16:creationId xmlns:a16="http://schemas.microsoft.com/office/drawing/2014/main" id="{F1BDD994-1DAA-4614-B0A9-FE2FF9A52F53}"/>
              </a:ext>
            </a:extLst>
          </p:cNvPr>
          <p:cNvSpPr/>
          <p:nvPr/>
        </p:nvSpPr>
        <p:spPr bwMode="auto">
          <a:xfrm>
            <a:off x="5780626" y="2959735"/>
            <a:ext cx="332736" cy="458491"/>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F94B17-1B2A-4AA4-BA5B-F669BD459889}"/>
                  </a:ext>
                </a:extLst>
              </p:cNvPr>
              <p:cNvSpPr txBox="1"/>
              <p:nvPr/>
            </p:nvSpPr>
            <p:spPr>
              <a:xfrm>
                <a:off x="5812593" y="3067651"/>
                <a:ext cx="332735" cy="369332"/>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13" name="TextBox 12">
                <a:extLst>
                  <a:ext uri="{FF2B5EF4-FFF2-40B4-BE49-F238E27FC236}">
                    <a16:creationId xmlns:a16="http://schemas.microsoft.com/office/drawing/2014/main" id="{38F94B17-1B2A-4AA4-BA5B-F669BD459889}"/>
                  </a:ext>
                </a:extLst>
              </p:cNvPr>
              <p:cNvSpPr txBox="1">
                <a:spLocks noRot="1" noChangeAspect="1" noMove="1" noResize="1" noEditPoints="1" noAdjustHandles="1" noChangeArrowheads="1" noChangeShapeType="1" noTextEdit="1"/>
              </p:cNvSpPr>
              <p:nvPr/>
            </p:nvSpPr>
            <p:spPr>
              <a:xfrm>
                <a:off x="5812593" y="3067651"/>
                <a:ext cx="332735" cy="369332"/>
              </a:xfrm>
              <a:prstGeom prst="rect">
                <a:avLst/>
              </a:prstGeom>
              <a:blipFill>
                <a:blip r:embed="rId6"/>
                <a:stretch>
                  <a:fillRect b="-163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46F246E-EE86-49F0-906F-5EAA4C46DC2B}"/>
                  </a:ext>
                </a:extLst>
              </p:cNvPr>
              <p:cNvSpPr txBox="1"/>
              <p:nvPr/>
            </p:nvSpPr>
            <p:spPr>
              <a:xfrm>
                <a:off x="581343" y="3989602"/>
                <a:ext cx="4427430"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𝐶𝑑𝑛</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𝐶𝑑𝑛</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25" name="TextBox 24">
                <a:extLst>
                  <a:ext uri="{FF2B5EF4-FFF2-40B4-BE49-F238E27FC236}">
                    <a16:creationId xmlns:a16="http://schemas.microsoft.com/office/drawing/2014/main" id="{346F246E-EE86-49F0-906F-5EAA4C46DC2B}"/>
                  </a:ext>
                </a:extLst>
              </p:cNvPr>
              <p:cNvSpPr txBox="1">
                <a:spLocks noRot="1" noChangeAspect="1" noMove="1" noResize="1" noEditPoints="1" noAdjustHandles="1" noChangeArrowheads="1" noChangeShapeType="1" noTextEdit="1"/>
              </p:cNvSpPr>
              <p:nvPr/>
            </p:nvSpPr>
            <p:spPr>
              <a:xfrm>
                <a:off x="581343" y="3989602"/>
                <a:ext cx="4427430" cy="369332"/>
              </a:xfrm>
              <a:prstGeom prst="rect">
                <a:avLst/>
              </a:prstGeom>
              <a:blipFill>
                <a:blip r:embed="rId7"/>
                <a:stretch>
                  <a:fillRect l="-1788" r="-1788"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6BA60EF-2AC1-4AD0-BC73-99E758B4CC81}"/>
                  </a:ext>
                </a:extLst>
              </p:cNvPr>
              <p:cNvSpPr txBox="1"/>
              <p:nvPr/>
            </p:nvSpPr>
            <p:spPr>
              <a:xfrm>
                <a:off x="5516054" y="4023493"/>
                <a:ext cx="2755178"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(0.80 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𝑈𝑆</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 </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𝐷𝑜𝑙𝑙𝑎𝑟</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3" name="TextBox 32">
                <a:extLst>
                  <a:ext uri="{FF2B5EF4-FFF2-40B4-BE49-F238E27FC236}">
                    <a16:creationId xmlns:a16="http://schemas.microsoft.com/office/drawing/2014/main" id="{46BA60EF-2AC1-4AD0-BC73-99E758B4CC81}"/>
                  </a:ext>
                </a:extLst>
              </p:cNvPr>
              <p:cNvSpPr txBox="1">
                <a:spLocks noRot="1" noChangeAspect="1" noMove="1" noResize="1" noEditPoints="1" noAdjustHandles="1" noChangeArrowheads="1" noChangeShapeType="1" noTextEdit="1"/>
              </p:cNvSpPr>
              <p:nvPr/>
            </p:nvSpPr>
            <p:spPr>
              <a:xfrm>
                <a:off x="5516054" y="4023493"/>
                <a:ext cx="2755178" cy="369332"/>
              </a:xfrm>
              <a:prstGeom prst="rect">
                <a:avLst/>
              </a:prstGeom>
              <a:blipFill>
                <a:blip r:embed="rId8"/>
                <a:stretch>
                  <a:fillRect l="-3319" r="-3097"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35E6966-D063-4AB5-B9D0-245E14F1EEAB}"/>
                  </a:ext>
                </a:extLst>
              </p:cNvPr>
              <p:cNvSpPr txBox="1"/>
              <p:nvPr/>
            </p:nvSpPr>
            <p:spPr>
              <a:xfrm>
                <a:off x="5159119" y="3989602"/>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4" name="TextBox 33">
                <a:extLst>
                  <a:ext uri="{FF2B5EF4-FFF2-40B4-BE49-F238E27FC236}">
                    <a16:creationId xmlns:a16="http://schemas.microsoft.com/office/drawing/2014/main" id="{835E6966-D063-4AB5-B9D0-245E14F1EEAB}"/>
                  </a:ext>
                </a:extLst>
              </p:cNvPr>
              <p:cNvSpPr txBox="1">
                <a:spLocks noRot="1" noChangeAspect="1" noMove="1" noResize="1" noEditPoints="1" noAdjustHandles="1" noChangeArrowheads="1" noChangeShapeType="1" noTextEdit="1"/>
              </p:cNvSpPr>
              <p:nvPr/>
            </p:nvSpPr>
            <p:spPr>
              <a:xfrm>
                <a:off x="5159119" y="3989602"/>
                <a:ext cx="314189" cy="369332"/>
              </a:xfrm>
              <a:prstGeom prst="rect">
                <a:avLst/>
              </a:prstGeom>
              <a:blipFill>
                <a:blip r:embed="rId9"/>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C22926B-FAB5-4E25-BACF-EEF1673528BD}"/>
                  </a:ext>
                </a:extLst>
              </p:cNvPr>
              <p:cNvSpPr txBox="1"/>
              <p:nvPr/>
            </p:nvSpPr>
            <p:spPr>
              <a:xfrm>
                <a:off x="3844883" y="4501802"/>
                <a:ext cx="1277594"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5" name="TextBox 34">
                <a:extLst>
                  <a:ext uri="{FF2B5EF4-FFF2-40B4-BE49-F238E27FC236}">
                    <a16:creationId xmlns:a16="http://schemas.microsoft.com/office/drawing/2014/main" id="{9C22926B-FAB5-4E25-BACF-EEF1673528BD}"/>
                  </a:ext>
                </a:extLst>
              </p:cNvPr>
              <p:cNvSpPr txBox="1">
                <a:spLocks noRot="1" noChangeAspect="1" noMove="1" noResize="1" noEditPoints="1" noAdjustHandles="1" noChangeArrowheads="1" noChangeShapeType="1" noTextEdit="1"/>
              </p:cNvSpPr>
              <p:nvPr/>
            </p:nvSpPr>
            <p:spPr>
              <a:xfrm>
                <a:off x="3844883" y="4501802"/>
                <a:ext cx="1277594" cy="369332"/>
              </a:xfrm>
              <a:prstGeom prst="rect">
                <a:avLst/>
              </a:prstGeom>
              <a:blipFill>
                <a:blip r:embed="rId10"/>
                <a:stretch>
                  <a:fillRect l="-7656" r="-8134" b="-377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4F2C079-EC9C-4779-95DA-FCF4E34C056A}"/>
                  </a:ext>
                </a:extLst>
              </p:cNvPr>
              <p:cNvSpPr txBox="1"/>
              <p:nvPr/>
            </p:nvSpPr>
            <p:spPr>
              <a:xfrm>
                <a:off x="5524354" y="4528628"/>
                <a:ext cx="1173078"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CA" sz="2400" i="1" smtClean="0">
                          <a:solidFill>
                            <a:srgbClr val="000000"/>
                          </a:solidFill>
                          <a:latin typeface="Cambria Math" panose="02040503050406030204" pitchFamily="18" charset="0"/>
                          <a:ea typeface="MS PGothic" panose="020B0600070205080204" pitchFamily="34" charset="-128"/>
                        </a:rPr>
                        <m:t>(</m:t>
                      </m:r>
                      <m:r>
                        <a:rPr lang="en-CA" sz="2400" b="0" i="1" smtClean="0">
                          <a:solidFill>
                            <a:srgbClr val="000000"/>
                          </a:solidFill>
                          <a:latin typeface="Cambria Math" panose="02040503050406030204" pitchFamily="18" charset="0"/>
                          <a:ea typeface="MS PGothic" panose="020B0600070205080204" pitchFamily="34" charset="-128"/>
                        </a:rPr>
                        <m:t>0.8</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6" name="TextBox 35">
                <a:extLst>
                  <a:ext uri="{FF2B5EF4-FFF2-40B4-BE49-F238E27FC236}">
                    <a16:creationId xmlns:a16="http://schemas.microsoft.com/office/drawing/2014/main" id="{C4F2C079-EC9C-4779-95DA-FCF4E34C056A}"/>
                  </a:ext>
                </a:extLst>
              </p:cNvPr>
              <p:cNvSpPr txBox="1">
                <a:spLocks noRot="1" noChangeAspect="1" noMove="1" noResize="1" noEditPoints="1" noAdjustHandles="1" noChangeArrowheads="1" noChangeShapeType="1" noTextEdit="1"/>
              </p:cNvSpPr>
              <p:nvPr/>
            </p:nvSpPr>
            <p:spPr>
              <a:xfrm>
                <a:off x="5524354" y="4528628"/>
                <a:ext cx="1173078" cy="369332"/>
              </a:xfrm>
              <a:prstGeom prst="rect">
                <a:avLst/>
              </a:prstGeom>
              <a:blipFill>
                <a:blip r:embed="rId11"/>
                <a:stretch>
                  <a:fillRect l="-7772" r="-8290" b="-3833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71D7B43-EDB0-40B1-9AC1-3674AFEE687E}"/>
                  </a:ext>
                </a:extLst>
              </p:cNvPr>
              <p:cNvSpPr txBox="1"/>
              <p:nvPr/>
            </p:nvSpPr>
            <p:spPr>
              <a:xfrm>
                <a:off x="5151083" y="4501802"/>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7" name="TextBox 36">
                <a:extLst>
                  <a:ext uri="{FF2B5EF4-FFF2-40B4-BE49-F238E27FC236}">
                    <a16:creationId xmlns:a16="http://schemas.microsoft.com/office/drawing/2014/main" id="{E71D7B43-EDB0-40B1-9AC1-3674AFEE687E}"/>
                  </a:ext>
                </a:extLst>
              </p:cNvPr>
              <p:cNvSpPr txBox="1">
                <a:spLocks noRot="1" noChangeAspect="1" noMove="1" noResize="1" noEditPoints="1" noAdjustHandles="1" noChangeArrowheads="1" noChangeShapeType="1" noTextEdit="1"/>
              </p:cNvSpPr>
              <p:nvPr/>
            </p:nvSpPr>
            <p:spPr>
              <a:xfrm>
                <a:off x="5151083" y="4501802"/>
                <a:ext cx="314189" cy="369332"/>
              </a:xfrm>
              <a:prstGeom prst="rect">
                <a:avLst/>
              </a:prstGeom>
              <a:blipFill>
                <a:blip r:embed="rId12"/>
                <a:stretch>
                  <a:fillRect l="-7692" r="-576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35904B5-AEED-41AB-9AB3-3BBD16C53492}"/>
                  </a:ext>
                </a:extLst>
              </p:cNvPr>
              <p:cNvSpPr txBox="1"/>
              <p:nvPr/>
            </p:nvSpPr>
            <p:spPr>
              <a:xfrm>
                <a:off x="5155534" y="4951869"/>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8" name="TextBox 37">
                <a:extLst>
                  <a:ext uri="{FF2B5EF4-FFF2-40B4-BE49-F238E27FC236}">
                    <a16:creationId xmlns:a16="http://schemas.microsoft.com/office/drawing/2014/main" id="{435904B5-AEED-41AB-9AB3-3BBD16C53492}"/>
                  </a:ext>
                </a:extLst>
              </p:cNvPr>
              <p:cNvSpPr txBox="1">
                <a:spLocks noRot="1" noChangeAspect="1" noMove="1" noResize="1" noEditPoints="1" noAdjustHandles="1" noChangeArrowheads="1" noChangeShapeType="1" noTextEdit="1"/>
              </p:cNvSpPr>
              <p:nvPr/>
            </p:nvSpPr>
            <p:spPr>
              <a:xfrm>
                <a:off x="5155534" y="4951869"/>
                <a:ext cx="314189" cy="369332"/>
              </a:xfrm>
              <a:prstGeom prst="rect">
                <a:avLst/>
              </a:prstGeom>
              <a:blipFill>
                <a:blip r:embed="rId3"/>
                <a:stretch>
                  <a:fillRect l="-7843" r="-784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FB6CF37-ABA5-447B-ABA5-907CACF5811E}"/>
                  </a:ext>
                </a:extLst>
              </p:cNvPr>
              <p:cNvSpPr txBox="1"/>
              <p:nvPr/>
            </p:nvSpPr>
            <p:spPr>
              <a:xfrm>
                <a:off x="4512522" y="4981179"/>
                <a:ext cx="594715"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800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39" name="TextBox 38">
                <a:extLst>
                  <a:ext uri="{FF2B5EF4-FFF2-40B4-BE49-F238E27FC236}">
                    <a16:creationId xmlns:a16="http://schemas.microsoft.com/office/drawing/2014/main" id="{CFB6CF37-ABA5-447B-ABA5-907CACF5811E}"/>
                  </a:ext>
                </a:extLst>
              </p:cNvPr>
              <p:cNvSpPr txBox="1">
                <a:spLocks noRot="1" noChangeAspect="1" noMove="1" noResize="1" noEditPoints="1" noAdjustHandles="1" noChangeArrowheads="1" noChangeShapeType="1" noTextEdit="1"/>
              </p:cNvSpPr>
              <p:nvPr/>
            </p:nvSpPr>
            <p:spPr>
              <a:xfrm>
                <a:off x="4512522" y="4981179"/>
                <a:ext cx="594715" cy="369332"/>
              </a:xfrm>
              <a:prstGeom prst="rect">
                <a:avLst/>
              </a:prstGeom>
              <a:blipFill>
                <a:blip r:embed="rId13"/>
                <a:stretch>
                  <a:fillRect l="-10204" r="-11224"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35A7154-26D8-4238-8261-417BAB7D8502}"/>
                  </a:ext>
                </a:extLst>
              </p:cNvPr>
              <p:cNvSpPr txBox="1"/>
              <p:nvPr/>
            </p:nvSpPr>
            <p:spPr>
              <a:xfrm>
                <a:off x="5650241" y="5352781"/>
                <a:ext cx="48731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0" name="TextBox 39">
                <a:extLst>
                  <a:ext uri="{FF2B5EF4-FFF2-40B4-BE49-F238E27FC236}">
                    <a16:creationId xmlns:a16="http://schemas.microsoft.com/office/drawing/2014/main" id="{235A7154-26D8-4238-8261-417BAB7D8502}"/>
                  </a:ext>
                </a:extLst>
              </p:cNvPr>
              <p:cNvSpPr txBox="1">
                <a:spLocks noRot="1" noChangeAspect="1" noMove="1" noResize="1" noEditPoints="1" noAdjustHandles="1" noChangeArrowheads="1" noChangeShapeType="1" noTextEdit="1"/>
              </p:cNvSpPr>
              <p:nvPr/>
            </p:nvSpPr>
            <p:spPr>
              <a:xfrm>
                <a:off x="5650241" y="5352781"/>
                <a:ext cx="487313" cy="369332"/>
              </a:xfrm>
              <a:prstGeom prst="rect">
                <a:avLst/>
              </a:prstGeom>
              <a:blipFill>
                <a:blip r:embed="rId14"/>
                <a:stretch>
                  <a:fillRect l="-13750" r="-12500" b="-98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69888EE-FE89-4131-8C07-9E62B32C43E7}"/>
                  </a:ext>
                </a:extLst>
              </p:cNvPr>
              <p:cNvSpPr txBox="1"/>
              <p:nvPr/>
            </p:nvSpPr>
            <p:spPr>
              <a:xfrm>
                <a:off x="4576600" y="5321983"/>
                <a:ext cx="48731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0.8</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2" name="TextBox 41">
                <a:extLst>
                  <a:ext uri="{FF2B5EF4-FFF2-40B4-BE49-F238E27FC236}">
                    <a16:creationId xmlns:a16="http://schemas.microsoft.com/office/drawing/2014/main" id="{C69888EE-FE89-4131-8C07-9E62B32C43E7}"/>
                  </a:ext>
                </a:extLst>
              </p:cNvPr>
              <p:cNvSpPr txBox="1">
                <a:spLocks noRot="1" noChangeAspect="1" noMove="1" noResize="1" noEditPoints="1" noAdjustHandles="1" noChangeArrowheads="1" noChangeShapeType="1" noTextEdit="1"/>
              </p:cNvSpPr>
              <p:nvPr/>
            </p:nvSpPr>
            <p:spPr>
              <a:xfrm>
                <a:off x="4576600" y="5321983"/>
                <a:ext cx="487313" cy="369332"/>
              </a:xfrm>
              <a:prstGeom prst="rect">
                <a:avLst/>
              </a:prstGeom>
              <a:blipFill>
                <a:blip r:embed="rId15"/>
                <a:stretch>
                  <a:fillRect l="-13750" r="-12500" b="-9836"/>
                </a:stretch>
              </a:blipFill>
            </p:spPr>
            <p:txBody>
              <a:bodyPr/>
              <a:lstStyle/>
              <a:p>
                <a:r>
                  <a:rPr lang="en-CA">
                    <a:noFill/>
                  </a:rPr>
                  <a:t> </a:t>
                </a:r>
              </a:p>
            </p:txBody>
          </p:sp>
        </mc:Fallback>
      </mc:AlternateContent>
      <p:cxnSp>
        <p:nvCxnSpPr>
          <p:cNvPr id="43" name="Straight Connector 42">
            <a:extLst>
              <a:ext uri="{FF2B5EF4-FFF2-40B4-BE49-F238E27FC236}">
                <a16:creationId xmlns:a16="http://schemas.microsoft.com/office/drawing/2014/main" id="{8F6ED9BF-287C-4871-A6FC-0FC6BF03D14A}"/>
              </a:ext>
            </a:extLst>
          </p:cNvPr>
          <p:cNvCxnSpPr>
            <a:cxnSpLocks/>
          </p:cNvCxnSpPr>
          <p:nvPr/>
        </p:nvCxnSpPr>
        <p:spPr bwMode="auto">
          <a:xfrm>
            <a:off x="4533278" y="5341753"/>
            <a:ext cx="57395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a:extLst>
              <a:ext uri="{FF2B5EF4-FFF2-40B4-BE49-F238E27FC236}">
                <a16:creationId xmlns:a16="http://schemas.microsoft.com/office/drawing/2014/main" id="{9139B2C8-80ED-4689-BE32-25DBAEA5D14A}"/>
              </a:ext>
            </a:extLst>
          </p:cNvPr>
          <p:cNvCxnSpPr>
            <a:cxnSpLocks/>
          </p:cNvCxnSpPr>
          <p:nvPr/>
        </p:nvCxnSpPr>
        <p:spPr bwMode="auto">
          <a:xfrm>
            <a:off x="5627687" y="5361467"/>
            <a:ext cx="573959"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FF01A9DA-6EBA-4F35-84EB-C638A67EBD9E}"/>
                  </a:ext>
                </a:extLst>
              </p:cNvPr>
              <p:cNvSpPr txBox="1"/>
              <p:nvPr/>
            </p:nvSpPr>
            <p:spPr>
              <a:xfrm>
                <a:off x="4194476" y="5707376"/>
                <a:ext cx="982641"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$1,000</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5" name="TextBox 44">
                <a:extLst>
                  <a:ext uri="{FF2B5EF4-FFF2-40B4-BE49-F238E27FC236}">
                    <a16:creationId xmlns:a16="http://schemas.microsoft.com/office/drawing/2014/main" id="{FF01A9DA-6EBA-4F35-84EB-C638A67EBD9E}"/>
                  </a:ext>
                </a:extLst>
              </p:cNvPr>
              <p:cNvSpPr txBox="1">
                <a:spLocks noRot="1" noChangeAspect="1" noMove="1" noResize="1" noEditPoints="1" noAdjustHandles="1" noChangeArrowheads="1" noChangeShapeType="1" noTextEdit="1"/>
              </p:cNvSpPr>
              <p:nvPr/>
            </p:nvSpPr>
            <p:spPr>
              <a:xfrm>
                <a:off x="4194476" y="5707376"/>
                <a:ext cx="982641" cy="369332"/>
              </a:xfrm>
              <a:prstGeom prst="rect">
                <a:avLst/>
              </a:prstGeom>
              <a:blipFill>
                <a:blip r:embed="rId16"/>
                <a:stretch>
                  <a:fillRect l="-8075" r="-6832" b="-1967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1647735A-366B-4823-B8E3-AA83A4E61E1C}"/>
                  </a:ext>
                </a:extLst>
              </p:cNvPr>
              <p:cNvSpPr txBox="1"/>
              <p:nvPr/>
            </p:nvSpPr>
            <p:spPr>
              <a:xfrm>
                <a:off x="5755154" y="5728843"/>
                <a:ext cx="257763"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MS PGothic" panose="020B0600070205080204" pitchFamily="34" charset="-128"/>
                        </a:rPr>
                        <m:t>𝑥</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6" name="TextBox 45">
                <a:extLst>
                  <a:ext uri="{FF2B5EF4-FFF2-40B4-BE49-F238E27FC236}">
                    <a16:creationId xmlns:a16="http://schemas.microsoft.com/office/drawing/2014/main" id="{1647735A-366B-4823-B8E3-AA83A4E61E1C}"/>
                  </a:ext>
                </a:extLst>
              </p:cNvPr>
              <p:cNvSpPr txBox="1">
                <a:spLocks noRot="1" noChangeAspect="1" noMove="1" noResize="1" noEditPoints="1" noAdjustHandles="1" noChangeArrowheads="1" noChangeShapeType="1" noTextEdit="1"/>
              </p:cNvSpPr>
              <p:nvPr/>
            </p:nvSpPr>
            <p:spPr>
              <a:xfrm>
                <a:off x="5755154" y="5728843"/>
                <a:ext cx="257763" cy="369332"/>
              </a:xfrm>
              <a:prstGeom prst="rect">
                <a:avLst/>
              </a:prstGeom>
              <a:blipFill>
                <a:blip r:embed="rId17"/>
                <a:stretch>
                  <a:fillRect l="-11905" r="-11905" b="-1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1F47A-FDDB-4521-9EEA-2D17C764E43D}"/>
                  </a:ext>
                </a:extLst>
              </p:cNvPr>
              <p:cNvSpPr txBox="1"/>
              <p:nvPr/>
            </p:nvSpPr>
            <p:spPr>
              <a:xfrm>
                <a:off x="5188394" y="5704898"/>
                <a:ext cx="314189" cy="369332"/>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CA"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m:t>
                      </m:r>
                    </m:oMath>
                  </m:oMathPara>
                </a14:m>
                <a:endPar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mc:Choice>
        <mc:Fallback xmlns="">
          <p:sp>
            <p:nvSpPr>
              <p:cNvPr id="47" name="TextBox 46">
                <a:extLst>
                  <a:ext uri="{FF2B5EF4-FFF2-40B4-BE49-F238E27FC236}">
                    <a16:creationId xmlns:a16="http://schemas.microsoft.com/office/drawing/2014/main" id="{47B1F47A-FDDB-4521-9EEA-2D17C764E43D}"/>
                  </a:ext>
                </a:extLst>
              </p:cNvPr>
              <p:cNvSpPr txBox="1">
                <a:spLocks noRot="1" noChangeAspect="1" noMove="1" noResize="1" noEditPoints="1" noAdjustHandles="1" noChangeArrowheads="1" noChangeShapeType="1" noTextEdit="1"/>
              </p:cNvSpPr>
              <p:nvPr/>
            </p:nvSpPr>
            <p:spPr>
              <a:xfrm>
                <a:off x="5188394" y="5704898"/>
                <a:ext cx="314189" cy="369332"/>
              </a:xfrm>
              <a:prstGeom prst="rect">
                <a:avLst/>
              </a:prstGeom>
              <a:blipFill>
                <a:blip r:embed="rId18"/>
                <a:stretch>
                  <a:fillRect l="-7692" r="-5769"/>
                </a:stretch>
              </a:blipFill>
            </p:spPr>
            <p:txBody>
              <a:bodyPr/>
              <a:lstStyle/>
              <a:p>
                <a:r>
                  <a:rPr lang="en-CA">
                    <a:noFill/>
                  </a:rPr>
                  <a:t> </a:t>
                </a:r>
              </a:p>
            </p:txBody>
          </p:sp>
        </mc:Fallback>
      </mc:AlternateContent>
      <p:sp>
        <p:nvSpPr>
          <p:cNvPr id="48" name="TextBox 47">
            <a:extLst>
              <a:ext uri="{FF2B5EF4-FFF2-40B4-BE49-F238E27FC236}">
                <a16:creationId xmlns:a16="http://schemas.microsoft.com/office/drawing/2014/main" id="{7CFB614B-0FF4-4A65-B2EF-55D34AC97BC4}"/>
              </a:ext>
            </a:extLst>
          </p:cNvPr>
          <p:cNvSpPr txBox="1"/>
          <p:nvPr/>
        </p:nvSpPr>
        <p:spPr>
          <a:xfrm>
            <a:off x="7396527" y="3021287"/>
            <a:ext cx="1276148" cy="338554"/>
          </a:xfrm>
          <a:prstGeom prst="rect">
            <a:avLst/>
          </a:prstGeom>
          <a:solidFill>
            <a:srgbClr val="FFFF00"/>
          </a:solidFill>
        </p:spPr>
        <p:txBody>
          <a:bodyPr wrap="square" rtlCol="0">
            <a:spAutoFit/>
          </a:bodyPr>
          <a:lstStyle/>
          <a:p>
            <a:pPr algn="ctr"/>
            <a:r>
              <a:rPr lang="en-CA" sz="1600" b="1"/>
              <a:t>numerator</a:t>
            </a:r>
          </a:p>
        </p:txBody>
      </p:sp>
      <p:sp>
        <p:nvSpPr>
          <p:cNvPr id="49" name="TextBox 48">
            <a:extLst>
              <a:ext uri="{FF2B5EF4-FFF2-40B4-BE49-F238E27FC236}">
                <a16:creationId xmlns:a16="http://schemas.microsoft.com/office/drawing/2014/main" id="{44458F68-EEF9-49FD-AFED-3CC9284768A8}"/>
              </a:ext>
            </a:extLst>
          </p:cNvPr>
          <p:cNvSpPr txBox="1"/>
          <p:nvPr/>
        </p:nvSpPr>
        <p:spPr>
          <a:xfrm>
            <a:off x="7301151" y="3564366"/>
            <a:ext cx="1496791" cy="338554"/>
          </a:xfrm>
          <a:prstGeom prst="rect">
            <a:avLst/>
          </a:prstGeom>
          <a:solidFill>
            <a:srgbClr val="FFFF00"/>
          </a:solidFill>
        </p:spPr>
        <p:txBody>
          <a:bodyPr wrap="square" rtlCol="0">
            <a:spAutoFit/>
          </a:bodyPr>
          <a:lstStyle/>
          <a:p>
            <a:pPr algn="ctr"/>
            <a:r>
              <a:rPr lang="en-CA" sz="1600" b="1"/>
              <a:t>denominator</a:t>
            </a:r>
          </a:p>
        </p:txBody>
      </p:sp>
      <p:sp>
        <p:nvSpPr>
          <p:cNvPr id="41" name="TextBox 40">
            <a:extLst>
              <a:ext uri="{FF2B5EF4-FFF2-40B4-BE49-F238E27FC236}">
                <a16:creationId xmlns:a16="http://schemas.microsoft.com/office/drawing/2014/main" id="{6BFF710E-5B42-488E-84D6-94FDEC532588}"/>
              </a:ext>
            </a:extLst>
          </p:cNvPr>
          <p:cNvSpPr txBox="1"/>
          <p:nvPr/>
        </p:nvSpPr>
        <p:spPr>
          <a:xfrm>
            <a:off x="560692" y="182221"/>
            <a:ext cx="2663954" cy="338554"/>
          </a:xfrm>
          <a:prstGeom prst="rect">
            <a:avLst/>
          </a:prstGeom>
          <a:solidFill>
            <a:srgbClr val="005954"/>
          </a:solidFill>
        </p:spPr>
        <p:txBody>
          <a:bodyPr wrap="square" rtlCol="0">
            <a:spAutoFit/>
          </a:bodyPr>
          <a:lstStyle/>
          <a:p>
            <a:pPr algn="ctr"/>
            <a:r>
              <a:rPr lang="en-CA" sz="1600" b="1" dirty="0">
                <a:solidFill>
                  <a:schemeClr val="bg1"/>
                </a:solidFill>
              </a:rPr>
              <a:t>What goes wrong here?</a:t>
            </a:r>
          </a:p>
        </p:txBody>
      </p:sp>
    </p:spTree>
    <p:extLst>
      <p:ext uri="{BB962C8B-B14F-4D97-AF65-F5344CB8AC3E}">
        <p14:creationId xmlns:p14="http://schemas.microsoft.com/office/powerpoint/2010/main" val="370671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grpId="1" nodeType="clickEffect">
                                  <p:stCondLst>
                                    <p:cond delay="0"/>
                                  </p:stCondLst>
                                  <p:childTnLst>
                                    <p:animMotion origin="layout" path="M 2.77778E-6 -1.48148E-6 L -0.04427 0.06852 " pathEditMode="relative" rAng="0" ptsTypes="AA">
                                      <p:cBhvr>
                                        <p:cTn id="28" dur="2000" fill="hold"/>
                                        <p:tgtEl>
                                          <p:spTgt spid="20"/>
                                        </p:tgtEl>
                                        <p:attrNameLst>
                                          <p:attrName>ppt_x</p:attrName>
                                          <p:attrName>ppt_y</p:attrName>
                                        </p:attrNameLst>
                                      </p:cBhvr>
                                      <p:rCtr x="-2222" y="3426"/>
                                    </p:animMotion>
                                  </p:childTnLst>
                                </p:cTn>
                              </p:par>
                              <p:par>
                                <p:cTn id="29" presetID="9" presetClass="exit" presetSubtype="0" fill="hold" grpId="1"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9" presetClass="path" presetSubtype="0" accel="50000" decel="50000" fill="hold" grpId="1" nodeType="withEffect">
                                  <p:stCondLst>
                                    <p:cond delay="0"/>
                                  </p:stCondLst>
                                  <p:childTnLst>
                                    <p:animMotion origin="layout" path="M 2.77778E-7 -4.44444E-6 L -0.28854 0.13612 " pathEditMode="relative" rAng="0" ptsTypes="AA">
                                      <p:cBhvr>
                                        <p:cTn id="33" dur="2000" fill="hold"/>
                                        <p:tgtEl>
                                          <p:spTgt spid="19"/>
                                        </p:tgtEl>
                                        <p:attrNameLst>
                                          <p:attrName>ppt_x</p:attrName>
                                          <p:attrName>ppt_y</p:attrName>
                                        </p:attrNameLst>
                                      </p:cBhvr>
                                      <p:rCtr x="-14427" y="6806"/>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9" presetClass="path" presetSubtype="0" accel="50000" decel="50000" fill="hold" grpId="1" nodeType="clickEffect">
                                  <p:stCondLst>
                                    <p:cond delay="0"/>
                                  </p:stCondLst>
                                  <p:childTnLst>
                                    <p:animMotion origin="layout" path="M -2.22222E-6 -2.96296E-6 L 0.14011 0.13681 " pathEditMode="relative" rAng="0" ptsTypes="AA">
                                      <p:cBhvr>
                                        <p:cTn id="54" dur="2000" fill="hold"/>
                                        <p:tgtEl>
                                          <p:spTgt spid="30"/>
                                        </p:tgtEl>
                                        <p:attrNameLst>
                                          <p:attrName>ppt_x</p:attrName>
                                          <p:attrName>ppt_y</p:attrName>
                                        </p:attrNameLst>
                                      </p:cBhvr>
                                      <p:rCtr x="6997" y="6829"/>
                                    </p:animMotion>
                                  </p:childTnLst>
                                </p:cTn>
                              </p:par>
                              <p:par>
                                <p:cTn id="55" presetID="9" presetClass="exit" presetSubtype="0" fill="hold" grpId="1" nodeType="withEffect">
                                  <p:stCondLst>
                                    <p:cond delay="0"/>
                                  </p:stCondLst>
                                  <p:childTnLst>
                                    <p:animEffect transition="out" filter="dissolv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par>
                                <p:cTn id="58" presetID="49" presetClass="path" presetSubtype="0" accel="50000" decel="50000" fill="hold" grpId="1" nodeType="withEffect">
                                  <p:stCondLst>
                                    <p:cond delay="0"/>
                                  </p:stCondLst>
                                  <p:childTnLst>
                                    <p:animMotion origin="layout" path="M -5.55556E-7 4.81481E-6 L -0.06771 0.06689 " pathEditMode="relative" rAng="0" ptsTypes="AA">
                                      <p:cBhvr>
                                        <p:cTn id="59" dur="2000" fill="hold"/>
                                        <p:tgtEl>
                                          <p:spTgt spid="32"/>
                                        </p:tgtEl>
                                        <p:attrNameLst>
                                          <p:attrName>ppt_x</p:attrName>
                                          <p:attrName>ppt_y</p:attrName>
                                        </p:attrNameLst>
                                      </p:cBhvr>
                                      <p:rCtr x="-3385" y="3333"/>
                                    </p:animMotion>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3">
                                            <p:txEl>
                                              <p:pRg st="0" end="0"/>
                                            </p:txEl>
                                          </p:spTgt>
                                        </p:tgtEl>
                                        <p:attrNameLst>
                                          <p:attrName>style.visibility</p:attrName>
                                        </p:attrNameLst>
                                      </p:cBhvr>
                                      <p:to>
                                        <p:strVal val="visible"/>
                                      </p:to>
                                    </p:set>
                                    <p:animEffect transition="in" filter="fade">
                                      <p:cBhvr>
                                        <p:cTn id="106" dur="500"/>
                                        <p:tgtEl>
                                          <p:spTgt spid="33">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5">
                                            <p:txEl>
                                              <p:pRg st="0" end="0"/>
                                            </p:txEl>
                                          </p:spTgt>
                                        </p:tgtEl>
                                        <p:attrNameLst>
                                          <p:attrName>style.visibility</p:attrName>
                                        </p:attrNameLst>
                                      </p:cBhvr>
                                      <p:to>
                                        <p:strVal val="visible"/>
                                      </p:to>
                                    </p:set>
                                    <p:animEffect transition="in" filter="fade">
                                      <p:cBhvr>
                                        <p:cTn id="111" dur="500"/>
                                        <p:tgtEl>
                                          <p:spTgt spid="35">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6">
                                            <p:txEl>
                                              <p:pRg st="0" end="0"/>
                                            </p:txEl>
                                          </p:spTgt>
                                        </p:tgtEl>
                                        <p:attrNameLst>
                                          <p:attrName>style.visibility</p:attrName>
                                        </p:attrNameLst>
                                      </p:cBhvr>
                                      <p:to>
                                        <p:strVal val="visible"/>
                                      </p:to>
                                    </p:set>
                                    <p:animEffect transition="in" filter="fade">
                                      <p:cBhvr>
                                        <p:cTn id="120" dur="500"/>
                                        <p:tgtEl>
                                          <p:spTgt spid="36">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9">
                                            <p:txEl>
                                              <p:pRg st="0" end="0"/>
                                            </p:txEl>
                                          </p:spTgt>
                                        </p:tgtEl>
                                        <p:attrNameLst>
                                          <p:attrName>style.visibility</p:attrName>
                                        </p:attrNameLst>
                                      </p:cBhvr>
                                      <p:to>
                                        <p:strVal val="visible"/>
                                      </p:to>
                                    </p:set>
                                    <p:animEffect transition="in" filter="fade">
                                      <p:cBhvr>
                                        <p:cTn id="125" dur="500"/>
                                        <p:tgtEl>
                                          <p:spTgt spid="39">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4">
                                            <p:txEl>
                                              <p:pRg st="0" end="0"/>
                                            </p:txEl>
                                          </p:spTgt>
                                        </p:tgtEl>
                                        <p:attrNameLst>
                                          <p:attrName>style.visibility</p:attrName>
                                        </p:attrNameLst>
                                      </p:cBhvr>
                                      <p:to>
                                        <p:strVal val="visible"/>
                                      </p:to>
                                    </p:set>
                                    <p:animEffect transition="in" filter="fade">
                                      <p:cBhvr>
                                        <p:cTn id="135" dur="500"/>
                                        <p:tgtEl>
                                          <p:spTgt spid="24">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4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3"/>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40">
                                            <p:txEl>
                                              <p:pRg st="0" end="0"/>
                                            </p:txEl>
                                          </p:spTgt>
                                        </p:tgtEl>
                                        <p:attrNameLst>
                                          <p:attrName>style.visibility</p:attrName>
                                        </p:attrNameLst>
                                      </p:cBhvr>
                                      <p:to>
                                        <p:strVal val="visible"/>
                                      </p:to>
                                    </p:set>
                                    <p:animEffect transition="in" filter="fade">
                                      <p:cBhvr>
                                        <p:cTn id="148" dur="500"/>
                                        <p:tgtEl>
                                          <p:spTgt spid="40">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2">
                                            <p:txEl>
                                              <p:pRg st="0" end="0"/>
                                            </p:txEl>
                                          </p:spTgt>
                                        </p:tgtEl>
                                        <p:attrNameLst>
                                          <p:attrName>style.visibility</p:attrName>
                                        </p:attrNameLst>
                                      </p:cBhvr>
                                      <p:to>
                                        <p:strVal val="visible"/>
                                      </p:to>
                                    </p:set>
                                    <p:animEffect transition="in" filter="fade">
                                      <p:cBhvr>
                                        <p:cTn id="153" dur="500"/>
                                        <p:tgtEl>
                                          <p:spTgt spid="4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6">
                                            <p:txEl>
                                              <p:pRg st="0" end="0"/>
                                            </p:txEl>
                                          </p:spTgt>
                                        </p:tgtEl>
                                        <p:attrNameLst>
                                          <p:attrName>style.visibility</p:attrName>
                                        </p:attrNameLst>
                                      </p:cBhvr>
                                      <p:to>
                                        <p:strVal val="visible"/>
                                      </p:to>
                                    </p:set>
                                    <p:animEffect transition="in" filter="fade">
                                      <p:cBhvr>
                                        <p:cTn id="158" dur="500"/>
                                        <p:tgtEl>
                                          <p:spTgt spid="46">
                                            <p:txEl>
                                              <p:pRg st="0" end="0"/>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45">
                                            <p:txEl>
                                              <p:pRg st="0" end="0"/>
                                            </p:txEl>
                                          </p:spTgt>
                                        </p:tgtEl>
                                        <p:attrNameLst>
                                          <p:attrName>style.visibility</p:attrName>
                                        </p:attrNameLst>
                                      </p:cBhvr>
                                      <p:to>
                                        <p:strVal val="visible"/>
                                      </p:to>
                                    </p:set>
                                    <p:animEffect transition="in" filter="fade">
                                      <p:cBhvr>
                                        <p:cTn id="167"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2" grpId="0"/>
      <p:bldP spid="19" grpId="0"/>
      <p:bldP spid="19" grpId="1"/>
      <p:bldP spid="20" grpId="0"/>
      <p:bldP spid="20" grpId="1"/>
      <p:bldP spid="21" grpId="0"/>
      <p:bldP spid="21" grpId="1"/>
      <p:bldP spid="31" grpId="0"/>
      <p:bldP spid="31" grpId="1"/>
      <p:bldP spid="32" grpId="0"/>
      <p:bldP spid="32" grpId="1"/>
      <p:bldP spid="3" grpId="0" animBg="1"/>
      <p:bldP spid="13" grpId="0"/>
      <p:bldP spid="25" grpId="0"/>
      <p:bldP spid="34" grpId="0"/>
      <p:bldP spid="37" grpId="0"/>
      <p:bldP spid="38" grpId="0"/>
      <p:bldP spid="47" grpId="0"/>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Let’s calculate the currencies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a:t>Which method do you prefer more?</a:t>
            </a:r>
          </a:p>
          <a:p>
            <a:pPr eaLnBrk="1" hangingPunct="1">
              <a:lnSpc>
                <a:spcPts val="2400"/>
              </a:lnSpc>
            </a:pPr>
            <a:r>
              <a:rPr lang="en-US" altLang="en-US"/>
              <a:t>The trickiest part is deciding what goes on top of the fraction (</a:t>
            </a:r>
            <a:r>
              <a:rPr lang="en-US" altLang="en-US" b="1"/>
              <a:t>numerator</a:t>
            </a:r>
            <a:r>
              <a:rPr lang="en-US" altLang="en-US"/>
              <a:t>), and what goes on the bottom of the fraction (</a:t>
            </a:r>
            <a:r>
              <a:rPr lang="en-US" altLang="en-US" b="1"/>
              <a:t>denominator</a:t>
            </a:r>
            <a:r>
              <a:rPr lang="en-US" altLang="en-US"/>
              <a:t>).</a:t>
            </a:r>
          </a:p>
          <a:p>
            <a:pPr eaLnBrk="1" hangingPunct="1">
              <a:lnSpc>
                <a:spcPts val="2400"/>
              </a:lnSpc>
            </a:pPr>
            <a:r>
              <a:rPr lang="en-US" altLang="en-US"/>
              <a:t>The units on the numerator must be the same, and the units on the denominator must be the same.</a:t>
            </a:r>
          </a:p>
          <a:p>
            <a:pPr eaLnBrk="1" hangingPunct="1">
              <a:lnSpc>
                <a:spcPts val="2400"/>
              </a:lnSpc>
            </a:pPr>
            <a:endParaRPr lang="en-US" altLang="en-US"/>
          </a:p>
          <a:p>
            <a:pPr marL="0" indent="0" eaLnBrk="1" hangingPunct="1">
              <a:lnSpc>
                <a:spcPts val="2400"/>
              </a:lnSpc>
              <a:buNone/>
            </a:pPr>
            <a:r>
              <a:rPr lang="en-US" altLang="en-US"/>
              <a:t>Let’s practice!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898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Apps for Phones and Tablets</a:t>
            </a:r>
          </a:p>
        </p:txBody>
      </p:sp>
      <p:pic>
        <p:nvPicPr>
          <p:cNvPr id="3" name="Content Placeholder 2">
            <a:extLst>
              <a:ext uri="{FF2B5EF4-FFF2-40B4-BE49-F238E27FC236}">
                <a16:creationId xmlns:a16="http://schemas.microsoft.com/office/drawing/2014/main" id="{22EC4D9A-5669-4002-BF4B-6E2CBB4E6112}"/>
              </a:ext>
            </a:extLst>
          </p:cNvPr>
          <p:cNvPicPr>
            <a:picLocks noGrp="1" noChangeAspect="1"/>
          </p:cNvPicPr>
          <p:nvPr>
            <p:ph idx="1"/>
          </p:nvPr>
        </p:nvPicPr>
        <p:blipFill>
          <a:blip r:embed="rId2"/>
          <a:stretch>
            <a:fillRect/>
          </a:stretch>
        </p:blipFill>
        <p:spPr>
          <a:xfrm>
            <a:off x="611560" y="1249179"/>
            <a:ext cx="5536449" cy="2232248"/>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759AC224-72A1-41AC-B711-82DD31BD66ED}"/>
              </a:ext>
            </a:extLst>
          </p:cNvPr>
          <p:cNvPicPr>
            <a:picLocks noChangeAspect="1"/>
          </p:cNvPicPr>
          <p:nvPr/>
        </p:nvPicPr>
        <p:blipFill>
          <a:blip r:embed="rId3"/>
          <a:stretch>
            <a:fillRect/>
          </a:stretch>
        </p:blipFill>
        <p:spPr>
          <a:xfrm>
            <a:off x="733083" y="3511406"/>
            <a:ext cx="5688632" cy="2419390"/>
          </a:xfrm>
          <a:prstGeom prst="rect">
            <a:avLst/>
          </a:prstGeom>
        </p:spPr>
      </p:pic>
      <p:sp>
        <p:nvSpPr>
          <p:cNvPr id="6" name="TextBox 5">
            <a:extLst>
              <a:ext uri="{FF2B5EF4-FFF2-40B4-BE49-F238E27FC236}">
                <a16:creationId xmlns:a16="http://schemas.microsoft.com/office/drawing/2014/main" id="{9E6E66B7-2A66-421A-BADA-A418FABF569B}"/>
              </a:ext>
            </a:extLst>
          </p:cNvPr>
          <p:cNvSpPr txBox="1"/>
          <p:nvPr/>
        </p:nvSpPr>
        <p:spPr>
          <a:xfrm>
            <a:off x="6876256" y="3124418"/>
            <a:ext cx="2267744" cy="830997"/>
          </a:xfrm>
          <a:prstGeom prst="rect">
            <a:avLst/>
          </a:prstGeom>
          <a:noFill/>
        </p:spPr>
        <p:txBody>
          <a:bodyPr wrap="square" rtlCol="0">
            <a:spAutoFit/>
          </a:bodyPr>
          <a:lstStyle/>
          <a:p>
            <a:r>
              <a:rPr lang="en-US" b="1" dirty="0"/>
              <a:t>And many more!</a:t>
            </a:r>
            <a:endParaRPr lang="en-CA" b="1" dirty="0"/>
          </a:p>
        </p:txBody>
      </p:sp>
    </p:spTree>
    <p:extLst>
      <p:ext uri="{BB962C8B-B14F-4D97-AF65-F5344CB8AC3E}">
        <p14:creationId xmlns:p14="http://schemas.microsoft.com/office/powerpoint/2010/main" val="170353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Minds On Activity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t>Think-Pair-Share</a:t>
            </a:r>
          </a:p>
          <a:p>
            <a:pPr marL="0" indent="0" eaLnBrk="1" hangingPunct="1">
              <a:buNone/>
            </a:pPr>
            <a:endParaRPr lang="en-US" altLang="en-US" sz="2000" b="1" dirty="0"/>
          </a:p>
          <a:p>
            <a:pPr eaLnBrk="1" hangingPunct="1"/>
            <a:r>
              <a:rPr lang="en-US" altLang="en-US" sz="2000" dirty="0"/>
              <a:t>What is a </a:t>
            </a:r>
            <a:r>
              <a:rPr lang="en-US" altLang="en-US" sz="2000" b="1" dirty="0"/>
              <a:t>currency</a:t>
            </a:r>
            <a:r>
              <a:rPr lang="en-US" altLang="en-US" sz="2000" dirty="0"/>
              <a:t>? Have you heard of it before?</a:t>
            </a:r>
          </a:p>
          <a:p>
            <a:pPr eaLnBrk="1" hangingPunct="1"/>
            <a:r>
              <a:rPr lang="en-US" altLang="en-US" sz="2000" dirty="0"/>
              <a:t>What is a </a:t>
            </a:r>
            <a:r>
              <a:rPr lang="en-US" altLang="en-US" sz="2000" b="1" dirty="0"/>
              <a:t>currency exchange rate</a:t>
            </a:r>
            <a:r>
              <a:rPr lang="en-US" altLang="en-US" sz="2000" dirty="0"/>
              <a:t>?</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2270829D-D7FB-4F35-9B12-C3700CFB6DCA}"/>
              </a:ext>
            </a:extLst>
          </p:cNvPr>
          <p:cNvPicPr>
            <a:picLocks noChangeAspect="1"/>
          </p:cNvPicPr>
          <p:nvPr/>
        </p:nvPicPr>
        <p:blipFill>
          <a:blip r:embed="rId2"/>
          <a:stretch>
            <a:fillRect/>
          </a:stretch>
        </p:blipFill>
        <p:spPr>
          <a:xfrm>
            <a:off x="5684667" y="3404278"/>
            <a:ext cx="1946292" cy="2185310"/>
          </a:xfrm>
          <a:prstGeom prst="rect">
            <a:avLst/>
          </a:prstGeom>
        </p:spPr>
      </p:pic>
    </p:spTree>
    <p:extLst>
      <p:ext uri="{BB962C8B-B14F-4D97-AF65-F5344CB8AC3E}">
        <p14:creationId xmlns:p14="http://schemas.microsoft.com/office/powerpoint/2010/main" val="301283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Academic Language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000" dirty="0"/>
              <a:t>Currency</a:t>
            </a:r>
          </a:p>
          <a:p>
            <a:pPr eaLnBrk="1" hangingPunct="1"/>
            <a:r>
              <a:rPr lang="en-US" altLang="en-US" sz="2000" dirty="0"/>
              <a:t>Domestic currency</a:t>
            </a:r>
          </a:p>
          <a:p>
            <a:pPr eaLnBrk="1" hangingPunct="1"/>
            <a:r>
              <a:rPr lang="en-US" altLang="en-US" sz="2000" dirty="0"/>
              <a:t>Foreign currency</a:t>
            </a:r>
          </a:p>
          <a:p>
            <a:pPr eaLnBrk="1" hangingPunct="1"/>
            <a:r>
              <a:rPr lang="en-US" altLang="en-US" sz="2000" dirty="0"/>
              <a:t>Exchange rate</a:t>
            </a:r>
          </a:p>
          <a:p>
            <a:pPr eaLnBrk="1" hangingPunct="1"/>
            <a:r>
              <a:rPr lang="en-US" altLang="en-US" sz="2000" dirty="0"/>
              <a:t>Convert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7174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What is a currency?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000" b="1" dirty="0"/>
              <a:t>Currency</a:t>
            </a:r>
            <a:r>
              <a:rPr lang="en-US" altLang="en-US" sz="2000" dirty="0"/>
              <a:t> is the money (bills and coins) used in a country. </a:t>
            </a:r>
          </a:p>
          <a:p>
            <a:pPr eaLnBrk="1" hangingPunct="1"/>
            <a:r>
              <a:rPr lang="en-US" altLang="en-US" sz="2000" dirty="0"/>
              <a:t>Each country has its own currency. In Canada, we use </a:t>
            </a:r>
            <a:r>
              <a:rPr lang="en-US" altLang="en-US" sz="2000" dirty="0">
                <a:solidFill>
                  <a:srgbClr val="EA7123"/>
                </a:solidFill>
              </a:rPr>
              <a:t>Canadian dollars</a:t>
            </a:r>
            <a:r>
              <a:rPr lang="en-US" altLang="en-US" sz="2000" dirty="0"/>
              <a:t>. In the United States, they use </a:t>
            </a:r>
            <a:r>
              <a:rPr lang="en-US" altLang="en-US" sz="2000" dirty="0">
                <a:solidFill>
                  <a:srgbClr val="EA7123"/>
                </a:solidFill>
              </a:rPr>
              <a:t>US dollars</a:t>
            </a:r>
            <a:r>
              <a:rPr lang="en-US" altLang="en-US" sz="2000" dirty="0"/>
              <a:t>. </a:t>
            </a:r>
            <a:br>
              <a:rPr lang="en-US" altLang="en-US" sz="2000" dirty="0"/>
            </a:br>
            <a:br>
              <a:rPr lang="en-US" altLang="en-US" sz="2000" dirty="0"/>
            </a:br>
            <a:br>
              <a:rPr lang="en-US" altLang="en-US" sz="2000" dirty="0"/>
            </a:br>
            <a:endParaRPr lang="en-US" altLang="en-US" sz="2000" dirty="0"/>
          </a:p>
          <a:p>
            <a:pPr eaLnBrk="1" hangingPunct="1"/>
            <a:r>
              <a:rPr lang="en-US" altLang="en-US" sz="2000" dirty="0"/>
              <a:t>Each currency has its own name. (In Canada, we use </a:t>
            </a:r>
            <a:r>
              <a:rPr lang="en-US" altLang="en-US" sz="2000" dirty="0">
                <a:solidFill>
                  <a:srgbClr val="EA7123"/>
                </a:solidFill>
              </a:rPr>
              <a:t>dollars</a:t>
            </a:r>
            <a:r>
              <a:rPr lang="en-US" altLang="en-US" sz="2000" dirty="0"/>
              <a:t>. Mexico uses </a:t>
            </a:r>
            <a:r>
              <a:rPr lang="en-US" altLang="en-US" sz="2000" dirty="0">
                <a:solidFill>
                  <a:srgbClr val="EA7123"/>
                </a:solidFill>
              </a:rPr>
              <a:t>pesos</a:t>
            </a:r>
            <a:r>
              <a:rPr lang="en-US" altLang="en-US" sz="2000" dirty="0"/>
              <a:t>, England uses </a:t>
            </a:r>
            <a:r>
              <a:rPr lang="en-US" altLang="en-US" sz="2000" dirty="0">
                <a:solidFill>
                  <a:srgbClr val="EA7123"/>
                </a:solidFill>
              </a:rPr>
              <a:t>pounds</a:t>
            </a:r>
            <a:r>
              <a:rPr lang="en-US" altLang="en-US" sz="2000" dirty="0"/>
              <a:t>, Japan uses </a:t>
            </a:r>
            <a:r>
              <a:rPr lang="en-US" altLang="en-US" sz="2000" dirty="0">
                <a:solidFill>
                  <a:srgbClr val="EA7123"/>
                </a:solidFill>
              </a:rPr>
              <a:t>yen</a:t>
            </a:r>
            <a:r>
              <a:rPr lang="en-US" altLang="en-US" sz="2000" dirty="0"/>
              <a:t>).</a:t>
            </a:r>
            <a:br>
              <a:rPr lang="en-US" altLang="en-US" sz="2000" dirty="0"/>
            </a:br>
            <a:br>
              <a:rPr lang="en-US" altLang="en-US" sz="2000" dirty="0"/>
            </a:br>
            <a:br>
              <a:rPr lang="en-US" altLang="en-US" sz="2000" dirty="0"/>
            </a:br>
            <a:r>
              <a:rPr lang="en-US" altLang="en-US" sz="2000" dirty="0"/>
              <a:t> </a:t>
            </a:r>
          </a:p>
          <a:p>
            <a:pPr eaLnBrk="1" hangingPunct="1"/>
            <a:r>
              <a:rPr lang="en-US" altLang="en-US" sz="2000" dirty="0"/>
              <a:t>Some countries share the same currency (the </a:t>
            </a:r>
            <a:r>
              <a:rPr lang="en-US" altLang="en-US" sz="2000" dirty="0">
                <a:solidFill>
                  <a:srgbClr val="EA7123"/>
                </a:solidFill>
              </a:rPr>
              <a:t>Euro</a:t>
            </a:r>
            <a:r>
              <a:rPr lang="en-US" altLang="en-US" sz="2000" dirty="0"/>
              <a:t> is used by 19 countries in Europe.)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6A25C84E-CE0E-4E2B-8A06-B27E75121994}"/>
              </a:ext>
            </a:extLst>
          </p:cNvPr>
          <p:cNvPicPr>
            <a:picLocks noChangeAspect="1"/>
          </p:cNvPicPr>
          <p:nvPr/>
        </p:nvPicPr>
        <p:blipFill>
          <a:blip r:embed="rId2"/>
          <a:stretch>
            <a:fillRect/>
          </a:stretch>
        </p:blipFill>
        <p:spPr>
          <a:xfrm>
            <a:off x="971600" y="3933056"/>
            <a:ext cx="1283832" cy="895411"/>
          </a:xfrm>
          <a:prstGeom prst="rect">
            <a:avLst/>
          </a:prstGeom>
        </p:spPr>
      </p:pic>
      <p:pic>
        <p:nvPicPr>
          <p:cNvPr id="11" name="Picture 10">
            <a:extLst>
              <a:ext uri="{FF2B5EF4-FFF2-40B4-BE49-F238E27FC236}">
                <a16:creationId xmlns:a16="http://schemas.microsoft.com/office/drawing/2014/main" id="{F1799BDA-13C1-4B88-8B0F-1F1E3646BF94}"/>
              </a:ext>
            </a:extLst>
          </p:cNvPr>
          <p:cNvPicPr>
            <a:picLocks noChangeAspect="1"/>
          </p:cNvPicPr>
          <p:nvPr/>
        </p:nvPicPr>
        <p:blipFill>
          <a:blip r:embed="rId3"/>
          <a:stretch>
            <a:fillRect/>
          </a:stretch>
        </p:blipFill>
        <p:spPr>
          <a:xfrm>
            <a:off x="2221874" y="2422077"/>
            <a:ext cx="1405795" cy="895411"/>
          </a:xfrm>
          <a:prstGeom prst="rect">
            <a:avLst/>
          </a:prstGeom>
        </p:spPr>
      </p:pic>
      <p:pic>
        <p:nvPicPr>
          <p:cNvPr id="15" name="Picture 14">
            <a:extLst>
              <a:ext uri="{FF2B5EF4-FFF2-40B4-BE49-F238E27FC236}">
                <a16:creationId xmlns:a16="http://schemas.microsoft.com/office/drawing/2014/main" id="{739E9A82-0197-4F7A-A996-BD9407FA3110}"/>
              </a:ext>
            </a:extLst>
          </p:cNvPr>
          <p:cNvPicPr>
            <a:picLocks noChangeAspect="1"/>
          </p:cNvPicPr>
          <p:nvPr/>
        </p:nvPicPr>
        <p:blipFill>
          <a:blip r:embed="rId4"/>
          <a:stretch>
            <a:fillRect/>
          </a:stretch>
        </p:blipFill>
        <p:spPr>
          <a:xfrm>
            <a:off x="5402897" y="2445829"/>
            <a:ext cx="1467055" cy="871659"/>
          </a:xfrm>
          <a:prstGeom prst="rect">
            <a:avLst/>
          </a:prstGeom>
        </p:spPr>
      </p:pic>
      <p:pic>
        <p:nvPicPr>
          <p:cNvPr id="18" name="Picture 17">
            <a:extLst>
              <a:ext uri="{FF2B5EF4-FFF2-40B4-BE49-F238E27FC236}">
                <a16:creationId xmlns:a16="http://schemas.microsoft.com/office/drawing/2014/main" id="{2A4750EC-8887-461C-9240-D42AE3B7EFFC}"/>
              </a:ext>
            </a:extLst>
          </p:cNvPr>
          <p:cNvPicPr>
            <a:picLocks noChangeAspect="1"/>
          </p:cNvPicPr>
          <p:nvPr/>
        </p:nvPicPr>
        <p:blipFill rotWithShape="1">
          <a:blip r:embed="rId5"/>
          <a:srcRect t="-1862"/>
          <a:stretch/>
        </p:blipFill>
        <p:spPr>
          <a:xfrm>
            <a:off x="3408951" y="3935659"/>
            <a:ext cx="1405795" cy="910424"/>
          </a:xfrm>
          <a:prstGeom prst="rect">
            <a:avLst/>
          </a:prstGeom>
        </p:spPr>
      </p:pic>
      <p:pic>
        <p:nvPicPr>
          <p:cNvPr id="22" name="Picture 21">
            <a:extLst>
              <a:ext uri="{FF2B5EF4-FFF2-40B4-BE49-F238E27FC236}">
                <a16:creationId xmlns:a16="http://schemas.microsoft.com/office/drawing/2014/main" id="{64C5FEE4-33A9-433B-B782-DA7F3C881348}"/>
              </a:ext>
            </a:extLst>
          </p:cNvPr>
          <p:cNvPicPr>
            <a:picLocks noChangeAspect="1"/>
          </p:cNvPicPr>
          <p:nvPr/>
        </p:nvPicPr>
        <p:blipFill>
          <a:blip r:embed="rId6"/>
          <a:stretch>
            <a:fillRect/>
          </a:stretch>
        </p:blipFill>
        <p:spPr>
          <a:xfrm>
            <a:off x="6012160" y="3993516"/>
            <a:ext cx="1268031" cy="875644"/>
          </a:xfrm>
          <a:prstGeom prst="rect">
            <a:avLst/>
          </a:prstGeom>
          <a:ln>
            <a:solidFill>
              <a:schemeClr val="bg1">
                <a:lumMod val="75000"/>
              </a:schemeClr>
            </a:solidFill>
          </a:ln>
        </p:spPr>
      </p:pic>
      <p:pic>
        <p:nvPicPr>
          <p:cNvPr id="26" name="Picture 25">
            <a:extLst>
              <a:ext uri="{FF2B5EF4-FFF2-40B4-BE49-F238E27FC236}">
                <a16:creationId xmlns:a16="http://schemas.microsoft.com/office/drawing/2014/main" id="{C6B4EE3D-8741-4914-89BA-D0772831FD65}"/>
              </a:ext>
            </a:extLst>
          </p:cNvPr>
          <p:cNvPicPr>
            <a:picLocks noChangeAspect="1"/>
          </p:cNvPicPr>
          <p:nvPr/>
        </p:nvPicPr>
        <p:blipFill>
          <a:blip r:embed="rId7"/>
          <a:stretch>
            <a:fillRect/>
          </a:stretch>
        </p:blipFill>
        <p:spPr>
          <a:xfrm>
            <a:off x="4878140" y="3939332"/>
            <a:ext cx="698871" cy="929828"/>
          </a:xfrm>
          <a:prstGeom prst="rect">
            <a:avLst/>
          </a:prstGeom>
        </p:spPr>
      </p:pic>
      <p:pic>
        <p:nvPicPr>
          <p:cNvPr id="28" name="Picture 27">
            <a:extLst>
              <a:ext uri="{FF2B5EF4-FFF2-40B4-BE49-F238E27FC236}">
                <a16:creationId xmlns:a16="http://schemas.microsoft.com/office/drawing/2014/main" id="{EA25ED67-150D-44E3-A56B-908CF909B691}"/>
              </a:ext>
            </a:extLst>
          </p:cNvPr>
          <p:cNvPicPr>
            <a:picLocks noChangeAspect="1"/>
          </p:cNvPicPr>
          <p:nvPr/>
        </p:nvPicPr>
        <p:blipFill>
          <a:blip r:embed="rId8"/>
          <a:stretch>
            <a:fillRect/>
          </a:stretch>
        </p:blipFill>
        <p:spPr>
          <a:xfrm>
            <a:off x="7373465" y="3994895"/>
            <a:ext cx="657297" cy="833572"/>
          </a:xfrm>
          <a:prstGeom prst="rect">
            <a:avLst/>
          </a:prstGeom>
        </p:spPr>
      </p:pic>
      <p:pic>
        <p:nvPicPr>
          <p:cNvPr id="30" name="Picture 29">
            <a:extLst>
              <a:ext uri="{FF2B5EF4-FFF2-40B4-BE49-F238E27FC236}">
                <a16:creationId xmlns:a16="http://schemas.microsoft.com/office/drawing/2014/main" id="{1761353C-C7C0-4EC5-994B-61580929CB62}"/>
              </a:ext>
            </a:extLst>
          </p:cNvPr>
          <p:cNvPicPr>
            <a:picLocks noChangeAspect="1"/>
          </p:cNvPicPr>
          <p:nvPr/>
        </p:nvPicPr>
        <p:blipFill rotWithShape="1">
          <a:blip r:embed="rId9"/>
          <a:srcRect l="2096" t="3037" r="3798" b="3037"/>
          <a:stretch/>
        </p:blipFill>
        <p:spPr>
          <a:xfrm>
            <a:off x="5020055" y="5230361"/>
            <a:ext cx="920097" cy="934943"/>
          </a:xfrm>
          <a:prstGeom prst="rect">
            <a:avLst/>
          </a:prstGeom>
        </p:spPr>
      </p:pic>
      <p:pic>
        <p:nvPicPr>
          <p:cNvPr id="32" name="Picture 31">
            <a:extLst>
              <a:ext uri="{FF2B5EF4-FFF2-40B4-BE49-F238E27FC236}">
                <a16:creationId xmlns:a16="http://schemas.microsoft.com/office/drawing/2014/main" id="{C910838C-D713-4D21-AE3C-4F9673729185}"/>
              </a:ext>
            </a:extLst>
          </p:cNvPr>
          <p:cNvPicPr>
            <a:picLocks noChangeAspect="1"/>
          </p:cNvPicPr>
          <p:nvPr/>
        </p:nvPicPr>
        <p:blipFill rotWithShape="1">
          <a:blip r:embed="rId10"/>
          <a:srcRect l="3497" t="4289" r="5150" b="3839"/>
          <a:stretch/>
        </p:blipFill>
        <p:spPr>
          <a:xfrm>
            <a:off x="6029257" y="5260009"/>
            <a:ext cx="757721" cy="875645"/>
          </a:xfrm>
          <a:prstGeom prst="rect">
            <a:avLst/>
          </a:prstGeom>
        </p:spPr>
      </p:pic>
      <p:pic>
        <p:nvPicPr>
          <p:cNvPr id="34" name="Picture 33">
            <a:extLst>
              <a:ext uri="{FF2B5EF4-FFF2-40B4-BE49-F238E27FC236}">
                <a16:creationId xmlns:a16="http://schemas.microsoft.com/office/drawing/2014/main" id="{AC9D8695-0FE2-415D-A820-CF1A9F6675A4}"/>
              </a:ext>
            </a:extLst>
          </p:cNvPr>
          <p:cNvPicPr>
            <a:picLocks noChangeAspect="1"/>
          </p:cNvPicPr>
          <p:nvPr/>
        </p:nvPicPr>
        <p:blipFill rotWithShape="1">
          <a:blip r:embed="rId11"/>
          <a:srcRect t="1928"/>
          <a:stretch/>
        </p:blipFill>
        <p:spPr>
          <a:xfrm>
            <a:off x="3712140" y="2431681"/>
            <a:ext cx="499820" cy="885807"/>
          </a:xfrm>
          <a:prstGeom prst="rect">
            <a:avLst/>
          </a:prstGeom>
        </p:spPr>
      </p:pic>
      <p:pic>
        <p:nvPicPr>
          <p:cNvPr id="38" name="Picture 37">
            <a:extLst>
              <a:ext uri="{FF2B5EF4-FFF2-40B4-BE49-F238E27FC236}">
                <a16:creationId xmlns:a16="http://schemas.microsoft.com/office/drawing/2014/main" id="{7629E317-EAB6-442F-8FED-2987AB5D15A0}"/>
              </a:ext>
            </a:extLst>
          </p:cNvPr>
          <p:cNvPicPr>
            <a:picLocks noChangeAspect="1"/>
          </p:cNvPicPr>
          <p:nvPr/>
        </p:nvPicPr>
        <p:blipFill rotWithShape="1">
          <a:blip r:embed="rId11"/>
          <a:srcRect t="1928"/>
          <a:stretch/>
        </p:blipFill>
        <p:spPr>
          <a:xfrm>
            <a:off x="6948264" y="2426878"/>
            <a:ext cx="499820" cy="885807"/>
          </a:xfrm>
          <a:prstGeom prst="rect">
            <a:avLst/>
          </a:prstGeom>
        </p:spPr>
      </p:pic>
      <p:pic>
        <p:nvPicPr>
          <p:cNvPr id="17" name="Picture 16">
            <a:extLst>
              <a:ext uri="{FF2B5EF4-FFF2-40B4-BE49-F238E27FC236}">
                <a16:creationId xmlns:a16="http://schemas.microsoft.com/office/drawing/2014/main" id="{4560CA01-5E93-4495-A81D-5180E7B6AA2E}"/>
              </a:ext>
            </a:extLst>
          </p:cNvPr>
          <p:cNvPicPr>
            <a:picLocks noChangeAspect="1"/>
          </p:cNvPicPr>
          <p:nvPr/>
        </p:nvPicPr>
        <p:blipFill rotWithShape="1">
          <a:blip r:embed="rId11"/>
          <a:srcRect t="1928"/>
          <a:stretch/>
        </p:blipFill>
        <p:spPr>
          <a:xfrm>
            <a:off x="2348706" y="3947967"/>
            <a:ext cx="499820" cy="885807"/>
          </a:xfrm>
          <a:prstGeom prst="rect">
            <a:avLst/>
          </a:prstGeom>
        </p:spPr>
      </p:pic>
    </p:spTree>
    <p:extLst>
      <p:ext uri="{BB962C8B-B14F-4D97-AF65-F5344CB8AC3E}">
        <p14:creationId xmlns:p14="http://schemas.microsoft.com/office/powerpoint/2010/main" val="30620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339">
                                            <p:txEl>
                                              <p:pRg st="2" end="2"/>
                                            </p:txEl>
                                          </p:spTgt>
                                        </p:tgtEl>
                                        <p:attrNameLst>
                                          <p:attrName>style.visibility</p:attrName>
                                        </p:attrNameLst>
                                      </p:cBhvr>
                                      <p:to>
                                        <p:strVal val="visible"/>
                                      </p:to>
                                    </p:set>
                                    <p:animEffect transition="in" filter="fade">
                                      <p:cBhvr>
                                        <p:cTn id="41" dur="500"/>
                                        <p:tgtEl>
                                          <p:spTgt spid="1433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1000"/>
                                        <p:tgtEl>
                                          <p:spTgt spid="28"/>
                                        </p:tgtEl>
                                      </p:cBhvr>
                                    </p:animEffect>
                                    <p:anim calcmode="lin" valueType="num">
                                      <p:cBhvr>
                                        <p:cTn id="76" dur="1000" fill="hold"/>
                                        <p:tgtEl>
                                          <p:spTgt spid="28"/>
                                        </p:tgtEl>
                                        <p:attrNameLst>
                                          <p:attrName>ppt_x</p:attrName>
                                        </p:attrNameLst>
                                      </p:cBhvr>
                                      <p:tavLst>
                                        <p:tav tm="0">
                                          <p:val>
                                            <p:strVal val="#ppt_x"/>
                                          </p:val>
                                        </p:tav>
                                        <p:tav tm="100000">
                                          <p:val>
                                            <p:strVal val="#ppt_x"/>
                                          </p:val>
                                        </p:tav>
                                      </p:tavLst>
                                    </p:anim>
                                    <p:anim calcmode="lin" valueType="num">
                                      <p:cBhvr>
                                        <p:cTn id="7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339">
                                            <p:txEl>
                                              <p:pRg st="3" end="3"/>
                                            </p:txEl>
                                          </p:spTgt>
                                        </p:tgtEl>
                                        <p:attrNameLst>
                                          <p:attrName>style.visibility</p:attrName>
                                        </p:attrNameLst>
                                      </p:cBhvr>
                                      <p:to>
                                        <p:strVal val="visible"/>
                                      </p:to>
                                    </p:set>
                                    <p:animEffect transition="in" filter="fade">
                                      <p:cBhvr>
                                        <p:cTn id="82" dur="500"/>
                                        <p:tgtEl>
                                          <p:spTgt spid="14339">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1000"/>
                                        <p:tgtEl>
                                          <p:spTgt spid="30"/>
                                        </p:tgtEl>
                                      </p:cBhvr>
                                    </p:animEffect>
                                    <p:anim calcmode="lin" valueType="num">
                                      <p:cBhvr>
                                        <p:cTn id="88" dur="1000" fill="hold"/>
                                        <p:tgtEl>
                                          <p:spTgt spid="30"/>
                                        </p:tgtEl>
                                        <p:attrNameLst>
                                          <p:attrName>ppt_x</p:attrName>
                                        </p:attrNameLst>
                                      </p:cBhvr>
                                      <p:tavLst>
                                        <p:tav tm="0">
                                          <p:val>
                                            <p:strVal val="#ppt_x"/>
                                          </p:val>
                                        </p:tav>
                                        <p:tav tm="100000">
                                          <p:val>
                                            <p:strVal val="#ppt_x"/>
                                          </p:val>
                                        </p:tav>
                                      </p:tavLst>
                                    </p:anim>
                                    <p:anim calcmode="lin" valueType="num">
                                      <p:cBhvr>
                                        <p:cTn id="89" dur="100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What is a foreign currency?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000" dirty="0"/>
              <a:t>A </a:t>
            </a:r>
            <a:r>
              <a:rPr lang="en-US" altLang="en-US" sz="2000" b="1" dirty="0"/>
              <a:t>foreign currency </a:t>
            </a:r>
            <a:r>
              <a:rPr lang="en-US" altLang="en-US" sz="2000" dirty="0"/>
              <a:t>is the currency of a foreign country.</a:t>
            </a:r>
          </a:p>
          <a:p>
            <a:pPr marL="0" indent="0" eaLnBrk="1" hangingPunct="1">
              <a:buNone/>
            </a:pPr>
            <a:endParaRPr lang="en-US" altLang="en-US" sz="2000" dirty="0"/>
          </a:p>
          <a:p>
            <a:pPr marL="0" indent="0" eaLnBrk="1" hangingPunct="1">
              <a:buNone/>
            </a:pPr>
            <a:r>
              <a:rPr lang="en-US" altLang="en-US" sz="2000" b="1" dirty="0"/>
              <a:t>Scenario 1:</a:t>
            </a:r>
          </a:p>
          <a:p>
            <a:pPr marL="0" indent="0" eaLnBrk="1" hangingPunct="1">
              <a:buNone/>
            </a:pPr>
            <a:r>
              <a:rPr lang="en-US" altLang="en-US" sz="2000" dirty="0"/>
              <a:t>Sandra lives in Edmonton, Canada. She is traveling to New York, USA. </a:t>
            </a:r>
          </a:p>
          <a:p>
            <a:pPr marL="0" indent="0" eaLnBrk="1" hangingPunct="1">
              <a:buNone/>
            </a:pPr>
            <a:r>
              <a:rPr lang="en-US" altLang="en-US" sz="2000" dirty="0">
                <a:solidFill>
                  <a:srgbClr val="005954"/>
                </a:solidFill>
              </a:rPr>
              <a:t>In this scenario, Canadian Dollars is the </a:t>
            </a:r>
            <a:r>
              <a:rPr lang="en-US" altLang="en-US" sz="2000" b="1" dirty="0">
                <a:solidFill>
                  <a:srgbClr val="005954"/>
                </a:solidFill>
              </a:rPr>
              <a:t>domestic</a:t>
            </a:r>
            <a:r>
              <a:rPr lang="en-US" altLang="en-US" sz="2000" dirty="0">
                <a:solidFill>
                  <a:srgbClr val="005954"/>
                </a:solidFill>
              </a:rPr>
              <a:t> currency, and US Dollars is the </a:t>
            </a:r>
            <a:r>
              <a:rPr lang="en-US" altLang="en-US" sz="2000" b="1" dirty="0">
                <a:solidFill>
                  <a:srgbClr val="005954"/>
                </a:solidFill>
              </a:rPr>
              <a:t>foreign</a:t>
            </a:r>
            <a:r>
              <a:rPr lang="en-US" altLang="en-US" sz="2000" dirty="0">
                <a:solidFill>
                  <a:srgbClr val="005954"/>
                </a:solidFill>
              </a:rPr>
              <a:t> currency.</a:t>
            </a:r>
          </a:p>
          <a:p>
            <a:pPr marL="0" indent="0" eaLnBrk="1" hangingPunct="1">
              <a:buNone/>
            </a:pP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635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fade">
                                      <p:cBhvr>
                                        <p:cTn id="10" dur="500"/>
                                        <p:tgtEl>
                                          <p:spTgt spid="1433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animEffect transition="in" filter="wipe(left)">
                                      <p:cBhvr>
                                        <p:cTn id="15"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What is a foreign currency?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r>
              <a:rPr lang="en-US" altLang="en-US" sz="2000" dirty="0"/>
              <a:t>A </a:t>
            </a:r>
            <a:r>
              <a:rPr lang="en-US" altLang="en-US" sz="2000" b="1" dirty="0"/>
              <a:t>foreign currency </a:t>
            </a:r>
            <a:r>
              <a:rPr lang="en-US" altLang="en-US" sz="2000" dirty="0"/>
              <a:t>is the currency of a foreign country.</a:t>
            </a:r>
            <a:br>
              <a:rPr lang="en-US" altLang="en-US" sz="2000" dirty="0"/>
            </a:br>
            <a:endParaRPr lang="en-US" altLang="en-US" sz="2000" dirty="0"/>
          </a:p>
          <a:p>
            <a:pPr marL="0" indent="0" eaLnBrk="1" hangingPunct="1">
              <a:buNone/>
            </a:pPr>
            <a:r>
              <a:rPr lang="en-US" altLang="en-US" sz="2000" b="1" dirty="0"/>
              <a:t>Scenario 2:</a:t>
            </a:r>
          </a:p>
          <a:p>
            <a:pPr marL="0" indent="0" eaLnBrk="1" hangingPunct="1">
              <a:buNone/>
            </a:pPr>
            <a:r>
              <a:rPr lang="en-US" altLang="en-US" sz="2000" dirty="0"/>
              <a:t>Pradeep grew up in Kolkata, India. His family is preparing to immigrate to Ottawa, Canada. </a:t>
            </a:r>
          </a:p>
          <a:p>
            <a:pPr marL="0" indent="0" eaLnBrk="1" hangingPunct="1">
              <a:buNone/>
            </a:pPr>
            <a:r>
              <a:rPr lang="en-US" altLang="en-US" sz="2000" dirty="0">
                <a:solidFill>
                  <a:srgbClr val="005954"/>
                </a:solidFill>
              </a:rPr>
              <a:t>As his family is planning to immigrate, the Indian currency (Rupees) is the </a:t>
            </a:r>
            <a:r>
              <a:rPr lang="en-US" altLang="en-US" sz="2000" b="1" dirty="0">
                <a:solidFill>
                  <a:srgbClr val="005954"/>
                </a:solidFill>
              </a:rPr>
              <a:t>domestic</a:t>
            </a:r>
            <a:r>
              <a:rPr lang="en-US" altLang="en-US" sz="2000" dirty="0">
                <a:solidFill>
                  <a:srgbClr val="005954"/>
                </a:solidFill>
              </a:rPr>
              <a:t> currency, and the Canadian Dollars is the </a:t>
            </a:r>
            <a:r>
              <a:rPr lang="en-US" altLang="en-US" sz="2000" b="1" dirty="0">
                <a:solidFill>
                  <a:srgbClr val="005954"/>
                </a:solidFill>
              </a:rPr>
              <a:t>foreign</a:t>
            </a:r>
            <a:r>
              <a:rPr lang="en-US" altLang="en-US" sz="2000" dirty="0">
                <a:solidFill>
                  <a:srgbClr val="005954"/>
                </a:solidFill>
              </a:rPr>
              <a:t> currency. </a:t>
            </a:r>
          </a:p>
          <a:p>
            <a:pPr marL="0" indent="0" eaLnBrk="1" hangingPunct="1">
              <a:buNone/>
            </a:pPr>
            <a:r>
              <a:rPr lang="en-US" altLang="en-US" sz="2000" dirty="0"/>
              <a:t>Pradeep and his family lived and worked in Canada for a while. They want to travel back to Kolkata for a visit.</a:t>
            </a:r>
          </a:p>
          <a:p>
            <a:pPr marL="0" indent="0" eaLnBrk="1" hangingPunct="1">
              <a:buNone/>
            </a:pPr>
            <a:r>
              <a:rPr lang="en-US" altLang="en-US" sz="2000" dirty="0">
                <a:solidFill>
                  <a:srgbClr val="005954"/>
                </a:solidFill>
              </a:rPr>
              <a:t>As he works in Canada, Pradeep earns Canadian Dollars. It is now the </a:t>
            </a:r>
            <a:r>
              <a:rPr lang="en-US" altLang="en-US" sz="2000" b="1" dirty="0">
                <a:solidFill>
                  <a:srgbClr val="005954"/>
                </a:solidFill>
              </a:rPr>
              <a:t>domestic</a:t>
            </a:r>
            <a:r>
              <a:rPr lang="en-US" altLang="en-US" sz="2000" dirty="0">
                <a:solidFill>
                  <a:srgbClr val="005954"/>
                </a:solidFill>
              </a:rPr>
              <a:t> currency. Indian Rupees are now the </a:t>
            </a:r>
            <a:r>
              <a:rPr lang="en-US" altLang="en-US" sz="2000" b="1" dirty="0">
                <a:solidFill>
                  <a:srgbClr val="005954"/>
                </a:solidFill>
              </a:rPr>
              <a:t>foreign</a:t>
            </a:r>
            <a:r>
              <a:rPr lang="en-US" altLang="en-US" sz="2000" dirty="0">
                <a:solidFill>
                  <a:srgbClr val="005954"/>
                </a:solidFill>
              </a:rPr>
              <a:t> currency.</a:t>
            </a:r>
          </a:p>
          <a:p>
            <a:pPr marL="0" indent="0" eaLnBrk="1" hangingPunct="1">
              <a:buNone/>
            </a:pP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8403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wipe(left)">
                                      <p:cBhvr>
                                        <p:cTn id="12" dur="500"/>
                                        <p:tgtEl>
                                          <p:spTgt spid="143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fade">
                                      <p:cBhvr>
                                        <p:cTn id="17" dur="500"/>
                                        <p:tgtEl>
                                          <p:spTgt spid="143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wipe(left)">
                                      <p:cBhvr>
                                        <p:cTn id="22"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What is currency exchange?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60500"/>
            <a:ext cx="8304212" cy="4176713"/>
          </a:xfrm>
        </p:spPr>
        <p:txBody>
          <a:bodyPr/>
          <a:lstStyle/>
          <a:p>
            <a:pPr marL="0" indent="0" eaLnBrk="1" hangingPunct="1">
              <a:buNone/>
            </a:pPr>
            <a:r>
              <a:rPr lang="en-US" altLang="en-US" dirty="0">
                <a:hlinkClick r:id="rId4"/>
              </a:rPr>
              <a:t>https://www.youtube.com/watch?v=Kw30kGVPeXA</a:t>
            </a: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2" name="Online Media 1" title="Finance 101: What is a Currency Exchange? Easy Peasy Finance for Kids and Beginners">
            <a:hlinkClick r:id="" action="ppaction://media"/>
            <a:extLst>
              <a:ext uri="{FF2B5EF4-FFF2-40B4-BE49-F238E27FC236}">
                <a16:creationId xmlns:a16="http://schemas.microsoft.com/office/drawing/2014/main" id="{26AC6089-CB6B-4893-BC20-D7B37D2BBCE9}"/>
              </a:ext>
            </a:extLst>
          </p:cNvPr>
          <p:cNvPicPr>
            <a:picLocks noRot="1" noChangeAspect="1"/>
          </p:cNvPicPr>
          <p:nvPr>
            <a:videoFile r:link="rId1"/>
          </p:nvPr>
        </p:nvPicPr>
        <p:blipFill>
          <a:blip r:embed="rId5"/>
          <a:stretch>
            <a:fillRect/>
          </a:stretch>
        </p:blipFill>
        <p:spPr>
          <a:xfrm>
            <a:off x="909539" y="1811338"/>
            <a:ext cx="7421759" cy="4193294"/>
          </a:xfrm>
          <a:prstGeom prst="rect">
            <a:avLst/>
          </a:prstGeom>
        </p:spPr>
      </p:pic>
    </p:spTree>
    <p:extLst>
      <p:ext uri="{BB962C8B-B14F-4D97-AF65-F5344CB8AC3E}">
        <p14:creationId xmlns:p14="http://schemas.microsoft.com/office/powerpoint/2010/main" val="37128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What is an exchange rate?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400"/>
              </a:lnSpc>
            </a:pPr>
            <a:r>
              <a:rPr lang="en-US" altLang="en-US" sz="2000" dirty="0"/>
              <a:t>If you want to change one currency into another, you need to find out how much you can get. </a:t>
            </a:r>
          </a:p>
          <a:p>
            <a:pPr eaLnBrk="1" hangingPunct="1">
              <a:lnSpc>
                <a:spcPts val="2400"/>
              </a:lnSpc>
            </a:pPr>
            <a:r>
              <a:rPr lang="en-US" altLang="en-US" sz="2000" dirty="0"/>
              <a:t>Let’s say you are </a:t>
            </a:r>
            <a:r>
              <a:rPr lang="en-US" altLang="en-US" sz="2000" b="1" dirty="0"/>
              <a:t>converting</a:t>
            </a:r>
            <a:r>
              <a:rPr lang="en-US" altLang="en-US" sz="2000" dirty="0"/>
              <a:t> </a:t>
            </a:r>
            <a:r>
              <a:rPr lang="en-US" altLang="en-US" sz="2000" b="1" dirty="0"/>
              <a:t>from</a:t>
            </a:r>
            <a:r>
              <a:rPr lang="en-US" altLang="en-US" sz="2000" dirty="0"/>
              <a:t> </a:t>
            </a:r>
            <a:r>
              <a:rPr lang="en-US" altLang="en-US" sz="2000" dirty="0">
                <a:solidFill>
                  <a:srgbClr val="EA7123"/>
                </a:solidFill>
              </a:rPr>
              <a:t>Canadian Dollars </a:t>
            </a:r>
            <a:r>
              <a:rPr lang="en-US" altLang="en-US" sz="2000" b="1" dirty="0"/>
              <a:t>to</a:t>
            </a:r>
            <a:r>
              <a:rPr lang="en-US" altLang="en-US" sz="2000" dirty="0"/>
              <a:t> </a:t>
            </a:r>
            <a:r>
              <a:rPr lang="en-US" altLang="en-US" sz="2000" dirty="0">
                <a:solidFill>
                  <a:srgbClr val="EA7123"/>
                </a:solidFill>
              </a:rPr>
              <a:t>US Dollars</a:t>
            </a:r>
            <a:r>
              <a:rPr lang="en-US" altLang="en-US" sz="2000" dirty="0"/>
              <a:t>. We know that 1 Canadian Dollar does </a:t>
            </a:r>
            <a:r>
              <a:rPr lang="en-US" altLang="en-US" sz="2000" u="sng" dirty="0"/>
              <a:t>not</a:t>
            </a:r>
            <a:r>
              <a:rPr lang="en-US" altLang="en-US" sz="2000" dirty="0"/>
              <a:t> equal 1 US Dollar (that is why you see a Canadian price and a different US price on a product).</a:t>
            </a:r>
            <a:br>
              <a:rPr lang="en-US" altLang="en-US" sz="2000" dirty="0"/>
            </a:br>
            <a:br>
              <a:rPr lang="en-US" altLang="en-US" sz="2000" dirty="0"/>
            </a:br>
            <a:br>
              <a:rPr lang="en-US" altLang="en-US" sz="2000" dirty="0"/>
            </a:br>
            <a:endParaRPr lang="en-US" altLang="en-US" sz="2000" dirty="0"/>
          </a:p>
          <a:p>
            <a:pPr eaLnBrk="1" hangingPunct="1">
              <a:lnSpc>
                <a:spcPts val="2400"/>
              </a:lnSpc>
            </a:pPr>
            <a:endParaRPr lang="en-US" altLang="en-US" sz="2000" dirty="0"/>
          </a:p>
          <a:p>
            <a:pPr eaLnBrk="1" hangingPunct="1">
              <a:lnSpc>
                <a:spcPts val="2400"/>
              </a:lnSpc>
            </a:pPr>
            <a:r>
              <a:rPr lang="en-US" altLang="en-US" sz="2000" dirty="0"/>
              <a:t>So then, how much is 1 Canadian dollar in US Dollars? </a:t>
            </a:r>
          </a:p>
          <a:p>
            <a:pPr marL="0" indent="0" algn="ctr" eaLnBrk="1" hangingPunct="1">
              <a:lnSpc>
                <a:spcPts val="2400"/>
              </a:lnSpc>
              <a:buNone/>
            </a:pPr>
            <a:r>
              <a:rPr lang="en-US" altLang="en-US" sz="2400" dirty="0">
                <a:solidFill>
                  <a:srgbClr val="005954"/>
                </a:solidFill>
              </a:rPr>
              <a:t>We need to find the </a:t>
            </a:r>
            <a:r>
              <a:rPr lang="en-US" altLang="en-US" sz="2400" b="1" dirty="0">
                <a:solidFill>
                  <a:srgbClr val="005954"/>
                </a:solidFill>
              </a:rPr>
              <a:t>exchange rate</a:t>
            </a:r>
            <a:r>
              <a:rPr lang="en-US" altLang="en-US" sz="2400" dirty="0">
                <a:solidFill>
                  <a:srgbClr val="005954"/>
                </a:solidFill>
              </a:rPr>
              <a: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6D46A268-E8BA-4127-9DCE-5EDAB2958900}"/>
              </a:ext>
            </a:extLst>
          </p:cNvPr>
          <p:cNvPicPr>
            <a:picLocks noChangeAspect="1"/>
          </p:cNvPicPr>
          <p:nvPr/>
        </p:nvPicPr>
        <p:blipFill>
          <a:blip r:embed="rId3"/>
          <a:stretch>
            <a:fillRect/>
          </a:stretch>
        </p:blipFill>
        <p:spPr>
          <a:xfrm>
            <a:off x="1806520" y="3685717"/>
            <a:ext cx="1405795" cy="895411"/>
          </a:xfrm>
          <a:prstGeom prst="rect">
            <a:avLst/>
          </a:prstGeom>
        </p:spPr>
      </p:pic>
      <p:pic>
        <p:nvPicPr>
          <p:cNvPr id="6" name="Picture 5">
            <a:extLst>
              <a:ext uri="{FF2B5EF4-FFF2-40B4-BE49-F238E27FC236}">
                <a16:creationId xmlns:a16="http://schemas.microsoft.com/office/drawing/2014/main" id="{CB32BEDF-659C-43A4-8C85-E6E599BE7233}"/>
              </a:ext>
            </a:extLst>
          </p:cNvPr>
          <p:cNvPicPr>
            <a:picLocks noChangeAspect="1"/>
          </p:cNvPicPr>
          <p:nvPr/>
        </p:nvPicPr>
        <p:blipFill>
          <a:blip r:embed="rId4"/>
          <a:stretch>
            <a:fillRect/>
          </a:stretch>
        </p:blipFill>
        <p:spPr>
          <a:xfrm>
            <a:off x="5407133" y="3709469"/>
            <a:ext cx="1467055" cy="871659"/>
          </a:xfrm>
          <a:prstGeom prst="rect">
            <a:avLst/>
          </a:prstGeom>
        </p:spPr>
      </p:pic>
      <p:pic>
        <p:nvPicPr>
          <p:cNvPr id="7" name="Picture 6">
            <a:extLst>
              <a:ext uri="{FF2B5EF4-FFF2-40B4-BE49-F238E27FC236}">
                <a16:creationId xmlns:a16="http://schemas.microsoft.com/office/drawing/2014/main" id="{00A234F0-ADA6-4873-A06A-2F4C063E3E26}"/>
              </a:ext>
            </a:extLst>
          </p:cNvPr>
          <p:cNvPicPr>
            <a:picLocks noChangeAspect="1"/>
          </p:cNvPicPr>
          <p:nvPr/>
        </p:nvPicPr>
        <p:blipFill rotWithShape="1">
          <a:blip r:embed="rId5"/>
          <a:srcRect t="1928"/>
          <a:stretch/>
        </p:blipFill>
        <p:spPr>
          <a:xfrm>
            <a:off x="3296786" y="3695321"/>
            <a:ext cx="499820" cy="885807"/>
          </a:xfrm>
          <a:prstGeom prst="rect">
            <a:avLst/>
          </a:prstGeom>
        </p:spPr>
      </p:pic>
      <p:pic>
        <p:nvPicPr>
          <p:cNvPr id="8" name="Picture 7">
            <a:extLst>
              <a:ext uri="{FF2B5EF4-FFF2-40B4-BE49-F238E27FC236}">
                <a16:creationId xmlns:a16="http://schemas.microsoft.com/office/drawing/2014/main" id="{FD00D411-A633-4A94-93B4-5DF2E4481422}"/>
              </a:ext>
            </a:extLst>
          </p:cNvPr>
          <p:cNvPicPr>
            <a:picLocks noChangeAspect="1"/>
          </p:cNvPicPr>
          <p:nvPr/>
        </p:nvPicPr>
        <p:blipFill rotWithShape="1">
          <a:blip r:embed="rId5"/>
          <a:srcRect t="1928"/>
          <a:stretch/>
        </p:blipFill>
        <p:spPr>
          <a:xfrm>
            <a:off x="6952500" y="3690518"/>
            <a:ext cx="499820" cy="885807"/>
          </a:xfrm>
          <a:prstGeom prst="rect">
            <a:avLst/>
          </a:prstGeom>
        </p:spPr>
      </p:pic>
      <p:sp>
        <p:nvSpPr>
          <p:cNvPr id="3" name="Arrow: Right 2">
            <a:extLst>
              <a:ext uri="{FF2B5EF4-FFF2-40B4-BE49-F238E27FC236}">
                <a16:creationId xmlns:a16="http://schemas.microsoft.com/office/drawing/2014/main" id="{7AA2A782-8BD2-46C6-AAB7-F6C28A990C12}"/>
              </a:ext>
            </a:extLst>
          </p:cNvPr>
          <p:cNvSpPr/>
          <p:nvPr/>
        </p:nvSpPr>
        <p:spPr bwMode="auto">
          <a:xfrm>
            <a:off x="4006214" y="3796129"/>
            <a:ext cx="1224136" cy="674584"/>
          </a:xfrm>
          <a:prstGeom prst="rightArrow">
            <a:avLst/>
          </a:prstGeom>
          <a:solidFill>
            <a:srgbClr val="98BF1E"/>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5743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nodeType="withEffect">
                                  <p:stCondLst>
                                    <p:cond delay="7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339">
                                            <p:txEl>
                                              <p:pRg st="3" end="3"/>
                                            </p:txEl>
                                          </p:spTgt>
                                        </p:tgtEl>
                                        <p:attrNameLst>
                                          <p:attrName>style.visibility</p:attrName>
                                        </p:attrNameLst>
                                      </p:cBhvr>
                                      <p:to>
                                        <p:strVal val="visible"/>
                                      </p:to>
                                    </p:set>
                                    <p:animEffect transition="in" filter="fade">
                                      <p:cBhvr>
                                        <p:cTn id="34" dur="500"/>
                                        <p:tgtEl>
                                          <p:spTgt spid="1433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14339">
                                            <p:txEl>
                                              <p:pRg st="4" end="4"/>
                                            </p:txEl>
                                          </p:spTgt>
                                        </p:tgtEl>
                                        <p:attrNameLst>
                                          <p:attrName>style.visibility</p:attrName>
                                        </p:attrNameLst>
                                      </p:cBhvr>
                                      <p:to>
                                        <p:strVal val="visible"/>
                                      </p:to>
                                    </p:set>
                                    <p:anim calcmode="lin" valueType="num">
                                      <p:cBhvr>
                                        <p:cTn id="39"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f3cb47-7ddb-4c19-b7fa-7a0a8aba5842" xsi:nil="true"/>
    <lcf76f155ced4ddcb4097134ff3c332f xmlns="30b57f21-544d-4ccf-a224-cf4bd29a42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D36AF21ECD984DAE009D672589A92C" ma:contentTypeVersion="16" ma:contentTypeDescription="Create a new document." ma:contentTypeScope="" ma:versionID="2e60272f744566d631b97ccba38f4cb9">
  <xsd:schema xmlns:xsd="http://www.w3.org/2001/XMLSchema" xmlns:xs="http://www.w3.org/2001/XMLSchema" xmlns:p="http://schemas.microsoft.com/office/2006/metadata/properties" xmlns:ns2="30b57f21-544d-4ccf-a224-cf4bd29a42a3" xmlns:ns3="58f3cb47-7ddb-4c19-b7fa-7a0a8aba5842" targetNamespace="http://schemas.microsoft.com/office/2006/metadata/properties" ma:root="true" ma:fieldsID="7ed1a5f2217b9fbc1cc1d9e8e59b541e" ns2:_="" ns3:_="">
    <xsd:import namespace="30b57f21-544d-4ccf-a224-cf4bd29a42a3"/>
    <xsd:import namespace="58f3cb47-7ddb-4c19-b7fa-7a0a8aba58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57f21-544d-4ccf-a224-cf4bd29a4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ff290c-aeff-4dbd-ad2e-2ebfab9861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f3cb47-7ddb-4c19-b7fa-7a0a8aba58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bdabb-e35b-47aa-a42e-66e0c01efd38}" ma:internalName="TaxCatchAll" ma:showField="CatchAllData" ma:web="58f3cb47-7ddb-4c19-b7fa-7a0a8aba58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2.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60B75CD-EE9A-4EC4-86A9-BA2CED756F8F}"/>
</file>

<file path=customXml/itemProps4.xml><?xml version="1.0" encoding="utf-8"?>
<ds:datastoreItem xmlns:ds="http://schemas.openxmlformats.org/officeDocument/2006/customXml" ds:itemID="{16C6590A-747E-4865-82DA-B15F42952E12}">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On-screen Show (4:3)</PresentationFormat>
  <Paragraphs>182</Paragraphs>
  <Slides>22</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Cambria Math</vt:lpstr>
      <vt:lpstr>Open Sans</vt:lpstr>
      <vt:lpstr>Blank Presentation</vt:lpstr>
      <vt:lpstr>Foreign Currencies &amp;  Exchange Rates</vt:lpstr>
      <vt:lpstr>A Special Note For Teachers</vt:lpstr>
      <vt:lpstr>Minds On Activity</vt:lpstr>
      <vt:lpstr>Academic Language</vt:lpstr>
      <vt:lpstr>What is a currency?</vt:lpstr>
      <vt:lpstr>What is a foreign currency?</vt:lpstr>
      <vt:lpstr>What is a foreign currency?</vt:lpstr>
      <vt:lpstr>What is currency exchange?</vt:lpstr>
      <vt:lpstr>What is an exchange rate?</vt:lpstr>
      <vt:lpstr>Student Exploration Activity</vt:lpstr>
      <vt:lpstr>Student Exploration Activity</vt:lpstr>
      <vt:lpstr>Student Exploration Activity</vt:lpstr>
      <vt:lpstr>The Stronger Currency</vt:lpstr>
      <vt:lpstr>Student Exploration Activity</vt:lpstr>
      <vt:lpstr>Let’s calculate the currencies</vt:lpstr>
      <vt:lpstr>Review: Ratio and Fraction</vt:lpstr>
      <vt:lpstr>Review: Ratio and Fraction</vt:lpstr>
      <vt:lpstr>Method 1: Ratios</vt:lpstr>
      <vt:lpstr>Method 2: Cross Multiplication</vt:lpstr>
      <vt:lpstr>Method 2: Cross Multiplication</vt:lpstr>
      <vt:lpstr>Let’s calculate the currencies</vt:lpstr>
      <vt:lpstr>Apps for Phones and Tablets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33</cp:revision>
  <dcterms:created xsi:type="dcterms:W3CDTF">2011-06-06T13:23:04Z</dcterms:created>
  <dcterms:modified xsi:type="dcterms:W3CDTF">2021-12-07T18:17:40Z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0x010100FDD36AF21ECD984DAE009D672589A92C</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