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257" r:id="rId6"/>
    <p:sldId id="273" r:id="rId7"/>
    <p:sldId id="299" r:id="rId8"/>
    <p:sldId id="258" r:id="rId9"/>
    <p:sldId id="294" r:id="rId10"/>
    <p:sldId id="297" r:id="rId11"/>
    <p:sldId id="298" r:id="rId12"/>
    <p:sldId id="267" r:id="rId13"/>
    <p:sldId id="300" r:id="rId14"/>
    <p:sldId id="265" r:id="rId15"/>
    <p:sldId id="259" r:id="rId16"/>
    <p:sldId id="302" r:id="rId17"/>
    <p:sldId id="270" r:id="rId18"/>
    <p:sldId id="303" r:id="rId19"/>
    <p:sldId id="304" r:id="rId20"/>
    <p:sldId id="301" r:id="rId21"/>
    <p:sldId id="305" r:id="rId22"/>
    <p:sldId id="306" r:id="rId23"/>
    <p:sldId id="307" r:id="rId24"/>
    <p:sldId id="308" r:id="rId25"/>
    <p:sldId id="262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CNLBkltnCRl9x1KG97X6Wg==" hashData="YOERU9WmFjTnbiHItDItDfKQUmHc3Xz7MgVuPd/6+yaJ3RcDLWW7uiv4IqyyQRf1W4VtdD9ccloNGz/1TmOoE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123"/>
    <a:srgbClr val="FDCE3A"/>
    <a:srgbClr val="005954"/>
    <a:srgbClr val="98BF1E"/>
    <a:srgbClr val="477E27"/>
    <a:srgbClr val="5C4A89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1810A-FED9-4630-8CFD-629C5526E4EF}" v="3" dt="2021-11-24T15:38:32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F5A68-DF1C-438B-BAC3-14F968141193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F5C9583-508F-48CD-9215-87EB27DF1819}">
      <dgm:prSet custT="1"/>
      <dgm:spPr/>
      <dgm:t>
        <a:bodyPr/>
        <a:lstStyle/>
        <a:p>
          <a:pPr algn="l">
            <a:lnSpc>
              <a:spcPts val="2400"/>
            </a:lnSpc>
          </a:pPr>
          <a:r>
            <a:rPr lang="en-US" sz="1600" dirty="0"/>
            <a:t>Borrow $1,000 at 10% </a:t>
          </a:r>
          <a:r>
            <a:rPr lang="en-US" sz="1600" b="1" dirty="0"/>
            <a:t>annual simple </a:t>
          </a:r>
          <a:r>
            <a:rPr lang="en-US" sz="1600" dirty="0"/>
            <a:t>interest for 5 years</a:t>
          </a:r>
        </a:p>
      </dgm:t>
    </dgm:pt>
    <dgm:pt modelId="{47250DFE-E45A-483D-87BB-98FB9534A3E1}" type="sibTrans" cxnId="{450C9C88-B81D-499E-B3A4-60A8B1CC0D02}">
      <dgm:prSet/>
      <dgm:spPr/>
      <dgm:t>
        <a:bodyPr/>
        <a:lstStyle/>
        <a:p>
          <a:endParaRPr lang="en-US"/>
        </a:p>
      </dgm:t>
    </dgm:pt>
    <dgm:pt modelId="{015D375E-FF96-4846-8AB5-690FDC4A8FE1}" type="parTrans" cxnId="{450C9C88-B81D-499E-B3A4-60A8B1CC0D02}">
      <dgm:prSet/>
      <dgm:spPr/>
      <dgm:t>
        <a:bodyPr/>
        <a:lstStyle/>
        <a:p>
          <a:endParaRPr lang="en-US"/>
        </a:p>
      </dgm:t>
    </dgm:pt>
    <dgm:pt modelId="{1B59DF9A-BAC7-4E56-932B-A34C8CA37C02}">
      <dgm:prSet custT="1"/>
      <dgm:spPr/>
      <dgm:t>
        <a:bodyPr/>
        <a:lstStyle/>
        <a:p>
          <a:pPr algn="l">
            <a:lnSpc>
              <a:spcPts val="2400"/>
            </a:lnSpc>
          </a:pPr>
          <a:r>
            <a:rPr lang="en-US" sz="1600" dirty="0"/>
            <a:t>Borrow $1,000 at 10% </a:t>
          </a:r>
          <a:r>
            <a:rPr lang="en-US" sz="1600" b="1" dirty="0"/>
            <a:t>monthly</a:t>
          </a:r>
          <a:r>
            <a:rPr lang="en-US" sz="1600" dirty="0"/>
            <a:t> </a:t>
          </a:r>
          <a:r>
            <a:rPr lang="en-US" sz="1600" b="1" dirty="0"/>
            <a:t>compound</a:t>
          </a:r>
          <a:r>
            <a:rPr lang="en-US" sz="1600" dirty="0"/>
            <a:t> interest for 5 years</a:t>
          </a:r>
        </a:p>
      </dgm:t>
    </dgm:pt>
    <dgm:pt modelId="{286ACFD9-CDFB-4AB5-AB33-A43E8F0A8E45}" type="sibTrans" cxnId="{4B0511AE-E9E1-4C0D-AEE1-98B65B788DEC}">
      <dgm:prSet/>
      <dgm:spPr/>
      <dgm:t>
        <a:bodyPr/>
        <a:lstStyle/>
        <a:p>
          <a:endParaRPr lang="en-US"/>
        </a:p>
      </dgm:t>
    </dgm:pt>
    <dgm:pt modelId="{3EED4EA4-D55C-47CD-96A3-39672B9FF6B5}" type="parTrans" cxnId="{4B0511AE-E9E1-4C0D-AEE1-98B65B788DEC}">
      <dgm:prSet/>
      <dgm:spPr/>
      <dgm:t>
        <a:bodyPr/>
        <a:lstStyle/>
        <a:p>
          <a:endParaRPr lang="en-US"/>
        </a:p>
      </dgm:t>
    </dgm:pt>
    <dgm:pt modelId="{21E3ED1F-AC60-4ED3-88DC-36CA52C2F4ED}" type="pres">
      <dgm:prSet presAssocID="{F76F5A68-DF1C-438B-BAC3-14F968141193}" presName="root" presStyleCnt="0">
        <dgm:presLayoutVars>
          <dgm:dir/>
          <dgm:resizeHandles val="exact"/>
        </dgm:presLayoutVars>
      </dgm:prSet>
      <dgm:spPr/>
    </dgm:pt>
    <dgm:pt modelId="{8B44A027-C1BA-434E-B585-0A2CEF7E5CCB}" type="pres">
      <dgm:prSet presAssocID="{DF5C9583-508F-48CD-9215-87EB27DF1819}" presName="compNode" presStyleCnt="0"/>
      <dgm:spPr/>
    </dgm:pt>
    <dgm:pt modelId="{2672D937-4AF1-4B49-8B33-50451F23A3E1}" type="pres">
      <dgm:prSet presAssocID="{DF5C9583-508F-48CD-9215-87EB27DF1819}" presName="iconRect" presStyleLbl="node1" presStyleIdx="0" presStyleCnt="2" custLinFactNeighborX="31263" custLinFactNeighborY="-28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</dgm:spPr>
    </dgm:pt>
    <dgm:pt modelId="{D446F87D-CEBE-4155-895D-CF7418C270A5}" type="pres">
      <dgm:prSet presAssocID="{DF5C9583-508F-48CD-9215-87EB27DF1819}" presName="spaceRect" presStyleCnt="0"/>
      <dgm:spPr/>
    </dgm:pt>
    <dgm:pt modelId="{47420FEF-6065-4C25-B8C3-9224866A66E6}" type="pres">
      <dgm:prSet presAssocID="{DF5C9583-508F-48CD-9215-87EB27DF1819}" presName="textRect" presStyleLbl="revTx" presStyleIdx="0" presStyleCnt="2" custScaleX="72650" custScaleY="75404" custLinFactNeighborX="44874" custLinFactNeighborY="-64276">
        <dgm:presLayoutVars>
          <dgm:chMax val="1"/>
          <dgm:chPref val="1"/>
        </dgm:presLayoutVars>
      </dgm:prSet>
      <dgm:spPr/>
    </dgm:pt>
    <dgm:pt modelId="{13CAD70E-F214-4A4A-8EAC-06B32F4FFD66}" type="pres">
      <dgm:prSet presAssocID="{47250DFE-E45A-483D-87BB-98FB9534A3E1}" presName="sibTrans" presStyleCnt="0"/>
      <dgm:spPr/>
    </dgm:pt>
    <dgm:pt modelId="{95C197BC-48FF-423E-B9AB-8E40235818A4}" type="pres">
      <dgm:prSet presAssocID="{1B59DF9A-BAC7-4E56-932B-A34C8CA37C02}" presName="compNode" presStyleCnt="0"/>
      <dgm:spPr/>
    </dgm:pt>
    <dgm:pt modelId="{D7CCDCB6-1AB3-48AC-B1C6-4AA83A1D03C7}" type="pres">
      <dgm:prSet presAssocID="{1B59DF9A-BAC7-4E56-932B-A34C8CA37C02}" presName="iconRect" presStyleLbl="node1" presStyleIdx="1" presStyleCnt="2" custLinFactNeighborX="-19942" custLinFactNeighborY="983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k"/>
        </a:ext>
      </dgm:extLst>
    </dgm:pt>
    <dgm:pt modelId="{6E5D9AF1-50E9-4035-A51B-34BED1B4A2AD}" type="pres">
      <dgm:prSet presAssocID="{1B59DF9A-BAC7-4E56-932B-A34C8CA37C02}" presName="spaceRect" presStyleCnt="0"/>
      <dgm:spPr/>
    </dgm:pt>
    <dgm:pt modelId="{7F119901-C657-42D1-AC85-6500FA883308}" type="pres">
      <dgm:prSet presAssocID="{1B59DF9A-BAC7-4E56-932B-A34C8CA37C02}" presName="textRect" presStyleLbl="revTx" presStyleIdx="1" presStyleCnt="2" custScaleX="61205" custScaleY="233126" custLinFactNeighborX="-4462" custLinFactNeighborY="47685">
        <dgm:presLayoutVars>
          <dgm:chMax val="1"/>
          <dgm:chPref val="1"/>
        </dgm:presLayoutVars>
      </dgm:prSet>
      <dgm:spPr/>
    </dgm:pt>
  </dgm:ptLst>
  <dgm:cxnLst>
    <dgm:cxn modelId="{5FACC511-D4AC-47C3-9341-D736FC19FF41}" type="presOf" srcId="{F76F5A68-DF1C-438B-BAC3-14F968141193}" destId="{21E3ED1F-AC60-4ED3-88DC-36CA52C2F4ED}" srcOrd="0" destOrd="0" presId="urn:microsoft.com/office/officeart/2018/2/layout/IconLabelList"/>
    <dgm:cxn modelId="{E0743B31-B159-44E8-A71E-F493482335AC}" type="presOf" srcId="{DF5C9583-508F-48CD-9215-87EB27DF1819}" destId="{47420FEF-6065-4C25-B8C3-9224866A66E6}" srcOrd="0" destOrd="0" presId="urn:microsoft.com/office/officeart/2018/2/layout/IconLabelList"/>
    <dgm:cxn modelId="{450C9C88-B81D-499E-B3A4-60A8B1CC0D02}" srcId="{F76F5A68-DF1C-438B-BAC3-14F968141193}" destId="{DF5C9583-508F-48CD-9215-87EB27DF1819}" srcOrd="0" destOrd="0" parTransId="{015D375E-FF96-4846-8AB5-690FDC4A8FE1}" sibTransId="{47250DFE-E45A-483D-87BB-98FB9534A3E1}"/>
    <dgm:cxn modelId="{4B0511AE-E9E1-4C0D-AEE1-98B65B788DEC}" srcId="{F76F5A68-DF1C-438B-BAC3-14F968141193}" destId="{1B59DF9A-BAC7-4E56-932B-A34C8CA37C02}" srcOrd="1" destOrd="0" parTransId="{3EED4EA4-D55C-47CD-96A3-39672B9FF6B5}" sibTransId="{286ACFD9-CDFB-4AB5-AB33-A43E8F0A8E45}"/>
    <dgm:cxn modelId="{B8759EEE-7AC3-41A5-9ED6-5B5F3A51D68A}" type="presOf" srcId="{1B59DF9A-BAC7-4E56-932B-A34C8CA37C02}" destId="{7F119901-C657-42D1-AC85-6500FA883308}" srcOrd="0" destOrd="0" presId="urn:microsoft.com/office/officeart/2018/2/layout/IconLabelList"/>
    <dgm:cxn modelId="{CD906762-400F-459F-94B3-2F0A8234375F}" type="presParOf" srcId="{21E3ED1F-AC60-4ED3-88DC-36CA52C2F4ED}" destId="{8B44A027-C1BA-434E-B585-0A2CEF7E5CCB}" srcOrd="0" destOrd="0" presId="urn:microsoft.com/office/officeart/2018/2/layout/IconLabelList"/>
    <dgm:cxn modelId="{A27BCCA4-13FF-461B-9905-7E4A7B8A1314}" type="presParOf" srcId="{8B44A027-C1BA-434E-B585-0A2CEF7E5CCB}" destId="{2672D937-4AF1-4B49-8B33-50451F23A3E1}" srcOrd="0" destOrd="0" presId="urn:microsoft.com/office/officeart/2018/2/layout/IconLabelList"/>
    <dgm:cxn modelId="{22FE980C-5E25-4228-A974-3D039A35FD95}" type="presParOf" srcId="{8B44A027-C1BA-434E-B585-0A2CEF7E5CCB}" destId="{D446F87D-CEBE-4155-895D-CF7418C270A5}" srcOrd="1" destOrd="0" presId="urn:microsoft.com/office/officeart/2018/2/layout/IconLabelList"/>
    <dgm:cxn modelId="{5772E351-E80B-4A62-87F9-48A5F2602BA6}" type="presParOf" srcId="{8B44A027-C1BA-434E-B585-0A2CEF7E5CCB}" destId="{47420FEF-6065-4C25-B8C3-9224866A66E6}" srcOrd="2" destOrd="0" presId="urn:microsoft.com/office/officeart/2018/2/layout/IconLabelList"/>
    <dgm:cxn modelId="{B145B61C-37B1-450B-A02B-07AC7D53EF45}" type="presParOf" srcId="{21E3ED1F-AC60-4ED3-88DC-36CA52C2F4ED}" destId="{13CAD70E-F214-4A4A-8EAC-06B32F4FFD66}" srcOrd="1" destOrd="0" presId="urn:microsoft.com/office/officeart/2018/2/layout/IconLabelList"/>
    <dgm:cxn modelId="{1E0DD79D-4C66-46D5-8A23-D2413B5CFDFC}" type="presParOf" srcId="{21E3ED1F-AC60-4ED3-88DC-36CA52C2F4ED}" destId="{95C197BC-48FF-423E-B9AB-8E40235818A4}" srcOrd="2" destOrd="0" presId="urn:microsoft.com/office/officeart/2018/2/layout/IconLabelList"/>
    <dgm:cxn modelId="{2BF93063-A674-4F3D-9570-8E80F86E9A65}" type="presParOf" srcId="{95C197BC-48FF-423E-B9AB-8E40235818A4}" destId="{D7CCDCB6-1AB3-48AC-B1C6-4AA83A1D03C7}" srcOrd="0" destOrd="0" presId="urn:microsoft.com/office/officeart/2018/2/layout/IconLabelList"/>
    <dgm:cxn modelId="{660F067B-8515-4A29-8853-64D40E708AA2}" type="presParOf" srcId="{95C197BC-48FF-423E-B9AB-8E40235818A4}" destId="{6E5D9AF1-50E9-4035-A51B-34BED1B4A2AD}" srcOrd="1" destOrd="0" presId="urn:microsoft.com/office/officeart/2018/2/layout/IconLabelList"/>
    <dgm:cxn modelId="{36126C39-9EDA-434A-B8F2-982D7AB22D8A}" type="presParOf" srcId="{95C197BC-48FF-423E-B9AB-8E40235818A4}" destId="{7F119901-C657-42D1-AC85-6500FA88330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2D937-4AF1-4B49-8B33-50451F23A3E1}">
      <dsp:nvSpPr>
        <dsp:cNvPr id="0" name=""/>
        <dsp:cNvSpPr/>
      </dsp:nvSpPr>
      <dsp:spPr>
        <a:xfrm>
          <a:off x="2515253" y="574681"/>
          <a:ext cx="1908562" cy="190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20FEF-6065-4C25-B8C3-9224866A66E6}">
      <dsp:nvSpPr>
        <dsp:cNvPr id="0" name=""/>
        <dsp:cNvSpPr/>
      </dsp:nvSpPr>
      <dsp:spPr>
        <a:xfrm>
          <a:off x="2556287" y="2726434"/>
          <a:ext cx="2238541" cy="325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Borrow $1,000 at 10% </a:t>
          </a:r>
          <a:r>
            <a:rPr lang="en-US" sz="1600" b="1" kern="1200" dirty="0"/>
            <a:t>annual simple </a:t>
          </a:r>
          <a:r>
            <a:rPr lang="en-US" sz="1600" kern="1200" dirty="0"/>
            <a:t>interest for 5 years</a:t>
          </a:r>
        </a:p>
      </dsp:txBody>
      <dsp:txXfrm>
        <a:off x="2556287" y="2726434"/>
        <a:ext cx="2238541" cy="325968"/>
      </dsp:txXfrm>
    </dsp:sp>
    <dsp:sp modelId="{D7CCDCB6-1AB3-48AC-B1C6-4AA83A1D03C7}">
      <dsp:nvSpPr>
        <dsp:cNvPr id="0" name=""/>
        <dsp:cNvSpPr/>
      </dsp:nvSpPr>
      <dsp:spPr>
        <a:xfrm>
          <a:off x="6521443" y="646593"/>
          <a:ext cx="1908562" cy="190856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19901-C657-42D1-AC85-6500FA883308}">
      <dsp:nvSpPr>
        <dsp:cNvPr id="0" name=""/>
        <dsp:cNvSpPr/>
      </dsp:nvSpPr>
      <dsp:spPr>
        <a:xfrm>
          <a:off x="6369156" y="2699067"/>
          <a:ext cx="2595857" cy="100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ts val="24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Borrow $1,000 at 10% </a:t>
          </a:r>
          <a:r>
            <a:rPr lang="en-US" sz="1600" b="1" kern="1200" dirty="0"/>
            <a:t>monthly</a:t>
          </a:r>
          <a:r>
            <a:rPr lang="en-US" sz="1600" kern="1200" dirty="0"/>
            <a:t> </a:t>
          </a:r>
          <a:r>
            <a:rPr lang="en-US" sz="1600" b="1" kern="1200" dirty="0"/>
            <a:t>compound</a:t>
          </a:r>
          <a:r>
            <a:rPr lang="en-US" sz="1600" kern="1200" dirty="0"/>
            <a:t> interest for 5 years</a:t>
          </a:r>
        </a:p>
      </dsp:txBody>
      <dsp:txXfrm>
        <a:off x="6369156" y="2699067"/>
        <a:ext cx="2595857" cy="1007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414F85-49FD-4247-ACE8-E049A0C5F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309B3-691A-4C3F-A1FC-7C75CAC17D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5B08C4-2137-426E-89AF-990054B89F97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67E08-AB9C-4946-B463-C7C15C454B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33C49-D3B6-41CD-ACA7-2751554E60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754E0-4609-40BC-8D04-2D92DEB0D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E607ACF-F20A-45E6-BE88-04859A2C48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A5922B9-0351-4B2E-918D-F938727B45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B7A27C5-B96E-44C1-A972-E8719DE099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08B9D4D-63B1-4786-A249-2039B040E2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4D96DC8-2FB0-467E-85B0-22D66BE9F2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15060F9C-4BA0-4F7E-B9DC-7FE1BBBF8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3BDF90-9B25-453B-83E0-7C6DEAB5F8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03E4B8F-E39D-415C-9FD1-48324CFEA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338"/>
            <a:ext cx="92329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7997122-2720-4A39-86CE-E05558E9E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0"/>
            <a:ext cx="32591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88841"/>
            <a:ext cx="8424936" cy="1080119"/>
          </a:xfrm>
        </p:spPr>
        <p:txBody>
          <a:bodyPr/>
          <a:lstStyle>
            <a:lvl1pPr algn="ctr">
              <a:lnSpc>
                <a:spcPct val="85000"/>
              </a:lnSpc>
              <a:defRPr sz="4800">
                <a:solidFill>
                  <a:srgbClr val="003E3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424936" cy="4572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477E2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001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–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FC0B54-ED9A-4E13-8A46-BBB9F19D66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FEC84E0-E8A2-4A7C-9084-B475B6EAE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70A8-5592-4F1E-9924-BDE11EB0ED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9BD86C0-2772-4189-86E9-098651FA57A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23981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2A868-16CD-4CF7-B8ED-85A4CFD72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799EC-A505-4BE5-8DFA-14BA55F04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31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C06ACB7-5103-4CE3-A320-1ECD112E9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E0088AB-2F15-49EA-91AE-98AF43308D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1CCA2-AA7E-4B68-8941-5D40FBD449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1EA6E0-76D8-414F-8690-39B83060E0D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99992" y="1412776"/>
            <a:ext cx="3888432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5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column w/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E8E6791-D5FC-4B2B-B748-38B3BF267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F5D9F7-8903-4DA0-A733-26C7BFBFC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036A0B-4DDD-43E2-9B5A-B29E2ECCE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F2AA1A-C8EC-4D2B-A9A5-7A786BEBA968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4982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499993" y="1413680"/>
            <a:ext cx="3888358" cy="4175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611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DF36F9-56FB-4643-8EAD-98A57CF20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7FE9CFE-02B6-43C1-956B-6355F1C18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9FAB0-E70E-4FFA-A2A9-BBD8D724BD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ED6DB6B-13E3-4C07-85CE-B296F542255B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4"/>
            <a:ext cx="7920807" cy="40324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23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9ECDE7D-AA42-49C7-B705-46C40359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1A9595E-D42C-41E1-93C7-51ECB35AD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DF1A14-F7D4-49B8-B169-41463095C9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12117CC-225F-43E4-858F-38FF4E50F699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5"/>
            <a:ext cx="7920807" cy="33843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313" y="5084763"/>
            <a:ext cx="7920037" cy="288453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E935-9219-43BD-B1C0-C994441A7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FA3E0-56BB-4937-B7CF-80E6F25D3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BEA60-25F7-4235-8519-8171C889DE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C9E0CC-6315-494F-A250-AE318807BD41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41E4F5-F8D4-48A7-9FEA-B815523A7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D0207-A730-4C47-B9BB-528A1D0B5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47BDD8E6-94B4-4324-B352-A493B32A3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B8B2888-6F86-4D23-A78B-4E993287D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0AE22C-54BA-47F2-B87A-AE69A3357E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424D7C-5C6A-40CD-A93D-FCFE8953F2BA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3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99992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65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024B81F-5BB8-4B8E-883D-34BAAFF43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3A2507E-B04E-4B2C-A4D4-E987A1A86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26494-C4D9-4E43-9B35-E3B9ECA58EC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5C493DD-CECC-4356-B072-73C4182D6195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0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885732-474B-4DDD-B953-CA5FDDFE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3400"/>
            <a:ext cx="7707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8FB72D-B1B0-4943-8AB9-D1F22E9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95400"/>
            <a:ext cx="7707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05F9EB-1644-46EB-86D6-DEC607BB9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FF5126-6DDE-4404-9A2D-065253B18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52113-A41C-4BA0-8B97-22C7491C40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57548E-CA4B-4924-BBB6-DB64FB4B21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smarteraboutmoney.ca/calculators/compound-interest-calculator/" TargetMode="External"/><Relationship Id="rId2" Type="http://schemas.openxmlformats.org/officeDocument/2006/relationships/hyperlink" Target="http://www.moneychimp.com/features/simple_interest_calculator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tXFAVMyl7I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tXFAVMyl7I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wf91rEGw88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f91rEGw88Q?feature=oembed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8D7C075-C074-4110-8A70-E252F32F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989138"/>
            <a:ext cx="8424862" cy="10795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Investments &amp; Debt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47F8F22D-8145-40F0-A28E-026AFAD1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3068638"/>
            <a:ext cx="8424862" cy="457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8BF1E"/>
                </a:solidFill>
                <a:latin typeface="Open Sans" panose="020B0606030504020204" pitchFamily="34" charset="0"/>
              </a:rPr>
              <a:t>Grade 8+</a:t>
            </a:r>
          </a:p>
        </p:txBody>
      </p:sp>
      <p:cxnSp>
        <p:nvCxnSpPr>
          <p:cNvPr id="13316" name="Straight Connector 3">
            <a:extLst>
              <a:ext uri="{FF2B5EF4-FFF2-40B4-BE49-F238E27FC236}">
                <a16:creationId xmlns:a16="http://schemas.microsoft.com/office/drawing/2014/main" id="{A0C7CF5E-54EB-4692-A20D-FEEBA01D7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088" y="2924175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Over a long period of time…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982A4A8-3D26-4C00-B3B6-A60A9B340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23" t="15093" r="14337" b="25540"/>
          <a:stretch/>
        </p:blipFill>
        <p:spPr>
          <a:xfrm>
            <a:off x="963593" y="1340768"/>
            <a:ext cx="7216814" cy="4752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9665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It can work for or against you…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94" y="2888989"/>
            <a:ext cx="7923212" cy="108002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dirty="0"/>
              <a:t>Remember, whether you </a:t>
            </a:r>
            <a:r>
              <a:rPr lang="en-US" altLang="en-US" sz="3200" i="1" dirty="0"/>
              <a:t>pay</a:t>
            </a:r>
            <a:r>
              <a:rPr lang="en-US" altLang="en-US" sz="3200" dirty="0"/>
              <a:t> interest or </a:t>
            </a:r>
            <a:r>
              <a:rPr lang="en-US" altLang="en-US" sz="3200" i="1" dirty="0"/>
              <a:t>earn</a:t>
            </a:r>
            <a:r>
              <a:rPr lang="en-US" altLang="en-US" sz="3200" dirty="0"/>
              <a:t> interest </a:t>
            </a:r>
            <a:r>
              <a:rPr lang="en-US" altLang="en-US" sz="3200" b="1" dirty="0">
                <a:solidFill>
                  <a:srgbClr val="EA7123"/>
                </a:solidFill>
              </a:rPr>
              <a:t>depends on the situation.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6159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Online digital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902EE-A8F5-40E5-973F-1BC8F73C2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the following online calculators for slides 13 to 16: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Simple Interest Calculator: </a:t>
            </a: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http://www.moneychimp.com/features/simple_interest_calculator.htm</a:t>
            </a:r>
            <a:endParaRPr lang="en-CA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1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Compound Interest Calculator: </a:t>
            </a:r>
            <a:r>
              <a:rPr lang="en-CA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https://www.getsmarteraboutmoney.ca/calculators/compound-interest-calculator/</a:t>
            </a:r>
            <a:r>
              <a:rPr lang="en-CA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(in the calculator, for “regular addition”, input $0)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5662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 Placeholder 4">
            <a:extLst>
              <a:ext uri="{FF2B5EF4-FFF2-40B4-BE49-F238E27FC236}">
                <a16:creationId xmlns:a16="http://schemas.microsoft.com/office/drawing/2014/main" id="{9064E985-B2BE-4C14-987F-330035EBE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994911"/>
              </p:ext>
            </p:extLst>
          </p:nvPr>
        </p:nvGraphicFramePr>
        <p:xfrm>
          <a:off x="-900608" y="1125538"/>
          <a:ext cx="10729191" cy="395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313C913-082F-4CB6-A924-7365AE2E207B}"/>
              </a:ext>
            </a:extLst>
          </p:cNvPr>
          <p:cNvSpPr txBox="1">
            <a:spLocks/>
          </p:cNvSpPr>
          <p:nvPr/>
        </p:nvSpPr>
        <p:spPr bwMode="auto">
          <a:xfrm>
            <a:off x="-900608" y="5085184"/>
            <a:ext cx="109452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21917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828754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38339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br>
              <a:rPr lang="en-US" sz="4500" kern="0" dirty="0"/>
            </a:br>
            <a:r>
              <a:rPr lang="en-US" sz="4500" kern="0" dirty="0"/>
              <a:t>Which one should you choose?</a:t>
            </a:r>
            <a:endParaRPr lang="en-CA" sz="4500" kern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23D0DA-E516-4994-9BBD-B34D46B1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Compare Interest Rates on Debt</a:t>
            </a:r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4A3704E3-D8CF-43C0-9DB6-0BCCDBC47A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0DB52B83-BF2C-456A-912B-E5EB9AF86438}"/>
              </a:ext>
            </a:extLst>
          </p:cNvPr>
          <p:cNvSpPr/>
          <p:nvPr/>
        </p:nvSpPr>
        <p:spPr bwMode="auto">
          <a:xfrm>
            <a:off x="755576" y="1603603"/>
            <a:ext cx="3528392" cy="352839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Compare Interest Rates on Debt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FB041F1F-BDA4-4002-ADD3-413004001DEB}"/>
              </a:ext>
            </a:extLst>
          </p:cNvPr>
          <p:cNvGrpSpPr/>
          <p:nvPr/>
        </p:nvGrpSpPr>
        <p:grpSpPr>
          <a:xfrm>
            <a:off x="1351122" y="4024370"/>
            <a:ext cx="2605102" cy="781020"/>
            <a:chOff x="634539" y="2746496"/>
            <a:chExt cx="5528836" cy="7810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E2BF1E-193E-46EE-A4EA-38593888FDC4}"/>
                </a:ext>
              </a:extLst>
            </p:cNvPr>
            <p:cNvSpPr/>
            <p:nvPr/>
          </p:nvSpPr>
          <p:spPr>
            <a:xfrm>
              <a:off x="971167" y="2807516"/>
              <a:ext cx="5192208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14173C-D448-4C0A-BA28-72554EF892AD}"/>
                </a:ext>
              </a:extLst>
            </p:cNvPr>
            <p:cNvSpPr txBox="1"/>
            <p:nvPr/>
          </p:nvSpPr>
          <p:spPr>
            <a:xfrm>
              <a:off x="634539" y="2746496"/>
              <a:ext cx="5192208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ts val="24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Borrow $</a:t>
              </a:r>
              <a:r>
                <a:rPr lang="en-US" sz="1600" dirty="0"/>
                <a:t>5</a:t>
              </a:r>
              <a:r>
                <a:rPr lang="en-US" sz="1600" kern="1200" dirty="0"/>
                <a:t>00 at</a:t>
              </a:r>
              <a:r>
                <a:rPr lang="en-US" sz="1600" dirty="0"/>
                <a:t> 8</a:t>
              </a:r>
              <a:r>
                <a:rPr lang="en-US" sz="1600" kern="1200" dirty="0"/>
                <a:t>% </a:t>
              </a:r>
              <a:r>
                <a:rPr lang="en-US" sz="1600" b="1" kern="1200" dirty="0"/>
                <a:t>monthly compound </a:t>
              </a:r>
              <a:r>
                <a:rPr lang="en-US" sz="1600" kern="1200" dirty="0"/>
                <a:t>interest for 15 years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C34D61-7573-4C08-A712-7439F43A486D}"/>
              </a:ext>
            </a:extLst>
          </p:cNvPr>
          <p:cNvSpPr txBox="1"/>
          <p:nvPr/>
        </p:nvSpPr>
        <p:spPr>
          <a:xfrm>
            <a:off x="5223539" y="4024370"/>
            <a:ext cx="2569339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8890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Borrow $</a:t>
            </a:r>
            <a:r>
              <a:rPr lang="en-US" sz="1600" dirty="0"/>
              <a:t>5</a:t>
            </a:r>
            <a:r>
              <a:rPr lang="en-US" sz="1600" kern="1200" dirty="0"/>
              <a:t>00 at</a:t>
            </a:r>
            <a:r>
              <a:rPr lang="en-US" sz="1600" dirty="0"/>
              <a:t> </a:t>
            </a:r>
            <a:r>
              <a:rPr lang="en-US" sz="1600" kern="1200" dirty="0"/>
              <a:t>8% </a:t>
            </a:r>
            <a:r>
              <a:rPr lang="en-US" sz="1600" b="1" dirty="0"/>
              <a:t>quarter</a:t>
            </a:r>
            <a:r>
              <a:rPr lang="en-US" sz="1600" b="1" kern="1200" dirty="0"/>
              <a:t>ly compound </a:t>
            </a:r>
            <a:r>
              <a:rPr lang="en-US" sz="1600" kern="1200" dirty="0"/>
              <a:t>interest for 15 years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5A9EBD-7ED1-4EF7-B7C4-B45BCB066A16}"/>
              </a:ext>
            </a:extLst>
          </p:cNvPr>
          <p:cNvSpPr txBox="1">
            <a:spLocks/>
          </p:cNvSpPr>
          <p:nvPr/>
        </p:nvSpPr>
        <p:spPr bwMode="auto">
          <a:xfrm>
            <a:off x="-900608" y="5085184"/>
            <a:ext cx="109452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21917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828754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38339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br>
              <a:rPr lang="en-US" sz="4500" kern="0" dirty="0"/>
            </a:br>
            <a:r>
              <a:rPr lang="en-US" sz="4500" kern="0" dirty="0"/>
              <a:t>Which one should you choose?</a:t>
            </a:r>
            <a:endParaRPr lang="en-CA" sz="4500" kern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18194-98D4-4A29-BC78-510F41AE9BC2}"/>
              </a:ext>
            </a:extLst>
          </p:cNvPr>
          <p:cNvSpPr/>
          <p:nvPr/>
        </p:nvSpPr>
        <p:spPr>
          <a:xfrm>
            <a:off x="1331640" y="1845040"/>
            <a:ext cx="1944000" cy="1944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000" r="-34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8318D0-1862-4B6F-89A7-55A21EDFEE6A}"/>
              </a:ext>
            </a:extLst>
          </p:cNvPr>
          <p:cNvSpPr/>
          <p:nvPr/>
        </p:nvSpPr>
        <p:spPr>
          <a:xfrm>
            <a:off x="5220072" y="1845040"/>
            <a:ext cx="1944000" cy="1944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000" r="-34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6F37D6-41E0-457B-91D8-CB9E447BFDAA}"/>
              </a:ext>
            </a:extLst>
          </p:cNvPr>
          <p:cNvSpPr/>
          <p:nvPr/>
        </p:nvSpPr>
        <p:spPr bwMode="auto">
          <a:xfrm>
            <a:off x="4429919" y="1717677"/>
            <a:ext cx="3528392" cy="352839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6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5954"/>
                </a:solidFill>
                <a:latin typeface="Open Sans" panose="020B0606030504020204" pitchFamily="34" charset="0"/>
              </a:rPr>
              <a:t>Compare Interest Rates on Investment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313C913-082F-4CB6-A924-7365AE2E207B}"/>
              </a:ext>
            </a:extLst>
          </p:cNvPr>
          <p:cNvSpPr txBox="1">
            <a:spLocks/>
          </p:cNvSpPr>
          <p:nvPr/>
        </p:nvSpPr>
        <p:spPr bwMode="auto">
          <a:xfrm>
            <a:off x="-900608" y="5047456"/>
            <a:ext cx="109452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21917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828754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38339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br>
              <a:rPr lang="en-US" sz="4500" kern="0" dirty="0"/>
            </a:br>
            <a:r>
              <a:rPr lang="en-US" sz="4500" kern="0" dirty="0"/>
              <a:t>Which one should you choose?</a:t>
            </a:r>
            <a:endParaRPr lang="en-CA" sz="4500" kern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E475B8-4F14-4BB2-AD15-F35617DFE8D6}"/>
              </a:ext>
            </a:extLst>
          </p:cNvPr>
          <p:cNvGrpSpPr/>
          <p:nvPr/>
        </p:nvGrpSpPr>
        <p:grpSpPr>
          <a:xfrm>
            <a:off x="44164" y="3948265"/>
            <a:ext cx="5192208" cy="920895"/>
            <a:chOff x="971167" y="2606621"/>
            <a:chExt cx="5192208" cy="9208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7E76C-35AB-4A30-81AF-39BF55B88167}"/>
                </a:ext>
              </a:extLst>
            </p:cNvPr>
            <p:cNvSpPr/>
            <p:nvPr/>
          </p:nvSpPr>
          <p:spPr>
            <a:xfrm>
              <a:off x="971167" y="2807516"/>
              <a:ext cx="5192208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951C1B-5D2C-43B1-AA7E-54FA9C260574}"/>
                </a:ext>
              </a:extLst>
            </p:cNvPr>
            <p:cNvSpPr txBox="1"/>
            <p:nvPr/>
          </p:nvSpPr>
          <p:spPr>
            <a:xfrm>
              <a:off x="2502670" y="2606621"/>
              <a:ext cx="2780309" cy="72000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ts val="24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dirty="0"/>
                <a:t>Invest</a:t>
              </a:r>
              <a:r>
                <a:rPr lang="en-US" sz="1800" kern="1200" dirty="0"/>
                <a:t> $100 at</a:t>
              </a:r>
              <a:r>
                <a:rPr lang="en-US" sz="1800" dirty="0"/>
                <a:t> 7</a:t>
              </a:r>
              <a:r>
                <a:rPr lang="en-US" sz="1800" kern="1200" dirty="0"/>
                <a:t>% </a:t>
              </a:r>
              <a:br>
                <a:rPr lang="en-US" sz="1800" kern="1200" dirty="0"/>
              </a:br>
              <a:r>
                <a:rPr lang="en-US" sz="1800" b="1" kern="1200" dirty="0"/>
                <a:t>semi-annually compound </a:t>
              </a:r>
              <a:r>
                <a:rPr lang="en-US" sz="1800" kern="1200" dirty="0"/>
                <a:t>interest for 20 years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8B13EB-B4D2-47FB-A0EF-926C338DD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159" y="1556792"/>
            <a:ext cx="1773122" cy="2171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E18474-86B7-4A42-8A31-332E578BD430}"/>
              </a:ext>
            </a:extLst>
          </p:cNvPr>
          <p:cNvSpPr txBox="1"/>
          <p:nvPr/>
        </p:nvSpPr>
        <p:spPr>
          <a:xfrm>
            <a:off x="5076056" y="3928907"/>
            <a:ext cx="285324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8890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dirty="0"/>
              <a:t>Invest</a:t>
            </a:r>
            <a:r>
              <a:rPr lang="en-US" sz="1800" kern="1200" dirty="0"/>
              <a:t> $100 at</a:t>
            </a:r>
            <a:r>
              <a:rPr lang="en-US" sz="1800" dirty="0"/>
              <a:t> 7</a:t>
            </a:r>
            <a:r>
              <a:rPr lang="en-US" sz="1800" kern="1200" dirty="0"/>
              <a:t>% </a:t>
            </a:r>
            <a:br>
              <a:rPr lang="en-US" sz="1800" kern="1200" dirty="0"/>
            </a:br>
            <a:r>
              <a:rPr lang="en-US" sz="1800" b="1" kern="1200" dirty="0"/>
              <a:t>quarterly compound </a:t>
            </a:r>
            <a:r>
              <a:rPr lang="en-US" sz="1800" kern="1200" dirty="0"/>
              <a:t>interest for 20 years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7269F7-E0C8-49B6-88E4-20D6C65D1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197" y="1598391"/>
            <a:ext cx="1773122" cy="217157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E20D396-C969-4DE8-8025-D4B7D24300EF}"/>
              </a:ext>
            </a:extLst>
          </p:cNvPr>
          <p:cNvSpPr/>
          <p:nvPr/>
        </p:nvSpPr>
        <p:spPr bwMode="auto">
          <a:xfrm>
            <a:off x="4423762" y="1479612"/>
            <a:ext cx="3633167" cy="37957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3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5954"/>
                </a:solidFill>
                <a:latin typeface="Open Sans" panose="020B0606030504020204" pitchFamily="34" charset="0"/>
              </a:rPr>
              <a:t>Compare Interest Rates on Investment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313C913-082F-4CB6-A924-7365AE2E207B}"/>
              </a:ext>
            </a:extLst>
          </p:cNvPr>
          <p:cNvSpPr txBox="1">
            <a:spLocks/>
          </p:cNvSpPr>
          <p:nvPr/>
        </p:nvSpPr>
        <p:spPr bwMode="auto">
          <a:xfrm>
            <a:off x="-900608" y="5047456"/>
            <a:ext cx="1094521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333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609585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21917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828754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38339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867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br>
              <a:rPr lang="en-US" sz="4500" kern="0" dirty="0"/>
            </a:br>
            <a:r>
              <a:rPr lang="en-US" sz="4500" kern="0" dirty="0"/>
              <a:t>Which one should you choose?</a:t>
            </a:r>
            <a:endParaRPr lang="en-CA" sz="45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C725F4-1FD9-4622-B0AB-13E34877C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594" y="1617510"/>
            <a:ext cx="1574816" cy="209775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9E475B8-4F14-4BB2-AD15-F35617DFE8D6}"/>
              </a:ext>
            </a:extLst>
          </p:cNvPr>
          <p:cNvGrpSpPr/>
          <p:nvPr/>
        </p:nvGrpSpPr>
        <p:grpSpPr>
          <a:xfrm>
            <a:off x="44164" y="3906666"/>
            <a:ext cx="5192208" cy="962494"/>
            <a:chOff x="971167" y="2565022"/>
            <a:chExt cx="5192208" cy="9624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7E76C-35AB-4A30-81AF-39BF55B88167}"/>
                </a:ext>
              </a:extLst>
            </p:cNvPr>
            <p:cNvSpPr/>
            <p:nvPr/>
          </p:nvSpPr>
          <p:spPr>
            <a:xfrm>
              <a:off x="971167" y="2807516"/>
              <a:ext cx="5192208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951C1B-5D2C-43B1-AA7E-54FA9C260574}"/>
                </a:ext>
              </a:extLst>
            </p:cNvPr>
            <p:cNvSpPr txBox="1"/>
            <p:nvPr/>
          </p:nvSpPr>
          <p:spPr>
            <a:xfrm>
              <a:off x="2480921" y="2565022"/>
              <a:ext cx="231572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ts val="24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dirty="0"/>
                <a:t>Invest</a:t>
              </a:r>
              <a:r>
                <a:rPr lang="en-US" sz="1800" kern="1200" dirty="0"/>
                <a:t> $100 at</a:t>
              </a:r>
              <a:r>
                <a:rPr lang="en-US" sz="1800" dirty="0"/>
                <a:t> 10</a:t>
              </a:r>
              <a:r>
                <a:rPr lang="en-US" sz="1800" kern="1200" dirty="0"/>
                <a:t>% </a:t>
              </a:r>
              <a:r>
                <a:rPr lang="en-US" sz="1800" b="1" kern="1200" dirty="0"/>
                <a:t>annual simple </a:t>
              </a:r>
              <a:r>
                <a:rPr lang="en-US" sz="1800" kern="1200" dirty="0"/>
                <a:t>interest for 15 years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8B13EB-B4D2-47FB-A0EF-926C338DD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159" y="1556792"/>
            <a:ext cx="1773122" cy="2171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E18474-86B7-4A42-8A31-332E578BD430}"/>
              </a:ext>
            </a:extLst>
          </p:cNvPr>
          <p:cNvSpPr txBox="1"/>
          <p:nvPr/>
        </p:nvSpPr>
        <p:spPr>
          <a:xfrm>
            <a:off x="5332278" y="3906666"/>
            <a:ext cx="246874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8890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dirty="0"/>
              <a:t>Investing</a:t>
            </a:r>
            <a:r>
              <a:rPr lang="en-US" sz="1800" kern="1200" dirty="0"/>
              <a:t> $100 at</a:t>
            </a:r>
            <a:r>
              <a:rPr lang="en-US" sz="1800" dirty="0"/>
              <a:t> 5</a:t>
            </a:r>
            <a:r>
              <a:rPr lang="en-US" sz="1800" kern="1200" dirty="0"/>
              <a:t>% </a:t>
            </a:r>
            <a:r>
              <a:rPr lang="en-US" sz="1800" b="1" kern="1200" dirty="0"/>
              <a:t>monthly compound </a:t>
            </a:r>
            <a:r>
              <a:rPr lang="en-US" sz="1800" kern="1200" dirty="0"/>
              <a:t>interest for 15 years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9E460D-C459-4C32-9809-CE0D354BA771}"/>
              </a:ext>
            </a:extLst>
          </p:cNvPr>
          <p:cNvSpPr/>
          <p:nvPr/>
        </p:nvSpPr>
        <p:spPr bwMode="auto">
          <a:xfrm>
            <a:off x="732056" y="1397496"/>
            <a:ext cx="3816424" cy="39127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40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5954"/>
                </a:solidFill>
                <a:latin typeface="Open Sans" panose="020B0606030504020204" pitchFamily="34" charset="0"/>
              </a:rPr>
              <a:t>Compare Interest Rates on Investment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CC725F4-1FD9-4622-B0AB-13E34877C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594" y="1617510"/>
            <a:ext cx="1574816" cy="209775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9E475B8-4F14-4BB2-AD15-F35617DFE8D6}"/>
              </a:ext>
            </a:extLst>
          </p:cNvPr>
          <p:cNvGrpSpPr/>
          <p:nvPr/>
        </p:nvGrpSpPr>
        <p:grpSpPr>
          <a:xfrm>
            <a:off x="44164" y="3906666"/>
            <a:ext cx="5192208" cy="962494"/>
            <a:chOff x="971167" y="2565022"/>
            <a:chExt cx="5192208" cy="9624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77E76C-35AB-4A30-81AF-39BF55B88167}"/>
                </a:ext>
              </a:extLst>
            </p:cNvPr>
            <p:cNvSpPr/>
            <p:nvPr/>
          </p:nvSpPr>
          <p:spPr>
            <a:xfrm>
              <a:off x="971167" y="2807516"/>
              <a:ext cx="5192208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951C1B-5D2C-43B1-AA7E-54FA9C260574}"/>
                </a:ext>
              </a:extLst>
            </p:cNvPr>
            <p:cNvSpPr txBox="1"/>
            <p:nvPr/>
          </p:nvSpPr>
          <p:spPr>
            <a:xfrm>
              <a:off x="2480921" y="2565022"/>
              <a:ext cx="231572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ts val="24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dirty="0"/>
                <a:t>Invest</a:t>
              </a:r>
              <a:r>
                <a:rPr lang="en-US" sz="1800" kern="1200" dirty="0"/>
                <a:t> $100 at</a:t>
              </a:r>
              <a:r>
                <a:rPr lang="en-US" sz="1800" dirty="0"/>
                <a:t> 10</a:t>
              </a:r>
              <a:r>
                <a:rPr lang="en-US" sz="1800" kern="1200" dirty="0"/>
                <a:t>% </a:t>
              </a:r>
              <a:r>
                <a:rPr lang="en-US" sz="1800" b="1" kern="1200" dirty="0"/>
                <a:t>annual simple </a:t>
              </a:r>
              <a:r>
                <a:rPr lang="en-US" sz="1800" kern="1200" dirty="0"/>
                <a:t>interest for 15 years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8B13EB-B4D2-47FB-A0EF-926C338DD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159" y="1556792"/>
            <a:ext cx="1773122" cy="2171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E18474-86B7-4A42-8A31-332E578BD430}"/>
              </a:ext>
            </a:extLst>
          </p:cNvPr>
          <p:cNvSpPr txBox="1"/>
          <p:nvPr/>
        </p:nvSpPr>
        <p:spPr>
          <a:xfrm>
            <a:off x="5332278" y="3906666"/>
            <a:ext cx="246874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defTabSz="88900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dirty="0"/>
              <a:t>Investing</a:t>
            </a:r>
            <a:r>
              <a:rPr lang="en-US" sz="1800" kern="1200" dirty="0"/>
              <a:t> $100 at</a:t>
            </a:r>
            <a:r>
              <a:rPr lang="en-US" sz="1800" dirty="0"/>
              <a:t> 5</a:t>
            </a:r>
            <a:r>
              <a:rPr lang="en-US" sz="1800" kern="1200" dirty="0"/>
              <a:t>% </a:t>
            </a:r>
            <a:r>
              <a:rPr lang="en-US" sz="1800" b="1" kern="1200" dirty="0"/>
              <a:t>monthly compound </a:t>
            </a:r>
            <a:r>
              <a:rPr lang="en-US" sz="1800" kern="1200" dirty="0"/>
              <a:t>interest for 15 years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1B8EAB-E329-4B04-A71B-14A160E30044}"/>
              </a:ext>
            </a:extLst>
          </p:cNvPr>
          <p:cNvSpPr txBox="1"/>
          <p:nvPr/>
        </p:nvSpPr>
        <p:spPr>
          <a:xfrm>
            <a:off x="636375" y="525724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EA7123"/>
                </a:solidFill>
              </a:rPr>
              <a:t>Tricky! </a:t>
            </a:r>
            <a:r>
              <a:rPr lang="en-US" sz="1800" dirty="0"/>
              <a:t>Because the investment is only for 15 years, the annual simple interest rate of 10% is </a:t>
            </a:r>
            <a:r>
              <a:rPr lang="en-US" sz="1800" i="1" dirty="0"/>
              <a:t>actually</a:t>
            </a:r>
            <a:r>
              <a:rPr lang="en-US" sz="1800" dirty="0"/>
              <a:t> </a:t>
            </a:r>
            <a:r>
              <a:rPr lang="en-US" sz="1800" i="1" dirty="0"/>
              <a:t>higher</a:t>
            </a:r>
            <a:r>
              <a:rPr lang="en-US" sz="1800" dirty="0"/>
              <a:t> than the monthly compound rate of 5%. </a:t>
            </a:r>
            <a:endParaRPr lang="en-CA" sz="1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E09FD3-9263-4DD0-8ABF-B6F20F08B004}"/>
              </a:ext>
            </a:extLst>
          </p:cNvPr>
          <p:cNvSpPr/>
          <p:nvPr/>
        </p:nvSpPr>
        <p:spPr bwMode="auto">
          <a:xfrm>
            <a:off x="755576" y="1412776"/>
            <a:ext cx="3816424" cy="371921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7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385EC2-1520-4843-965D-C854469D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38" y="0"/>
            <a:ext cx="5802923" cy="6858000"/>
          </a:xfrm>
          <a:prstGeom prst="rect">
            <a:avLst/>
          </a:prstGeom>
        </p:spPr>
      </p:pic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defTabSz="121914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D9C9AF-0A56-4AF9-A060-54EF292BB7D6}"/>
              </a:ext>
            </a:extLst>
          </p:cNvPr>
          <p:cNvCxnSpPr>
            <a:cxnSpLocks/>
          </p:cNvCxnSpPr>
          <p:nvPr/>
        </p:nvCxnSpPr>
        <p:spPr bwMode="auto">
          <a:xfrm>
            <a:off x="4283968" y="1556792"/>
            <a:ext cx="0" cy="43564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A320F8-C413-44D1-A2D0-E555DD82863F}"/>
              </a:ext>
            </a:extLst>
          </p:cNvPr>
          <p:cNvSpPr txBox="1"/>
          <p:nvPr/>
        </p:nvSpPr>
        <p:spPr>
          <a:xfrm>
            <a:off x="4355976" y="4576437"/>
            <a:ext cx="22322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 year 15, your total investment is higher with 10% simple interest than 5% monthly compound interest</a:t>
            </a:r>
            <a:endParaRPr lang="en-CA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2BD909-1C12-415D-AA75-0CD540BEE840}"/>
              </a:ext>
            </a:extLst>
          </p:cNvPr>
          <p:cNvSpPr/>
          <p:nvPr/>
        </p:nvSpPr>
        <p:spPr bwMode="auto">
          <a:xfrm>
            <a:off x="4211960" y="4149080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B8004D-BD71-4CAB-B3E1-53B6081195B5}"/>
              </a:ext>
            </a:extLst>
          </p:cNvPr>
          <p:cNvSpPr/>
          <p:nvPr/>
        </p:nvSpPr>
        <p:spPr bwMode="auto">
          <a:xfrm>
            <a:off x="4211960" y="4437112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6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385EC2-1520-4843-965D-C854469D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38" y="0"/>
            <a:ext cx="5802923" cy="6858000"/>
          </a:xfrm>
          <a:prstGeom prst="rect">
            <a:avLst/>
          </a:prstGeom>
        </p:spPr>
      </p:pic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defTabSz="121914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F2A76F-EAE6-454C-B111-9D180859C2BD}"/>
              </a:ext>
            </a:extLst>
          </p:cNvPr>
          <p:cNvCxnSpPr>
            <a:cxnSpLocks/>
          </p:cNvCxnSpPr>
          <p:nvPr/>
        </p:nvCxnSpPr>
        <p:spPr bwMode="auto">
          <a:xfrm>
            <a:off x="5508102" y="1556792"/>
            <a:ext cx="0" cy="43564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6565D4C-FE08-4224-B47B-C8D6ECF07134}"/>
              </a:ext>
            </a:extLst>
          </p:cNvPr>
          <p:cNvSpPr/>
          <p:nvPr/>
        </p:nvSpPr>
        <p:spPr bwMode="auto">
          <a:xfrm>
            <a:off x="5436094" y="3434267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A1DD29-7FAE-4382-8838-97436A7663D8}"/>
              </a:ext>
            </a:extLst>
          </p:cNvPr>
          <p:cNvSpPr txBox="1"/>
          <p:nvPr/>
        </p:nvSpPr>
        <p:spPr>
          <a:xfrm>
            <a:off x="5700247" y="3612150"/>
            <a:ext cx="2232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 year 25, your total investment is the same with simple interest or compound interest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7637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/>
                <a:ea typeface="MS PGothic"/>
              </a:rPr>
              <a:t>A Special Note For Teachers</a:t>
            </a:r>
            <a:endParaRPr lang="en-US" altLang="en-US">
              <a:solidFill>
                <a:srgbClr val="005954"/>
              </a:solidFill>
              <a:latin typeface="Open Sans" panose="020B060603050402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AA7A99F-5A5E-4725-93BE-836BF9A3B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5040" y="1268412"/>
            <a:ext cx="5533920" cy="46914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385EC2-1520-4843-965D-C854469D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538" y="0"/>
            <a:ext cx="5802923" cy="6858000"/>
          </a:xfrm>
          <a:prstGeom prst="rect">
            <a:avLst/>
          </a:prstGeom>
        </p:spPr>
      </p:pic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defTabSz="121914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61EFD6-5ACA-4D94-B41C-457583751C7A}"/>
              </a:ext>
            </a:extLst>
          </p:cNvPr>
          <p:cNvCxnSpPr>
            <a:cxnSpLocks/>
          </p:cNvCxnSpPr>
          <p:nvPr/>
        </p:nvCxnSpPr>
        <p:spPr bwMode="auto">
          <a:xfrm flipH="1">
            <a:off x="6660232" y="1412776"/>
            <a:ext cx="19110" cy="45005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58EF397-EEA6-498E-A03A-A5F3A95BCA47}"/>
              </a:ext>
            </a:extLst>
          </p:cNvPr>
          <p:cNvSpPr/>
          <p:nvPr/>
        </p:nvSpPr>
        <p:spPr bwMode="auto">
          <a:xfrm>
            <a:off x="6607334" y="1944427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C68E18-1F94-4035-87EA-165688C34479}"/>
              </a:ext>
            </a:extLst>
          </p:cNvPr>
          <p:cNvSpPr/>
          <p:nvPr/>
        </p:nvSpPr>
        <p:spPr bwMode="auto">
          <a:xfrm>
            <a:off x="6607334" y="2764109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4FC3B4-C288-4566-BFB1-5BACB033AC50}"/>
              </a:ext>
            </a:extLst>
          </p:cNvPr>
          <p:cNvSpPr txBox="1"/>
          <p:nvPr/>
        </p:nvSpPr>
        <p:spPr>
          <a:xfrm>
            <a:off x="6816370" y="3284984"/>
            <a:ext cx="22322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After year 25, your total investment grows very fast with compound interest compared to simple interest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3373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005954"/>
                </a:solidFill>
                <a:latin typeface="Open Sans" panose="020B0606030504020204" pitchFamily="34" charset="0"/>
              </a:rPr>
              <a:t>Summary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848103" cy="4176713"/>
          </a:xfrm>
        </p:spPr>
        <p:txBody>
          <a:bodyPr/>
          <a:lstStyle/>
          <a:p>
            <a:pPr marL="0" indent="0" defTabSz="121914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For borrowing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debt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you tend to prefer: </a:t>
            </a:r>
          </a:p>
          <a:p>
            <a:pPr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lower interest rate </a:t>
            </a:r>
          </a:p>
          <a:p>
            <a:pPr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Simple interest</a:t>
            </a:r>
          </a:p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solidFill>
                  <a:srgbClr val="EA712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Because you </a:t>
            </a:r>
            <a:r>
              <a:rPr lang="en-US" sz="2000" b="1" i="1" dirty="0">
                <a:solidFill>
                  <a:srgbClr val="EA712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pay</a:t>
            </a:r>
            <a:r>
              <a:rPr lang="en-US" sz="2000" b="1" dirty="0">
                <a:solidFill>
                  <a:srgbClr val="EA712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interest!</a:t>
            </a:r>
          </a:p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For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investments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you tend to prefer:</a:t>
            </a:r>
          </a:p>
          <a:p>
            <a:pPr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 higher interest rate</a:t>
            </a:r>
          </a:p>
          <a:p>
            <a:pPr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Compound interest</a:t>
            </a:r>
          </a:p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dirty="0">
                <a:solidFill>
                  <a:srgbClr val="EA712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Because you </a:t>
            </a:r>
            <a:r>
              <a:rPr lang="en-US" sz="2000" b="1" i="1" dirty="0">
                <a:solidFill>
                  <a:srgbClr val="EA712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earn</a:t>
            </a:r>
            <a:r>
              <a:rPr lang="en-US" sz="2000" b="1" dirty="0">
                <a:solidFill>
                  <a:srgbClr val="EA7123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interest!</a:t>
            </a:r>
          </a:p>
          <a:p>
            <a:pPr marL="0" indent="0" defTabSz="121914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defTabSz="121914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186A5D-BF2A-419E-8C08-472A6070D60F}"/>
              </a:ext>
            </a:extLst>
          </p:cNvPr>
          <p:cNvSpPr txBox="1"/>
          <p:nvPr/>
        </p:nvSpPr>
        <p:spPr>
          <a:xfrm>
            <a:off x="611560" y="472514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as we saw, it also depends on the length of time.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56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Students will be able to…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5888E7-FC79-4AC9-B440-D2BEDB84BCF2}"/>
              </a:ext>
            </a:extLst>
          </p:cNvPr>
          <p:cNvSpPr txBox="1">
            <a:spLocks/>
          </p:cNvSpPr>
          <p:nvPr/>
        </p:nvSpPr>
        <p:spPr bwMode="auto">
          <a:xfrm>
            <a:off x="468313" y="1412875"/>
            <a:ext cx="79232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Visually identify the difference between simple and compound interest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Explain how simple and compound interest rates can affect their financial goals on investments and debt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Understand the components </a:t>
            </a:r>
            <a:r>
              <a:rPr lang="en-US" sz="20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 interest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rates, including the percentage, simple vs. compound, and the length of time</a:t>
            </a:r>
          </a:p>
          <a:p>
            <a:pPr marL="0" indent="0" eaLnBrk="1" hangingPunct="1">
              <a:buFontTx/>
              <a:buNone/>
            </a:pPr>
            <a:endParaRPr lang="en-US" altLang="en-US" sz="1800" kern="0" dirty="0"/>
          </a:p>
          <a:p>
            <a:pPr marL="0" indent="0" eaLnBrk="1" hangingPunct="1">
              <a:buFontTx/>
              <a:buNone/>
            </a:pPr>
            <a:r>
              <a:rPr lang="en-US" altLang="en-US" sz="1800" kern="0" dirty="0"/>
              <a:t> </a:t>
            </a:r>
          </a:p>
          <a:p>
            <a:pPr eaLnBrk="1" hangingPunct="1"/>
            <a:endParaRPr lang="en-US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58603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Interest on Investment and Debt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dirty="0"/>
              <a:t>Do you </a:t>
            </a:r>
            <a:r>
              <a:rPr lang="en-US" altLang="en-US" sz="2000" b="1" dirty="0"/>
              <a:t>pay</a:t>
            </a:r>
            <a:r>
              <a:rPr lang="en-US" altLang="en-US" sz="2000" dirty="0"/>
              <a:t> interest? </a:t>
            </a:r>
          </a:p>
          <a:p>
            <a:pPr marL="0" indent="0" eaLnBrk="1" hangingPunct="1">
              <a:buNone/>
            </a:pPr>
            <a:r>
              <a:rPr lang="en-US" altLang="en-US" sz="2000" dirty="0"/>
              <a:t>Or do you </a:t>
            </a:r>
            <a:r>
              <a:rPr lang="en-US" altLang="en-US" sz="2000" b="1" dirty="0"/>
              <a:t>earn</a:t>
            </a:r>
            <a:r>
              <a:rPr lang="en-US" altLang="en-US" sz="2000" dirty="0"/>
              <a:t> interest? Let’s watch the video to find out.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b="1" dirty="0"/>
              <a:t>Watch video: </a:t>
            </a:r>
            <a:r>
              <a:rPr lang="en-US" altLang="en-US" dirty="0"/>
              <a:t>Interest on Borrowing vs. Investing</a:t>
            </a:r>
          </a:p>
          <a:p>
            <a:pPr marL="0" indent="0" eaLnBrk="1" hangingPunct="1">
              <a:buNone/>
            </a:pPr>
            <a:r>
              <a:rPr lang="en-US" dirty="0">
                <a:hlinkClick r:id="rId3"/>
              </a:rPr>
              <a:t>Financial Literacy: Interest On Borrowing vs Investing – YouTube</a:t>
            </a:r>
            <a:r>
              <a:rPr lang="en-US" dirty="0"/>
              <a:t> 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Online Media 1" title="Financial Literacy: Interest On Borrowing vs  Investing">
            <a:hlinkClick r:id="" action="ppaction://media"/>
            <a:extLst>
              <a:ext uri="{FF2B5EF4-FFF2-40B4-BE49-F238E27FC236}">
                <a16:creationId xmlns:a16="http://schemas.microsoft.com/office/drawing/2014/main" id="{25B619D4-4085-4537-A366-61D75AA0A6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9792" y="3429352"/>
            <a:ext cx="4752528" cy="2685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Activity: Lender or Borrower?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lnSpc>
                <a:spcPts val="2160"/>
              </a:lnSpc>
              <a:buNone/>
            </a:pPr>
            <a:r>
              <a:rPr lang="en-US" altLang="en-US" b="1" dirty="0"/>
              <a:t>Situation A</a:t>
            </a:r>
          </a:p>
          <a:p>
            <a:pPr marL="0" indent="0" eaLnBrk="1" hangingPunct="1">
              <a:lnSpc>
                <a:spcPts val="2160"/>
              </a:lnSpc>
              <a:buNone/>
            </a:pPr>
            <a:r>
              <a:rPr lang="en-US" altLang="en-US" dirty="0"/>
              <a:t>Jose lends $10 to Abby. </a:t>
            </a:r>
          </a:p>
          <a:p>
            <a:pPr marL="0" indent="0" eaLnBrk="1" hangingPunct="1">
              <a:lnSpc>
                <a:spcPts val="2160"/>
              </a:lnSpc>
              <a:buNone/>
            </a:pPr>
            <a:endParaRPr lang="en-US" altLang="en-US" dirty="0"/>
          </a:p>
          <a:p>
            <a:pPr marL="0" indent="0" eaLnBrk="1" hangingPunct="1">
              <a:lnSpc>
                <a:spcPts val="2160"/>
              </a:lnSpc>
              <a:buNone/>
            </a:pPr>
            <a:r>
              <a:rPr lang="en-US" altLang="en-US" dirty="0"/>
              <a:t>Questions: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en-US" altLang="en-US" dirty="0"/>
              <a:t>Who is the lender?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en-US" altLang="en-US" dirty="0"/>
              <a:t>Who is the borrower?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en-US" altLang="en-US" dirty="0"/>
              <a:t>Who earns interest?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en-US" altLang="en-US" dirty="0"/>
              <a:t>Who pays interest?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9928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Activity: Lender or Borrower?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lnSpc>
                <a:spcPts val="2160"/>
              </a:lnSpc>
              <a:buNone/>
            </a:pPr>
            <a:r>
              <a:rPr lang="en-US" altLang="en-US" b="1" dirty="0"/>
              <a:t>Situation B</a:t>
            </a:r>
          </a:p>
          <a:p>
            <a:pPr marL="0" indent="0" eaLnBrk="1" hangingPunct="1">
              <a:lnSpc>
                <a:spcPts val="2160"/>
              </a:lnSpc>
              <a:buNone/>
            </a:pPr>
            <a:r>
              <a:rPr lang="en-US" altLang="en-US" dirty="0"/>
              <a:t>Danny borrows $20 from David. </a:t>
            </a:r>
          </a:p>
          <a:p>
            <a:pPr marL="0" indent="0" eaLnBrk="1" hangingPunct="1">
              <a:lnSpc>
                <a:spcPts val="2160"/>
              </a:lnSpc>
              <a:buNone/>
            </a:pPr>
            <a:endParaRPr lang="en-US" altLang="en-US" dirty="0"/>
          </a:p>
          <a:p>
            <a:pPr marL="0" indent="0" eaLnBrk="1" hangingPunct="1">
              <a:lnSpc>
                <a:spcPts val="2160"/>
              </a:lnSpc>
              <a:buNone/>
            </a:pPr>
            <a:r>
              <a:rPr lang="en-US" altLang="en-US" dirty="0"/>
              <a:t>Questions: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en-US" altLang="en-US" dirty="0"/>
              <a:t>Who is the lender?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en-US" altLang="en-US" dirty="0"/>
              <a:t>Who is the borrower?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en-US" altLang="en-US" dirty="0"/>
              <a:t>Who earns interest?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en-US" altLang="en-US" dirty="0"/>
              <a:t>Who pays interest?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1414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Activity: Lender or Borrower?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lnSpc>
                <a:spcPts val="2160"/>
              </a:lnSpc>
              <a:buNone/>
            </a:pPr>
            <a:r>
              <a:rPr lang="en-US" altLang="en-US" b="1" dirty="0"/>
              <a:t>Situation C</a:t>
            </a:r>
          </a:p>
          <a:p>
            <a:pPr marL="0" indent="0" eaLnBrk="1" hangingPunct="1">
              <a:lnSpc>
                <a:spcPts val="2160"/>
              </a:lnSpc>
              <a:buNone/>
            </a:pPr>
            <a:r>
              <a:rPr lang="en-US" altLang="en-US" dirty="0"/>
              <a:t>Amelia lends Jasmine $15.</a:t>
            </a:r>
          </a:p>
          <a:p>
            <a:pPr marL="0" indent="0" eaLnBrk="1" hangingPunct="1">
              <a:lnSpc>
                <a:spcPts val="2160"/>
              </a:lnSpc>
              <a:buNone/>
            </a:pPr>
            <a:endParaRPr lang="en-US" altLang="en-US" dirty="0"/>
          </a:p>
          <a:p>
            <a:pPr marL="0" indent="0" eaLnBrk="1" hangingPunct="1">
              <a:lnSpc>
                <a:spcPts val="2160"/>
              </a:lnSpc>
              <a:buNone/>
            </a:pPr>
            <a:r>
              <a:rPr lang="en-US" altLang="en-US" dirty="0"/>
              <a:t>Questions: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en-US" altLang="en-US" dirty="0"/>
              <a:t>Who is the lender?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en-US" altLang="en-US" dirty="0"/>
              <a:t>Who is the borrower?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en-US" altLang="en-US" dirty="0"/>
              <a:t>Who earns interest?</a:t>
            </a:r>
          </a:p>
          <a:p>
            <a:pPr eaLnBrk="1" hangingPunct="1">
              <a:lnSpc>
                <a:spcPts val="2160"/>
              </a:lnSpc>
              <a:buFont typeface="+mj-lt"/>
              <a:buAutoNum type="arabicParenR"/>
            </a:pPr>
            <a:r>
              <a:rPr lang="en-US" altLang="en-US" dirty="0"/>
              <a:t>Who pays interest?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654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Academic Language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en-CA" sz="2000" b="1" dirty="0"/>
              <a:t>Principal </a:t>
            </a:r>
            <a:r>
              <a:rPr lang="en-CA" sz="2000" dirty="0"/>
              <a:t>refers to the set amount of money borrowed or invested.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/>
              <a:t>Simple interest </a:t>
            </a:r>
            <a:r>
              <a:rPr lang="en-US" sz="2000" dirty="0"/>
              <a:t>is calculated based on the </a:t>
            </a:r>
            <a:r>
              <a:rPr lang="en-US" sz="2000" b="1" dirty="0"/>
              <a:t>principal</a:t>
            </a:r>
            <a:r>
              <a:rPr lang="en-US" sz="2000" dirty="0"/>
              <a:t> amount of debt or investment. 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sz="2000" b="1" dirty="0"/>
              <a:t>Compound interest</a:t>
            </a:r>
            <a:r>
              <a:rPr lang="en-US" altLang="en-US" sz="2000" dirty="0"/>
              <a:t> calculated based on the </a:t>
            </a:r>
            <a:r>
              <a:rPr lang="en-US" altLang="en-US" sz="2000" b="1" dirty="0"/>
              <a:t>principal</a:t>
            </a:r>
            <a:r>
              <a:rPr lang="en-US" altLang="en-US" sz="2000" dirty="0"/>
              <a:t> amount and the accumulated interest of debt and investment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CA" sz="2000" b="1" dirty="0"/>
              <a:t>Interest</a:t>
            </a:r>
            <a:r>
              <a:rPr lang="en-CA" sz="2000" dirty="0"/>
              <a:t> is the amount of money you are charged as a fee for borrowing debt, or the amount you earn for investing. 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101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5954"/>
                </a:solidFill>
                <a:latin typeface="Open Sans" panose="020B0606030504020204" pitchFamily="34" charset="0"/>
              </a:rPr>
              <a:t>Simple vs. Compound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9242-5902-4867-A0CA-ACF5129CA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>
                <a:hlinkClick r:id="rId3"/>
              </a:rPr>
              <a:t>https://www.youtube.com/watch?app=desktop&amp;v=wf91rEGw88Q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Online Media 3" title="Investopedia Video: Compound Interest Explained">
            <a:hlinkClick r:id="" action="ppaction://media"/>
            <a:extLst>
              <a:ext uri="{FF2B5EF4-FFF2-40B4-BE49-F238E27FC236}">
                <a16:creationId xmlns:a16="http://schemas.microsoft.com/office/drawing/2014/main" id="{8A23A6D7-1D7A-49DB-AF2D-5A97536573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4797" y="1717677"/>
            <a:ext cx="7704856" cy="43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0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f3cb47-7ddb-4c19-b7fa-7a0a8aba5842">
      <UserInfo>
        <DisplayName/>
        <AccountId xsi:nil="true"/>
        <AccountType/>
      </UserInfo>
    </SharedWithUsers>
    <TaxCatchAll xmlns="58f3cb47-7ddb-4c19-b7fa-7a0a8aba5842" xsi:nil="true"/>
    <lcf76f155ced4ddcb4097134ff3c332f xmlns="30b57f21-544d-4ccf-a224-cf4bd29a42a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36AF21ECD984DAE009D672589A92C" ma:contentTypeVersion="16" ma:contentTypeDescription="Create a new document." ma:contentTypeScope="" ma:versionID="2e60272f744566d631b97ccba38f4cb9">
  <xsd:schema xmlns:xsd="http://www.w3.org/2001/XMLSchema" xmlns:xs="http://www.w3.org/2001/XMLSchema" xmlns:p="http://schemas.microsoft.com/office/2006/metadata/properties" xmlns:ns2="30b57f21-544d-4ccf-a224-cf4bd29a42a3" xmlns:ns3="58f3cb47-7ddb-4c19-b7fa-7a0a8aba5842" targetNamespace="http://schemas.microsoft.com/office/2006/metadata/properties" ma:root="true" ma:fieldsID="7ed1a5f2217b9fbc1cc1d9e8e59b541e" ns2:_="" ns3:_="">
    <xsd:import namespace="30b57f21-544d-4ccf-a224-cf4bd29a42a3"/>
    <xsd:import namespace="58f3cb47-7ddb-4c19-b7fa-7a0a8aba5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57f21-544d-4ccf-a224-cf4bd29a4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4ff290c-aeff-4dbd-ad2e-2ebfab9861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3cb47-7ddb-4c19-b7fa-7a0a8aba584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dbdabb-e35b-47aa-a42e-66e0c01efd38}" ma:internalName="TaxCatchAll" ma:showField="CatchAllData" ma:web="58f3cb47-7ddb-4c19-b7fa-7a0a8aba5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3A5EA38-37C1-4151-A73D-857D7B0043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ABF76-BADC-4C69-B0E6-CD9F8E4572A9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f6493094-0435-4eae-a32c-76983131fc0f"/>
    <ds:schemaRef ds:uri="http://schemas.microsoft.com/office/infopath/2007/PartnerControls"/>
    <ds:schemaRef ds:uri="http://schemas.openxmlformats.org/package/2006/metadata/core-properties"/>
    <ds:schemaRef ds:uri="1bca0e2f-16d9-4d6a-8327-7fd70d55969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A37DE32-166D-46C8-B580-BFC1E9AFB8B1}"/>
</file>

<file path=customXml/itemProps4.xml><?xml version="1.0" encoding="utf-8"?>
<ds:datastoreItem xmlns:ds="http://schemas.openxmlformats.org/officeDocument/2006/customXml" ds:itemID="{16C6590A-747E-4865-82DA-B15F42952E12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On-screen Show (4:3)</PresentationFormat>
  <Paragraphs>99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Open Sans</vt:lpstr>
      <vt:lpstr>Blank Presentation</vt:lpstr>
      <vt:lpstr>Investments &amp; Debt</vt:lpstr>
      <vt:lpstr>A Special Note For Teachers</vt:lpstr>
      <vt:lpstr>Students will be able to…</vt:lpstr>
      <vt:lpstr>Interest on Investment and Debt</vt:lpstr>
      <vt:lpstr>Activity: Lender or Borrower?</vt:lpstr>
      <vt:lpstr>Activity: Lender or Borrower?</vt:lpstr>
      <vt:lpstr>Activity: Lender or Borrower?</vt:lpstr>
      <vt:lpstr>Academic Language</vt:lpstr>
      <vt:lpstr>Simple vs. Compound Interest</vt:lpstr>
      <vt:lpstr>Over a long period of time…</vt:lpstr>
      <vt:lpstr>It can work for or against you…</vt:lpstr>
      <vt:lpstr>Online digital tools</vt:lpstr>
      <vt:lpstr>Compare Interest Rates on Debt</vt:lpstr>
      <vt:lpstr>Compare Interest Rates on Debt</vt:lpstr>
      <vt:lpstr>Compare Interest Rates on Investment</vt:lpstr>
      <vt:lpstr>Compare Interest Rates on Investment</vt:lpstr>
      <vt:lpstr>Compare Interest Rates on Investment</vt:lpstr>
      <vt:lpstr>PowerPoint Presentation</vt:lpstr>
      <vt:lpstr>PowerPoint Presentation</vt:lpstr>
      <vt:lpstr>PowerPoint Presentation</vt:lpstr>
      <vt:lpstr>Summary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33</cp:revision>
  <dcterms:created xsi:type="dcterms:W3CDTF">2011-06-06T13:23:04Z</dcterms:created>
  <dcterms:modified xsi:type="dcterms:W3CDTF">2021-12-08T22:00:56Z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Shannon Stevens</vt:lpwstr>
  </property>
  <property fmtid="{D5CDD505-2E9C-101B-9397-08002B2CF9AE}" pid="3" name="Order">
    <vt:r8>935800</vt:r8>
  </property>
  <property fmtid="{D5CDD505-2E9C-101B-9397-08002B2CF9AE}" pid="4" name="display_urn:schemas-microsoft-com:office:office#Author">
    <vt:lpwstr>Shannon Stevens</vt:lpwstr>
  </property>
  <property fmtid="{D5CDD505-2E9C-101B-9397-08002B2CF9AE}" pid="5" name="ContentTypeId">
    <vt:lpwstr>0x010100FDD36AF21ECD984DAE009D672589A92C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emplateUrl">
    <vt:lpwstr/>
  </property>
  <property fmtid="{D5CDD505-2E9C-101B-9397-08002B2CF9AE}" pid="10" name="ComplianceAssetId">
    <vt:lpwstr/>
  </property>
</Properties>
</file>