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36"/>
  </p:notesMasterIdLst>
  <p:handoutMasterIdLst>
    <p:handoutMasterId r:id="rId37"/>
  </p:handoutMasterIdLst>
  <p:sldIdLst>
    <p:sldId id="353" r:id="rId6"/>
    <p:sldId id="354" r:id="rId7"/>
    <p:sldId id="392" r:id="rId8"/>
    <p:sldId id="355" r:id="rId9"/>
    <p:sldId id="361" r:id="rId10"/>
    <p:sldId id="356" r:id="rId11"/>
    <p:sldId id="357" r:id="rId12"/>
    <p:sldId id="401" r:id="rId13"/>
    <p:sldId id="394" r:id="rId14"/>
    <p:sldId id="406" r:id="rId15"/>
    <p:sldId id="409" r:id="rId16"/>
    <p:sldId id="410" r:id="rId17"/>
    <p:sldId id="411" r:id="rId18"/>
    <p:sldId id="417" r:id="rId19"/>
    <p:sldId id="412" r:id="rId20"/>
    <p:sldId id="402" r:id="rId21"/>
    <p:sldId id="414" r:id="rId22"/>
    <p:sldId id="415" r:id="rId23"/>
    <p:sldId id="416" r:id="rId24"/>
    <p:sldId id="418" r:id="rId25"/>
    <p:sldId id="419" r:id="rId26"/>
    <p:sldId id="405" r:id="rId27"/>
    <p:sldId id="421" r:id="rId28"/>
    <p:sldId id="420" r:id="rId29"/>
    <p:sldId id="407" r:id="rId30"/>
    <p:sldId id="396" r:id="rId31"/>
    <p:sldId id="423" r:id="rId32"/>
    <p:sldId id="424" r:id="rId33"/>
    <p:sldId id="425" r:id="rId34"/>
    <p:sldId id="426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QtpGuD8YTDEde1R/h633Yg==" hashData="VCSZa4XH6yn+2H1de52a88U3Ebkc91+YJbfiiWy63EhSDoxxDfUUqSREr2aOxu596djDD5rSRu7uOo11rSlx5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0D8"/>
    <a:srgbClr val="CF5B13"/>
    <a:srgbClr val="FFFF00"/>
    <a:srgbClr val="005954"/>
    <a:srgbClr val="003E38"/>
    <a:srgbClr val="B75011"/>
    <a:srgbClr val="EA7123"/>
    <a:srgbClr val="5C4A89"/>
    <a:srgbClr val="FDCE3A"/>
    <a:srgbClr val="98B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D492F-6646-4FF1-A860-AA6D13730DF9}" v="8573" dt="2023-03-08T16:46:23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387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microsoft.com/office/2018/10/relationships/authors" Target="author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90779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3182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57269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23946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4163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03046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7979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368384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237141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6186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50839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7847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91897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82270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78908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54543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2339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852785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63496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812217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43560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92534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55455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85439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43388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55123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3530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ofcanada.ca/rates/related/inflation-calculato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en/subjects-start/prices_and_price_indexes/consumer_price_indexe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n1/daily-quotidien/220509/g-b001-eng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0xDcqE-zNs?feature=oembed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s://www.statcan.gc.ca/en/sc/video/cpi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en/statistical-programs/document/2301_D68_V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t1/tbl1/en/tv.action?pid=1810000402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t1/tbl1/en/tv.action?pid=1810000402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m/macroeconomics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n1/pub/71-607-x/71-607-x2020cal-eng.htm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tatcan.gc.ca/en/subjects-start/prices_and_price_indexes/consumer_price_indexes/faq" TargetMode="External"/><Relationship Id="rId4" Type="http://schemas.openxmlformats.org/officeDocument/2006/relationships/hyperlink" Target="https://www150.statcan.gc.ca/n1/pub/71-607-x/71-607-x2018016-eng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i/index.as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qfKmJe3CK6E?feature=oembed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s://www.youtube.com/watch?v=qfKmJe3CK6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en/statistical-programs/document/2301_D68_V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Macroeconomics: </a:t>
            </a:r>
            <a:b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Consumer Price Index (CPI)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Grade 12+</a:t>
            </a:r>
          </a:p>
        </p:txBody>
      </p:sp>
    </p:spTree>
    <p:extLst>
      <p:ext uri="{BB962C8B-B14F-4D97-AF65-F5344CB8AC3E}">
        <p14:creationId xmlns:p14="http://schemas.microsoft.com/office/powerpoint/2010/main" val="382992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CPI and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600"/>
              </a:lnSpc>
              <a:buNone/>
            </a:pPr>
            <a:r>
              <a:rPr lang="en-US" altLang="en-US" sz="2000" b="1">
                <a:solidFill>
                  <a:srgbClr val="CF5B13"/>
                </a:solidFill>
                <a:sym typeface="Arial" panose="020B0604020202020204" pitchFamily="34" charset="0"/>
              </a:rPr>
              <a:t>Explore:</a:t>
            </a:r>
            <a:r>
              <a:rPr lang="en-US" altLang="en-US" sz="2000">
                <a:sym typeface="Arial" panose="020B0604020202020204" pitchFamily="34" charset="0"/>
              </a:rPr>
              <a:t> Find out the cost of a basket of goods many years ago compared with the same basket today: </a:t>
            </a:r>
            <a:r>
              <a:rPr lang="en-US" altLang="en-US" sz="2000">
                <a:sym typeface="Arial" panose="020B0604020202020204" pitchFamily="34" charset="0"/>
                <a:hlinkClick r:id="rId3"/>
              </a:rPr>
              <a:t>https://www.bankofcanada.ca/rates/related/inflation-calculator/</a:t>
            </a:r>
            <a:endParaRPr lang="en-US" altLang="en-US" sz="2000"/>
          </a:p>
          <a:p>
            <a:pPr marL="37465" indent="0">
              <a:lnSpc>
                <a:spcPts val="2400"/>
              </a:lnSpc>
              <a:buNone/>
            </a:pPr>
            <a:r>
              <a:rPr lang="en-US" altLang="en-US" sz="2000" i="1">
                <a:latin typeface="Arial" panose="020B0604020202020204" pitchFamily="34" charset="0"/>
                <a:cs typeface="Arial" panose="020B0604020202020204" pitchFamily="34" charset="0"/>
              </a:rPr>
              <a:t>(The instructions are on the link.) </a:t>
            </a:r>
          </a:p>
          <a:p>
            <a:pPr marL="37465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en-US" alt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 basket of goods and services a lot more expensive today? </a:t>
            </a:r>
          </a:p>
          <a:p>
            <a:pPr marL="37465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The difference in the price level is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inflation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7465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Let’s dig deeper to see what goods and services are in the CPI basket.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009699-C67A-DDB8-3993-695922C722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011" y="5025982"/>
            <a:ext cx="1963972" cy="12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5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>
                <a:solidFill>
                  <a:srgbClr val="093254"/>
                </a:solidFill>
              </a:rPr>
              <a:t>Components of the CPI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699422"/>
          </a:xfrm>
        </p:spPr>
        <p:txBody>
          <a:bodyPr lIns="68569" tIns="34275" rIns="68569" bIns="34275">
            <a:normAutofit/>
          </a:bodyPr>
          <a:lstStyle/>
          <a:p>
            <a:pPr marL="38100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The CPI includes </a:t>
            </a:r>
            <a:r>
              <a:rPr lang="en-US" sz="2000" b="1">
                <a:ea typeface="MS PGothic"/>
              </a:rPr>
              <a:t>8 major components</a:t>
            </a:r>
            <a:r>
              <a:rPr lang="en-US" sz="2000">
                <a:ea typeface="MS PGothic"/>
              </a:rPr>
              <a:t>:</a:t>
            </a: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5F325B-D924-1AF4-E646-3CC22914578B}"/>
              </a:ext>
            </a:extLst>
          </p:cNvPr>
          <p:cNvSpPr txBox="1"/>
          <p:nvPr/>
        </p:nvSpPr>
        <p:spPr>
          <a:xfrm>
            <a:off x="333103" y="2105604"/>
            <a:ext cx="8235544" cy="40684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ts val="2600"/>
              </a:lnSpc>
              <a:buAutoNum type="arabicPeriod"/>
            </a:pPr>
            <a:r>
              <a:rPr lang="en-US" sz="2000">
                <a:latin typeface="Arial"/>
                <a:ea typeface="MS PGothic"/>
                <a:cs typeface="Arial"/>
              </a:rPr>
              <a:t>Food </a:t>
            </a:r>
            <a:endParaRPr lang="en-US" sz="2000"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/>
            </a:pPr>
            <a:r>
              <a:rPr lang="en-US" sz="2000">
                <a:latin typeface="Arial"/>
                <a:ea typeface="MS PGothic"/>
                <a:cs typeface="Arial"/>
              </a:rPr>
              <a:t>Shelter </a:t>
            </a:r>
            <a:endParaRPr lang="en-US" sz="2000"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/>
            </a:pPr>
            <a:r>
              <a:rPr lang="en-US" sz="2000">
                <a:latin typeface="Arial"/>
                <a:ea typeface="MS PGothic"/>
                <a:cs typeface="Arial"/>
              </a:rPr>
              <a:t>Household operations, furnishings and equipment </a:t>
            </a:r>
            <a:endParaRPr lang="en-US" sz="2000">
              <a:cs typeface="Arial"/>
            </a:endParaRPr>
          </a:p>
          <a:p>
            <a:pPr marL="457200" indent="-457200">
              <a:lnSpc>
                <a:spcPts val="2600"/>
              </a:lnSpc>
              <a:buAutoNum type="arabicPeriod"/>
            </a:pPr>
            <a:r>
              <a:rPr lang="en-US" sz="2000">
                <a:latin typeface="Arial"/>
                <a:ea typeface="MS PGothic"/>
                <a:cs typeface="Arial"/>
              </a:rPr>
              <a:t>Clothing and footwear </a:t>
            </a:r>
          </a:p>
          <a:p>
            <a:pPr marL="457200" indent="-457200">
              <a:lnSpc>
                <a:spcPts val="2600"/>
              </a:lnSpc>
              <a:buFont typeface="+mj-lt"/>
              <a:buAutoNum type="arabicPeriod" startAt="5"/>
            </a:pPr>
            <a:r>
              <a:rPr lang="en-US" sz="2000">
                <a:latin typeface="Arial"/>
                <a:ea typeface="MS PGothic"/>
                <a:cs typeface="Arial"/>
              </a:rPr>
              <a:t>Transportation</a:t>
            </a:r>
            <a:endParaRPr lang="en-US" sz="2000">
              <a:cs typeface="Arial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r>
              <a:rPr lang="en-US" sz="2000">
                <a:latin typeface="Arial"/>
                <a:ea typeface="MS PGothic"/>
                <a:cs typeface="Arial"/>
              </a:rPr>
              <a:t>Health and personal care </a:t>
            </a:r>
            <a:endParaRPr lang="en-US" sz="2000">
              <a:latin typeface="Arial"/>
              <a:ea typeface="MS PGothic"/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r>
              <a:rPr lang="en-US" sz="2000">
                <a:latin typeface="Arial"/>
                <a:ea typeface="MS PGothic"/>
                <a:cs typeface="Arial"/>
              </a:rPr>
              <a:t>Recreation, education and reading  </a:t>
            </a:r>
            <a:endParaRPr lang="en-US" sz="2000">
              <a:latin typeface="Arial"/>
              <a:ea typeface="MS PGothic"/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r>
              <a:rPr lang="en-US" sz="2000">
                <a:latin typeface="Arial"/>
                <a:ea typeface="MS PGothic"/>
                <a:cs typeface="Arial"/>
              </a:rPr>
              <a:t>Alcoholic beverages, tobacco products and recreational cannabis</a:t>
            </a:r>
          </a:p>
          <a:p>
            <a:pPr>
              <a:lnSpc>
                <a:spcPts val="2600"/>
              </a:lnSpc>
            </a:pPr>
            <a:r>
              <a:rPr lang="en-US" sz="1800">
                <a:latin typeface="Arial"/>
                <a:ea typeface="MS PGothic"/>
                <a:cs typeface="Arial"/>
              </a:rPr>
              <a:t>Source: </a:t>
            </a:r>
            <a:r>
              <a:rPr lang="en-US" sz="1800">
                <a:solidFill>
                  <a:srgbClr val="00BFDF"/>
                </a:solidFill>
                <a:latin typeface="Arial"/>
                <a:ea typeface="MS PGothic"/>
                <a:cs typeface="Arial"/>
                <a:hlinkClick r:id="rId3"/>
              </a:rPr>
              <a:t>Consumer price index portal (statcan.gc.ca)</a:t>
            </a:r>
            <a:r>
              <a:rPr lang="en-US" sz="1800">
                <a:latin typeface="Arial"/>
                <a:ea typeface="MS PGothic"/>
                <a:cs typeface="Arial"/>
                <a:hlinkClick r:id="rId3"/>
              </a:rPr>
              <a:t> </a:t>
            </a:r>
            <a:endParaRPr lang="en-US" sz="1800">
              <a:latin typeface="Arial"/>
              <a:ea typeface="MS PGothic"/>
              <a:cs typeface="Arial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endParaRPr lang="en-US" sz="2000">
              <a:latin typeface="Arial"/>
              <a:ea typeface="MS PGothic"/>
              <a:cs typeface="Arial"/>
            </a:endParaRPr>
          </a:p>
          <a:p>
            <a:pPr>
              <a:lnSpc>
                <a:spcPts val="2600"/>
              </a:lnSpc>
            </a:pPr>
            <a:r>
              <a:rPr lang="en-US" sz="2000" b="1">
                <a:solidFill>
                  <a:srgbClr val="CF5B13"/>
                </a:solidFill>
                <a:latin typeface="Arial"/>
                <a:ea typeface="MS PGothic"/>
                <a:cs typeface="Arial"/>
              </a:rPr>
              <a:t>Discuss:</a:t>
            </a:r>
            <a:r>
              <a:rPr lang="en-US" sz="2000">
                <a:latin typeface="Arial"/>
                <a:ea typeface="MS PGothic"/>
                <a:cs typeface="Arial"/>
              </a:rPr>
              <a:t> Out of these 8 components, what do you spend the most money on?  </a:t>
            </a:r>
            <a:endParaRPr lang="en-US" sz="20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193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>
                <a:solidFill>
                  <a:srgbClr val="093254"/>
                </a:solidFill>
              </a:rPr>
              <a:t>Components of the CPI: Weightings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100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In the video we watched, the government finds that an average Canadian spends more money on gas and milk. So, the CPI assigns heavier weights to those items.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Components that make up a </a:t>
            </a:r>
            <a:r>
              <a:rPr lang="en-US" sz="2000">
                <a:solidFill>
                  <a:srgbClr val="CF5B13"/>
                </a:solidFill>
                <a:ea typeface="MS PGothic"/>
              </a:rPr>
              <a:t>larger portion</a:t>
            </a:r>
            <a:r>
              <a:rPr lang="en-US" sz="2000">
                <a:ea typeface="MS PGothic"/>
              </a:rPr>
              <a:t> of a typical person's spending have a </a:t>
            </a:r>
            <a:r>
              <a:rPr lang="en-US" sz="2000">
                <a:solidFill>
                  <a:srgbClr val="CF5B13"/>
                </a:solidFill>
                <a:ea typeface="MS PGothic"/>
              </a:rPr>
              <a:t>heavier weight</a:t>
            </a:r>
            <a:r>
              <a:rPr lang="en-US" sz="2000">
                <a:ea typeface="MS PGothic"/>
              </a:rPr>
              <a:t>. It takes up a larger part of the CPI.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Components that make up a </a:t>
            </a:r>
            <a:r>
              <a:rPr lang="en-US" sz="2000">
                <a:solidFill>
                  <a:srgbClr val="CF5B13"/>
                </a:solidFill>
                <a:ea typeface="MS PGothic"/>
              </a:rPr>
              <a:t>smaller portion </a:t>
            </a:r>
            <a:r>
              <a:rPr lang="en-US" sz="2000">
                <a:ea typeface="MS PGothic"/>
              </a:rPr>
              <a:t>of a typical person’s spending have a </a:t>
            </a:r>
            <a:r>
              <a:rPr lang="en-US" sz="2000">
                <a:solidFill>
                  <a:srgbClr val="CF5B13"/>
                </a:solidFill>
                <a:ea typeface="MS PGothic"/>
              </a:rPr>
              <a:t>lighter weight</a:t>
            </a:r>
            <a:r>
              <a:rPr lang="en-US" sz="2000">
                <a:ea typeface="MS PGothic"/>
              </a:rPr>
              <a:t>. It takes up a smaller part of the CPI.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Go to this link and see the basket weights: </a:t>
            </a:r>
            <a:r>
              <a:rPr lang="en-US" sz="2000">
                <a:ea typeface="MS PGothic"/>
                <a:hlinkClick r:id="rId3"/>
              </a:rPr>
              <a:t>Official Consumer Price Index (CPI) basket weights and monthly adjusted consumer expenditure basket weights (statcan.gc.ca)</a:t>
            </a: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>
                <a:solidFill>
                  <a:srgbClr val="093254"/>
                </a:solidFill>
              </a:rPr>
              <a:t>Pause and Discuss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What is the weight for shelter (housing) in the CPI?</a:t>
            </a:r>
          </a:p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What about transportation?</a:t>
            </a:r>
          </a:p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What about food?</a:t>
            </a:r>
          </a:p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What is the component with the lightest weight in the CPI?</a:t>
            </a: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495300" indent="-457200">
              <a:lnSpc>
                <a:spcPts val="24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In your opinion, does the weighting represent how you spend money? Why or why not?</a:t>
            </a:r>
          </a:p>
          <a:p>
            <a:pPr marL="495300" indent="-457200">
              <a:lnSpc>
                <a:spcPts val="24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>
                <a:solidFill>
                  <a:schemeClr val="tx1"/>
                </a:solidFill>
                <a:ea typeface="MS PGothic"/>
              </a:rPr>
              <a:t>In your opinion, which component(s) should have a heavier weight in the CPI?</a:t>
            </a:r>
          </a:p>
          <a:p>
            <a:pPr marL="495300" indent="-457200">
              <a:lnSpc>
                <a:spcPts val="24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Which component(s) should have a lighter weight?</a:t>
            </a: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0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CPI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345915"/>
            <a:ext cx="8639175" cy="5277522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>
                <a:ea typeface="MS PGothic"/>
              </a:rPr>
              <a:t>This video explains how people experience inflation differently: </a:t>
            </a:r>
            <a:r>
              <a:rPr lang="en-US" sz="2000">
                <a:ea typeface="MS PGothic"/>
                <a:hlinkClick r:id="rId4"/>
              </a:rPr>
              <a:t>https://www.statcan.gc.ca/en/sc/video/cpi2</a:t>
            </a: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Online Media 1" title="The Consumer Price Index and Your Experience of Price Change">
            <a:hlinkClick r:id="" action="ppaction://media"/>
            <a:extLst>
              <a:ext uri="{FF2B5EF4-FFF2-40B4-BE49-F238E27FC236}">
                <a16:creationId xmlns:a16="http://schemas.microsoft.com/office/drawing/2014/main" id="{2D2FD70D-33D9-44C4-AB6E-E68DD10318D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35644" y="2177150"/>
            <a:ext cx="7869535" cy="444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>
                <a:solidFill>
                  <a:srgbClr val="093254"/>
                </a:solidFill>
              </a:rPr>
              <a:t>Representative Products of the CPI 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Each </a:t>
            </a:r>
            <a:r>
              <a:rPr lang="en-US" sz="2000" b="1">
                <a:ea typeface="MS PGothic"/>
              </a:rPr>
              <a:t>component</a:t>
            </a:r>
            <a:r>
              <a:rPr lang="en-US" sz="2000">
                <a:ea typeface="MS PGothic"/>
              </a:rPr>
              <a:t> is made up of many </a:t>
            </a:r>
            <a:r>
              <a:rPr lang="en-US" sz="2000" b="1">
                <a:ea typeface="MS PGothic"/>
              </a:rPr>
              <a:t>representative products </a:t>
            </a:r>
            <a:r>
              <a:rPr lang="en-US" sz="2000">
                <a:ea typeface="MS PGothic"/>
              </a:rPr>
              <a:t>used by people across Canada.</a:t>
            </a:r>
          </a:p>
          <a:p>
            <a:pPr marL="37465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en-US" sz="2000" i="1">
                <a:ea typeface="MS PGothic"/>
              </a:rPr>
              <a:t>For example: </a:t>
            </a:r>
          </a:p>
          <a:p>
            <a:pPr marL="380365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Ø"/>
            </a:pPr>
            <a:r>
              <a:rPr lang="en-US" sz="2000" i="1">
                <a:ea typeface="MS PGothic"/>
              </a:rPr>
              <a:t>Food </a:t>
            </a:r>
          </a:p>
          <a:p>
            <a:pPr marL="723247" lvl="1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i="1">
                <a:ea typeface="MS PGothic"/>
              </a:rPr>
              <a:t>Butter</a:t>
            </a:r>
          </a:p>
          <a:p>
            <a:pPr marL="723247" lvl="1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i="1">
                <a:ea typeface="MS PGothic"/>
              </a:rPr>
              <a:t>Strawberry jam</a:t>
            </a:r>
          </a:p>
          <a:p>
            <a:pPr marL="723247" lvl="1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i="1">
                <a:ea typeface="MS PGothic"/>
              </a:rPr>
              <a:t>Sugar</a:t>
            </a: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>
                <a:ea typeface="MS PGothic"/>
              </a:rPr>
              <a:t>Look at the representative products included in the CPI: </a:t>
            </a:r>
            <a:r>
              <a:rPr lang="en-US" sz="2000">
                <a:ea typeface="MS PGothic"/>
                <a:hlinkClick r:id="rId3"/>
              </a:rPr>
              <a:t>Representative Products of the CPI</a:t>
            </a: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>
                <a:ea typeface="MS PGothic"/>
              </a:rPr>
              <a:t>Then, answer the discussion questions on the next slide. </a:t>
            </a:r>
            <a:br>
              <a:rPr lang="en-US" sz="2000">
                <a:ea typeface="MS PGothic"/>
              </a:rPr>
            </a:b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678916A6-9E65-622F-BA9B-F9F65790F7FD}"/>
              </a:ext>
            </a:extLst>
          </p:cNvPr>
          <p:cNvSpPr/>
          <p:nvPr/>
        </p:nvSpPr>
        <p:spPr>
          <a:xfrm>
            <a:off x="2743200" y="3524034"/>
            <a:ext cx="359595" cy="952678"/>
          </a:xfrm>
          <a:prstGeom prst="rightBrac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886364-D884-8BBA-F051-6A5676A53AE6}"/>
              </a:ext>
            </a:extLst>
          </p:cNvPr>
          <p:cNvSpPr txBox="1"/>
          <p:nvPr/>
        </p:nvSpPr>
        <p:spPr>
          <a:xfrm>
            <a:off x="3272318" y="3800318"/>
            <a:ext cx="3303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/>
              <a:t>Representative Products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6C196F0-497C-AD6A-4F04-9E91CE1D5776}"/>
              </a:ext>
            </a:extLst>
          </p:cNvPr>
          <p:cNvCxnSpPr/>
          <p:nvPr/>
        </p:nvCxnSpPr>
        <p:spPr>
          <a:xfrm>
            <a:off x="1500027" y="3267179"/>
            <a:ext cx="1602768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D66CF40-924F-5F67-40C8-9BA49DA860B0}"/>
              </a:ext>
            </a:extLst>
          </p:cNvPr>
          <p:cNvSpPr txBox="1"/>
          <p:nvPr/>
        </p:nvSpPr>
        <p:spPr>
          <a:xfrm>
            <a:off x="3272318" y="3067124"/>
            <a:ext cx="3303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/>
              <a:t>Component</a:t>
            </a:r>
          </a:p>
        </p:txBody>
      </p:sp>
    </p:spTree>
    <p:extLst>
      <p:ext uri="{BB962C8B-B14F-4D97-AF65-F5344CB8AC3E}">
        <p14:creationId xmlns:p14="http://schemas.microsoft.com/office/powerpoint/2010/main" val="43797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 and Discuss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What are the goods and services included in the current CPI? Write down some of the representative products that </a:t>
            </a:r>
            <a:r>
              <a:rPr lang="en-US" sz="2000" i="1">
                <a:ea typeface="MS PGothic"/>
              </a:rPr>
              <a:t>you</a:t>
            </a:r>
            <a:r>
              <a:rPr lang="en-US" sz="2000">
                <a:ea typeface="MS PGothic"/>
              </a:rPr>
              <a:t> and </a:t>
            </a:r>
            <a:r>
              <a:rPr lang="en-US" sz="2000" i="1">
                <a:ea typeface="MS PGothic"/>
              </a:rPr>
              <a:t>your household </a:t>
            </a:r>
            <a:r>
              <a:rPr lang="en-US" sz="2000">
                <a:ea typeface="MS PGothic"/>
              </a:rPr>
              <a:t>purchase regularly.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How often does the CPI change the basket? Do you know which products they changed?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What are some of the products that you </a:t>
            </a:r>
            <a:r>
              <a:rPr lang="en-US" sz="2000" i="1">
                <a:ea typeface="MS PGothic"/>
              </a:rPr>
              <a:t>do not </a:t>
            </a:r>
            <a:r>
              <a:rPr lang="en-US" sz="2000">
                <a:ea typeface="MS PGothic"/>
              </a:rPr>
              <a:t>buy regularly? Write these down.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Do you feel the CPI is a good representation of </a:t>
            </a:r>
            <a:r>
              <a:rPr lang="en-US" sz="2000" i="1">
                <a:ea typeface="MS PGothic"/>
              </a:rPr>
              <a:t>your</a:t>
            </a:r>
            <a:r>
              <a:rPr lang="en-US" sz="2000">
                <a:ea typeface="MS PGothic"/>
              </a:rPr>
              <a:t> own shopping habits? Why or why not?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>
                <a:ea typeface="MS PGothic"/>
              </a:rPr>
              <a:t>Do you think the CPI is a good representation of </a:t>
            </a:r>
            <a:r>
              <a:rPr lang="en-US" sz="2000" i="1">
                <a:ea typeface="MS PGothic"/>
              </a:rPr>
              <a:t>all Canadian’s </a:t>
            </a:r>
            <a:r>
              <a:rPr lang="en-US" sz="2000">
                <a:ea typeface="MS PGothic"/>
              </a:rPr>
              <a:t>purchasing habits? Why or why not?</a:t>
            </a:r>
            <a:endParaRPr lang="en-US" sz="2000"/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21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CPI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>
                <a:ea typeface="MS PGothic"/>
              </a:rPr>
              <a:t>Of course, Canadians living in different regions shop differently. </a:t>
            </a: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>
                <a:ea typeface="MS PGothic"/>
              </a:rPr>
              <a:t>Statistics Canada creates regional CPIs to better match people’s spending habits across the country. </a:t>
            </a: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>
                <a:ea typeface="MS PGothic"/>
              </a:rPr>
              <a:t>Regional CPIs measure inflation across various Canadian regions and cities.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>
                <a:solidFill>
                  <a:srgbClr val="CF5B13"/>
                </a:solidFill>
                <a:ea typeface="MS PGothic"/>
              </a:rPr>
              <a:t>Explore: </a:t>
            </a:r>
            <a:r>
              <a:rPr lang="en-US" sz="2000">
                <a:ea typeface="MS PGothic"/>
              </a:rPr>
              <a:t>Research “regional CPI Canada” online for the most recent data. Or click on this link: </a:t>
            </a:r>
            <a:r>
              <a:rPr lang="en-US" sz="2000">
                <a:ea typeface="MS PGothic"/>
                <a:hlinkClick r:id="rId3"/>
              </a:rPr>
              <a:t>Consumer Price Index by geography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CPI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After clicking the link, you may see something like this:</a:t>
            </a: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C4C318-7CEC-69E5-138B-3F384C2FF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8" y="3282324"/>
            <a:ext cx="9144000" cy="97742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C675A3C-40A1-A3BD-2D24-D8646325A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523195" flipV="1">
            <a:off x="3561529" y="4575222"/>
            <a:ext cx="792723" cy="3246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0B32CC-5E79-D6EE-0816-A2F0A6EBF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63711" flipH="1" flipV="1">
            <a:off x="5950515" y="4572422"/>
            <a:ext cx="810248" cy="33183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04B08A6-9140-9876-E972-F5A2F4C8A538}"/>
              </a:ext>
            </a:extLst>
          </p:cNvPr>
          <p:cNvSpPr/>
          <p:nvPr/>
        </p:nvSpPr>
        <p:spPr>
          <a:xfrm>
            <a:off x="5631973" y="4019828"/>
            <a:ext cx="1042418" cy="30026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B73F3B-E30C-E3D1-9C1C-8C2032456B43}"/>
              </a:ext>
            </a:extLst>
          </p:cNvPr>
          <p:cNvSpPr/>
          <p:nvPr/>
        </p:nvSpPr>
        <p:spPr>
          <a:xfrm>
            <a:off x="3045960" y="4019828"/>
            <a:ext cx="1042418" cy="30026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C40CD6-4D57-E05B-41B3-120E7939E5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785062">
            <a:off x="3186052" y="2717655"/>
            <a:ext cx="747955" cy="3217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1568B47-13F8-D66D-28DB-7FAA8669E0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053058" flipH="1">
            <a:off x="5720929" y="2720510"/>
            <a:ext cx="747955" cy="3217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359799-58F2-62D6-FC33-9056333EC0C7}"/>
              </a:ext>
            </a:extLst>
          </p:cNvPr>
          <p:cNvSpPr txBox="1"/>
          <p:nvPr/>
        </p:nvSpPr>
        <p:spPr>
          <a:xfrm>
            <a:off x="3768176" y="2030638"/>
            <a:ext cx="214027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1600"/>
              <a:t>Comparing the same month year-to-year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DF9A18-F9DD-8452-92CF-DA842D32F9FE}"/>
              </a:ext>
            </a:extLst>
          </p:cNvPr>
          <p:cNvSpPr txBox="1"/>
          <p:nvPr/>
        </p:nvSpPr>
        <p:spPr>
          <a:xfrm>
            <a:off x="3957891" y="5051029"/>
            <a:ext cx="231382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1600"/>
              <a:t>Consumer Price Index number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15950A-293F-5230-574B-D2D0882BFDA4}"/>
              </a:ext>
            </a:extLst>
          </p:cNvPr>
          <p:cNvSpPr/>
          <p:nvPr/>
        </p:nvSpPr>
        <p:spPr>
          <a:xfrm>
            <a:off x="7380994" y="4019829"/>
            <a:ext cx="552514" cy="293696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81733E-F96F-1364-B618-F1765939E05F}"/>
              </a:ext>
            </a:extLst>
          </p:cNvPr>
          <p:cNvSpPr/>
          <p:nvPr/>
        </p:nvSpPr>
        <p:spPr>
          <a:xfrm>
            <a:off x="8643067" y="4016823"/>
            <a:ext cx="476503" cy="314744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70DA81A-BB33-6761-52B3-A61DD1A3C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63711" flipH="1" flipV="1">
            <a:off x="7296959" y="4589720"/>
            <a:ext cx="793646" cy="3250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A8C016-59B7-C821-6BAD-6CF8654338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63711" flipH="1" flipV="1">
            <a:off x="8402054" y="4603600"/>
            <a:ext cx="792723" cy="32465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8C4927-C887-1452-C09A-766AD37E2103}"/>
              </a:ext>
            </a:extLst>
          </p:cNvPr>
          <p:cNvSpPr txBox="1"/>
          <p:nvPr/>
        </p:nvSpPr>
        <p:spPr>
          <a:xfrm>
            <a:off x="7175768" y="5051029"/>
            <a:ext cx="1706683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1600"/>
              <a:t>Rates of inflation</a:t>
            </a:r>
          </a:p>
        </p:txBody>
      </p:sp>
    </p:spTree>
    <p:extLst>
      <p:ext uri="{BB962C8B-B14F-4D97-AF65-F5344CB8AC3E}">
        <p14:creationId xmlns:p14="http://schemas.microsoft.com/office/powerpoint/2010/main" val="129057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  <p:bldP spid="19" grpId="0" animBg="1"/>
      <p:bldP spid="20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CPI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FD9AA6-06EB-DAB9-E53C-E9CA90173DE2}"/>
              </a:ext>
            </a:extLst>
          </p:cNvPr>
          <p:cNvSpPr/>
          <p:nvPr/>
        </p:nvSpPr>
        <p:spPr>
          <a:xfrm>
            <a:off x="2667000" y="2355850"/>
            <a:ext cx="57785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531E0B-8883-6A77-B2C3-B4FBE94F326D}"/>
              </a:ext>
            </a:extLst>
          </p:cNvPr>
          <p:cNvSpPr/>
          <p:nvPr/>
        </p:nvSpPr>
        <p:spPr>
          <a:xfrm>
            <a:off x="3913200" y="3027346"/>
            <a:ext cx="76200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B719C1-6DF4-FEF6-C7DF-6CA093AA5FA6}"/>
              </a:ext>
            </a:extLst>
          </p:cNvPr>
          <p:cNvSpPr/>
          <p:nvPr/>
        </p:nvSpPr>
        <p:spPr>
          <a:xfrm>
            <a:off x="2686050" y="3872519"/>
            <a:ext cx="41910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B7A3E1-D559-6C65-3D99-C51DEBA65CC2}"/>
              </a:ext>
            </a:extLst>
          </p:cNvPr>
          <p:cNvSpPr/>
          <p:nvPr/>
        </p:nvSpPr>
        <p:spPr>
          <a:xfrm>
            <a:off x="3540819" y="4559300"/>
            <a:ext cx="66675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Google Shape;66;p1">
                <a:extLst>
                  <a:ext uri="{FF2B5EF4-FFF2-40B4-BE49-F238E27FC236}">
                    <a16:creationId xmlns:a16="http://schemas.microsoft.com/office/drawing/2014/main" id="{BB316B30-4DA0-2BF0-87FE-4728E5639AAF}"/>
                  </a:ext>
                </a:extLst>
              </p:cNvPr>
              <p:cNvSpPr txBox="1">
                <a:spLocks noGrp="1" noChangeArrowheads="1"/>
              </p:cNvSpPr>
              <p:nvPr>
                <p:ph type="body" idx="1"/>
              </p:nvPr>
            </p:nvSpPr>
            <p:spPr>
              <a:xfrm>
                <a:off x="250825" y="1458151"/>
                <a:ext cx="8639175" cy="5165286"/>
              </a:xfrm>
            </p:spPr>
            <p:txBody>
              <a:bodyPr lIns="68569" tIns="34275" rIns="68569" bIns="34275">
                <a:normAutofit/>
              </a:bodyPr>
              <a:lstStyle/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rPr>
                  <a:t>The baseline average of an index is always 100.</a:t>
                </a: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rPr>
                  <a:t>If an index number is 200, it is twice the average.</a:t>
                </a: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endParaRPr lang="en-US" altLang="en-US" sz="2000" i="1">
                  <a:latin typeface="Cambria Math" panose="02040503050406030204" pitchFamily="18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200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100</m:t>
                          </m:r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=2=200%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𝑜𝑓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𝑡h𝑒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𝑏𝑎𝑠𝑒𝑙𝑖𝑛𝑒</m:t>
                      </m:r>
                    </m:oMath>
                  </m:oMathPara>
                </a14:m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rPr>
                  <a:t>If an index number is 50, it is half the average.</a:t>
                </a: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50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100</m:t>
                          </m:r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=0.5=50%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𝑜𝑓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𝑡h𝑒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𝑏𝑎𝑠𝑒𝑙𝑖𝑛𝑒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𝑎𝑣𝑒𝑟𝑎𝑔𝑒</m:t>
                      </m:r>
                    </m:oMath>
                  </m:oMathPara>
                </a14:m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 eaLnBrk="1" hangingPunct="1"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buNone/>
                </a:pPr>
                <a:endParaRPr lang="en-US" altLang="en-US" sz="28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146" name="Google Shape;66;p1">
                <a:extLst>
                  <a:ext uri="{FF2B5EF4-FFF2-40B4-BE49-F238E27FC236}">
                    <a16:creationId xmlns:a16="http://schemas.microsoft.com/office/drawing/2014/main" id="{BB316B30-4DA0-2BF0-87FE-4728E5639AAF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0825" y="1458151"/>
                <a:ext cx="8639175" cy="5165286"/>
              </a:xfrm>
              <a:blipFill>
                <a:blip r:embed="rId3"/>
                <a:stretch>
                  <a:fillRect l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8A2308A-6F41-22D3-A741-9AAA566E232E}"/>
              </a:ext>
            </a:extLst>
          </p:cNvPr>
          <p:cNvSpPr txBox="1"/>
          <p:nvPr/>
        </p:nvSpPr>
        <p:spPr>
          <a:xfrm>
            <a:off x="1541909" y="5399023"/>
            <a:ext cx="6060181" cy="923330"/>
          </a:xfrm>
          <a:prstGeom prst="rect">
            <a:avLst/>
          </a:prstGeom>
          <a:solidFill>
            <a:srgbClr val="FFFF00">
              <a:alpha val="2588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800"/>
              <a:t>Notice the index number and the corresponding percentage are the same. This is the reason that an index is based on 100, so no calculations need to be done!</a:t>
            </a:r>
            <a:endParaRPr lang="en-CA" sz="1800"/>
          </a:p>
        </p:txBody>
      </p:sp>
    </p:spTree>
    <p:extLst>
      <p:ext uri="{BB962C8B-B14F-4D97-AF65-F5344CB8AC3E}">
        <p14:creationId xmlns:p14="http://schemas.microsoft.com/office/powerpoint/2010/main" val="289648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A Special Note for Teachers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53656-CD7E-E42D-9884-228304ED3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" r="1182"/>
          <a:stretch/>
        </p:blipFill>
        <p:spPr>
          <a:xfrm>
            <a:off x="1803929" y="1613855"/>
            <a:ext cx="5533920" cy="469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CPI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C4C318-7CEC-69E5-138B-3F384C2FF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8" y="2715396"/>
            <a:ext cx="9144000" cy="97742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04B08A6-9140-9876-E972-F5A2F4C8A538}"/>
              </a:ext>
            </a:extLst>
          </p:cNvPr>
          <p:cNvSpPr/>
          <p:nvPr/>
        </p:nvSpPr>
        <p:spPr>
          <a:xfrm>
            <a:off x="5631973" y="3452900"/>
            <a:ext cx="1042418" cy="300265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B73F3B-E30C-E3D1-9C1C-8C2032456B43}"/>
              </a:ext>
            </a:extLst>
          </p:cNvPr>
          <p:cNvSpPr/>
          <p:nvPr/>
        </p:nvSpPr>
        <p:spPr>
          <a:xfrm>
            <a:off x="3099666" y="3430268"/>
            <a:ext cx="1042418" cy="30026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9336D8-A0B3-010B-8A9D-C87F4EE561D5}"/>
              </a:ext>
            </a:extLst>
          </p:cNvPr>
          <p:cNvSpPr/>
          <p:nvPr/>
        </p:nvSpPr>
        <p:spPr>
          <a:xfrm>
            <a:off x="5434933" y="3134528"/>
            <a:ext cx="1042418" cy="300265"/>
          </a:xfrm>
          <a:prstGeom prst="rect">
            <a:avLst/>
          </a:prstGeom>
          <a:noFill/>
          <a:ln w="38100"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7" name="Graphic 16" descr="Arrow Down with solid fill">
            <a:extLst>
              <a:ext uri="{FF2B5EF4-FFF2-40B4-BE49-F238E27FC236}">
                <a16:creationId xmlns:a16="http://schemas.microsoft.com/office/drawing/2014/main" id="{5A42226C-C77F-41CE-3667-5B84717F5B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93516">
            <a:off x="6204565" y="2234447"/>
            <a:ext cx="939654" cy="9396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7EECB9-22D6-936F-96CE-8014FD3D71DE}"/>
              </a:ext>
            </a:extLst>
          </p:cNvPr>
          <p:cNvSpPr txBox="1"/>
          <p:nvPr/>
        </p:nvSpPr>
        <p:spPr>
          <a:xfrm>
            <a:off x="5889401" y="1671576"/>
            <a:ext cx="2220929" cy="58477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/>
              <a:t>The year 2002 is the baseline for this CPI.</a:t>
            </a:r>
            <a:endParaRPr lang="en-CA" sz="1600"/>
          </a:p>
        </p:txBody>
      </p:sp>
      <p:pic>
        <p:nvPicPr>
          <p:cNvPr id="6" name="Graphic 5" descr="Arrow Down with solid fill">
            <a:extLst>
              <a:ext uri="{FF2B5EF4-FFF2-40B4-BE49-F238E27FC236}">
                <a16:creationId xmlns:a16="http://schemas.microsoft.com/office/drawing/2014/main" id="{B88758DB-EBB3-23B7-386E-D2F2DE6252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29390" y="3750608"/>
            <a:ext cx="431421" cy="437420"/>
          </a:xfrm>
          <a:prstGeom prst="rect">
            <a:avLst/>
          </a:prstGeom>
        </p:spPr>
      </p:pic>
      <p:pic>
        <p:nvPicPr>
          <p:cNvPr id="10" name="Graphic 9" descr="Arrow Down with solid fill">
            <a:extLst>
              <a:ext uri="{FF2B5EF4-FFF2-40B4-BE49-F238E27FC236}">
                <a16:creationId xmlns:a16="http://schemas.microsoft.com/office/drawing/2014/main" id="{6DB64AD9-3499-1023-C535-F48043D1D5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1447" y="3773012"/>
            <a:ext cx="431421" cy="437420"/>
          </a:xfrm>
          <a:prstGeom prst="rect">
            <a:avLst/>
          </a:prstGeom>
        </p:spPr>
      </p:pic>
      <p:pic>
        <p:nvPicPr>
          <p:cNvPr id="16" name="Graphic 15" descr="Arrow Down with solid fill">
            <a:extLst>
              <a:ext uri="{FF2B5EF4-FFF2-40B4-BE49-F238E27FC236}">
                <a16:creationId xmlns:a16="http://schemas.microsoft.com/office/drawing/2014/main" id="{46762DE5-82FF-7EAF-8D7C-D78A9E99F4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05164" y="4568753"/>
            <a:ext cx="431421" cy="437420"/>
          </a:xfrm>
          <a:prstGeom prst="rect">
            <a:avLst/>
          </a:prstGeom>
        </p:spPr>
      </p:pic>
      <p:pic>
        <p:nvPicPr>
          <p:cNvPr id="24" name="Graphic 23" descr="Arrow Down with solid fill">
            <a:extLst>
              <a:ext uri="{FF2B5EF4-FFF2-40B4-BE49-F238E27FC236}">
                <a16:creationId xmlns:a16="http://schemas.microsoft.com/office/drawing/2014/main" id="{99DE20E4-03DC-0811-9DC8-EE5F9C02D9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32349" y="4554355"/>
            <a:ext cx="431421" cy="43742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586BC49-9F7E-65DE-3F04-1A26B2FAC1E5}"/>
              </a:ext>
            </a:extLst>
          </p:cNvPr>
          <p:cNvSpPr txBox="1"/>
          <p:nvPr/>
        </p:nvSpPr>
        <p:spPr>
          <a:xfrm>
            <a:off x="2391428" y="5030767"/>
            <a:ext cx="250734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/>
              <a:t>Consumer prices went up </a:t>
            </a:r>
            <a:r>
              <a:rPr lang="en-US" sz="1600" b="1"/>
              <a:t>144% </a:t>
            </a:r>
            <a:r>
              <a:rPr lang="en-US" sz="1600"/>
              <a:t>in 2021 compared with 2002!</a:t>
            </a:r>
            <a:endParaRPr lang="en-CA" sz="16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9D4322-5341-4E00-3F0C-7A676409D1B8}"/>
              </a:ext>
            </a:extLst>
          </p:cNvPr>
          <p:cNvSpPr txBox="1"/>
          <p:nvPr/>
        </p:nvSpPr>
        <p:spPr>
          <a:xfrm>
            <a:off x="5109620" y="5006173"/>
            <a:ext cx="250734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/>
              <a:t>Consumer prices went up </a:t>
            </a:r>
            <a:r>
              <a:rPr lang="en-US" sz="1600" b="1"/>
              <a:t>154% </a:t>
            </a:r>
            <a:r>
              <a:rPr lang="en-US" sz="1600"/>
              <a:t>in 2022 compared with 2002!!</a:t>
            </a:r>
            <a:endParaRPr lang="en-CA" sz="16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32FD17-1DDD-0BEE-6888-A4E39F02C11A}"/>
              </a:ext>
            </a:extLst>
          </p:cNvPr>
          <p:cNvSpPr txBox="1"/>
          <p:nvPr/>
        </p:nvSpPr>
        <p:spPr>
          <a:xfrm>
            <a:off x="2581503" y="4200222"/>
            <a:ext cx="2109768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/>
              <a:t>144.2% of year 2002</a:t>
            </a:r>
            <a:endParaRPr lang="en-CA" sz="16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293BB2-D363-30E2-43C1-97DF62E18489}"/>
              </a:ext>
            </a:extLst>
          </p:cNvPr>
          <p:cNvSpPr txBox="1"/>
          <p:nvPr/>
        </p:nvSpPr>
        <p:spPr>
          <a:xfrm>
            <a:off x="5256590" y="4207143"/>
            <a:ext cx="1955243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/>
              <a:t>154% of year 2002</a:t>
            </a:r>
            <a:endParaRPr lang="en-CA" sz="1600"/>
          </a:p>
        </p:txBody>
      </p:sp>
    </p:spTree>
    <p:extLst>
      <p:ext uri="{BB962C8B-B14F-4D97-AF65-F5344CB8AC3E}">
        <p14:creationId xmlns:p14="http://schemas.microsoft.com/office/powerpoint/2010/main" val="240522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18" grpId="1" animBg="1"/>
      <p:bldP spid="2" grpId="0" animBg="1"/>
      <p:bldP spid="2" grpId="1" animBg="1"/>
      <p:bldP spid="25" grpId="0" animBg="1"/>
      <p:bldP spid="26" grpId="0" animBg="1"/>
      <p:bldP spid="27" grpId="0" animBg="1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 and Discuss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If an apple costed $1.50 in 2002, how much did an apple cost in 2022 according to the CPI?</a:t>
            </a:r>
            <a:b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If your favorite sweater costed $28 in 2002, how much would it be to replace your favorite sweater in 2022?</a:t>
            </a:r>
          </a:p>
          <a:p>
            <a:pPr marL="457200" indent="-45720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altLang="en-US" sz="20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This is inflation, and it affects us all.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Let’s see how to calculate the inflation rate, so we can be more informed as consumers.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44E9847-4D68-985F-EDAE-BC41A1740C3A}"/>
                  </a:ext>
                </a:extLst>
              </p:cNvPr>
              <p:cNvSpPr txBox="1"/>
              <p:nvPr/>
            </p:nvSpPr>
            <p:spPr>
              <a:xfrm>
                <a:off x="3364992" y="1975104"/>
                <a:ext cx="2706624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154%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×$1.50=$2.31</m:t>
                      </m:r>
                    </m:oMath>
                  </m:oMathPara>
                </a14:m>
                <a:endParaRPr lang="en-CA" sz="200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44E9847-4D68-985F-EDAE-BC41A1740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992" y="1975104"/>
                <a:ext cx="2706624" cy="400110"/>
              </a:xfrm>
              <a:prstGeom prst="rect">
                <a:avLst/>
              </a:prstGeom>
              <a:blipFill>
                <a:blip r:embed="rId3"/>
                <a:stretch>
                  <a:fillRect l="-225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6323B0-E536-65CF-59D4-5A2F5B5EC21F}"/>
                  </a:ext>
                </a:extLst>
              </p:cNvPr>
              <p:cNvSpPr txBox="1"/>
              <p:nvPr/>
            </p:nvSpPr>
            <p:spPr>
              <a:xfrm>
                <a:off x="5273040" y="3047178"/>
                <a:ext cx="2706624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154%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×$28=$43.12</m:t>
                      </m:r>
                    </m:oMath>
                  </m:oMathPara>
                </a14:m>
                <a:endParaRPr lang="en-CA" sz="200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6323B0-E536-65CF-59D4-5A2F5B5EC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3047178"/>
                <a:ext cx="2706624" cy="400110"/>
              </a:xfrm>
              <a:prstGeom prst="rect">
                <a:avLst/>
              </a:prstGeom>
              <a:blipFill>
                <a:blip r:embed="rId4"/>
                <a:stretch>
                  <a:fillRect l="-225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95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inflation rate calculated?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Google Shape;66;p1">
                <a:extLst>
                  <a:ext uri="{FF2B5EF4-FFF2-40B4-BE49-F238E27FC236}">
                    <a16:creationId xmlns:a16="http://schemas.microsoft.com/office/drawing/2014/main" id="{BB316B30-4DA0-2BF0-87FE-4728E5639AAF}"/>
                  </a:ext>
                </a:extLst>
              </p:cNvPr>
              <p:cNvSpPr txBox="1">
                <a:spLocks noGrp="1" noChangeArrowheads="1"/>
              </p:cNvSpPr>
              <p:nvPr>
                <p:ph type="body" idx="1"/>
              </p:nvPr>
            </p:nvSpPr>
            <p:spPr>
              <a:xfrm>
                <a:off x="250825" y="1458151"/>
                <a:ext cx="8639175" cy="5165286"/>
              </a:xfrm>
            </p:spPr>
            <p:txBody>
              <a:bodyPr lIns="68569" tIns="34275" rIns="68569" bIns="34275">
                <a:normAutofit/>
              </a:bodyPr>
              <a:lstStyle/>
              <a:p>
                <a:pPr marL="38098" indent="0">
                  <a:lnSpc>
                    <a:spcPts val="2400"/>
                  </a:lnSpc>
                  <a:buNone/>
                </a:pPr>
                <a:r>
                  <a:rPr lang="en-US" altLang="en-US" sz="2000" b="1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rPr>
                  <a:t>Formula:</a:t>
                </a:r>
              </a:p>
              <a:p>
                <a:pPr marL="38098" indent="0" algn="ctr">
                  <a:lnSpc>
                    <a:spcPts val="2400"/>
                  </a:lnSpc>
                  <a:buNone/>
                </a:pPr>
                <a:endParaRPr lang="en-US" altLang="en-US" sz="24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38098" indent="0">
                  <a:lnSpc>
                    <a:spcPts val="26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b="0" i="1" smtClean="0">
                          <a:latin typeface="Cambria Math" panose="02040503050406030204" pitchFamily="18" charset="0"/>
                          <a:ea typeface="MS PGothic"/>
                        </a:rPr>
                        <m:t>𝐼𝑛𝑓𝑙𝑎𝑡𝑖𝑜𝑛</m:t>
                      </m:r>
                      <m:r>
                        <a:rPr lang="en-CA" sz="2400" b="0" i="1" smtClean="0">
                          <a:latin typeface="Cambria Math" panose="02040503050406030204" pitchFamily="18" charset="0"/>
                          <a:ea typeface="MS PGothic"/>
                        </a:rPr>
                        <m:t> </m:t>
                      </m:r>
                      <m:r>
                        <a:rPr lang="en-CA" sz="2400" b="0" i="1" smtClean="0">
                          <a:latin typeface="Cambria Math" panose="02040503050406030204" pitchFamily="18" charset="0"/>
                          <a:ea typeface="MS PGothic"/>
                        </a:rPr>
                        <m:t>𝑅𝑎𝑡𝑒</m:t>
                      </m:r>
                      <m:r>
                        <a:rPr lang="en-CA" sz="2400" b="0" i="1" smtClean="0">
                          <a:latin typeface="Cambria Math" panose="02040503050406030204" pitchFamily="18" charset="0"/>
                          <a:ea typeface="MS PGothic"/>
                        </a:rPr>
                        <m:t>= </m:t>
                      </m:r>
                      <m:f>
                        <m:fPr>
                          <m:ctrlPr>
                            <a:rPr lang="en-CA" sz="2400" b="0" i="1" smtClean="0">
                              <a:latin typeface="Cambria Math" panose="02040503050406030204" pitchFamily="18" charset="0"/>
                              <a:ea typeface="MS PGothic"/>
                            </a:rPr>
                          </m:ctrlPr>
                        </m:fPr>
                        <m:num>
                          <m:r>
                            <a:rPr lang="en-CA" sz="2400" b="0" i="1" smtClean="0">
                              <a:latin typeface="Cambria Math" panose="02040503050406030204" pitchFamily="18" charset="0"/>
                              <a:ea typeface="MS PGothic"/>
                            </a:rPr>
                            <m:t>(</m:t>
                          </m:r>
                          <m:sSub>
                            <m:sSubPr>
                              <m:ctrlP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</m:ctrlPr>
                            </m:sSubPr>
                            <m:e>
                              <m: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  <m:t>𝐶𝑃𝐼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  <m:t>𝑛𝑒𝑤</m:t>
                              </m:r>
                            </m:sub>
                          </m:sSub>
                          <m:r>
                            <a:rPr lang="en-CA" sz="2400" b="0" i="1" smtClean="0">
                              <a:latin typeface="Cambria Math" panose="02040503050406030204" pitchFamily="18" charset="0"/>
                              <a:ea typeface="MS PGothic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</m:ctrlPr>
                            </m:sSubPr>
                            <m:e>
                              <m: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  <m:t>𝐶𝑃𝐼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  <m:t>𝑜𝑙𝑑</m:t>
                              </m:r>
                            </m:sub>
                          </m:sSub>
                          <m:r>
                            <a:rPr lang="en-CA" sz="2400" b="0" i="1" smtClean="0">
                              <a:latin typeface="Cambria Math" panose="02040503050406030204" pitchFamily="18" charset="0"/>
                              <a:ea typeface="MS PGothic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</m:ctrlPr>
                            </m:sSubPr>
                            <m:e>
                              <m: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  <m:t>𝐶𝑃𝐼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 panose="02040503050406030204" pitchFamily="18" charset="0"/>
                                  <a:ea typeface="MS PGothic"/>
                                </a:rPr>
                                <m:t>𝑜𝑙𝑑</m:t>
                              </m:r>
                            </m:sub>
                          </m:sSub>
                        </m:den>
                      </m:f>
                      <m:r>
                        <a:rPr lang="en-CA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C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2400">
                  <a:ea typeface="MS PGothic"/>
                </a:endParaRPr>
              </a:p>
              <a:p>
                <a:pPr marL="38098" indent="0">
                  <a:lnSpc>
                    <a:spcPts val="2400"/>
                  </a:lnSpc>
                  <a:buNone/>
                </a:pPr>
                <a:endParaRPr lang="en-US" sz="2000">
                  <a:ea typeface="MS PGothic"/>
                </a:endParaRPr>
              </a:p>
              <a:p>
                <a:pPr marL="38098" indent="0">
                  <a:lnSpc>
                    <a:spcPts val="2400"/>
                  </a:lnSpc>
                  <a:buNone/>
                </a:pPr>
                <a:endParaRPr lang="en-US" sz="2000">
                  <a:ea typeface="MS PGothic"/>
                </a:endParaRPr>
              </a:p>
              <a:p>
                <a:pPr marL="38098" indent="0">
                  <a:lnSpc>
                    <a:spcPts val="2400"/>
                  </a:lnSpc>
                  <a:buNone/>
                </a:pPr>
                <a:r>
                  <a:rPr lang="en-US" sz="2000" b="1">
                    <a:ea typeface="MS PGothic"/>
                  </a:rPr>
                  <a:t>You may recall:</a:t>
                </a:r>
              </a:p>
              <a:p>
                <a:pPr marL="38098" indent="0">
                  <a:lnSpc>
                    <a:spcPts val="2400"/>
                  </a:lnSpc>
                  <a:buNone/>
                </a:pPr>
                <a:endParaRPr lang="en-US" sz="2000">
                  <a:ea typeface="MS PGothic"/>
                </a:endParaRPr>
              </a:p>
              <a:p>
                <a:pPr marL="38098" indent="0">
                  <a:lnSpc>
                    <a:spcPts val="2400"/>
                  </a:lnSpc>
                  <a:buNone/>
                </a:pPr>
                <a:endParaRPr lang="en-US" sz="2000">
                  <a:ea typeface="MS PGothic"/>
                </a:endParaRPr>
              </a:p>
              <a:p>
                <a:pPr marL="0" indent="0">
                  <a:lnSpc>
                    <a:spcPts val="2400"/>
                  </a:lnSpc>
                  <a:spcAft>
                    <a:spcPct val="0"/>
                  </a:spcAft>
                  <a:buClr>
                    <a:srgbClr val="00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alt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𝑃𝑒𝑟𝑐𝑒𝑛𝑡𝑎𝑔𝑒</m:t>
                      </m:r>
                      <m:r>
                        <a:rPr lang="en-CA" alt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 </m:t>
                      </m:r>
                      <m:r>
                        <a:rPr lang="en-CA" alt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𝐶h𝑎𝑛𝑔𝑒</m:t>
                      </m:r>
                      <m:r>
                        <a:rPr lang="en-CA" alt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𝐹𝑖𝑛𝑎𝑙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 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𝑉𝑎𝑙𝑢𝑒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 −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𝐼𝑛𝑖𝑡𝑖𝑎𝑙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 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𝑉𝑎𝑙𝑢𝑒</m:t>
                          </m:r>
                        </m:num>
                        <m:den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𝐼𝑛𝑖𝑡𝑖𝑎𝑙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 </m:t>
                          </m:r>
                          <m:r>
                            <a:rPr lang="en-CA" alt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Arial" panose="020B0604020202020204" pitchFamily="34" charset="0"/>
                            </a:rPr>
                            <m:t>𝑉𝑎𝑙𝑢𝑒</m:t>
                          </m:r>
                        </m:den>
                      </m:f>
                      <m:r>
                        <a:rPr lang="en-CA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m:t>×100</m:t>
                      </m:r>
                    </m:oMath>
                  </m:oMathPara>
                </a14:m>
                <a:endParaRPr lang="en-US" altLang="en-US" sz="24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0" indent="0" eaLnBrk="1" hangingPunct="1"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buNone/>
                </a:pPr>
                <a:endParaRPr lang="en-US" altLang="en-US" sz="28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146" name="Google Shape;66;p1">
                <a:extLst>
                  <a:ext uri="{FF2B5EF4-FFF2-40B4-BE49-F238E27FC236}">
                    <a16:creationId xmlns:a16="http://schemas.microsoft.com/office/drawing/2014/main" id="{BB316B30-4DA0-2BF0-87FE-4728E5639AAF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0825" y="1458151"/>
                <a:ext cx="8639175" cy="5165286"/>
              </a:xfrm>
              <a:blipFill>
                <a:blip r:embed="rId3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09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CPI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C4C318-7CEC-69E5-138B-3F384C2FF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8" y="3136020"/>
            <a:ext cx="9144000" cy="97742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6C40CD6-4D57-E05B-41B3-120E7939E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785062">
            <a:off x="3186052" y="2571351"/>
            <a:ext cx="747955" cy="3217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1568B47-13F8-D66D-28DB-7FAA8669E0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053058" flipH="1">
            <a:off x="5720929" y="2574206"/>
            <a:ext cx="747955" cy="3217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359799-58F2-62D6-FC33-9056333EC0C7}"/>
              </a:ext>
            </a:extLst>
          </p:cNvPr>
          <p:cNvSpPr txBox="1"/>
          <p:nvPr/>
        </p:nvSpPr>
        <p:spPr>
          <a:xfrm>
            <a:off x="3768176" y="1884334"/>
            <a:ext cx="214027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1600"/>
              <a:t>Comparing the same month year-to-year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81733E-F96F-1364-B618-F1765939E05F}"/>
              </a:ext>
            </a:extLst>
          </p:cNvPr>
          <p:cNvSpPr/>
          <p:nvPr/>
        </p:nvSpPr>
        <p:spPr>
          <a:xfrm>
            <a:off x="8643067" y="3870519"/>
            <a:ext cx="476503" cy="314744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8A8C016-59B7-C821-6BAD-6CF8654338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363711" flipH="1" flipV="1">
            <a:off x="8223863" y="4465315"/>
            <a:ext cx="792723" cy="32465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8C4927-C887-1452-C09A-766AD37E2103}"/>
              </a:ext>
            </a:extLst>
          </p:cNvPr>
          <p:cNvSpPr txBox="1"/>
          <p:nvPr/>
        </p:nvSpPr>
        <p:spPr>
          <a:xfrm>
            <a:off x="6654279" y="4464291"/>
            <a:ext cx="1632836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1600"/>
              <a:t>Rate of inflation from Nov 2021 to Nov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37EB8A-0EA9-D8AB-09D0-6A05AE259F90}"/>
                  </a:ext>
                </a:extLst>
              </p:cNvPr>
              <p:cNvSpPr txBox="1"/>
              <p:nvPr/>
            </p:nvSpPr>
            <p:spPr>
              <a:xfrm>
                <a:off x="576109" y="4780356"/>
                <a:ext cx="5277470" cy="58419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𝐼𝑛𝑓𝑙𝑎𝑡𝑖𝑜𝑛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𝑅𝑎𝑡𝑒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(154−144.2)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144.2</m:t>
                          </m:r>
                        </m:den>
                      </m:f>
                      <m:r>
                        <a:rPr lang="en-C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100=6.8%</m:t>
                      </m:r>
                    </m:oMath>
                  </m:oMathPara>
                </a14:m>
                <a:endParaRPr lang="en-CA" sz="200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37EB8A-0EA9-D8AB-09D0-6A05AE259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09" y="4780356"/>
                <a:ext cx="5277470" cy="5841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7DD5A9FB-B39F-A1B9-E795-6A6AA23F30CE}"/>
              </a:ext>
            </a:extLst>
          </p:cNvPr>
          <p:cNvSpPr/>
          <p:nvPr/>
        </p:nvSpPr>
        <p:spPr>
          <a:xfrm>
            <a:off x="5186210" y="4864837"/>
            <a:ext cx="667369" cy="484766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481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3" grpId="0" animBg="1"/>
      <p:bldP spid="2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CPI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sz="2000" b="1">
                <a:solidFill>
                  <a:srgbClr val="CF5B13"/>
                </a:solidFill>
                <a:ea typeface="MS PGothic"/>
              </a:rPr>
              <a:t>Go back: </a:t>
            </a:r>
            <a:r>
              <a:rPr lang="en-US" sz="2000">
                <a:ea typeface="MS PGothic"/>
              </a:rPr>
              <a:t>Research “regional CPI Canada” online for the most recent data. Or click on this link: </a:t>
            </a:r>
            <a:r>
              <a:rPr lang="en-US" sz="2000">
                <a:ea typeface="MS PGothic"/>
                <a:hlinkClick r:id="rId3"/>
              </a:rPr>
              <a:t>Consumer Price Index by geography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Choose 2 or more regions in Canada.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Look at the latest CPI numbers. How do they compare to the baseline average?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Calculate the rates of inflation. Do your calculations match what is presented on the CPI?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69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Explain the rates of inflation to a partner. What do the rates of inflation tell you about consumer prices?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How do the inflation rates in the different Canadian regions compare with each other?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Currently, which Canadian region faces the highest inflation? What might be some reasons for this?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Those who earn a salary would like to see a pay raise equal to the inflation rate. Does it happen often in real-life? If not, how does this affect the people and their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spending power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Optional: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Research current news reports on inflation and consumer spending power. What are the current topics?</a:t>
            </a: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54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CPI and Central Banks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CPI informs institutions that make decisions for the overall economy, including the Bank of Canada – the Canadian central bank.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>
              <a:lnSpc>
                <a:spcPts val="2400"/>
              </a:lnSpc>
              <a:buSzPct val="120000"/>
              <a:buFont typeface="Wingdings" panose="05000000000000000000" pitchFamily="2" charset="2"/>
              <a:buChar char="Ø"/>
            </a:pPr>
            <a:r>
              <a:rPr lang="en-US" sz="2000">
                <a:ea typeface="MS PGothic"/>
              </a:rPr>
              <a:t>To learn more about the Bank of Canada, how they affect the economy, and how this impacts us, see the lesson: “Macroeconomics: Central Banks”.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>
                <a:solidFill>
                  <a:schemeClr val="accent1"/>
                </a:solidFill>
                <a:ea typeface="MS PGothic"/>
              </a:rPr>
              <a:t>The Bank of Canada aims to keep inflation rate at 2% from year-to-year.</a:t>
            </a:r>
            <a:endParaRPr lang="en-US" altLang="en-US" sz="2000" b="1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1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325880"/>
            <a:ext cx="8639175" cy="5297557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CPI collects pricing data from across Canada. Any kind of data collection and interpretation can include bias.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 the case of the CPI, there is a potential for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selection bias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After all, the CPI is made up of a selection of items, and those items are chosen by someone.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 b="1">
                <a:solidFill>
                  <a:srgbClr val="CF5B1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Look into it: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Who chooses the basket of goods and services for the CPI? Who decides on the weights of the components?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br>
              <a:rPr lang="en-US" sz="2000">
                <a:ea typeface="MS PGothic"/>
              </a:rPr>
            </a:br>
            <a:r>
              <a:rPr lang="en-US" sz="2000">
                <a:ea typeface="MS PGothic"/>
              </a:rPr>
              <a:t>Institutions like the Bank of Canada uses the CPI to make policy decisions that affect all of us.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1F2C0-FDB4-5B89-F690-6BBAC39260E3}"/>
              </a:ext>
            </a:extLst>
          </p:cNvPr>
          <p:cNvSpPr txBox="1"/>
          <p:nvPr/>
        </p:nvSpPr>
        <p:spPr>
          <a:xfrm>
            <a:off x="340005" y="4805328"/>
            <a:ext cx="3374136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000"/>
              <a:t>The Government of Canada</a:t>
            </a:r>
          </a:p>
        </p:txBody>
      </p:sp>
    </p:spTree>
    <p:extLst>
      <p:ext uri="{BB962C8B-B14F-4D97-AF65-F5344CB8AC3E}">
        <p14:creationId xmlns:p14="http://schemas.microsoft.com/office/powerpoint/2010/main" val="35637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319469-9BEF-62F2-D795-3E3AE88472D9}"/>
              </a:ext>
            </a:extLst>
          </p:cNvPr>
          <p:cNvSpPr/>
          <p:nvPr/>
        </p:nvSpPr>
        <p:spPr>
          <a:xfrm>
            <a:off x="250825" y="2505456"/>
            <a:ext cx="8527415" cy="731520"/>
          </a:xfrm>
          <a:prstGeom prst="rect">
            <a:avLst/>
          </a:prstGeom>
          <a:solidFill>
            <a:schemeClr val="accent3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AFA686-75F7-F4D3-5E7B-E10BB8D079D0}"/>
              </a:ext>
            </a:extLst>
          </p:cNvPr>
          <p:cNvSpPr/>
          <p:nvPr/>
        </p:nvSpPr>
        <p:spPr>
          <a:xfrm>
            <a:off x="241681" y="3264408"/>
            <a:ext cx="8527415" cy="731520"/>
          </a:xfrm>
          <a:prstGeom prst="rect">
            <a:avLst/>
          </a:prstGeom>
          <a:solidFill>
            <a:srgbClr val="D6F0D8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316736"/>
            <a:ext cx="8639175" cy="5306701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Do you think there is a potential for moral hazard? Would the government want to manipulate the CPI to their advantage?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Yes. The government is incentivized to adjust the CPI in a way that paints a better picture of the economy.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Understanding how the Bank of Canada operates, the government can adjust the CPI to influence the central bank’s decisions indirectly.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>
                <a:ea typeface="MS PGothic"/>
              </a:rPr>
              <a:t>Final thought: </a:t>
            </a:r>
            <a:r>
              <a:rPr lang="en-US" sz="2000">
                <a:ea typeface="MS PGothic"/>
              </a:rPr>
              <a:t>This does not mean that we should </a:t>
            </a:r>
            <a:br>
              <a:rPr lang="en-US" sz="2000">
                <a:ea typeface="MS PGothic"/>
              </a:rPr>
            </a:br>
            <a:r>
              <a:rPr lang="en-US" sz="2000">
                <a:ea typeface="MS PGothic"/>
              </a:rPr>
              <a:t>overlook the CPI. However, we must see it with a </a:t>
            </a:r>
            <a:br>
              <a:rPr lang="en-US" sz="2000">
                <a:ea typeface="MS PGothic"/>
              </a:rPr>
            </a:br>
            <a:r>
              <a:rPr lang="en-US" sz="2000">
                <a:ea typeface="MS PGothic"/>
              </a:rPr>
              <a:t>critical eye and realize that it can give a sunnier view</a:t>
            </a:r>
            <a:br>
              <a:rPr lang="en-US" sz="2000">
                <a:ea typeface="MS PGothic"/>
              </a:rPr>
            </a:br>
            <a:r>
              <a:rPr lang="en-US" sz="2000">
                <a:ea typeface="MS PGothic"/>
              </a:rPr>
              <a:t>than reality. We also want to know who creates the </a:t>
            </a:r>
            <a:br>
              <a:rPr lang="en-US" sz="2000">
                <a:ea typeface="MS PGothic"/>
              </a:rPr>
            </a:br>
            <a:r>
              <a:rPr lang="en-US" sz="2000">
                <a:ea typeface="MS PGothic"/>
              </a:rPr>
              <a:t>CPI, what their motivations are, and who makes </a:t>
            </a:r>
            <a:br>
              <a:rPr lang="en-US" sz="2000">
                <a:ea typeface="MS PGothic"/>
              </a:rPr>
            </a:br>
            <a:r>
              <a:rPr lang="en-US" sz="2000">
                <a:ea typeface="MS PGothic"/>
              </a:rPr>
              <a:t>important decisions that affect us all.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178381-686F-F9FE-DC99-B393F4A6D8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71" r="2667" b="5572"/>
          <a:stretch/>
        </p:blipFill>
        <p:spPr>
          <a:xfrm>
            <a:off x="6423545" y="4377047"/>
            <a:ext cx="1978926" cy="161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1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Slip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What are three things you learned about the CPI and inflation?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 your opinion, why is it important to understand the CPI and inflation?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What caution should we take when looking at the CPI?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D587C4-854E-28D0-735D-18E6B64B7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147" y="4285346"/>
            <a:ext cx="2362530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1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9002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Macroeconomics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78"/>
            <a:ext cx="8639175" cy="509515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“Macroeconomics is a branch of economics that studies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how an overall economy – the markets, businesses, consumers, and governments – behave.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”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Investopedia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Macroeconomics include: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Price levels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National income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Gross Domestic Product (GDP)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Unemployment rate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…and more</a:t>
            </a:r>
          </a:p>
          <a:p>
            <a:pPr>
              <a:lnSpc>
                <a:spcPts val="2400"/>
              </a:lnSpc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56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Resources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Personal Inflation Calculator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from Statistics Canada: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Allows you to estimate your personal inflation rate based on your household expenses. 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Consumer Price Index Data Visualization Tool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from Statistics Canada: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Interactive tools that allow you to customize CPI data by basket components, geography, and time periods back to the year 1914.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Consumer Price Index: Frequently Asked Questions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from Statistics Canada</a:t>
            </a:r>
          </a:p>
        </p:txBody>
      </p:sp>
    </p:spTree>
    <p:extLst>
      <p:ext uri="{BB962C8B-B14F-4D97-AF65-F5344CB8AC3E}">
        <p14:creationId xmlns:p14="http://schemas.microsoft.com/office/powerpoint/2010/main" val="123798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will…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4091344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Learn about the purpose and components of indices, with a focus on the Consumer Price Index (CPI)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Understand how the CPI measures inflation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Calculate rates of inflation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See how larger institutions use the CPI to make policy decisions</a:t>
            </a:r>
          </a:p>
          <a:p>
            <a:pPr>
              <a:lnSpc>
                <a:spcPts val="2400"/>
              </a:lnSpc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Important note: Macroeconomics is a complex branch of study. Many factors play a role. This lesson shows only a few aspects of macroeconomics related to price levels. </a:t>
            </a: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4650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Language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1368425"/>
            <a:ext cx="8347583" cy="489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Consumer Price Index (CPI)</a:t>
            </a:r>
            <a:endParaRPr lang="en-US" dirty="0"/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Index (Plural: Indices </a:t>
            </a:r>
            <a:r>
              <a:rPr lang="en-US" sz="2000" i="1" kern="0" dirty="0">
                <a:ea typeface="MS PGothic"/>
              </a:rPr>
              <a:t>or</a:t>
            </a:r>
            <a:r>
              <a:rPr lang="en-US" sz="2000" kern="0" dirty="0">
                <a:ea typeface="MS PGothic"/>
              </a:rPr>
              <a:t> Indexes)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Inflation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Deflation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Components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Representative products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Selection bias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Spending power</a:t>
            </a:r>
          </a:p>
          <a:p>
            <a:pPr marL="342265" indent="-304165">
              <a:lnSpc>
                <a:spcPts val="24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000" kern="0" dirty="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an index?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sz="2000" dirty="0"/>
              <a:t>Indices are created to measure financial or economic data such as interest rates, inflation, stock market performance, and more.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/>
          </a:p>
          <a:p>
            <a:pPr marL="38098" indent="0">
              <a:lnSpc>
                <a:spcPts val="2400"/>
              </a:lnSpc>
              <a:buNone/>
            </a:pPr>
            <a:r>
              <a:rPr lang="en-US" sz="2000" dirty="0"/>
              <a:t>In the case of financial markets, stock and bond market indices consist of a “basket” of securities to replicate a certain area of the market.  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/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 dirty="0">
                <a:solidFill>
                  <a:schemeClr val="bg2"/>
                </a:solidFill>
              </a:rPr>
              <a:t>Indices can be used as benchmarks, or a standard, to measure other things.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/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 dirty="0"/>
              <a:t>Note:</a:t>
            </a:r>
            <a:r>
              <a:rPr lang="en-US" sz="2000" dirty="0"/>
              <a:t> The plural terms “indices” and “indexes” are often used interchangeably. In this lesson, we will use “indices”.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Source: </a:t>
            </a:r>
            <a:r>
              <a:rPr lang="en-US" sz="2000" dirty="0">
                <a:ea typeface="MS PGothic"/>
                <a:hlinkClick r:id="rId3"/>
              </a:rPr>
              <a:t>Investopedia</a:t>
            </a: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6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47675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indexes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41450"/>
            <a:ext cx="8639175" cy="5102225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en-US" sz="2000">
                <a:ea typeface="MS PGothic"/>
              </a:rPr>
              <a:t>Standard &amp; Poor’s 500 Stock Market Index (S&amp;P 500) </a:t>
            </a:r>
          </a:p>
          <a:p>
            <a:pPr>
              <a:lnSpc>
                <a:spcPts val="2400"/>
              </a:lnSpc>
            </a:pPr>
            <a:r>
              <a:rPr lang="en-US" sz="2000">
                <a:ea typeface="MS PGothic"/>
              </a:rPr>
              <a:t>Toronto Stock Market Index (TSX 60)</a:t>
            </a:r>
          </a:p>
          <a:p>
            <a:pPr>
              <a:lnSpc>
                <a:spcPts val="2400"/>
              </a:lnSpc>
            </a:pPr>
            <a:r>
              <a:rPr lang="en-US" sz="2000">
                <a:ea typeface="MS PGothic"/>
              </a:rPr>
              <a:t>Producer Price Index (PPI)</a:t>
            </a:r>
          </a:p>
          <a:p>
            <a:pPr>
              <a:lnSpc>
                <a:spcPts val="2400"/>
              </a:lnSpc>
            </a:pPr>
            <a:r>
              <a:rPr lang="en-US" sz="2000">
                <a:ea typeface="MS PGothic"/>
              </a:rPr>
              <a:t>Canada New Housing Price Index</a:t>
            </a:r>
          </a:p>
          <a:p>
            <a:pPr>
              <a:lnSpc>
                <a:spcPts val="2400"/>
              </a:lnSpc>
            </a:pPr>
            <a:r>
              <a:rPr lang="en-US" sz="2000">
                <a:ea typeface="MS PGothic"/>
              </a:rPr>
              <a:t>Consumer Price Index (CPI)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>
                <a:solidFill>
                  <a:srgbClr val="CF5B13"/>
                </a:solidFill>
                <a:ea typeface="MS PGothic"/>
              </a:rPr>
              <a:t>Feel free to explore these indexes to learn about what they measure. </a:t>
            </a:r>
          </a:p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286A65-C045-3AD6-4D31-4B1826CAB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87891">
            <a:off x="1414263" y="4554866"/>
            <a:ext cx="1138252" cy="197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7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47675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 Price Index (CPI)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200150"/>
            <a:ext cx="8639175" cy="5343525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sz="1800">
                <a:ea typeface="MS PGothic"/>
              </a:rPr>
              <a:t>An index that affect our day-to-day life is the </a:t>
            </a:r>
            <a:r>
              <a:rPr lang="en-US" sz="1800" b="1">
                <a:ea typeface="MS PGothic"/>
              </a:rPr>
              <a:t>Consumer Price Index</a:t>
            </a:r>
            <a:r>
              <a:rPr lang="en-US" sz="1800">
                <a:ea typeface="MS PGothic"/>
              </a:rPr>
              <a:t>. It measures price changes in the goods and services we buy as consumers.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sz="1800">
                <a:ea typeface="MS PGothic"/>
              </a:rPr>
              <a:t>Watch an introductory video: </a:t>
            </a:r>
            <a:r>
              <a:rPr lang="en-US" sz="1800">
                <a:ea typeface="MS PGothic"/>
                <a:hlinkClick r:id="rId4"/>
              </a:rPr>
              <a:t>https://www.youtube.com/watch?v=qfKmJe3CK6E</a:t>
            </a:r>
            <a:endParaRPr lang="en-US" sz="18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Online Media 2" title="An Overview of Canada’s Consumer Price Index (CPI)">
            <a:hlinkClick r:id="" action="ppaction://media"/>
            <a:extLst>
              <a:ext uri="{FF2B5EF4-FFF2-40B4-BE49-F238E27FC236}">
                <a16:creationId xmlns:a16="http://schemas.microsoft.com/office/drawing/2014/main" id="{28F4848A-44C4-49DC-0759-3A3201E6595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02480" y="2454275"/>
            <a:ext cx="7535863" cy="425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0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 Price Index (CPI)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E472F0-115D-16D1-81EA-2D65B565EF1C}"/>
              </a:ext>
            </a:extLst>
          </p:cNvPr>
          <p:cNvSpPr/>
          <p:nvPr/>
        </p:nvSpPr>
        <p:spPr>
          <a:xfrm>
            <a:off x="250825" y="1458151"/>
            <a:ext cx="8255000" cy="904049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CA"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4CC13E-943B-24F3-A18E-EA1756E5D762}"/>
              </a:ext>
            </a:extLst>
          </p:cNvPr>
          <p:cNvSpPr/>
          <p:nvPr/>
        </p:nvSpPr>
        <p:spPr>
          <a:xfrm>
            <a:off x="250825" y="3684143"/>
            <a:ext cx="8409320" cy="904048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CA">
              <a:cs typeface="Arial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The CPI is a basket of goods and services that Canadian households purchase regularly.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Every month, the CPI adds up the costs and tracks the month-over-month change in prices. </a:t>
            </a:r>
          </a:p>
          <a:p>
            <a:pPr>
              <a:lnSpc>
                <a:spcPts val="2400"/>
              </a:lnSpc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The main purpose of the CPI is to measure </a:t>
            </a:r>
            <a:r>
              <a:rPr lang="en-US" sz="2000" b="1" dirty="0">
                <a:ea typeface="MS PGothic"/>
              </a:rPr>
              <a:t>inflation</a:t>
            </a:r>
            <a:r>
              <a:rPr lang="en-US" sz="2000" dirty="0">
                <a:ea typeface="MS PGothic"/>
              </a:rPr>
              <a:t> (prices going up) or </a:t>
            </a:r>
            <a:r>
              <a:rPr lang="en-US" sz="2000" b="1" dirty="0">
                <a:ea typeface="MS PGothic"/>
              </a:rPr>
              <a:t>deflation</a:t>
            </a:r>
            <a:r>
              <a:rPr lang="en-US" sz="2000" dirty="0">
                <a:ea typeface="MS PGothic"/>
              </a:rPr>
              <a:t> (prices going down).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What items are included in the CPI? Take a </a:t>
            </a:r>
            <a:r>
              <a:rPr lang="en-US" sz="2000">
                <a:ea typeface="MS PGothic"/>
              </a:rPr>
              <a:t>quick glance: </a:t>
            </a:r>
            <a:r>
              <a:rPr lang="en-US" sz="2000" dirty="0">
                <a:ea typeface="MS PGothic"/>
                <a:hlinkClick r:id="rId3"/>
              </a:rPr>
              <a:t>Representative Products of the CPI</a:t>
            </a: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AB852A-0F1E-43AF-86DD-CDEB92FA258D}">
  <ds:schemaRefs>
    <ds:schemaRef ds:uri="1bca0e2f-16d9-4d6a-8327-7fd70d55969c"/>
    <ds:schemaRef ds:uri="f6493094-0435-4eae-a32c-76983131fc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1974</Words>
  <Application>Microsoft Office PowerPoint</Application>
  <PresentationFormat>On-screen Show (4:3)</PresentationFormat>
  <Paragraphs>249</Paragraphs>
  <Slides>30</Slides>
  <Notes>29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MS PGothic</vt:lpstr>
      <vt:lpstr>Arial</vt:lpstr>
      <vt:lpstr>Calibri</vt:lpstr>
      <vt:lpstr>Cambria Math</vt:lpstr>
      <vt:lpstr>Wingdings</vt:lpstr>
      <vt:lpstr>Office Theme</vt:lpstr>
      <vt:lpstr>Macroeconomics:  Consumer Price Index (CPI)</vt:lpstr>
      <vt:lpstr>A Special Note for Teachers</vt:lpstr>
      <vt:lpstr>Macroeconomics</vt:lpstr>
      <vt:lpstr>Students will…</vt:lpstr>
      <vt:lpstr>Academic Language</vt:lpstr>
      <vt:lpstr>What is an index?</vt:lpstr>
      <vt:lpstr>Examples of indexes</vt:lpstr>
      <vt:lpstr>Consumer Price Index (CPI)</vt:lpstr>
      <vt:lpstr>Consumer Price Index (CPI)</vt:lpstr>
      <vt:lpstr>CPI and Inflation</vt:lpstr>
      <vt:lpstr>Components of the CPI</vt:lpstr>
      <vt:lpstr>Components of the CPI: Weightings</vt:lpstr>
      <vt:lpstr>Pause and Discuss</vt:lpstr>
      <vt:lpstr>Regional CPI</vt:lpstr>
      <vt:lpstr>Representative Products of the CPI </vt:lpstr>
      <vt:lpstr>Pause and Discuss</vt:lpstr>
      <vt:lpstr>Regional CPI</vt:lpstr>
      <vt:lpstr>Understanding the CPI</vt:lpstr>
      <vt:lpstr>Understanding the CPI</vt:lpstr>
      <vt:lpstr>Understanding the CPI</vt:lpstr>
      <vt:lpstr>Pause and Discuss</vt:lpstr>
      <vt:lpstr>How is inflation rate calculated?</vt:lpstr>
      <vt:lpstr>Understanding the CPI</vt:lpstr>
      <vt:lpstr>Understanding the CPI</vt:lpstr>
      <vt:lpstr>Discussion Questions</vt:lpstr>
      <vt:lpstr>CPI and Central Banks</vt:lpstr>
      <vt:lpstr>Bias</vt:lpstr>
      <vt:lpstr>Bias</vt:lpstr>
      <vt:lpstr>Exit Slip</vt:lpstr>
      <vt:lpstr>Additional Resources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1</cp:revision>
  <dcterms:created xsi:type="dcterms:W3CDTF">2011-06-06T13:23:04Z</dcterms:created>
  <dcterms:modified xsi:type="dcterms:W3CDTF">2023-03-29T00:20:30Z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