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2" r:id="rId5"/>
  </p:sldMasterIdLst>
  <p:notesMasterIdLst>
    <p:notesMasterId r:id="rId25"/>
  </p:notesMasterIdLst>
  <p:handoutMasterIdLst>
    <p:handoutMasterId r:id="rId26"/>
  </p:handoutMasterIdLst>
  <p:sldIdLst>
    <p:sldId id="305" r:id="rId6"/>
    <p:sldId id="306" r:id="rId7"/>
    <p:sldId id="307" r:id="rId8"/>
    <p:sldId id="308" r:id="rId9"/>
    <p:sldId id="309" r:id="rId10"/>
    <p:sldId id="311" r:id="rId11"/>
    <p:sldId id="312" r:id="rId12"/>
    <p:sldId id="324" r:id="rId13"/>
    <p:sldId id="313" r:id="rId14"/>
    <p:sldId id="322" r:id="rId15"/>
    <p:sldId id="32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/DRkUikuURbYLfO04cFBpg==" hashData="TTfQ10dtAwdt0mxv5ADZZQ+QTs/iFhEC0dpjEaEbi73ydlRj0QLJiw7Ok1VItlocqQ1HWjYGRibUasAuj4wDt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54"/>
    <a:srgbClr val="FDCE3A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5254A-25A4-404C-8F2C-412EBFCD9F09}" v="6" dt="2023-02-23T16:52:08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wmaQNPf2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xwmaQNPf24?feature=oembed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MRWfrcjKL8" TargetMode="External"/><Relationship Id="rId3" Type="http://schemas.openxmlformats.org/officeDocument/2006/relationships/hyperlink" Target="https://financialpost.com/moneywise/what-credit-score-do-you-start-with-in-canada-13" TargetMode="External"/><Relationship Id="rId7" Type="http://schemas.openxmlformats.org/officeDocument/2006/relationships/hyperlink" Target="https://www.youtube.com/watch?v=Ezgr6qC38BY" TargetMode="External"/><Relationship Id="rId2" Type="http://schemas.openxmlformats.org/officeDocument/2006/relationships/hyperlink" Target="https://www.canada.ca/en/financial-consumer-agency/services/credit-reports-scor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7QcbDhGp4PY" TargetMode="External"/><Relationship Id="rId5" Type="http://schemas.openxmlformats.org/officeDocument/2006/relationships/hyperlink" Target="https://www.youtube.com/watch?v=xxwmaQNPf24" TargetMode="External"/><Relationship Id="rId4" Type="http://schemas.openxmlformats.org/officeDocument/2006/relationships/hyperlink" Target="https://www.transunion.ca/credit-car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financial-consumer-agency/services/credit-reports-scor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 Credit Score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10+</a:t>
            </a:r>
          </a:p>
        </p:txBody>
      </p:sp>
    </p:spTree>
    <p:extLst>
      <p:ext uri="{BB962C8B-B14F-4D97-AF65-F5344CB8AC3E}">
        <p14:creationId xmlns:p14="http://schemas.microsoft.com/office/powerpoint/2010/main" val="30446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26516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FFCDCF-FD1C-9BA0-C1ED-18A52893FB17}"/>
              </a:ext>
            </a:extLst>
          </p:cNvPr>
          <p:cNvGrpSpPr/>
          <p:nvPr/>
        </p:nvGrpSpPr>
        <p:grpSpPr>
          <a:xfrm>
            <a:off x="2117541" y="1095258"/>
            <a:ext cx="6880918" cy="5642127"/>
            <a:chOff x="1980878" y="1070410"/>
            <a:chExt cx="6880918" cy="5642127"/>
          </a:xfrm>
        </p:grpSpPr>
        <p:pic>
          <p:nvPicPr>
            <p:cNvPr id="5" name="Picture 4" descr="Chart, diagram, pie chart&#10;&#10;Description automatically generated">
              <a:extLst>
                <a:ext uri="{FF2B5EF4-FFF2-40B4-BE49-F238E27FC236}">
                  <a16:creationId xmlns:a16="http://schemas.microsoft.com/office/drawing/2014/main" id="{F932D3CC-98A4-FA40-E56B-0781F64C7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4792" y="3594161"/>
              <a:ext cx="3240360" cy="2430270"/>
            </a:xfrm>
            <a:prstGeom prst="rect">
              <a:avLst/>
            </a:prstGeom>
          </p:spPr>
        </p:pic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990992A5-A2B4-BE43-7B23-30A3F267433D}"/>
                </a:ext>
              </a:extLst>
            </p:cNvPr>
            <p:cNvSpPr/>
            <p:nvPr/>
          </p:nvSpPr>
          <p:spPr bwMode="auto">
            <a:xfrm rot="20584683">
              <a:off x="2741526" y="5675434"/>
              <a:ext cx="386003" cy="298563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A4CD17E6-A30E-356F-B6FE-9B8AC5E24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80878" y="6026737"/>
              <a:ext cx="367240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–"/>
                <a:defRPr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–"/>
                <a:defRPr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477E27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800" kern="0" dirty="0">
                  <a:ea typeface="MS PGothic"/>
                </a:rPr>
                <a:t>You haven’t been paying your bills! </a:t>
              </a:r>
              <a:endParaRPr lang="en-CA" sz="1800" kern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47DEED-DF70-5616-846B-A5BB802C007E}"/>
                </a:ext>
              </a:extLst>
            </p:cNvPr>
            <p:cNvSpPr/>
            <p:nvPr/>
          </p:nvSpPr>
          <p:spPr bwMode="auto">
            <a:xfrm>
              <a:off x="2228089" y="4673733"/>
              <a:ext cx="1080120" cy="100811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9AD4563E-39ED-9542-C719-F5CA8A969493}"/>
                </a:ext>
              </a:extLst>
            </p:cNvPr>
            <p:cNvSpPr/>
            <p:nvPr/>
          </p:nvSpPr>
          <p:spPr>
            <a:xfrm>
              <a:off x="3912111" y="1070410"/>
              <a:ext cx="4949685" cy="3061605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8D2619BC-5951-BCDE-F590-3B5D7DEC6A5D}"/>
                </a:ext>
              </a:extLst>
            </p:cNvPr>
            <p:cNvSpPr txBox="1"/>
            <p:nvPr/>
          </p:nvSpPr>
          <p:spPr>
            <a:xfrm>
              <a:off x="4637315" y="1567542"/>
              <a:ext cx="4159701" cy="193899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dirty="0">
                  <a:latin typeface="Arial"/>
                  <a:ea typeface="MS PGothic"/>
                  <a:cs typeface="Arial"/>
                </a:rPr>
                <a:t>It is possible to have bad credit due to life circumstances beyond your control! What are some examples? </a:t>
              </a:r>
              <a:endParaRPr lang="en-US" dirty="0">
                <a:cs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60C5D-0945-8840-5CB8-19008CE294BB}"/>
              </a:ext>
            </a:extLst>
          </p:cNvPr>
          <p:cNvGrpSpPr/>
          <p:nvPr/>
        </p:nvGrpSpPr>
        <p:grpSpPr>
          <a:xfrm>
            <a:off x="-5033" y="1888774"/>
            <a:ext cx="2668299" cy="2494365"/>
            <a:chOff x="367684" y="1727262"/>
            <a:chExt cx="1910441" cy="2481942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CDB8877C-7E00-7954-AF35-253302D23022}"/>
                </a:ext>
              </a:extLst>
            </p:cNvPr>
            <p:cNvSpPr/>
            <p:nvPr/>
          </p:nvSpPr>
          <p:spPr>
            <a:xfrm rot="-4200000">
              <a:off x="81934" y="2013012"/>
              <a:ext cx="2481942" cy="191044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CC566C9C-D88D-6911-6FE8-7355E72AD7B9}"/>
                </a:ext>
              </a:extLst>
            </p:cNvPr>
            <p:cNvSpPr txBox="1"/>
            <p:nvPr/>
          </p:nvSpPr>
          <p:spPr>
            <a:xfrm>
              <a:off x="562584" y="2188940"/>
              <a:ext cx="1525832" cy="15696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dirty="0">
                  <a:latin typeface="Arial"/>
                  <a:ea typeface="MS PGothic"/>
                  <a:cs typeface="Arial"/>
                </a:rPr>
                <a:t>Is it fair to have your score lowered in this case ?</a:t>
              </a:r>
              <a:endParaRPr lang="en-US" dirty="0">
                <a:cs typeface="Arial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4FEDBA-08CD-1D2A-D656-C310439DD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712" y="1065801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MS PGothic"/>
              </a:rPr>
              <a:t>Take a moment to discuss: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515123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ea typeface="MS PGothic"/>
              </a:rPr>
              <a:t>Here are some examples of circumstances beyond your control. Did you come up with any others? 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Health issues.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Need to support family members.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  <a:ea typeface="MS PGothic"/>
              </a:rPr>
              <a:t>Inflation.</a:t>
            </a:r>
          </a:p>
          <a:p>
            <a:pPr marL="342900" indent="-342900">
              <a:lnSpc>
                <a:spcPts val="2400"/>
              </a:lnSpc>
            </a:pPr>
            <a:endParaRPr lang="en-US" sz="2000" dirty="0">
              <a:solidFill>
                <a:schemeClr val="tx1"/>
              </a:solidFill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tx1"/>
                </a:solidFill>
              </a:rPr>
              <a:t>What are some things you can do to improve your credit score?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</a:rPr>
              <a:t>Set up payment reminders for your credit card and utility bills.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</a:rPr>
              <a:t>Pay the minimum required amount for your credit card bill if you can’t pay in full right away.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</a:rPr>
              <a:t>When possible, you will save money by paying in full and on time.</a:t>
            </a:r>
          </a:p>
        </p:txBody>
      </p:sp>
    </p:spTree>
    <p:extLst>
      <p:ext uri="{BB962C8B-B14F-4D97-AF65-F5344CB8AC3E}">
        <p14:creationId xmlns:p14="http://schemas.microsoft.com/office/powerpoint/2010/main" val="115764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A9481A-CBD4-811B-5A12-710DEB42B68D}"/>
              </a:ext>
            </a:extLst>
          </p:cNvPr>
          <p:cNvSpPr txBox="1">
            <a:spLocks/>
          </p:cNvSpPr>
          <p:nvPr/>
        </p:nvSpPr>
        <p:spPr bwMode="auto">
          <a:xfrm>
            <a:off x="542925" y="1413502"/>
            <a:ext cx="7848599" cy="46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000" kern="0" dirty="0"/>
              <a:t>The truth is, most people fall somewhere in-between a good and bad score.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000" kern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000" kern="0" dirty="0"/>
              <a:t>In Canada, the average credit score is somewhere between 650 to 725.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2000" kern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000" kern="0" dirty="0"/>
              <a:t>Nevertheless, you should aim to have the highest credit score possible.</a:t>
            </a:r>
          </a:p>
        </p:txBody>
      </p:sp>
      <p:pic>
        <p:nvPicPr>
          <p:cNvPr id="7" name="Picture 6" descr="Chart, diagram, pie chart&#10;&#10;Description automatically generated">
            <a:extLst>
              <a:ext uri="{FF2B5EF4-FFF2-40B4-BE49-F238E27FC236}">
                <a16:creationId xmlns:a16="http://schemas.microsoft.com/office/drawing/2014/main" id="{76F1E7C8-0B32-7619-8687-02D79BEA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49" y="3271082"/>
            <a:ext cx="3240360" cy="243027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07DB1ECF-06FF-9E13-6A25-BBBF46780FBC}"/>
              </a:ext>
            </a:extLst>
          </p:cNvPr>
          <p:cNvSpPr/>
          <p:nvPr/>
        </p:nvSpPr>
        <p:spPr bwMode="auto">
          <a:xfrm rot="17782648">
            <a:off x="2307406" y="2411850"/>
            <a:ext cx="288032" cy="21272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479345-7458-4908-098E-E52841EBD0C3}"/>
              </a:ext>
            </a:extLst>
          </p:cNvPr>
          <p:cNvSpPr/>
          <p:nvPr/>
        </p:nvSpPr>
        <p:spPr bwMode="auto">
          <a:xfrm>
            <a:off x="3614069" y="3573016"/>
            <a:ext cx="1080120" cy="100811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8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4" y="393527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A9481A-CBD4-811B-5A12-710DEB42B68D}"/>
              </a:ext>
            </a:extLst>
          </p:cNvPr>
          <p:cNvSpPr txBox="1">
            <a:spLocks/>
          </p:cNvSpPr>
          <p:nvPr/>
        </p:nvSpPr>
        <p:spPr bwMode="auto">
          <a:xfrm>
            <a:off x="754164" y="1359714"/>
            <a:ext cx="7848599" cy="46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CA" sz="2000" b="1" dirty="0"/>
              <a:t>Watch video: </a:t>
            </a:r>
            <a:r>
              <a:rPr lang="en-CA" sz="2000" dirty="0">
                <a:hlinkClick r:id="rId3"/>
              </a:rPr>
              <a:t>https://www.youtube.com/watch?v=xxwmaQNPf24</a:t>
            </a:r>
            <a:endParaRPr lang="en-CA" sz="2000" dirty="0"/>
          </a:p>
        </p:txBody>
      </p:sp>
      <p:pic>
        <p:nvPicPr>
          <p:cNvPr id="3" name="Online Media 2" title="CREDIT SCORE IN CANADA - Explained (For Newcomers &amp; Beginners)">
            <a:hlinkClick r:id="" action="ppaction://media"/>
            <a:extLst>
              <a:ext uri="{FF2B5EF4-FFF2-40B4-BE49-F238E27FC236}">
                <a16:creationId xmlns:a16="http://schemas.microsoft.com/office/drawing/2014/main" id="{4BBC802F-E00E-6F41-9D35-65658D67D7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7141" y="1858940"/>
            <a:ext cx="7467489" cy="42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A9481A-CBD4-811B-5A12-710DEB42B68D}"/>
              </a:ext>
            </a:extLst>
          </p:cNvPr>
          <p:cNvSpPr txBox="1">
            <a:spLocks/>
          </p:cNvSpPr>
          <p:nvPr/>
        </p:nvSpPr>
        <p:spPr bwMode="auto">
          <a:xfrm>
            <a:off x="468313" y="2190692"/>
            <a:ext cx="5276962" cy="41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buNone/>
            </a:pPr>
            <a:r>
              <a:rPr lang="en-US" sz="2000" b="1" dirty="0">
                <a:ea typeface="Segoe UI"/>
                <a:cs typeface="Segoe UI"/>
              </a:rPr>
              <a:t>Instructions: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000" dirty="0">
                <a:ea typeface="Segoe UI"/>
                <a:cs typeface="Segoe UI"/>
              </a:rPr>
              <a:t>With a partner, look up four benefits that you get by having an excellent credit score.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US" sz="2000" dirty="0">
              <a:ea typeface="Segoe UI"/>
              <a:cs typeface="Segoe UI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000" dirty="0">
                <a:ea typeface="Segoe UI"/>
                <a:cs typeface="Segoe UI"/>
              </a:rPr>
              <a:t>Discuss these benefits with your partner.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US" sz="2000" dirty="0">
              <a:ea typeface="Segoe UI"/>
              <a:cs typeface="Segoe UI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000" dirty="0">
                <a:ea typeface="Segoe UI"/>
                <a:cs typeface="Segoe UI"/>
              </a:rPr>
              <a:t>By yourself, or with a partner, look up four negative effects of having a poor credit score.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US" sz="2000" dirty="0">
              <a:ea typeface="Segoe UI"/>
              <a:cs typeface="Segoe UI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000" dirty="0">
                <a:ea typeface="Segoe UI"/>
                <a:cs typeface="Segoe UI"/>
              </a:rPr>
              <a:t>Discuss these negatives with your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98A8-FD3E-0FAB-D5F1-3F74304432B9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7923212" cy="86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US" sz="2000" kern="0" dirty="0">
                <a:ea typeface="Segoe UI"/>
                <a:cs typeface="Segoe UI"/>
              </a:rPr>
              <a:t>A credit score is an important element in adult life. Essentially, it is your all-access pass to participate in the financial world.</a:t>
            </a:r>
          </a:p>
          <a:p>
            <a:pPr>
              <a:lnSpc>
                <a:spcPts val="2400"/>
              </a:lnSpc>
              <a:buFont typeface="+mj-lt"/>
              <a:buAutoNum type="arabicPeriod"/>
            </a:pPr>
            <a:endParaRPr lang="en-US" kern="0" dirty="0">
              <a:ea typeface="Segoe UI"/>
              <a:cs typeface="Segoe UI"/>
            </a:endParaRPr>
          </a:p>
        </p:txBody>
      </p:sp>
      <p:pic>
        <p:nvPicPr>
          <p:cNvPr id="4" name="Picture 3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689952AB-C439-1D3D-2914-29B7D8B7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8460">
            <a:off x="6352534" y="3290088"/>
            <a:ext cx="2442877" cy="12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Building your Credit Score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98A8-FD3E-0FAB-D5F1-3F74304432B9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7923212" cy="86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000" dirty="0"/>
              <a:t>In order to get a credit score, you have to begin to interact with our economy.</a:t>
            </a:r>
          </a:p>
          <a:p>
            <a:endParaRPr lang="en-US" altLang="en-US" sz="2000" dirty="0"/>
          </a:p>
          <a:p>
            <a:r>
              <a:rPr lang="en-US" altLang="en-US" sz="2000" dirty="0"/>
              <a:t>Ways to build credit: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Paying bills on time (Utilities, internet, cell phone).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Taking out loans (Credit cards, student loans, home mortgage).</a:t>
            </a:r>
          </a:p>
          <a:p>
            <a:pPr>
              <a:lnSpc>
                <a:spcPts val="2400"/>
              </a:lnSpc>
            </a:pPr>
            <a:endParaRPr lang="en-US" altLang="en-US" sz="2000" dirty="0"/>
          </a:p>
          <a:p>
            <a:pPr>
              <a:lnSpc>
                <a:spcPts val="2400"/>
              </a:lnSpc>
            </a:pPr>
            <a:r>
              <a:rPr lang="en-US" altLang="en-US" sz="2000" dirty="0"/>
              <a:t>Each interaction you have with credit, positive or negative, will impact your credit score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9EEA6-EE67-A355-D685-8F42CE73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190" y="5568074"/>
            <a:ext cx="1165530" cy="3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Credit Card Application: Activity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98A8-FD3E-0FAB-D5F1-3F74304432B9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7923212" cy="86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000" dirty="0"/>
              <a:t>Believe it or not, your first credit score is 0. Nothing. Nada. The worst credit possible.</a:t>
            </a:r>
          </a:p>
          <a:p>
            <a:endParaRPr lang="en-US" altLang="en-US" sz="2000" dirty="0"/>
          </a:p>
          <a:p>
            <a:r>
              <a:rPr lang="en-US" altLang="en-US" sz="2000" dirty="0"/>
              <a:t>It is 0 because you haven’t started to build your credit score yet. You have not borrowed any money.</a:t>
            </a:r>
          </a:p>
          <a:p>
            <a:endParaRPr lang="en-US" altLang="en-US" sz="2000" dirty="0"/>
          </a:p>
          <a:p>
            <a:r>
              <a:rPr lang="en-US" altLang="en-US" sz="2000" dirty="0"/>
              <a:t>Most Canadians start their credit score adventure by getting a credit card.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AC93FA4-E8A1-15EC-977D-40373F24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99" y="4309574"/>
            <a:ext cx="3058439" cy="20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Credit Card Application: Activity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98A8-FD3E-0FAB-D5F1-3F74304432B9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6"/>
            <a:ext cx="7923212" cy="5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altLang="en-US" sz="2000" b="1" dirty="0"/>
              <a:t>Instructions:</a:t>
            </a:r>
          </a:p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altLang="en-US" sz="2000" dirty="0"/>
              <a:t>Research at least three different credit card issuers.</a:t>
            </a:r>
          </a:p>
          <a:p>
            <a:pPr>
              <a:lnSpc>
                <a:spcPts val="2400"/>
              </a:lnSpc>
              <a:buSzPct val="100000"/>
              <a:buAutoNum type="arabicPeriod"/>
            </a:pPr>
            <a:endParaRPr lang="en-US" altLang="en-US" sz="2000" dirty="0"/>
          </a:p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altLang="en-US" sz="2000" dirty="0"/>
              <a:t>Look at the application. What information does the credit card application ask for before they give you a card?</a:t>
            </a:r>
          </a:p>
          <a:p>
            <a:pPr>
              <a:lnSpc>
                <a:spcPts val="2400"/>
              </a:lnSpc>
              <a:buSzPct val="100000"/>
              <a:buAutoNum type="arabicPeriod"/>
            </a:pPr>
            <a:endParaRPr lang="en-US" altLang="en-US" sz="2000" dirty="0"/>
          </a:p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altLang="en-US" sz="2000" dirty="0"/>
              <a:t>Look at the interest rate. Do you think the interest rate on the credit card is worth getting it and establishing a credit score?</a:t>
            </a:r>
          </a:p>
          <a:p>
            <a:pPr>
              <a:lnSpc>
                <a:spcPts val="2400"/>
              </a:lnSpc>
              <a:buSzPct val="100000"/>
              <a:buAutoNum type="arabicPeriod"/>
            </a:pPr>
            <a:endParaRPr lang="en-US" altLang="en-US" sz="2000" dirty="0"/>
          </a:p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altLang="en-US" sz="2000" dirty="0"/>
              <a:t>If interest rates are so high on credit cards, why do people use them?</a:t>
            </a:r>
          </a:p>
        </p:txBody>
      </p:sp>
    </p:spTree>
    <p:extLst>
      <p:ext uri="{BB962C8B-B14F-4D97-AF65-F5344CB8AC3E}">
        <p14:creationId xmlns:p14="http://schemas.microsoft.com/office/powerpoint/2010/main" val="25193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Discussion (Exit Card)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98A8-FD3E-0FAB-D5F1-3F74304432B9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7923212" cy="86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en-US" altLang="en-US" sz="2000" dirty="0"/>
              <a:t>Use your answers from the exit card to discuss the following questions.</a:t>
            </a:r>
          </a:p>
          <a:p>
            <a:pPr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en-US" altLang="en-US" sz="2000" dirty="0"/>
              <a:t>What are some positive aspects of using credit cards to build your credit rating?</a:t>
            </a:r>
          </a:p>
          <a:p>
            <a:pPr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altLang="en-US" sz="2000" dirty="0"/>
          </a:p>
          <a:p>
            <a:pPr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en-US" altLang="en-US" sz="2000" dirty="0"/>
              <a:t>Why are credit cards usually the first method young adults encounter to build their credit rating?</a:t>
            </a:r>
          </a:p>
          <a:p>
            <a:pPr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altLang="en-US" sz="2000" dirty="0"/>
          </a:p>
          <a:p>
            <a:pPr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en-US" altLang="en-US" sz="2000" dirty="0"/>
              <a:t>How can a credit card be dangerous? How can it destroy your credit rating instead of building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2CD18-EBF4-81FC-2F04-7E0AA777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80" y="4755790"/>
            <a:ext cx="2633057" cy="15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1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Additional Resources 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98A8-FD3E-0FAB-D5F1-3F74304432B9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7923212" cy="86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Links</a:t>
            </a:r>
          </a:p>
          <a:p>
            <a:r>
              <a:rPr lang="en-US" altLang="en-US" sz="2000">
                <a:hlinkClick r:id="rId2"/>
              </a:rPr>
              <a:t>https://napkinfinance.com/napkin/credit-report/</a:t>
            </a:r>
          </a:p>
          <a:p>
            <a:r>
              <a:rPr lang="en-US" altLang="en-US" sz="2000">
                <a:hlinkClick r:id="rId2"/>
              </a:rPr>
              <a:t>https://www.canada.ca/en/financial-consumer-agency/services/credit-reports-score.html</a:t>
            </a:r>
            <a:endParaRPr lang="en-US" altLang="en-US" sz="2000"/>
          </a:p>
          <a:p>
            <a:r>
              <a:rPr lang="en-US" altLang="en-US" sz="2000">
                <a:hlinkClick r:id="rId3"/>
              </a:rPr>
              <a:t>https://financialpost.com/moneywise/what-credit-score-do-you-start-with-in-canada-13</a:t>
            </a:r>
            <a:endParaRPr lang="en-US" altLang="en-US" sz="2000"/>
          </a:p>
          <a:p>
            <a:r>
              <a:rPr lang="en-US" altLang="en-US" sz="2000">
                <a:hlinkClick r:id="rId4"/>
              </a:rPr>
              <a:t>https://www.transunion.ca/credit-card</a:t>
            </a:r>
            <a:endParaRPr lang="en-US" altLang="en-US" sz="2000"/>
          </a:p>
          <a:p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Videos</a:t>
            </a:r>
            <a:endParaRPr lang="en-US" sz="2000" b="1"/>
          </a:p>
          <a:p>
            <a:pPr>
              <a:buFont typeface="Arial"/>
              <a:buChar char="•"/>
            </a:pPr>
            <a:r>
              <a:rPr lang="en-CA" sz="2000">
                <a:hlinkClick r:id="rId5"/>
              </a:rPr>
              <a:t>https://www.youtube.com/watch?v=xxwmaQNPf24</a:t>
            </a:r>
            <a:endParaRPr lang="en-CA" sz="2000"/>
          </a:p>
          <a:p>
            <a:pPr>
              <a:buFont typeface="Arial"/>
              <a:buChar char="•"/>
            </a:pPr>
            <a:r>
              <a:rPr lang="en-US" sz="2000">
                <a:ea typeface="+mn-lt"/>
                <a:cs typeface="+mn-lt"/>
                <a:hlinkClick r:id="rId6"/>
              </a:rPr>
              <a:t>https://www.youtube.com/watch?v=7QcbDhGp4PY</a:t>
            </a:r>
            <a:endParaRPr lang="en-US" sz="2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000">
                <a:ea typeface="+mn-lt"/>
                <a:cs typeface="+mn-lt"/>
                <a:hlinkClick r:id="rId7"/>
              </a:rPr>
              <a:t>https://www.youtube.com/watch?v=Ezgr6qC38BY</a:t>
            </a:r>
            <a:endParaRPr lang="en-US" sz="2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000">
                <a:ea typeface="+mn-lt"/>
                <a:cs typeface="+mn-lt"/>
                <a:hlinkClick r:id="rId8"/>
              </a:rPr>
              <a:t>https://www.youtube.com/watch?v=sMRWfrcjKL8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4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CA" sz="3600" dirty="0" err="1"/>
              <a:t>tudents</a:t>
            </a:r>
            <a:r>
              <a:rPr lang="en-CA" sz="3600" dirty="0"/>
              <a:t> will Learn…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What is a </a:t>
            </a:r>
            <a:r>
              <a:rPr lang="en-US" sz="2000" b="1" dirty="0">
                <a:ea typeface="MS PGothic"/>
              </a:rPr>
              <a:t>credit score </a:t>
            </a:r>
            <a:r>
              <a:rPr lang="en-US" sz="2000" dirty="0">
                <a:ea typeface="MS PGothic"/>
              </a:rPr>
              <a:t>or </a:t>
            </a:r>
            <a:r>
              <a:rPr lang="en-US" sz="2000" b="1" dirty="0">
                <a:ea typeface="MS PGothic"/>
              </a:rPr>
              <a:t>credit rating</a:t>
            </a:r>
            <a:r>
              <a:rPr lang="en-US" sz="2000" dirty="0">
                <a:ea typeface="MS PGothic"/>
              </a:rPr>
              <a:t>?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The importance of getting having a good credit score and the dangers of not having one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Obtaining a credit card</a:t>
            </a:r>
            <a:endParaRPr 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Minds On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952089"/>
            <a:ext cx="8462288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  <a:defRPr b="1"/>
            </a:pPr>
            <a:r>
              <a:rPr lang="en-US" sz="2000" dirty="0"/>
              <a:t>Think-Pair-Share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Have you heard of a “credit score” or “credit rating”?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What is it? How do you get one? Why do people need it?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32357D38-568B-A514-1B44-EEA4F39D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48" y="3234913"/>
            <a:ext cx="1880961" cy="211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873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Academic Language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Credit Score or Rating: 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  <a:ea typeface="MS PGothic"/>
                <a:cs typeface="Arial"/>
              </a:rPr>
              <a:t>A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 estimate of the ability of a person or organization to fulfill their financial commitments, based on previous dealings. (Credit scor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e is usually for individuals; Credit rating is usually for businesses.)</a:t>
            </a:r>
            <a:endParaRPr lang="en-US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solidFill>
                <a:srgbClr val="202124"/>
              </a:solidFill>
              <a:latin typeface="arial" panose="020B0604020202020204" pitchFamily="34" charset="0"/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Credit Cards: 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  <a:ea typeface="MS PGothic"/>
                <a:cs typeface="Arial"/>
              </a:rPr>
              <a:t>A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llows cardholders to buy goods and services by borrowing from the bank. It is a type of debt. Cardholders pay interest on their credit card debt. Interest rates are high, generally around 20-30% per year.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02124"/>
                </a:solidFill>
                <a:latin typeface="arial" panose="020B0604020202020204" pitchFamily="34" charset="0"/>
              </a:rPr>
              <a:t>Interest Rate: 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The amount a lender charges a borrower and is a percentage of the principal—the amount loaned.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7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rtl="0">
              <a:lnSpc>
                <a:spcPts val="2400"/>
              </a:lnSpc>
              <a:buNone/>
            </a:pPr>
            <a:r>
              <a:rPr lang="en-US" sz="2000" dirty="0">
                <a:latin typeface="Arial"/>
                <a:ea typeface="Segoe UI"/>
                <a:cs typeface="Segoe UI"/>
              </a:rPr>
              <a:t>A credit score is an important element in adult life. Essentially, it is your all-access pass to participate in the financial world.</a:t>
            </a:r>
          </a:p>
          <a:p>
            <a:pPr marL="0" indent="0" rtl="0">
              <a:lnSpc>
                <a:spcPts val="2400"/>
              </a:lnSpc>
              <a:buNone/>
            </a:pPr>
            <a:endParaRPr lang="en-US" sz="2000" dirty="0">
              <a:latin typeface="Arial"/>
              <a:ea typeface="Segoe UI"/>
              <a:cs typeface="Segoe UI"/>
            </a:endParaRPr>
          </a:p>
          <a:p>
            <a:pPr marL="0" indent="0" rtl="0">
              <a:lnSpc>
                <a:spcPts val="2400"/>
              </a:lnSpc>
              <a:buNone/>
            </a:pPr>
            <a:r>
              <a:rPr lang="en-US" sz="2000" dirty="0">
                <a:latin typeface="Arial"/>
                <a:ea typeface="Segoe UI"/>
                <a:cs typeface="Segoe UI"/>
              </a:rPr>
              <a:t>Having good credit is essential! But what is good credit?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999D88C4-C5D0-1CE3-31C1-4CAB48FFC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92772">
            <a:off x="3478137" y="4357337"/>
            <a:ext cx="2442877" cy="12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DFC74-72F1-7398-D1D5-6173A572F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9"/>
          <a:stretch/>
        </p:blipFill>
        <p:spPr>
          <a:xfrm>
            <a:off x="2109486" y="1506069"/>
            <a:ext cx="4922805" cy="482480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3B75D1-35E5-C374-C551-10499324DC40}"/>
              </a:ext>
            </a:extLst>
          </p:cNvPr>
          <p:cNvSpPr txBox="1"/>
          <p:nvPr/>
        </p:nvSpPr>
        <p:spPr>
          <a:xfrm rot="16200000">
            <a:off x="3512298" y="2410771"/>
            <a:ext cx="7440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000" b="1" dirty="0"/>
              <a:t>Source:</a:t>
            </a:r>
            <a:r>
              <a:rPr lang="en-US" altLang="en-US" sz="1000" dirty="0"/>
              <a:t> Napkin Finance</a:t>
            </a:r>
            <a:endParaRPr lang="en-US" altLang="en-US" sz="1000" dirty="0">
              <a:hlinkClick r:id="rId3"/>
            </a:endParaRPr>
          </a:p>
          <a:p>
            <a:pPr eaLnBrk="1" hangingPunct="1"/>
            <a:r>
              <a:rPr lang="en-US" altLang="en-US" sz="1000" b="1" dirty="0"/>
              <a:t>Link:</a:t>
            </a:r>
            <a:r>
              <a:rPr lang="en-US" altLang="en-US" sz="1000" dirty="0"/>
              <a:t> </a:t>
            </a:r>
            <a:r>
              <a:rPr lang="en-US" altLang="en-US" sz="1000" dirty="0">
                <a:hlinkClick r:id="rId3"/>
              </a:rPr>
              <a:t>https://napkinfinance.com/napkin/credit-report/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B220-96CC-B4C1-95D7-1D2BF9536AFD}"/>
              </a:ext>
            </a:extLst>
          </p:cNvPr>
          <p:cNvSpPr txBox="1"/>
          <p:nvPr/>
        </p:nvSpPr>
        <p:spPr>
          <a:xfrm>
            <a:off x="2109485" y="6330874"/>
            <a:ext cx="49228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ea typeface="MS PGothic"/>
                <a:cs typeface="Arial"/>
              </a:rPr>
              <a:t>*Note: Some of these terms are complex and may require review.</a:t>
            </a:r>
          </a:p>
          <a:p>
            <a:r>
              <a:rPr lang="en-US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ea typeface="MS PGothic"/>
                <a:cs typeface="Arial"/>
              </a:rPr>
              <a:t>The next slide will give a short review.</a:t>
            </a:r>
            <a:endParaRPr lang="en-US" sz="1200" dirty="0">
              <a:solidFill>
                <a:schemeClr val="bg2">
                  <a:lumMod val="75000"/>
                  <a:lumOff val="2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03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Terms from the Napkin Finance example: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</a:rPr>
              <a:t>Tax</a:t>
            </a:r>
            <a:r>
              <a:rPr lang="en-US" sz="2000" b="1" dirty="0">
                <a:ea typeface="MS PGothic"/>
                <a:cs typeface="Arial"/>
              </a:rPr>
              <a:t> Liens: </a:t>
            </a:r>
            <a:r>
              <a:rPr lang="en-US" sz="2000" dirty="0">
                <a:ea typeface="MS PGothic"/>
                <a:cs typeface="Arial"/>
              </a:rPr>
              <a:t>A clai</a:t>
            </a:r>
            <a:r>
              <a:rPr lang="en-US" sz="2000" dirty="0">
                <a:ea typeface="MS PGothic"/>
              </a:rPr>
              <a:t>m the government places on property when the owner has not paid their taxes.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</a:rPr>
              <a:t>Mortgages: </a:t>
            </a:r>
            <a:r>
              <a:rPr lang="en-US" sz="2000" dirty="0">
                <a:ea typeface="MS PGothic"/>
              </a:rPr>
              <a:t>A loan used to buy a home or other property.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</a:rPr>
              <a:t>Foreclosures: </a:t>
            </a:r>
            <a:r>
              <a:rPr lang="en-US" sz="2000" dirty="0">
                <a:ea typeface="MS PGothic"/>
              </a:rPr>
              <a:t>The act of taking back property when a mortgage isn’t being paid.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</a:rPr>
              <a:t>Bankruptcy: </a:t>
            </a:r>
            <a:r>
              <a:rPr lang="en-US" sz="2000" dirty="0">
                <a:ea typeface="MS PGothic"/>
              </a:rPr>
              <a:t>When a person or business is unable to repay their debts, bankruptcy is a legal process to free them. It will stay in their credit reports making it difficult to borrow in the future.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</a:rPr>
              <a:t> </a:t>
            </a:r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54371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is a Credit Score?</a:t>
            </a:r>
            <a:endParaRPr lang="en-CA" sz="3600" dirty="0"/>
          </a:p>
        </p:txBody>
      </p:sp>
      <p:pic>
        <p:nvPicPr>
          <p:cNvPr id="3" name="Picture 2" descr="Chart, diagram, pie chart&#10;&#10;Description automatically generated">
            <a:extLst>
              <a:ext uri="{FF2B5EF4-FFF2-40B4-BE49-F238E27FC236}">
                <a16:creationId xmlns:a16="http://schemas.microsoft.com/office/drawing/2014/main" id="{648A08E2-7A3A-4279-7264-1F4B9F69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148" y="3051535"/>
            <a:ext cx="3240360" cy="243027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2EFCDEC-9324-79D1-8212-D56CEE3FC4AE}"/>
              </a:ext>
            </a:extLst>
          </p:cNvPr>
          <p:cNvSpPr/>
          <p:nvPr/>
        </p:nvSpPr>
        <p:spPr bwMode="auto">
          <a:xfrm rot="11323851">
            <a:off x="7330199" y="2685902"/>
            <a:ext cx="288032" cy="9435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Chart, diagram, pie chart&#10;&#10;Description automatically generated">
            <a:extLst>
              <a:ext uri="{FF2B5EF4-FFF2-40B4-BE49-F238E27FC236}">
                <a16:creationId xmlns:a16="http://schemas.microsoft.com/office/drawing/2014/main" id="{F932D3CC-98A4-FA40-E56B-0781F64C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2" y="1161204"/>
            <a:ext cx="3240360" cy="243027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90992A5-A2B4-BE43-7B23-30A3F267433D}"/>
              </a:ext>
            </a:extLst>
          </p:cNvPr>
          <p:cNvSpPr/>
          <p:nvPr/>
        </p:nvSpPr>
        <p:spPr bwMode="auto">
          <a:xfrm rot="20584683">
            <a:off x="1265219" y="3235315"/>
            <a:ext cx="288032" cy="9435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D72A56-9419-F4E2-58C7-FBE2623216D0}"/>
              </a:ext>
            </a:extLst>
          </p:cNvPr>
          <p:cNvSpPr txBox="1">
            <a:spLocks/>
          </p:cNvSpPr>
          <p:nvPr/>
        </p:nvSpPr>
        <p:spPr bwMode="auto">
          <a:xfrm>
            <a:off x="4462180" y="1891645"/>
            <a:ext cx="40684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000" kern="0" dirty="0"/>
              <a:t>With a credit score this high, you can borrow money for anything you want!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4CD17E6-A30E-356F-B6FE-9B8AC5E24DB2}"/>
              </a:ext>
            </a:extLst>
          </p:cNvPr>
          <p:cNvSpPr txBox="1">
            <a:spLocks/>
          </p:cNvSpPr>
          <p:nvPr/>
        </p:nvSpPr>
        <p:spPr bwMode="auto">
          <a:xfrm>
            <a:off x="323528" y="4263252"/>
            <a:ext cx="36724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CA" sz="1800" kern="0" dirty="0"/>
              <a:t>You haven’t been paying your bills! </a:t>
            </a:r>
          </a:p>
          <a:p>
            <a:pPr marL="0" indent="0">
              <a:buFontTx/>
              <a:buNone/>
            </a:pPr>
            <a:r>
              <a:rPr lang="en-CA" sz="1800" kern="0" dirty="0"/>
              <a:t>Good luck getting a credit card or a mortgage for a house.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47DEED-DF70-5616-846B-A5BB802C007E}"/>
              </a:ext>
            </a:extLst>
          </p:cNvPr>
          <p:cNvSpPr/>
          <p:nvPr/>
        </p:nvSpPr>
        <p:spPr bwMode="auto">
          <a:xfrm>
            <a:off x="611560" y="2142804"/>
            <a:ext cx="1080120" cy="100811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A41BBF-2750-6EAC-642B-3EFB348FD513}"/>
              </a:ext>
            </a:extLst>
          </p:cNvPr>
          <p:cNvSpPr/>
          <p:nvPr/>
        </p:nvSpPr>
        <p:spPr bwMode="auto">
          <a:xfrm>
            <a:off x="6443662" y="4183872"/>
            <a:ext cx="1080120" cy="100811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0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BAB852A-0F1E-43AF-86DD-CDEB92FA258D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1bca0e2f-16d9-4d6a-8327-7fd70d55969c"/>
    <ds:schemaRef ds:uri="http://www.w3.org/XML/1998/namespace"/>
    <ds:schemaRef ds:uri="http://schemas.microsoft.com/office/2006/documentManagement/types"/>
    <ds:schemaRef ds:uri="f6493094-0435-4eae-a32c-76983131fc0f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B9A6A0F-66A1-464D-BA0C-1E187BC82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1099</Words>
  <Application>Microsoft Office PowerPoint</Application>
  <PresentationFormat>On-screen Show (4:3)</PresentationFormat>
  <Paragraphs>120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</vt:lpstr>
      <vt:lpstr>Calibri</vt:lpstr>
      <vt:lpstr>Courier New</vt:lpstr>
      <vt:lpstr>Office Theme</vt:lpstr>
      <vt:lpstr>Your Credit Score</vt:lpstr>
      <vt:lpstr>A Special Note for Teachers</vt:lpstr>
      <vt:lpstr>Students will Learn…</vt:lpstr>
      <vt:lpstr>Minds On Activity</vt:lpstr>
      <vt:lpstr>Academic Language</vt:lpstr>
      <vt:lpstr>What is a Credit Score?</vt:lpstr>
      <vt:lpstr>What is a Credit Score?</vt:lpstr>
      <vt:lpstr>What is a Credit Score?</vt:lpstr>
      <vt:lpstr>What is a Credit Score?</vt:lpstr>
      <vt:lpstr>What is a Credit Score?</vt:lpstr>
      <vt:lpstr>What is a Credit Score?</vt:lpstr>
      <vt:lpstr>What is a Credit Score?</vt:lpstr>
      <vt:lpstr>What is a Credit Score?</vt:lpstr>
      <vt:lpstr>What is a Credit Score?</vt:lpstr>
      <vt:lpstr>Building your Credit Score </vt:lpstr>
      <vt:lpstr>Credit Card Application: Activity </vt:lpstr>
      <vt:lpstr>Credit Card Application: Activity </vt:lpstr>
      <vt:lpstr>Discussion (Exit Card) </vt:lpstr>
      <vt:lpstr>Additional Resources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145</cp:revision>
  <dcterms:created xsi:type="dcterms:W3CDTF">2011-06-06T13:23:04Z</dcterms:created>
  <dcterms:modified xsi:type="dcterms:W3CDTF">2023-03-21T20:08:47Z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