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8"/>
  </p:notesMasterIdLst>
  <p:sldIdLst>
    <p:sldId id="257" r:id="rId5"/>
    <p:sldId id="273" r:id="rId6"/>
    <p:sldId id="271" r:id="rId7"/>
    <p:sldId id="264" r:id="rId8"/>
    <p:sldId id="267" r:id="rId9"/>
    <p:sldId id="265" r:id="rId10"/>
    <p:sldId id="268" r:id="rId11"/>
    <p:sldId id="269" r:id="rId12"/>
    <p:sldId id="266" r:id="rId13"/>
    <p:sldId id="270" r:id="rId14"/>
    <p:sldId id="260" r:id="rId15"/>
    <p:sldId id="277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97QohkZFtHG4iNy7ZlrlQ==" hashData="zarq+FGjT0roHif7pOGIZCuUb/kyEuAhQlgwAG/OLnd6vLsFvPOypezj91Y1DugZKpEsFUGdvFkZG+gEQ62qxg=="/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954"/>
    <a:srgbClr val="EA7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C1AC70-9299-45DE-80FD-F01F9DD332FF}" v="4" dt="2021-12-06T16:34:20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2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22BDD-FAD3-4201-9308-8A1C7B84E410}" type="datetimeFigureOut">
              <a:rPr lang="en-GB"/>
              <a:t>06/12/2021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1B459-F718-4773-A2DD-F4AA0F78E0E7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39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Some basic things to consider when exchanging currency include:</a:t>
            </a:r>
          </a:p>
          <a:p>
            <a:r>
              <a:rPr lang="en-US"/>
              <a:t>- Gaining or losing value during currency exchange</a:t>
            </a:r>
            <a:endParaRPr lang="en-US">
              <a:cs typeface="Calibri"/>
            </a:endParaRPr>
          </a:p>
          <a:p>
            <a:r>
              <a:rPr lang="en-US"/>
              <a:t>- Service fees for exchanging currency</a:t>
            </a:r>
            <a:endParaRPr lang="en-US">
              <a:cs typeface="Calibri"/>
            </a:endParaRPr>
          </a:p>
          <a:p>
            <a:r>
              <a:rPr lang="en-US"/>
              <a:t>- Fluctuating exchange rates and unpredictability of currencies</a:t>
            </a:r>
            <a:endParaRPr lang="en-US">
              <a:cs typeface="Calibri"/>
            </a:endParaRPr>
          </a:p>
          <a:p>
            <a:r>
              <a:rPr lang="en-US"/>
              <a:t>- Methods of payment while travelling (e.g., credit card, pre-paid debit, cash</a:t>
            </a:r>
            <a:r>
              <a:rPr lang="en-US" u="sng"/>
              <a:t>,</a:t>
            </a:r>
            <a:r>
              <a:rPr lang="en-US"/>
              <a:t> traveler’s cheque</a:t>
            </a:r>
            <a:r>
              <a:rPr lang="en-US" u="sng"/>
              <a:t>,</a:t>
            </a:r>
            <a:r>
              <a:rPr lang="en-US"/>
              <a:t> 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1B459-F718-4773-A2DD-F4AA0F78E0E7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36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503E4B8F-E39D-415C-9FD1-48324CFEA9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33338"/>
            <a:ext cx="9232900" cy="692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47997122-2720-4A39-86CE-E05558E9E1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60352"/>
            <a:ext cx="32591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988843"/>
            <a:ext cx="8424936" cy="1080119"/>
          </a:xfrm>
        </p:spPr>
        <p:txBody>
          <a:bodyPr/>
          <a:lstStyle>
            <a:lvl1pPr algn="ctr">
              <a:lnSpc>
                <a:spcPct val="85000"/>
              </a:lnSpc>
              <a:defRPr sz="3600">
                <a:solidFill>
                  <a:srgbClr val="003E38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068960"/>
            <a:ext cx="8424936" cy="457200"/>
          </a:xfrm>
        </p:spPr>
        <p:txBody>
          <a:bodyPr/>
          <a:lstStyle>
            <a:lvl1pPr marL="0" indent="0" algn="ctr">
              <a:buFontTx/>
              <a:buNone/>
              <a:defRPr sz="2100">
                <a:solidFill>
                  <a:srgbClr val="477E27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493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–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1FC0B54-ED9A-4E13-8A46-BBB9F19D66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FEC84E0-E8A2-4A7C-9084-B475B6EAE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40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970A8-5592-4F1E-9924-BDE11EB0ED9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6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79BD86C0-2772-4189-86E9-098651FA57A6}" type="slidenum">
              <a:rPr lang="en-US" altLang="en-US" sz="1050">
                <a:solidFill>
                  <a:schemeClr val="bg1"/>
                </a:solidFill>
              </a:rPr>
              <a:pPr algn="r"/>
              <a:t>‹#›</a:t>
            </a:fld>
            <a:endParaRPr lang="en-US" altLang="en-US" sz="105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412776"/>
            <a:ext cx="7923981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42A868-16CD-4CF7-B8ED-85A4CFD725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451726" y="6103938"/>
            <a:ext cx="1006475" cy="34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0799EC-A505-4BE5-8DFA-14BA55F04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72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doub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7C06ACB7-5103-4CE3-A320-1ECD112E9B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EE0088AB-2F15-49EA-91AE-98AF43308D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40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11CCA2-AA7E-4B68-8941-5D40FBD449F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6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D1EA6E0-76D8-414F-8690-39B83060E0D6}" type="slidenum">
              <a:rPr lang="en-US" altLang="en-US" sz="1050">
                <a:solidFill>
                  <a:schemeClr val="bg1"/>
                </a:solidFill>
              </a:rPr>
              <a:pPr algn="r"/>
              <a:t>‹#›</a:t>
            </a:fld>
            <a:endParaRPr lang="en-US" altLang="en-US" sz="105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412776"/>
            <a:ext cx="3816423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499992" y="1412776"/>
            <a:ext cx="3888432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285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column w/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2E8E6791-D5FC-4B2B-B748-38B3BF267F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9F5D9F7-8903-4DA0-A733-26C7BFBFCE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40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2036A0B-4DDD-43E2-9B5A-B29E2ECCE00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6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DF2AA1A-C8EC-4D2B-A9A5-7A786BEBA968}" type="slidenum">
              <a:rPr lang="en-US" altLang="en-US" sz="1050">
                <a:solidFill>
                  <a:schemeClr val="bg1"/>
                </a:solidFill>
              </a:rPr>
              <a:pPr algn="r"/>
              <a:t>‹#›</a:t>
            </a:fld>
            <a:endParaRPr lang="en-US" altLang="en-US" sz="105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412776"/>
            <a:ext cx="3816423" cy="414982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499994" y="1413682"/>
            <a:ext cx="3888358" cy="417590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31925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9DF36F9-56FB-4643-8EAD-98A57CF203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7FE9CFE-02B6-43C1-956B-6355F1C18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40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29FAB0-E70E-4FFA-A2A9-BBD8D724BD6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6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ED6DB6B-13E3-4C07-85CE-B296F542255B}" type="slidenum">
              <a:rPr lang="en-US" altLang="en-US" sz="1050">
                <a:solidFill>
                  <a:schemeClr val="bg1"/>
                </a:solidFill>
              </a:rPr>
              <a:pPr algn="r"/>
              <a:t>‹#›</a:t>
            </a:fld>
            <a:endParaRPr lang="en-US" altLang="en-US" sz="105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5" y="1484784"/>
            <a:ext cx="7920807" cy="403244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29995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9ECDE7D-AA42-49C7-B705-46C403598D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1A9595E-D42C-41E1-93C7-51ECB35AD8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40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DF1A14-F7D4-49B8-B169-41463095C9A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6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12117CC-225F-43E4-858F-38FF4E50F699}" type="slidenum">
              <a:rPr lang="en-US" altLang="en-US" sz="1050">
                <a:solidFill>
                  <a:schemeClr val="bg1"/>
                </a:solidFill>
              </a:rPr>
              <a:pPr algn="r"/>
              <a:t>‹#›</a:t>
            </a:fld>
            <a:endParaRPr lang="en-US" altLang="en-US" sz="105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5" y="1484785"/>
            <a:ext cx="7920807" cy="33843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8314" y="5084765"/>
            <a:ext cx="7920037" cy="288453"/>
          </a:xfrm>
        </p:spPr>
        <p:txBody>
          <a:bodyPr/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336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3E935-9219-43BD-B1C0-C994441A72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4FA3E0-56BB-4937-B7CF-80E6F25D3C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40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7BEA60-25F7-4235-8519-8171C889DE8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6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4C9E0CC-6315-494F-A250-AE318807BD41}" type="slidenum">
              <a:rPr lang="en-US" altLang="en-US" sz="1050">
                <a:solidFill>
                  <a:schemeClr val="bg1"/>
                </a:solidFill>
              </a:rPr>
              <a:pPr algn="r"/>
              <a:t>‹#›</a:t>
            </a:fld>
            <a:endParaRPr lang="en-US" altLang="en-US" sz="105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5" y="1484784"/>
            <a:ext cx="3888432" cy="40324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9992" y="1484784"/>
            <a:ext cx="3888432" cy="40324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D41E4F5-F8D4-48A7-9FEA-B815523A79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451726" y="6103938"/>
            <a:ext cx="1006475" cy="34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DD0207-A730-4C47-B9BB-528A1D0B57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95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p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47BDD8E6-94B4-4324-B352-A493B32A3C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3B8B2888-6F86-4D23-A78B-4E993287D0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40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0AE22C-54BA-47F2-B87A-AE69A3357E8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6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2424D7C-5C6A-40CD-A93D-FCFE8953F2BA}" type="slidenum">
              <a:rPr lang="en-US" altLang="en-US" sz="1050">
                <a:solidFill>
                  <a:schemeClr val="bg1"/>
                </a:solidFill>
              </a:rPr>
              <a:pPr algn="r"/>
              <a:t>‹#›</a:t>
            </a:fld>
            <a:endParaRPr lang="en-US" altLang="en-US" sz="105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5" y="1484784"/>
            <a:ext cx="3888432" cy="367240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9992" y="1484784"/>
            <a:ext cx="3888432" cy="367240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8314" y="5229200"/>
            <a:ext cx="3887663" cy="360040"/>
          </a:xfrm>
        </p:spPr>
        <p:txBody>
          <a:bodyPr/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499993" y="5229200"/>
            <a:ext cx="3887663" cy="360040"/>
          </a:xfrm>
        </p:spPr>
        <p:txBody>
          <a:bodyPr/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610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A024B81F-5BB8-4B8E-883D-34BAAFF436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83A2507E-B04E-4B2C-A4D4-E987A1A868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40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E26494-C4D9-4E43-9B35-E3B9ECA58EC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6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55C493DD-CECC-4356-B072-73C4182D6195}" type="slidenum">
              <a:rPr lang="en-US" altLang="en-US" sz="1050">
                <a:solidFill>
                  <a:schemeClr val="bg1"/>
                </a:solidFill>
              </a:rPr>
              <a:pPr algn="r"/>
              <a:t>‹#›</a:t>
            </a:fld>
            <a:endParaRPr lang="en-US" altLang="en-US" sz="10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9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885732-474B-4DDD-B953-CA5FDDFE3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533400"/>
            <a:ext cx="77073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18FB72D-B1B0-4943-8AB9-D1F22E9C5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295400"/>
            <a:ext cx="77073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605F9EB-1644-46EB-86D6-DEC607BB9E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4FF5126-6DDE-4404-9A2D-065253B180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752113-A41C-4BA0-8B97-22C7491C40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9A57548E-CA4B-4924-BBB6-DB64FB4B21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85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77E27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42900" algn="l" rtl="0" fontAlgn="base">
        <a:lnSpc>
          <a:spcPct val="80000"/>
        </a:lnSpc>
        <a:spcBef>
          <a:spcPct val="0"/>
        </a:spcBef>
        <a:spcAft>
          <a:spcPct val="0"/>
        </a:spcAft>
        <a:defRPr sz="33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6pPr>
      <a:lvl7pPr marL="685800" algn="l" rtl="0" fontAlgn="base">
        <a:lnSpc>
          <a:spcPct val="80000"/>
        </a:lnSpc>
        <a:spcBef>
          <a:spcPct val="0"/>
        </a:spcBef>
        <a:spcAft>
          <a:spcPct val="0"/>
        </a:spcAft>
        <a:defRPr sz="33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7pPr>
      <a:lvl8pPr marL="1028700" algn="l" rtl="0" fontAlgn="base">
        <a:lnSpc>
          <a:spcPct val="80000"/>
        </a:lnSpc>
        <a:spcBef>
          <a:spcPct val="0"/>
        </a:spcBef>
        <a:spcAft>
          <a:spcPct val="0"/>
        </a:spcAft>
        <a:defRPr sz="33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8pPr>
      <a:lvl9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3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75" indent="-257175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557213" indent="-214313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ctiveearthadventures.com/aea-blog/top-5-payment-options-while-travelling-internationally/" TargetMode="External"/><Relationship Id="rId2" Type="http://schemas.openxmlformats.org/officeDocument/2006/relationships/hyperlink" Target="https://www.cibc.com/en/personal-banking/credit-cards/articles/foreign-currency-credit-card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TTGALaRZo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bRvCnsjLx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4A9B29-1DE9-4A98-8BF9-2FCEBE69C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2071330"/>
            <a:ext cx="8424862" cy="1079500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solidFill>
                  <a:srgbClr val="005954"/>
                </a:solidFill>
                <a:latin typeface="Open Sans" panose="020B0606030504020204" pitchFamily="34" charset="0"/>
              </a:rPr>
              <a:t>Currencies &amp; Exchange Rates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FEE3126-D0C5-4702-8CAD-162FB031D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8" y="3068638"/>
            <a:ext cx="8424862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98BF1E"/>
                </a:solidFill>
                <a:latin typeface="Open Sans"/>
                <a:ea typeface="MS PGothic"/>
              </a:rPr>
              <a:t>Grade 8+</a:t>
            </a:r>
          </a:p>
        </p:txBody>
      </p:sp>
      <p:cxnSp>
        <p:nvCxnSpPr>
          <p:cNvPr id="7" name="Straight Connector 3">
            <a:extLst>
              <a:ext uri="{FF2B5EF4-FFF2-40B4-BE49-F238E27FC236}">
                <a16:creationId xmlns:a16="http://schemas.microsoft.com/office/drawing/2014/main" id="{6F4737EF-945B-4438-8776-160A3F5422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7088" y="2924175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710015-F6AC-4BF8-B704-2327FD8C323C}"/>
              </a:ext>
            </a:extLst>
          </p:cNvPr>
          <p:cNvSpPr txBox="1"/>
          <p:nvPr/>
        </p:nvSpPr>
        <p:spPr>
          <a:xfrm>
            <a:off x="647767" y="1082834"/>
            <a:ext cx="784846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Feel free to flip the Australian Dollar and Japanese Yen and see what you find!</a:t>
            </a:r>
          </a:p>
          <a:p>
            <a:endParaRPr lang="en-US" b="1" dirty="0"/>
          </a:p>
          <a:p>
            <a:r>
              <a:rPr lang="en-US" dirty="0"/>
              <a:t>Find out how much currencies are worth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Egypt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South Africa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Argentina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Brazil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India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Iceland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Or any other countries you can think of!</a:t>
            </a:r>
          </a:p>
          <a:p>
            <a:endParaRPr lang="en-US" sz="2000" b="1" dirty="0">
              <a:solidFill>
                <a:srgbClr val="EA712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E53A2-78E3-47D0-BEC0-C25E3A1260A7}"/>
              </a:ext>
            </a:extLst>
          </p:cNvPr>
          <p:cNvSpPr txBox="1"/>
          <p:nvPr/>
        </p:nvSpPr>
        <p:spPr>
          <a:xfrm>
            <a:off x="605052" y="410797"/>
            <a:ext cx="759372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477E27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Class Exploration (Optional) </a:t>
            </a:r>
            <a:endParaRPr lang="en-CA" sz="3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640B1C-F8EE-4671-9C08-B141F8FBC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622" y="3317550"/>
            <a:ext cx="3675287" cy="245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64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F1EC0-5131-403A-AE72-BA3F36A2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09" y="152399"/>
            <a:ext cx="7923981" cy="685800"/>
          </a:xfrm>
        </p:spPr>
        <p:txBody>
          <a:bodyPr/>
          <a:lstStyle/>
          <a:p>
            <a:pPr algn="ctr"/>
            <a:r>
              <a:rPr lang="en-US"/>
              <a:t>Pro’s &amp; Con’s of Payment Methods</a:t>
            </a:r>
            <a:endParaRPr lang="en-CA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E67A55-006A-43DD-A18A-8C4F02164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337005"/>
              </p:ext>
            </p:extLst>
          </p:nvPr>
        </p:nvGraphicFramePr>
        <p:xfrm>
          <a:off x="228600" y="671992"/>
          <a:ext cx="8686798" cy="55140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45326">
                  <a:extLst>
                    <a:ext uri="{9D8B030D-6E8A-4147-A177-3AD203B41FA5}">
                      <a16:colId xmlns:a16="http://schemas.microsoft.com/office/drawing/2014/main" val="3778365422"/>
                    </a:ext>
                  </a:extLst>
                </a:gridCol>
                <a:gridCol w="2848779">
                  <a:extLst>
                    <a:ext uri="{9D8B030D-6E8A-4147-A177-3AD203B41FA5}">
                      <a16:colId xmlns:a16="http://schemas.microsoft.com/office/drawing/2014/main" val="270168802"/>
                    </a:ext>
                  </a:extLst>
                </a:gridCol>
                <a:gridCol w="3192693">
                  <a:extLst>
                    <a:ext uri="{9D8B030D-6E8A-4147-A177-3AD203B41FA5}">
                      <a16:colId xmlns:a16="http://schemas.microsoft.com/office/drawing/2014/main" val="125851614"/>
                    </a:ext>
                  </a:extLst>
                </a:gridCol>
              </a:tblGrid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Payment Methods</a:t>
                      </a:r>
                      <a:endParaRPr lang="en-CA" sz="16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Advantages</a:t>
                      </a:r>
                      <a:endParaRPr lang="en-CA" sz="16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Disadvantages</a:t>
                      </a:r>
                      <a:endParaRPr lang="en-CA" sz="16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39980269"/>
                  </a:ext>
                </a:extLst>
              </a:tr>
              <a:tr h="1487238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Cash</a:t>
                      </a:r>
                      <a:endParaRPr lang="en-CA" sz="1800" b="1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Exchange rates change daily! You can exchange money when your domestic currency is strong, and the foreign currency is weak. </a:t>
                      </a:r>
                      <a:endParaRPr lang="en-CA" sz="16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You pay a fee to convert cash.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The fees are usually lower compared to credit card fees.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Different locations charge different fees (e.g. airports charge high fees)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55689106"/>
                  </a:ext>
                </a:extLst>
              </a:tr>
              <a:tr h="1250464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Credit Card</a:t>
                      </a:r>
                      <a:endParaRPr lang="en-CA" sz="1800" b="1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Convenient &amp; quick</a:t>
                      </a:r>
                      <a:endParaRPr lang="en-CA" sz="1600">
                        <a:highlight>
                          <a:srgbClr val="FFFF00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Credit cards charge high fees (1-5% per purchase) on top of the exchange rate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Credit cards generally do not offer favorable exchange rates</a:t>
                      </a:r>
                      <a:endParaRPr lang="en-CA" sz="16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2949918"/>
                  </a:ext>
                </a:extLst>
              </a:tr>
              <a:tr h="825491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Electronic Wire Transfers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Secure - it goes directly to the bank account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Low fees</a:t>
                      </a:r>
                      <a:endParaRPr lang="en-CA" sz="16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Minimum of $500-$1000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94654693"/>
                  </a:ext>
                </a:extLst>
              </a:tr>
              <a:tr h="1487238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Traveler’s Cheques </a:t>
                      </a:r>
                    </a:p>
                    <a:p>
                      <a:pPr algn="ctr"/>
                      <a:endParaRPr lang="en-US" sz="1800" b="1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Secure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Can get them in different currencies</a:t>
                      </a:r>
                      <a:endParaRPr lang="en-CA" sz="16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Traveler’s cheques are not recognized in every country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Banks or stores may not want to cash them in the foreign country</a:t>
                      </a:r>
                    </a:p>
                    <a:p>
                      <a:endParaRPr lang="en-US" sz="16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0006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988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Apps for Phones and Tablets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2EC4D9A-5669-4002-BF4B-6E2CBB4E6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249179"/>
            <a:ext cx="5536449" cy="2232248"/>
          </a:xfrm>
        </p:spPr>
      </p:pic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59AC224-72A1-41AC-B711-82DD31BD6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83" y="3511406"/>
            <a:ext cx="5688632" cy="2419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6E66B7-2A66-421A-BADA-A418FABF569B}"/>
              </a:ext>
            </a:extLst>
          </p:cNvPr>
          <p:cNvSpPr txBox="1"/>
          <p:nvPr/>
        </p:nvSpPr>
        <p:spPr>
          <a:xfrm>
            <a:off x="6523831" y="3095907"/>
            <a:ext cx="226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And many more!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70353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56818-C1B8-4721-BFDC-295132B81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64" y="523126"/>
            <a:ext cx="7923981" cy="685800"/>
          </a:xfrm>
        </p:spPr>
        <p:txBody>
          <a:bodyPr/>
          <a:lstStyle/>
          <a:p>
            <a:r>
              <a:rPr lang="en-US"/>
              <a:t>Additional Resources </a:t>
            </a:r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A34EB1-3AB1-4023-AACE-2603B929A2A4}"/>
              </a:ext>
            </a:extLst>
          </p:cNvPr>
          <p:cNvSpPr txBox="1"/>
          <p:nvPr/>
        </p:nvSpPr>
        <p:spPr>
          <a:xfrm>
            <a:off x="541564" y="1314771"/>
            <a:ext cx="736418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Additional videos on this topic</a:t>
            </a: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Credit Card Foreign Currency Transaction Fees | Tips and Advice | CIBC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Top 5 Payment Options While Travelling Internationally | Active Earth Adventures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Banking Explained – Money and Credit – YouTube</a:t>
            </a:r>
            <a:r>
              <a:rPr lang="en-US" dirty="0"/>
              <a:t> </a:t>
            </a:r>
          </a:p>
          <a:p>
            <a:endParaRPr lang="en-US" sz="135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618370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954"/>
                </a:solidFill>
                <a:latin typeface="Open Sans"/>
                <a:ea typeface="MS PGothic"/>
              </a:rPr>
              <a:t>A Special Note For Teachers</a:t>
            </a:r>
            <a:endParaRPr lang="en-US" altLang="en-US">
              <a:solidFill>
                <a:srgbClr val="005954"/>
              </a:solidFill>
              <a:latin typeface="Open Sans" panose="020B0606030504020204" pitchFamily="34" charset="0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AA7A99F-5A5E-4725-93BE-836BF9A3B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" r="1182"/>
          <a:stretch/>
        </p:blipFill>
        <p:spPr>
          <a:xfrm>
            <a:off x="1805040" y="1268412"/>
            <a:ext cx="5533920" cy="46914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5954"/>
                </a:solidFill>
                <a:latin typeface="Open Sans"/>
                <a:ea typeface="MS PGothic"/>
              </a:rPr>
              <a:t>Students will be able to…</a:t>
            </a:r>
            <a:endParaRPr lang="en-US" altLang="en-US">
              <a:solidFill>
                <a:srgbClr val="005954"/>
              </a:solidFill>
              <a:latin typeface="Open Sans" panose="020B0606030504020204" pitchFamily="34" charset="0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5C2EA1-A623-4C06-965A-19CBC1453430}"/>
              </a:ext>
            </a:extLst>
          </p:cNvPr>
          <p:cNvSpPr txBox="1">
            <a:spLocks/>
          </p:cNvSpPr>
          <p:nvPr/>
        </p:nvSpPr>
        <p:spPr bwMode="auto">
          <a:xfrm>
            <a:off x="467545" y="1441351"/>
            <a:ext cx="792398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557213" indent="-21431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85950" indent="-17145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Understand how currency exchange rates change daily </a:t>
            </a:r>
            <a:endParaRPr lang="en-US" sz="20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Understand and identify the domestic and foreign currency, and the stronger and weaker currency </a:t>
            </a:r>
          </a:p>
          <a:p>
            <a:pPr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</a:rPr>
              <a:t>Identify some advantages and disadvantages of payment methods when dealing with different currencies </a:t>
            </a:r>
          </a:p>
          <a:p>
            <a:endParaRPr lang="en-CA" kern="0"/>
          </a:p>
        </p:txBody>
      </p:sp>
    </p:spTree>
    <p:extLst>
      <p:ext uri="{BB962C8B-B14F-4D97-AF65-F5344CB8AC3E}">
        <p14:creationId xmlns:p14="http://schemas.microsoft.com/office/powerpoint/2010/main" val="70529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910DB-6766-4F43-A7DC-BF8081A94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554385"/>
            <a:ext cx="7923981" cy="685800"/>
          </a:xfrm>
        </p:spPr>
        <p:txBody>
          <a:bodyPr/>
          <a:lstStyle/>
          <a:p>
            <a:r>
              <a:rPr lang="en-US"/>
              <a:t>Why is Currency Exchange Important?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62073-31F8-42B3-BD16-BD8EB83F6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1441351"/>
            <a:ext cx="8476430" cy="4176464"/>
          </a:xfrm>
        </p:spPr>
        <p:txBody>
          <a:bodyPr/>
          <a:lstStyle/>
          <a:p>
            <a:r>
              <a:rPr lang="en-CA" sz="2200">
                <a:ea typeface="MS PGothic"/>
              </a:rPr>
              <a:t>A main reason to learn about foreign currency exchange is for travelling and for buying or selling things in other countries. </a:t>
            </a:r>
          </a:p>
          <a:p>
            <a:r>
              <a:rPr lang="en-CA" sz="2200">
                <a:ea typeface="MS PGothic"/>
              </a:rPr>
              <a:t>When converting currencies, we need to know the </a:t>
            </a:r>
            <a:r>
              <a:rPr lang="en-CA" sz="2200" b="1">
                <a:ea typeface="MS PGothic"/>
              </a:rPr>
              <a:t>exchange rate, </a:t>
            </a:r>
            <a:r>
              <a:rPr lang="en-CA" sz="2200">
                <a:ea typeface="MS PGothic"/>
              </a:rPr>
              <a:t>which tells us the difference in value between currencies. </a:t>
            </a:r>
            <a:endParaRPr lang="en-CA" sz="2200"/>
          </a:p>
          <a:p>
            <a:r>
              <a:rPr lang="en-CA" sz="2200">
                <a:ea typeface="MS PGothic"/>
              </a:rPr>
              <a:t>Exchange rates (or the value of money) change everyday. </a:t>
            </a:r>
            <a:endParaRPr lang="en-CA" sz="2200"/>
          </a:p>
          <a:p>
            <a:endParaRPr lang="en-CA"/>
          </a:p>
          <a:p>
            <a:pPr marL="0" indent="0">
              <a:buNone/>
            </a:pPr>
            <a:r>
              <a:rPr lang="en-CA" b="1"/>
              <a:t>Watch the video: </a:t>
            </a:r>
            <a:r>
              <a:rPr lang="en-US">
                <a:ea typeface="MS PGothic"/>
                <a:hlinkClick r:id="rId2"/>
              </a:rPr>
              <a:t>Finance 101: What is Currency and Exchange Rate? Easy </a:t>
            </a:r>
            <a:r>
              <a:rPr lang="en-US" err="1">
                <a:ea typeface="MS PGothic"/>
                <a:hlinkClick r:id="rId2"/>
              </a:rPr>
              <a:t>Peasy</a:t>
            </a:r>
            <a:r>
              <a:rPr lang="en-US">
                <a:ea typeface="MS PGothic"/>
                <a:hlinkClick r:id="rId2"/>
              </a:rPr>
              <a:t> Finance for Kids and Beginners – YouTube</a:t>
            </a:r>
            <a:r>
              <a:rPr lang="en-US">
                <a:ea typeface="MS PGothic"/>
              </a:rPr>
              <a:t> </a:t>
            </a:r>
            <a:endParaRPr lang="en-US"/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6146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9B01C-3611-486E-A130-7955A36E4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384" y="638175"/>
            <a:ext cx="8296275" cy="514350"/>
          </a:xfrm>
        </p:spPr>
        <p:txBody>
          <a:bodyPr/>
          <a:lstStyle/>
          <a:p>
            <a:r>
              <a:rPr lang="en-US"/>
              <a:t>True or False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5BFA4-DC36-46D1-863B-579FE9A3C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1314450"/>
            <a:ext cx="8485955" cy="4391025"/>
          </a:xfrm>
        </p:spPr>
        <p:txBody>
          <a:bodyPr/>
          <a:lstStyle/>
          <a:p>
            <a:r>
              <a:rPr lang="en-CA" sz="2400" b="1" dirty="0"/>
              <a:t>A. </a:t>
            </a:r>
            <a:r>
              <a:rPr lang="en-CA" sz="2400" dirty="0"/>
              <a:t>When one currency value falls, another shoots up.</a:t>
            </a:r>
          </a:p>
          <a:p>
            <a:pPr marL="0" indent="0">
              <a:buNone/>
            </a:pPr>
            <a:r>
              <a:rPr lang="en-CA" sz="2400" dirty="0">
                <a:solidFill>
                  <a:srgbClr val="005954"/>
                </a:solidFill>
              </a:rPr>
              <a:t>True! After all, these currencies are trading against each other and this balance has to be maintained. </a:t>
            </a:r>
          </a:p>
          <a:p>
            <a:r>
              <a:rPr lang="en-CA" sz="2400" b="1" dirty="0"/>
              <a:t>B. </a:t>
            </a:r>
            <a:r>
              <a:rPr lang="en-CA" sz="2400" dirty="0"/>
              <a:t>Currencies rise and fall almost every second, they might be extremely high one minute and low the next.</a:t>
            </a:r>
          </a:p>
          <a:p>
            <a:pPr marL="0" indent="0">
              <a:buNone/>
            </a:pPr>
            <a:r>
              <a:rPr lang="en-CA" sz="2400" dirty="0">
                <a:solidFill>
                  <a:srgbClr val="005954"/>
                </a:solidFill>
              </a:rPr>
              <a:t>True!</a:t>
            </a:r>
          </a:p>
          <a:p>
            <a:r>
              <a:rPr lang="en-CA" sz="2400" b="1" dirty="0"/>
              <a:t>C. </a:t>
            </a:r>
            <a:r>
              <a:rPr lang="en-CA" sz="2400" b="1" dirty="0" err="1"/>
              <a:t>ForEx</a:t>
            </a:r>
            <a:r>
              <a:rPr lang="en-CA" sz="2400" b="1" dirty="0"/>
              <a:t> trading</a:t>
            </a:r>
            <a:r>
              <a:rPr lang="en-CA" sz="2400" dirty="0"/>
              <a:t> is called by another name “</a:t>
            </a:r>
            <a:r>
              <a:rPr lang="en-CA" sz="2400" b="1" dirty="0"/>
              <a:t>Foreign Exchange Trading</a:t>
            </a:r>
            <a:r>
              <a:rPr lang="en-CA" sz="2400" dirty="0"/>
              <a:t>” </a:t>
            </a:r>
          </a:p>
          <a:p>
            <a:pPr marL="0" indent="0">
              <a:buNone/>
            </a:pPr>
            <a:r>
              <a:rPr lang="en-CA" sz="2400" dirty="0">
                <a:solidFill>
                  <a:srgbClr val="005954"/>
                </a:solidFill>
              </a:rPr>
              <a:t>True!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316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806768-B558-49D8-98BB-CEEA841C2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91" y="3260159"/>
            <a:ext cx="6867618" cy="288949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500BE3-CBA6-4CE9-B6F5-BC3B2BFDB0CD}"/>
              </a:ext>
            </a:extLst>
          </p:cNvPr>
          <p:cNvSpPr txBox="1"/>
          <p:nvPr/>
        </p:nvSpPr>
        <p:spPr>
          <a:xfrm>
            <a:off x="605052" y="410797"/>
            <a:ext cx="45958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477E27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Class Exploration Activity</a:t>
            </a:r>
            <a:endParaRPr lang="en-CA" sz="3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3208E2-8CB7-4ADD-9003-5FD500448D99}"/>
              </a:ext>
            </a:extLst>
          </p:cNvPr>
          <p:cNvSpPr txBox="1"/>
          <p:nvPr/>
        </p:nvSpPr>
        <p:spPr>
          <a:xfrm>
            <a:off x="688368" y="964853"/>
            <a:ext cx="8013520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Let’s look at how currency exchange rate fluctuates!</a:t>
            </a:r>
          </a:p>
          <a:p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/>
              <a:t>On Google, search for “Canadian Dollar to US Dollar”. You may see something like the screenshot below.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Hover your mouse on the graph, and look for the exchange rate for 1 day, 5 day, 1 month, 1 year, and 5 year. What do you notice?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What do you think this means: “1 Canadian Dollar equals 0.80 United States Dollar”?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999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806768-B558-49D8-98BB-CEEA841C2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3" y="2497848"/>
            <a:ext cx="8166643" cy="343605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710015-F6AC-4BF8-B704-2327FD8C323C}"/>
              </a:ext>
            </a:extLst>
          </p:cNvPr>
          <p:cNvSpPr txBox="1"/>
          <p:nvPr/>
        </p:nvSpPr>
        <p:spPr>
          <a:xfrm>
            <a:off x="699633" y="1154753"/>
            <a:ext cx="78484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In this scenario, you are converting from Canadian Dollar to US Dollar.</a:t>
            </a:r>
          </a:p>
          <a:p>
            <a:endParaRPr lang="en-US" b="1"/>
          </a:p>
          <a:p>
            <a:r>
              <a:rPr lang="en-US" sz="2000">
                <a:solidFill>
                  <a:srgbClr val="EA7123"/>
                </a:solidFill>
              </a:rPr>
              <a:t>So…your </a:t>
            </a:r>
            <a:r>
              <a:rPr lang="en-US" sz="2000" b="1">
                <a:solidFill>
                  <a:srgbClr val="EA7123"/>
                </a:solidFill>
              </a:rPr>
              <a:t>domestic</a:t>
            </a:r>
            <a:r>
              <a:rPr lang="en-US" sz="2000">
                <a:solidFill>
                  <a:srgbClr val="EA7123"/>
                </a:solidFill>
              </a:rPr>
              <a:t> currency is Canadian Dollar</a:t>
            </a:r>
          </a:p>
          <a:p>
            <a:r>
              <a:rPr lang="en-US" sz="2000">
                <a:solidFill>
                  <a:srgbClr val="EA7123"/>
                </a:solidFill>
              </a:rPr>
              <a:t>And the </a:t>
            </a:r>
            <a:r>
              <a:rPr lang="en-US" sz="2000" b="1">
                <a:solidFill>
                  <a:srgbClr val="EA7123"/>
                </a:solidFill>
              </a:rPr>
              <a:t>foreign</a:t>
            </a:r>
            <a:r>
              <a:rPr lang="en-US" sz="2000">
                <a:solidFill>
                  <a:srgbClr val="EA7123"/>
                </a:solidFill>
              </a:rPr>
              <a:t> currency is US Dollar</a:t>
            </a:r>
            <a:endParaRPr lang="en-CA" sz="2000">
              <a:solidFill>
                <a:srgbClr val="EA712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E53A2-78E3-47D0-BEC0-C25E3A1260A7}"/>
              </a:ext>
            </a:extLst>
          </p:cNvPr>
          <p:cNvSpPr txBox="1"/>
          <p:nvPr/>
        </p:nvSpPr>
        <p:spPr>
          <a:xfrm>
            <a:off x="605052" y="410797"/>
            <a:ext cx="45958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477E27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Class </a:t>
            </a:r>
            <a:r>
              <a:rPr lang="en-US" sz="3000" kern="0">
                <a:solidFill>
                  <a:srgbClr val="477E27"/>
                </a:solidFill>
                <a:latin typeface="Arial"/>
                <a:ea typeface="MS PGothic" panose="020B0600070205080204" pitchFamily="34" charset="-128"/>
              </a:rPr>
              <a:t>Exploration Activity</a:t>
            </a:r>
            <a:endParaRPr lang="en-CA" sz="3000"/>
          </a:p>
        </p:txBody>
      </p:sp>
    </p:spTree>
    <p:extLst>
      <p:ext uri="{BB962C8B-B14F-4D97-AF65-F5344CB8AC3E}">
        <p14:creationId xmlns:p14="http://schemas.microsoft.com/office/powerpoint/2010/main" val="141456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710015-F6AC-4BF8-B704-2327FD8C323C}"/>
              </a:ext>
            </a:extLst>
          </p:cNvPr>
          <p:cNvSpPr txBox="1"/>
          <p:nvPr/>
        </p:nvSpPr>
        <p:spPr>
          <a:xfrm>
            <a:off x="647767" y="1082834"/>
            <a:ext cx="784846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5954"/>
                </a:solidFill>
              </a:rPr>
              <a:t>Let’s flip it! </a:t>
            </a:r>
          </a:p>
          <a:p>
            <a:r>
              <a:rPr lang="en-US" b="1"/>
              <a:t>What about from US Dollar to Canadian Dollar?</a:t>
            </a:r>
          </a:p>
          <a:p>
            <a:endParaRPr lang="en-US" sz="2000"/>
          </a:p>
          <a:p>
            <a:r>
              <a:rPr lang="en-US"/>
              <a:t>On Google, search for “US Dollar to Canadian Dollar”. Then, discuss the questions below:</a:t>
            </a:r>
          </a:p>
          <a:p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How much is one US Dollar worth in Canadian Dollars?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Is US Dollar the stronger currency or the weaker one?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Is Canadian Dollar the stronger currency or the weaker one?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In this scenario, which is your domestic currency? (The currency you are converting from)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Which is your foreign currency? (The currency you are converting to)</a:t>
            </a:r>
            <a:endParaRPr lang="en-CA"/>
          </a:p>
          <a:p>
            <a:endParaRPr lang="en-US" sz="2000" b="1">
              <a:solidFill>
                <a:srgbClr val="EA712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E53A2-78E3-47D0-BEC0-C25E3A1260A7}"/>
              </a:ext>
            </a:extLst>
          </p:cNvPr>
          <p:cNvSpPr txBox="1"/>
          <p:nvPr/>
        </p:nvSpPr>
        <p:spPr>
          <a:xfrm>
            <a:off x="605052" y="410797"/>
            <a:ext cx="45958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477E27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Class Exploration Activity</a:t>
            </a:r>
            <a:endParaRPr lang="en-CA" sz="3000"/>
          </a:p>
        </p:txBody>
      </p:sp>
    </p:spTree>
    <p:extLst>
      <p:ext uri="{BB962C8B-B14F-4D97-AF65-F5344CB8AC3E}">
        <p14:creationId xmlns:p14="http://schemas.microsoft.com/office/powerpoint/2010/main" val="2548767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5E391-728D-4665-863B-F4560CB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09" y="447866"/>
            <a:ext cx="7923981" cy="685800"/>
          </a:xfrm>
        </p:spPr>
        <p:txBody>
          <a:bodyPr/>
          <a:lstStyle/>
          <a:p>
            <a:r>
              <a:rPr lang="en-US"/>
              <a:t>Australian Dollar to Japanese Yen</a:t>
            </a:r>
            <a:endParaRPr lang="en-CA"/>
          </a:p>
        </p:txBody>
      </p:sp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EE3BE26-8210-448C-8526-4BE4C4EEE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t="1275" r="9829" b="-1275"/>
          <a:stretch/>
        </p:blipFill>
        <p:spPr>
          <a:xfrm>
            <a:off x="423552" y="2335301"/>
            <a:ext cx="8296896" cy="308945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A1C930-1A3F-400E-AEEC-90945F13165A}"/>
              </a:ext>
            </a:extLst>
          </p:cNvPr>
          <p:cNvSpPr txBox="1"/>
          <p:nvPr/>
        </p:nvSpPr>
        <p:spPr>
          <a:xfrm>
            <a:off x="572747" y="1170650"/>
            <a:ext cx="8393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 this scenario:</a:t>
            </a:r>
          </a:p>
          <a:p>
            <a:r>
              <a:rPr lang="en-US"/>
              <a:t>Which is your </a:t>
            </a:r>
            <a:r>
              <a:rPr lang="en-US" b="1"/>
              <a:t>domestic</a:t>
            </a:r>
            <a:r>
              <a:rPr lang="en-US"/>
              <a:t> currency? (The currency you are converting from)</a:t>
            </a:r>
          </a:p>
          <a:p>
            <a:r>
              <a:rPr lang="en-US"/>
              <a:t>Which is the </a:t>
            </a:r>
            <a:r>
              <a:rPr lang="en-US" b="1"/>
              <a:t>foreign</a:t>
            </a:r>
            <a:r>
              <a:rPr lang="en-US"/>
              <a:t> currency? (The currency you are converting to)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526430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D36AF21ECD984DAE009D672589A92C" ma:contentTypeVersion="16" ma:contentTypeDescription="Create a new document." ma:contentTypeScope="" ma:versionID="2e60272f744566d631b97ccba38f4cb9">
  <xsd:schema xmlns:xsd="http://www.w3.org/2001/XMLSchema" xmlns:xs="http://www.w3.org/2001/XMLSchema" xmlns:p="http://schemas.microsoft.com/office/2006/metadata/properties" xmlns:ns2="30b57f21-544d-4ccf-a224-cf4bd29a42a3" xmlns:ns3="58f3cb47-7ddb-4c19-b7fa-7a0a8aba5842" targetNamespace="http://schemas.microsoft.com/office/2006/metadata/properties" ma:root="true" ma:fieldsID="7ed1a5f2217b9fbc1cc1d9e8e59b541e" ns2:_="" ns3:_="">
    <xsd:import namespace="30b57f21-544d-4ccf-a224-cf4bd29a42a3"/>
    <xsd:import namespace="58f3cb47-7ddb-4c19-b7fa-7a0a8aba5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57f21-544d-4ccf-a224-cf4bd29a42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4ff290c-aeff-4dbd-ad2e-2ebfab9861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3cb47-7ddb-4c19-b7fa-7a0a8aba584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3dbdabb-e35b-47aa-a42e-66e0c01efd38}" ma:internalName="TaxCatchAll" ma:showField="CatchAllData" ma:web="58f3cb47-7ddb-4c19-b7fa-7a0a8aba5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8f3cb47-7ddb-4c19-b7fa-7a0a8aba5842">
      <UserInfo>
        <DisplayName>oroydebelleval</DisplayName>
        <AccountId>62</AccountId>
        <AccountType/>
      </UserInfo>
      <UserInfo>
        <DisplayName>Cathy Mehagan</DisplayName>
        <AccountId>9</AccountId>
        <AccountType/>
      </UserInfo>
      <UserInfo>
        <DisplayName>Ashley Johnston</DisplayName>
        <AccountId>13</AccountId>
        <AccountType/>
      </UserInfo>
      <UserInfo>
        <DisplayName>Ellie Chan</DisplayName>
        <AccountId>12</AccountId>
        <AccountType/>
      </UserInfo>
    </SharedWithUsers>
    <TaxCatchAll xmlns="58f3cb47-7ddb-4c19-b7fa-7a0a8aba5842" xsi:nil="true"/>
    <lcf76f155ced4ddcb4097134ff3c332f xmlns="30b57f21-544d-4ccf-a224-cf4bd29a42a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D009A39-4853-4547-8C40-6BB8354522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6E82A9-4015-41FD-802B-9193CE00C200}"/>
</file>

<file path=customXml/itemProps3.xml><?xml version="1.0" encoding="utf-8"?>
<ds:datastoreItem xmlns:ds="http://schemas.openxmlformats.org/officeDocument/2006/customXml" ds:itemID="{54DDD31D-6353-4AC8-9C42-411CE3669FCE}">
  <ds:schemaRefs>
    <ds:schemaRef ds:uri="1bca0e2f-16d9-4d6a-8327-7fd70d55969c"/>
    <ds:schemaRef ds:uri="f6493094-0435-4eae-a32c-76983131fc0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Application>Microsoft Office PowerPoint</Application>
  <PresentationFormat>On-screen Show 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Open Sans</vt:lpstr>
      <vt:lpstr>Blank Presentation</vt:lpstr>
      <vt:lpstr>Currencies &amp; Exchange Rates</vt:lpstr>
      <vt:lpstr>A Special Note For Teachers</vt:lpstr>
      <vt:lpstr>Students will be able to…</vt:lpstr>
      <vt:lpstr>Why is Currency Exchange Important?</vt:lpstr>
      <vt:lpstr>True or False</vt:lpstr>
      <vt:lpstr>PowerPoint Presentation</vt:lpstr>
      <vt:lpstr>PowerPoint Presentation</vt:lpstr>
      <vt:lpstr>PowerPoint Presentation</vt:lpstr>
      <vt:lpstr>Australian Dollar to Japanese Yen</vt:lpstr>
      <vt:lpstr>PowerPoint Presentation</vt:lpstr>
      <vt:lpstr>Pro’s &amp; Con’s of Payment Methods</vt:lpstr>
      <vt:lpstr>Apps for Phones and Tablets</vt:lpstr>
      <vt:lpstr>Additional 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Foreign Currency Exchange </dc:title>
  <dc:creator/>
  <cp:lastModifiedBy/>
  <cp:revision>1</cp:revision>
  <dcterms:created xsi:type="dcterms:W3CDTF">2021-06-30T16:21:58Z</dcterms:created>
  <dcterms:modified xsi:type="dcterms:W3CDTF">2021-12-06T16:36:46Z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0x010100FDD36AF21ECD984DAE009D672589A92C</vt:lpwstr>
  </property>
  <property fmtid="{D5CDD505-2E9C-101B-9397-08002B2CF9AE}" pid="3" name="Order">
    <vt:r8>10700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ComplianceAssetId">
    <vt:lpwstr/>
  </property>
  <property fmtid="{D5CDD505-2E9C-101B-9397-08002B2CF9AE}" pid="8" name="TemplateUrl">
    <vt:lpwstr/>
  </property>
</Properties>
</file>