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saveSubsetFonts="1" autoCompressPictures="0">
  <p:sldMasterIdLst>
    <p:sldMasterId id="2147483648" r:id="rId5"/>
  </p:sldMasterIdLst>
  <p:notesMasterIdLst>
    <p:notesMasterId r:id="rId42"/>
  </p:notesMasterIdLst>
  <p:handoutMasterIdLst>
    <p:handoutMasterId r:id="rId43"/>
  </p:handoutMasterIdLst>
  <p:sldIdLst>
    <p:sldId id="257" r:id="rId6"/>
    <p:sldId id="357" r:id="rId7"/>
    <p:sldId id="258" r:id="rId8"/>
    <p:sldId id="266" r:id="rId9"/>
    <p:sldId id="351" r:id="rId10"/>
    <p:sldId id="355" r:id="rId11"/>
    <p:sldId id="269" r:id="rId12"/>
    <p:sldId id="270" r:id="rId13"/>
    <p:sldId id="271" r:id="rId14"/>
    <p:sldId id="287" r:id="rId15"/>
    <p:sldId id="288" r:id="rId16"/>
    <p:sldId id="352" r:id="rId17"/>
    <p:sldId id="353" r:id="rId18"/>
    <p:sldId id="354" r:id="rId19"/>
    <p:sldId id="292" r:id="rId20"/>
    <p:sldId id="272" r:id="rId21"/>
    <p:sldId id="275" r:id="rId22"/>
    <p:sldId id="276" r:id="rId23"/>
    <p:sldId id="277" r:id="rId24"/>
    <p:sldId id="278" r:id="rId25"/>
    <p:sldId id="279" r:id="rId26"/>
    <p:sldId id="280" r:id="rId27"/>
    <p:sldId id="284" r:id="rId28"/>
    <p:sldId id="293" r:id="rId29"/>
    <p:sldId id="294" r:id="rId30"/>
    <p:sldId id="295" r:id="rId31"/>
    <p:sldId id="296" r:id="rId32"/>
    <p:sldId id="297" r:id="rId33"/>
    <p:sldId id="350" r:id="rId34"/>
    <p:sldId id="356" r:id="rId35"/>
    <p:sldId id="273" r:id="rId36"/>
    <p:sldId id="274" r:id="rId37"/>
    <p:sldId id="281" r:id="rId38"/>
    <p:sldId id="282" r:id="rId39"/>
    <p:sldId id="283" r:id="rId40"/>
    <p:sldId id="285" r:id="rId4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modifyVerifier cryptProviderType="rsaAES" cryptAlgorithmClass="hash" cryptAlgorithmType="typeAny" cryptAlgorithmSid="14" spinCount="100000" saltData="HmFn2HDO4GoV74BCEoezgQ==" hashData="EKjPvKw+xb9UAYT8Bq47ufwCHxIHNVJzG9nzUmLoOHLfWziCGTibLFWfcKIjgjVXOCZ5ZjeWwshEomxgGoa+Cg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954"/>
    <a:srgbClr val="EA7224"/>
    <a:srgbClr val="980206"/>
    <a:srgbClr val="FDCE3A"/>
    <a:srgbClr val="98BF1E"/>
    <a:srgbClr val="477E27"/>
    <a:srgbClr val="5C4A89"/>
    <a:srgbClr val="003E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19C2125-503A-40A1-8D3E-0BE07F024F5D}" v="1" dt="2021-12-01T18:53:12.9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3792" autoAdjust="0"/>
  </p:normalViewPr>
  <p:slideViewPr>
    <p:cSldViewPr snapToGrid="0">
      <p:cViewPr varScale="1">
        <p:scale>
          <a:sx n="67" d="100"/>
          <a:sy n="67" d="100"/>
        </p:scale>
        <p:origin x="1260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handoutMaster" Target="handoutMasters/handoutMaster1.xml"/><Relationship Id="rId48" Type="http://schemas.microsoft.com/office/2015/10/relationships/revisionInfo" Target="revisionInfo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slide" Target="slides/slide3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9414F85-49FD-4247-ACE8-E049A0C5F25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3309B3-691A-4C3F-A1FC-7C75CAC17DA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655B08C4-2137-426E-89AF-990054B89F97}" type="datetimeFigureOut">
              <a:rPr lang="en-US"/>
              <a:pPr>
                <a:defRPr/>
              </a:pPr>
              <a:t>12/6/2021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967E08-AB9C-4946-B463-C7C15C454B1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633C49-D3B6-41CD-ACA7-2751554E601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7D754E0-4609-40BC-8D04-2D92DEB0D3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8E607ACF-F20A-45E6-BE88-04859A2C48C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6A5922B9-0351-4B2E-918D-F938727B4594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8" name="Rectangle 4">
            <a:extLst>
              <a:ext uri="{FF2B5EF4-FFF2-40B4-BE49-F238E27FC236}">
                <a16:creationId xmlns:a16="http://schemas.microsoft.com/office/drawing/2014/main" id="{1B7A27C5-B96E-44C1-A972-E8719DE099C8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7" name="Rectangle 5">
            <a:extLst>
              <a:ext uri="{FF2B5EF4-FFF2-40B4-BE49-F238E27FC236}">
                <a16:creationId xmlns:a16="http://schemas.microsoft.com/office/drawing/2014/main" id="{608B9D4D-63B1-4786-A249-2039B040E26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198" name="Rectangle 6">
            <a:extLst>
              <a:ext uri="{FF2B5EF4-FFF2-40B4-BE49-F238E27FC236}">
                <a16:creationId xmlns:a16="http://schemas.microsoft.com/office/drawing/2014/main" id="{54D96DC8-2FB0-467E-85B0-22D66BE9F21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9" name="Rectangle 7">
            <a:extLst>
              <a:ext uri="{FF2B5EF4-FFF2-40B4-BE49-F238E27FC236}">
                <a16:creationId xmlns:a16="http://schemas.microsoft.com/office/drawing/2014/main" id="{15060F9C-4BA0-4F7E-B9DC-7FE1BBBF87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F3BDF90-9B25-453B-83E0-7C6DEAB5F88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ＭＳ Ｐゴシック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ＭＳ Ｐゴシック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ＭＳ Ｐゴシック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Arial"/>
                <a:ea typeface="MS PGothic"/>
                <a:cs typeface="Arial"/>
              </a:rPr>
              <a:t>1.Match the coin: Basic literacy &amp; numeracy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Arial"/>
                <a:ea typeface="MS PGothic"/>
                <a:cs typeface="Arial"/>
              </a:rPr>
              <a:t>2.Which one doesn’t belong? Basic literacy &amp; numeracy</a:t>
            </a:r>
            <a:endParaRPr lang="en-GB">
              <a:latin typeface="Arial"/>
              <a:ea typeface="MS PGothic"/>
              <a:cs typeface="Arial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Arial"/>
                <a:ea typeface="MS PGothic"/>
                <a:cs typeface="Arial"/>
              </a:rPr>
              <a:t>3.Virtual trip to the store: Curriculum standard gr. 4 F1.2, gr. 5 F1.2</a:t>
            </a:r>
            <a:endParaRPr lang="en-GB">
              <a:latin typeface="Arial"/>
              <a:ea typeface="MS PGothic"/>
              <a:cs typeface="Arial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/>
              <a:t>4.The Price is Good: Curriculum standard gr. 4 F1.1, gr. 4 F1.5, gr. 5 F1.5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3BDF90-9B25-453B-83E0-7C6DEAB5F885}" type="slidenum">
              <a:rPr lang="en-US" altLang="en-US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2698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Disclaimer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3BDF90-9B25-453B-83E0-7C6DEAB5F885}" type="slidenum">
              <a:rPr lang="en-US" altLang="en-US" smtClean="0"/>
              <a:pPr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1024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3BDF90-9B25-453B-83E0-7C6DEAB5F885}" type="slidenum">
              <a:rPr lang="en-US" altLang="en-US" smtClean="0"/>
              <a:pPr/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1285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503E4B8F-E39D-415C-9FD1-48324CFEA9E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450" y="-33338"/>
            <a:ext cx="9232900" cy="6924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47997122-2720-4A39-86CE-E05558E9E1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260350"/>
            <a:ext cx="3259137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536" y="1988841"/>
            <a:ext cx="8424936" cy="1080119"/>
          </a:xfrm>
        </p:spPr>
        <p:txBody>
          <a:bodyPr/>
          <a:lstStyle>
            <a:lvl1pPr algn="ctr">
              <a:lnSpc>
                <a:spcPct val="85000"/>
              </a:lnSpc>
              <a:defRPr sz="4800">
                <a:solidFill>
                  <a:srgbClr val="003E38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95536" y="3068960"/>
            <a:ext cx="8424936" cy="457200"/>
          </a:xfrm>
        </p:spPr>
        <p:txBody>
          <a:bodyPr/>
          <a:lstStyle>
            <a:lvl1pPr marL="0" indent="0" algn="ctr">
              <a:buFontTx/>
              <a:buNone/>
              <a:defRPr sz="2800">
                <a:solidFill>
                  <a:srgbClr val="477E27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60018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– singl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91FC0B54-ED9A-4E13-8A46-BBB9F19D668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5663"/>
            <a:ext cx="9186863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FFEC84E0-E8A2-4A7C-9084-B475B6EAE9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6103938"/>
            <a:ext cx="143510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7970A8-5592-4F1E-9924-BDE11EB0ED9A}"/>
              </a:ext>
            </a:extLst>
          </p:cNvPr>
          <p:cNvSpPr txBox="1">
            <a:spLocks/>
          </p:cNvSpPr>
          <p:nvPr userDrawn="1"/>
        </p:nvSpPr>
        <p:spPr bwMode="auto">
          <a:xfrm>
            <a:off x="7604125" y="6256338"/>
            <a:ext cx="1006475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  <a:ext uri="{FAA26D3D-D897-4be2-8F04-BA451C77F1D7}"/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/>
            <a:fld id="{79BD86C0-2772-4189-86E9-098651FA57A6}" type="slidenum">
              <a:rPr lang="en-US" altLang="en-US" sz="1400">
                <a:solidFill>
                  <a:schemeClr val="bg1"/>
                </a:solidFill>
              </a:rPr>
              <a:pPr algn="r"/>
              <a:t>‹#›</a:t>
            </a:fld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33400"/>
            <a:ext cx="7923981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12776"/>
            <a:ext cx="7923981" cy="41764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A42A868-16CD-4CF7-B8ED-85A4CFD725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451725" y="6103938"/>
            <a:ext cx="1006475" cy="3492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0799EC-A505-4BE5-8DFA-14BA55F042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0318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- doubl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7C06ACB7-5103-4CE3-A320-1ECD112E9B5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5663"/>
            <a:ext cx="9186863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EE0088AB-2F15-49EA-91AE-98AF43308D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6103938"/>
            <a:ext cx="143510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911CCA2-AA7E-4B68-8941-5D40FBD449F1}"/>
              </a:ext>
            </a:extLst>
          </p:cNvPr>
          <p:cNvSpPr txBox="1">
            <a:spLocks/>
          </p:cNvSpPr>
          <p:nvPr userDrawn="1"/>
        </p:nvSpPr>
        <p:spPr bwMode="auto">
          <a:xfrm>
            <a:off x="7604125" y="6256338"/>
            <a:ext cx="1006475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  <a:ext uri="{FAA26D3D-D897-4be2-8F04-BA451C77F1D7}"/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/>
            <a:fld id="{DD1EA6E0-76D8-414F-8690-39B83060E0D6}" type="slidenum">
              <a:rPr lang="en-US" altLang="en-US" sz="1400">
                <a:solidFill>
                  <a:schemeClr val="bg1"/>
                </a:solidFill>
              </a:rPr>
              <a:pPr algn="r"/>
              <a:t>‹#›</a:t>
            </a:fld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33400"/>
            <a:ext cx="7923981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12776"/>
            <a:ext cx="3816423" cy="41764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499992" y="1412776"/>
            <a:ext cx="3888432" cy="41764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88458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double column w/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2E8E6791-D5FC-4B2B-B748-38B3BF267F9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5663"/>
            <a:ext cx="9186863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59F5D9F7-8903-4DA0-A733-26C7BFBFCEB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6103938"/>
            <a:ext cx="143510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2036A0B-4DDD-43E2-9B5A-B29E2ECCE000}"/>
              </a:ext>
            </a:extLst>
          </p:cNvPr>
          <p:cNvSpPr txBox="1">
            <a:spLocks/>
          </p:cNvSpPr>
          <p:nvPr userDrawn="1"/>
        </p:nvSpPr>
        <p:spPr bwMode="auto">
          <a:xfrm>
            <a:off x="7604125" y="6256338"/>
            <a:ext cx="1006475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  <a:ext uri="{FAA26D3D-D897-4be2-8F04-BA451C77F1D7}"/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/>
            <a:fld id="{DDF2AA1A-C8EC-4D2B-A9A5-7A786BEBA968}" type="slidenum">
              <a:rPr lang="en-US" altLang="en-US" sz="1400">
                <a:solidFill>
                  <a:schemeClr val="bg1"/>
                </a:solidFill>
              </a:rPr>
              <a:pPr algn="r"/>
              <a:t>‹#›</a:t>
            </a:fld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33400"/>
            <a:ext cx="7923981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12776"/>
            <a:ext cx="3816423" cy="4149824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4499993" y="1413680"/>
            <a:ext cx="3888358" cy="4175907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3446114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19DF36F9-56FB-4643-8EAD-98A57CF2032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5663"/>
            <a:ext cx="9186863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77FE9CFE-02B6-43C1-956B-6355F1C18D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6103938"/>
            <a:ext cx="143510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729FAB0-E70E-4FFA-A2A9-BBD8D724BD68}"/>
              </a:ext>
            </a:extLst>
          </p:cNvPr>
          <p:cNvSpPr txBox="1">
            <a:spLocks/>
          </p:cNvSpPr>
          <p:nvPr userDrawn="1"/>
        </p:nvSpPr>
        <p:spPr bwMode="auto">
          <a:xfrm>
            <a:off x="7604125" y="6256338"/>
            <a:ext cx="1006475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  <a:ext uri="{FAA26D3D-D897-4be2-8F04-BA451C77F1D7}"/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/>
            <a:fld id="{1ED6DB6B-13E3-4C07-85CE-B296F542255B}" type="slidenum">
              <a:rPr lang="en-US" altLang="en-US" sz="1400">
                <a:solidFill>
                  <a:schemeClr val="bg1"/>
                </a:solidFill>
              </a:rPr>
              <a:pPr algn="r"/>
              <a:t>‹#›</a:t>
            </a:fld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33400"/>
            <a:ext cx="7923981" cy="6858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467544" y="1484784"/>
            <a:ext cx="7920807" cy="4032447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622341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89ECDE7D-AA42-49C7-B705-46C403598D6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5663"/>
            <a:ext cx="9186863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E1A9595E-D42C-41E1-93C7-51ECB35AD8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6103938"/>
            <a:ext cx="143510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8DF1A14-F7D4-49B8-B169-41463095C9A4}"/>
              </a:ext>
            </a:extLst>
          </p:cNvPr>
          <p:cNvSpPr txBox="1">
            <a:spLocks/>
          </p:cNvSpPr>
          <p:nvPr userDrawn="1"/>
        </p:nvSpPr>
        <p:spPr bwMode="auto">
          <a:xfrm>
            <a:off x="7604125" y="6256338"/>
            <a:ext cx="1006475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  <a:ext uri="{FAA26D3D-D897-4be2-8F04-BA451C77F1D7}"/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/>
            <a:fld id="{112117CC-225F-43E4-858F-38FF4E50F699}" type="slidenum">
              <a:rPr lang="en-US" altLang="en-US" sz="1400">
                <a:solidFill>
                  <a:schemeClr val="bg1"/>
                </a:solidFill>
              </a:rPr>
              <a:pPr algn="r"/>
              <a:t>‹#›</a:t>
            </a:fld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33400"/>
            <a:ext cx="7923981" cy="6858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467544" y="1484785"/>
            <a:ext cx="7920807" cy="3384376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68313" y="5084763"/>
            <a:ext cx="7920037" cy="288453"/>
          </a:xfrm>
        </p:spPr>
        <p:txBody>
          <a:bodyPr/>
          <a:lstStyle>
            <a:lvl1pPr marL="0" indent="0">
              <a:buNone/>
              <a:defRPr sz="120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324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doubl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5E3E935-9219-43BD-B1C0-C994441A72F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5663"/>
            <a:ext cx="9186863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4FA3E0-56BB-4937-B7CF-80E6F25D3C7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6103938"/>
            <a:ext cx="143510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77BEA60-25F7-4235-8519-8171C889DE84}"/>
              </a:ext>
            </a:extLst>
          </p:cNvPr>
          <p:cNvSpPr txBox="1">
            <a:spLocks/>
          </p:cNvSpPr>
          <p:nvPr userDrawn="1"/>
        </p:nvSpPr>
        <p:spPr bwMode="auto">
          <a:xfrm>
            <a:off x="7604125" y="6256338"/>
            <a:ext cx="1006475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  <a:ext uri="{FAA26D3D-D897-4be2-8F04-BA451C77F1D7}"/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/>
            <a:fld id="{C4C9E0CC-6315-494F-A250-AE318807BD41}" type="slidenum">
              <a:rPr lang="en-US" altLang="en-US" sz="1400">
                <a:solidFill>
                  <a:schemeClr val="bg1"/>
                </a:solidFill>
              </a:rPr>
              <a:pPr algn="r"/>
              <a:t>‹#›</a:t>
            </a:fld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33400"/>
            <a:ext cx="7923981" cy="6858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467545" y="1484784"/>
            <a:ext cx="3888432" cy="4032448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4499992" y="1484784"/>
            <a:ext cx="3888432" cy="4032448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4D41E4F5-F8D4-48A7-9FEA-B815523A799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7451725" y="6103938"/>
            <a:ext cx="1006475" cy="3492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9DD0207-A730-4C47-B9BB-528A1D0B57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7308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double pic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>
            <a:extLst>
              <a:ext uri="{FF2B5EF4-FFF2-40B4-BE49-F238E27FC236}">
                <a16:creationId xmlns:a16="http://schemas.microsoft.com/office/drawing/2014/main" id="{47BDD8E6-94B4-4324-B352-A493B32A3CC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5663"/>
            <a:ext cx="9186863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3B8B2888-6F86-4D23-A78B-4E993287D0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6103938"/>
            <a:ext cx="143510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90AE22C-54BA-47F2-B87A-AE69A3357E8E}"/>
              </a:ext>
            </a:extLst>
          </p:cNvPr>
          <p:cNvSpPr txBox="1">
            <a:spLocks/>
          </p:cNvSpPr>
          <p:nvPr userDrawn="1"/>
        </p:nvSpPr>
        <p:spPr bwMode="auto">
          <a:xfrm>
            <a:off x="7604125" y="6256338"/>
            <a:ext cx="1006475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  <a:ext uri="{FAA26D3D-D897-4be2-8F04-BA451C77F1D7}"/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/>
            <a:fld id="{C2424D7C-5C6A-40CD-A93D-FCFE8953F2BA}" type="slidenum">
              <a:rPr lang="en-US" altLang="en-US" sz="1400">
                <a:solidFill>
                  <a:schemeClr val="bg1"/>
                </a:solidFill>
              </a:rPr>
              <a:pPr algn="r"/>
              <a:t>‹#›</a:t>
            </a:fld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33400"/>
            <a:ext cx="7923981" cy="6858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467545" y="1484784"/>
            <a:ext cx="3888432" cy="3672408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4499992" y="1484784"/>
            <a:ext cx="3888432" cy="3672408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468313" y="5229200"/>
            <a:ext cx="3887663" cy="360040"/>
          </a:xfrm>
        </p:spPr>
        <p:txBody>
          <a:bodyPr/>
          <a:lstStyle>
            <a:lvl1pPr marL="0" indent="0">
              <a:buNone/>
              <a:defRPr sz="120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4499992" y="5229200"/>
            <a:ext cx="3887663" cy="360040"/>
          </a:xfrm>
        </p:spPr>
        <p:txBody>
          <a:bodyPr/>
          <a:lstStyle>
            <a:lvl1pPr marL="0" indent="0">
              <a:buNone/>
              <a:defRPr sz="120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4651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full pa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A024B81F-5BB8-4B8E-883D-34BAAFF436D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5663"/>
            <a:ext cx="9186863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83A2507E-B04E-4B2C-A4D4-E987A1A868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6103938"/>
            <a:ext cx="143510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AE26494-C4D9-4E43-9B35-E3B9ECA58EC5}"/>
              </a:ext>
            </a:extLst>
          </p:cNvPr>
          <p:cNvSpPr txBox="1">
            <a:spLocks/>
          </p:cNvSpPr>
          <p:nvPr userDrawn="1"/>
        </p:nvSpPr>
        <p:spPr bwMode="auto">
          <a:xfrm>
            <a:off x="7604125" y="6256338"/>
            <a:ext cx="1006475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  <a:ext uri="{FAA26D3D-D897-4be2-8F04-BA451C77F1D7}"/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/>
            <a:fld id="{55C493DD-CECC-4356-B072-73C4182D6195}" type="slidenum">
              <a:rPr lang="en-US" altLang="en-US" sz="1400">
                <a:solidFill>
                  <a:schemeClr val="bg1"/>
                </a:solidFill>
              </a:rPr>
              <a:pPr algn="r"/>
              <a:t>‹#›</a:t>
            </a:fld>
            <a:endParaRPr lang="en-US" altLang="en-US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102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5885732-474B-4DDD-B953-CA5FDDFE3D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4213" y="533400"/>
            <a:ext cx="7707312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18FB72D-B1B0-4943-8AB9-D1F22E9C53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1295400"/>
            <a:ext cx="7707312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605F9EB-1644-46EB-86D6-DEC607BB9EB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4FF5126-6DDE-4404-9A2D-065253B180A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7752113-A41C-4BA0-8B97-22C7491C40A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A57548E-CA4B-4924-BBB6-DB64FB4B217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</p:sldLayoutIdLst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rgbClr val="477E27"/>
          </a:solidFill>
          <a:latin typeface="+mj-lt"/>
          <a:ea typeface="MS PGothic" panose="020B0600070205080204" pitchFamily="34" charset="-128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rgbClr val="477E27"/>
          </a:solidFill>
          <a:latin typeface="Arial" charset="0"/>
          <a:ea typeface="MS PGothic" panose="020B0600070205080204" pitchFamily="34" charset="-128"/>
          <a:cs typeface="ＭＳ Ｐゴシック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rgbClr val="477E27"/>
          </a:solidFill>
          <a:latin typeface="Arial" charset="0"/>
          <a:ea typeface="MS PGothic" panose="020B0600070205080204" pitchFamily="34" charset="-128"/>
          <a:cs typeface="ＭＳ Ｐゴシック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rgbClr val="477E27"/>
          </a:solidFill>
          <a:latin typeface="Arial" charset="0"/>
          <a:ea typeface="MS PGothic" panose="020B0600070205080204" pitchFamily="34" charset="-128"/>
          <a:cs typeface="ＭＳ Ｐゴシック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rgbClr val="477E27"/>
          </a:solidFill>
          <a:latin typeface="Arial" charset="0"/>
          <a:ea typeface="MS PGothic" panose="020B0600070205080204" pitchFamily="34" charset="-128"/>
          <a:cs typeface="ＭＳ Ｐゴシック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477E27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477E27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477E27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477E27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20000"/>
        </a:spcBef>
        <a:spcAft>
          <a:spcPct val="25000"/>
        </a:spcAft>
        <a:buClr>
          <a:srgbClr val="477E27"/>
        </a:buClr>
        <a:buChar char="•"/>
        <a:defRPr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rtl="0" eaLnBrk="0" fontAlgn="base" hangingPunct="0">
        <a:lnSpc>
          <a:spcPct val="90000"/>
        </a:lnSpc>
        <a:spcBef>
          <a:spcPct val="20000"/>
        </a:spcBef>
        <a:spcAft>
          <a:spcPct val="25000"/>
        </a:spcAft>
        <a:buClr>
          <a:srgbClr val="477E27"/>
        </a:buClr>
        <a:buChar char="–"/>
        <a:defRPr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ct val="20000"/>
        </a:spcBef>
        <a:spcAft>
          <a:spcPct val="25000"/>
        </a:spcAft>
        <a:buClr>
          <a:srgbClr val="477E27"/>
        </a:buClr>
        <a:buChar char="•"/>
        <a:defRPr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ct val="20000"/>
        </a:spcBef>
        <a:spcAft>
          <a:spcPct val="25000"/>
        </a:spcAft>
        <a:buClr>
          <a:srgbClr val="477E27"/>
        </a:buClr>
        <a:buChar char="–"/>
        <a:defRPr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ct val="20000"/>
        </a:spcBef>
        <a:spcAft>
          <a:spcPct val="25000"/>
        </a:spcAft>
        <a:buClr>
          <a:srgbClr val="477E27"/>
        </a:buClr>
        <a:buChar char="»"/>
        <a:defRPr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rtl="0" fontAlgn="base">
        <a:lnSpc>
          <a:spcPct val="90000"/>
        </a:lnSpc>
        <a:spcBef>
          <a:spcPct val="20000"/>
        </a:spcBef>
        <a:spcAft>
          <a:spcPct val="25000"/>
        </a:spcAft>
        <a:buClr>
          <a:srgbClr val="477E27"/>
        </a:buClr>
        <a:buChar char="»"/>
        <a:defRPr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lnSpc>
          <a:spcPct val="90000"/>
        </a:lnSpc>
        <a:spcBef>
          <a:spcPct val="20000"/>
        </a:spcBef>
        <a:spcAft>
          <a:spcPct val="25000"/>
        </a:spcAft>
        <a:buClr>
          <a:srgbClr val="477E27"/>
        </a:buClr>
        <a:buChar char="»"/>
        <a:defRPr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lnSpc>
          <a:spcPct val="90000"/>
        </a:lnSpc>
        <a:spcBef>
          <a:spcPct val="20000"/>
        </a:spcBef>
        <a:spcAft>
          <a:spcPct val="25000"/>
        </a:spcAft>
        <a:buClr>
          <a:srgbClr val="477E27"/>
        </a:buClr>
        <a:buChar char="»"/>
        <a:defRPr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lnSpc>
          <a:spcPct val="90000"/>
        </a:lnSpc>
        <a:spcBef>
          <a:spcPct val="20000"/>
        </a:spcBef>
        <a:spcAft>
          <a:spcPct val="25000"/>
        </a:spcAft>
        <a:buClr>
          <a:srgbClr val="477E27"/>
        </a:buClr>
        <a:buChar char="»"/>
        <a:defRPr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4.jpg"/><Relationship Id="rId7" Type="http://schemas.openxmlformats.org/officeDocument/2006/relationships/image" Target="../media/image21.sv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0.png"/><Relationship Id="rId7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Relationship Id="rId9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jpg"/><Relationship Id="rId7" Type="http://schemas.openxmlformats.org/officeDocument/2006/relationships/image" Target="../media/image11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15.jpg"/><Relationship Id="rId9" Type="http://schemas.openxmlformats.org/officeDocument/2006/relationships/image" Target="../media/image21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jpe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jpg"/><Relationship Id="rId5" Type="http://schemas.openxmlformats.org/officeDocument/2006/relationships/image" Target="../media/image30.png"/><Relationship Id="rId10" Type="http://schemas.openxmlformats.org/officeDocument/2006/relationships/image" Target="../media/image35.jpe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jpe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png"/><Relationship Id="rId7" Type="http://schemas.openxmlformats.org/officeDocument/2006/relationships/image" Target="../media/image54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11" Type="http://schemas.openxmlformats.org/officeDocument/2006/relationships/image" Target="../media/image58.jpeg"/><Relationship Id="rId5" Type="http://schemas.openxmlformats.org/officeDocument/2006/relationships/image" Target="../media/image52.jpeg"/><Relationship Id="rId10" Type="http://schemas.openxmlformats.org/officeDocument/2006/relationships/image" Target="../media/image57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g"/><Relationship Id="rId3" Type="http://schemas.openxmlformats.org/officeDocument/2006/relationships/image" Target="../media/image59.png"/><Relationship Id="rId7" Type="http://schemas.openxmlformats.org/officeDocument/2006/relationships/image" Target="../media/image63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g"/><Relationship Id="rId11" Type="http://schemas.openxmlformats.org/officeDocument/2006/relationships/image" Target="../media/image67.jpg"/><Relationship Id="rId5" Type="http://schemas.openxmlformats.org/officeDocument/2006/relationships/image" Target="../media/image61.jpeg"/><Relationship Id="rId10" Type="http://schemas.openxmlformats.org/officeDocument/2006/relationships/image" Target="../media/image66.jpg"/><Relationship Id="rId4" Type="http://schemas.openxmlformats.org/officeDocument/2006/relationships/image" Target="../media/image60.png"/><Relationship Id="rId9" Type="http://schemas.openxmlformats.org/officeDocument/2006/relationships/image" Target="../media/image65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0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svg"/><Relationship Id="rId4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svg"/><Relationship Id="rId7" Type="http://schemas.openxmlformats.org/officeDocument/2006/relationships/image" Target="../media/image78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79.png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81.png"/><Relationship Id="rId7" Type="http://schemas.openxmlformats.org/officeDocument/2006/relationships/image" Target="../media/image77.sv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D8D7C075-C074-4110-8A70-E252F32F03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5288" y="1989138"/>
            <a:ext cx="8424862" cy="1079500"/>
          </a:xfrm>
        </p:spPr>
        <p:txBody>
          <a:bodyPr/>
          <a:lstStyle/>
          <a:p>
            <a:pPr eaLnBrk="1" hangingPunct="1"/>
            <a:r>
              <a:rPr lang="en-US" altLang="en-US" sz="4600" b="1">
                <a:solidFill>
                  <a:srgbClr val="005954"/>
                </a:solidFill>
                <a:latin typeface="Open Sans"/>
                <a:ea typeface="MS PGothic"/>
              </a:rPr>
              <a:t>Money In Words &amp; Numbers</a:t>
            </a:r>
            <a:endParaRPr lang="en-US" altLang="en-US" sz="4600" b="1">
              <a:solidFill>
                <a:srgbClr val="005954"/>
              </a:solidFill>
              <a:latin typeface="Open Sans" panose="020B0606030504020204" pitchFamily="34" charset="0"/>
            </a:endParaRPr>
          </a:p>
        </p:txBody>
      </p:sp>
      <p:sp>
        <p:nvSpPr>
          <p:cNvPr id="13315" name="Subtitle 2">
            <a:extLst>
              <a:ext uri="{FF2B5EF4-FFF2-40B4-BE49-F238E27FC236}">
                <a16:creationId xmlns:a16="http://schemas.microsoft.com/office/drawing/2014/main" id="{47F8F22D-8145-40F0-A28E-026AFAD1A2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5288" y="3068638"/>
            <a:ext cx="8424862" cy="4572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98BF1E"/>
                </a:solidFill>
                <a:latin typeface="Open Sans"/>
                <a:ea typeface="MS PGothic"/>
              </a:rPr>
              <a:t>Grade 5+</a:t>
            </a:r>
            <a:endParaRPr lang="en-US" altLang="en-US" dirty="0">
              <a:solidFill>
                <a:srgbClr val="98BF1E"/>
              </a:solidFill>
              <a:latin typeface="Open Sans" panose="020B0606030504020204" pitchFamily="34" charset="0"/>
            </a:endParaRPr>
          </a:p>
        </p:txBody>
      </p:sp>
      <p:cxnSp>
        <p:nvCxnSpPr>
          <p:cNvPr id="13316" name="Straight Connector 3">
            <a:extLst>
              <a:ext uri="{FF2B5EF4-FFF2-40B4-BE49-F238E27FC236}">
                <a16:creationId xmlns:a16="http://schemas.microsoft.com/office/drawing/2014/main" id="{A0C7CF5E-54EB-4692-A20D-FEEBA01D7AE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27088" y="2924175"/>
            <a:ext cx="7848600" cy="0"/>
          </a:xfrm>
          <a:prstGeom prst="line">
            <a:avLst/>
          </a:prstGeom>
          <a:noFill/>
          <a:ln w="38100" algn="ctr">
            <a:solidFill>
              <a:srgbClr val="FDCE3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A1F57-356A-4189-B75A-B93309E9E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Match the Coin</a:t>
            </a:r>
            <a:endParaRPr lang="en-CA"/>
          </a:p>
        </p:txBody>
      </p:sp>
      <p:pic>
        <p:nvPicPr>
          <p:cNvPr id="16" name="Content Placeholder 15" descr="A silver coin with a seal on it&#10;&#10;Description automatically generated with low confidence">
            <a:extLst>
              <a:ext uri="{FF2B5EF4-FFF2-40B4-BE49-F238E27FC236}">
                <a16:creationId xmlns:a16="http://schemas.microsoft.com/office/drawing/2014/main" id="{8F16B100-C8E8-490A-8362-A2A3A6A966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9083" y="1902851"/>
            <a:ext cx="2668339" cy="2533087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887070-338C-48A3-A2EB-668F82718C34}"/>
              </a:ext>
            </a:extLst>
          </p:cNvPr>
          <p:cNvSpPr txBox="1"/>
          <p:nvPr/>
        </p:nvSpPr>
        <p:spPr>
          <a:xfrm>
            <a:off x="3751337" y="1671344"/>
            <a:ext cx="1946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err="1">
                <a:solidFill>
                  <a:srgbClr val="EA72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Toonie</a:t>
            </a:r>
            <a:endParaRPr lang="en-CA" sz="2800" b="1">
              <a:solidFill>
                <a:srgbClr val="EA72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99FB18-4022-499A-9597-86BFCD6EA207}"/>
              </a:ext>
            </a:extLst>
          </p:cNvPr>
          <p:cNvSpPr txBox="1"/>
          <p:nvPr/>
        </p:nvSpPr>
        <p:spPr>
          <a:xfrm>
            <a:off x="4352405" y="3554537"/>
            <a:ext cx="1946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err="1">
                <a:solidFill>
                  <a:srgbClr val="EA72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Loonie</a:t>
            </a:r>
            <a:endParaRPr lang="en-CA" sz="2800" b="1">
              <a:solidFill>
                <a:srgbClr val="EA72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5274B4-B520-4722-842C-948EC501CB6F}"/>
              </a:ext>
            </a:extLst>
          </p:cNvPr>
          <p:cNvSpPr txBox="1"/>
          <p:nvPr/>
        </p:nvSpPr>
        <p:spPr>
          <a:xfrm>
            <a:off x="4296208" y="2296482"/>
            <a:ext cx="20688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EA72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Quarter</a:t>
            </a:r>
            <a:endParaRPr lang="en-CA" sz="2800" b="1">
              <a:solidFill>
                <a:srgbClr val="EA72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7B950E-31BB-4FCA-A7DC-07A2CA7A8D85}"/>
              </a:ext>
            </a:extLst>
          </p:cNvPr>
          <p:cNvSpPr txBox="1"/>
          <p:nvPr/>
        </p:nvSpPr>
        <p:spPr>
          <a:xfrm>
            <a:off x="3779912" y="4154947"/>
            <a:ext cx="1460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EA72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Dime</a:t>
            </a:r>
            <a:endParaRPr lang="en-CA" sz="2800" b="1">
              <a:solidFill>
                <a:srgbClr val="EA72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D1E761-0F3C-45F1-8CFB-E5470D70169C}"/>
              </a:ext>
            </a:extLst>
          </p:cNvPr>
          <p:cNvSpPr txBox="1"/>
          <p:nvPr/>
        </p:nvSpPr>
        <p:spPr>
          <a:xfrm>
            <a:off x="3659127" y="2944802"/>
            <a:ext cx="1635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A72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Nickel</a:t>
            </a:r>
            <a:endParaRPr lang="en-CA" sz="2800" b="1" dirty="0">
              <a:solidFill>
                <a:srgbClr val="EA72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976143-890C-4D7B-9A7E-A8CBBAECB9C7}"/>
              </a:ext>
            </a:extLst>
          </p:cNvPr>
          <p:cNvSpPr txBox="1"/>
          <p:nvPr/>
        </p:nvSpPr>
        <p:spPr>
          <a:xfrm>
            <a:off x="6036658" y="3503009"/>
            <a:ext cx="3415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5A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cents = $0.25</a:t>
            </a:r>
            <a:endParaRPr lang="en-CA" b="1">
              <a:solidFill>
                <a:srgbClr val="005A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D0D0C5-97CF-472C-BE9E-E1531689062F}"/>
              </a:ext>
            </a:extLst>
          </p:cNvPr>
          <p:cNvSpPr txBox="1"/>
          <p:nvPr/>
        </p:nvSpPr>
        <p:spPr>
          <a:xfrm>
            <a:off x="6036658" y="4205106"/>
            <a:ext cx="3415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5A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cents = $0.10</a:t>
            </a:r>
            <a:endParaRPr lang="en-CA" b="1">
              <a:solidFill>
                <a:srgbClr val="005A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305B68-7E39-479C-8CFC-80FAF7D9DA1E}"/>
              </a:ext>
            </a:extLst>
          </p:cNvPr>
          <p:cNvSpPr txBox="1"/>
          <p:nvPr/>
        </p:nvSpPr>
        <p:spPr>
          <a:xfrm>
            <a:off x="6156176" y="4959151"/>
            <a:ext cx="3415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5A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cents = $0.05</a:t>
            </a:r>
            <a:endParaRPr lang="en-CA" b="1">
              <a:solidFill>
                <a:srgbClr val="005A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963287-D461-4793-99BB-BCD2633352EF}"/>
              </a:ext>
            </a:extLst>
          </p:cNvPr>
          <p:cNvSpPr txBox="1"/>
          <p:nvPr/>
        </p:nvSpPr>
        <p:spPr>
          <a:xfrm>
            <a:off x="5796136" y="1902851"/>
            <a:ext cx="3415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5A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Dollars = $2.00</a:t>
            </a:r>
            <a:endParaRPr lang="en-CA" b="1">
              <a:solidFill>
                <a:srgbClr val="005A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5F0787-9FE2-4558-A7A6-3CBD6817B4BB}"/>
              </a:ext>
            </a:extLst>
          </p:cNvPr>
          <p:cNvSpPr txBox="1"/>
          <p:nvPr/>
        </p:nvSpPr>
        <p:spPr>
          <a:xfrm>
            <a:off x="5911310" y="2734690"/>
            <a:ext cx="3415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5A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Dollar = $1.00</a:t>
            </a:r>
            <a:endParaRPr lang="en-CA" b="1">
              <a:solidFill>
                <a:srgbClr val="005A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593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81481E-6 L -0.28698 0.05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58" y="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96296E-6 L -0.5882 -0.15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10" y="-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48C30-24F4-4FDA-88A4-0D95DE034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Match the Coin</a:t>
            </a:r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3A856B-4E0E-4F0B-98DA-0C0DB1FF8336}"/>
              </a:ext>
            </a:extLst>
          </p:cNvPr>
          <p:cNvSpPr txBox="1"/>
          <p:nvPr/>
        </p:nvSpPr>
        <p:spPr>
          <a:xfrm>
            <a:off x="3751337" y="1671344"/>
            <a:ext cx="1946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err="1">
                <a:solidFill>
                  <a:srgbClr val="EA72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Toonie</a:t>
            </a:r>
            <a:endParaRPr lang="en-CA" sz="2800" b="1">
              <a:solidFill>
                <a:srgbClr val="EA72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6382A1-08E8-4588-B2C8-5084708E0862}"/>
              </a:ext>
            </a:extLst>
          </p:cNvPr>
          <p:cNvSpPr txBox="1"/>
          <p:nvPr/>
        </p:nvSpPr>
        <p:spPr>
          <a:xfrm>
            <a:off x="4352405" y="3554537"/>
            <a:ext cx="1946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err="1">
                <a:solidFill>
                  <a:srgbClr val="EA72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Loonie</a:t>
            </a:r>
            <a:endParaRPr lang="en-CA" sz="2800" b="1">
              <a:solidFill>
                <a:srgbClr val="EA72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154DA0-F8D0-4E5E-A906-0143ACDBBEE2}"/>
              </a:ext>
            </a:extLst>
          </p:cNvPr>
          <p:cNvSpPr txBox="1"/>
          <p:nvPr/>
        </p:nvSpPr>
        <p:spPr>
          <a:xfrm>
            <a:off x="4296208" y="2296482"/>
            <a:ext cx="20688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EA72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Quarter</a:t>
            </a:r>
            <a:endParaRPr lang="en-CA" sz="2800" b="1">
              <a:solidFill>
                <a:srgbClr val="EA72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9E80C0-A92D-463D-AFEC-0ACEBB55D16C}"/>
              </a:ext>
            </a:extLst>
          </p:cNvPr>
          <p:cNvSpPr txBox="1"/>
          <p:nvPr/>
        </p:nvSpPr>
        <p:spPr>
          <a:xfrm>
            <a:off x="3779912" y="4154947"/>
            <a:ext cx="1460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EA72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Dime</a:t>
            </a:r>
            <a:endParaRPr lang="en-CA" sz="2800" b="1">
              <a:solidFill>
                <a:srgbClr val="EA72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633542-1601-4E8A-932C-E52E2502FF3F}"/>
              </a:ext>
            </a:extLst>
          </p:cNvPr>
          <p:cNvSpPr txBox="1"/>
          <p:nvPr/>
        </p:nvSpPr>
        <p:spPr>
          <a:xfrm>
            <a:off x="3786279" y="2979789"/>
            <a:ext cx="1635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EA72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Nickel</a:t>
            </a:r>
            <a:endParaRPr lang="en-CA" sz="2800" b="1">
              <a:solidFill>
                <a:srgbClr val="EA72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AE835A-B968-466F-A47C-98BDCE114F97}"/>
              </a:ext>
            </a:extLst>
          </p:cNvPr>
          <p:cNvSpPr txBox="1"/>
          <p:nvPr/>
        </p:nvSpPr>
        <p:spPr>
          <a:xfrm>
            <a:off x="6036658" y="3503009"/>
            <a:ext cx="3415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5A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cents = $0.25</a:t>
            </a:r>
            <a:endParaRPr lang="en-CA" b="1">
              <a:solidFill>
                <a:srgbClr val="005A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E604C3-E720-454A-8501-4CA16CFDC8CE}"/>
              </a:ext>
            </a:extLst>
          </p:cNvPr>
          <p:cNvSpPr txBox="1"/>
          <p:nvPr/>
        </p:nvSpPr>
        <p:spPr>
          <a:xfrm>
            <a:off x="6036658" y="4205106"/>
            <a:ext cx="3415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5A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cents = $0.10</a:t>
            </a:r>
            <a:endParaRPr lang="en-CA" b="1">
              <a:solidFill>
                <a:srgbClr val="005A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424C92-A64E-40AF-9538-4D80EEE065DF}"/>
              </a:ext>
            </a:extLst>
          </p:cNvPr>
          <p:cNvSpPr txBox="1"/>
          <p:nvPr/>
        </p:nvSpPr>
        <p:spPr>
          <a:xfrm>
            <a:off x="6156176" y="4959151"/>
            <a:ext cx="3415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5A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cents = $0.05</a:t>
            </a:r>
            <a:endParaRPr lang="en-CA" b="1">
              <a:solidFill>
                <a:srgbClr val="005A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D33AC2-09AD-4761-93AB-87A2B1D41B66}"/>
              </a:ext>
            </a:extLst>
          </p:cNvPr>
          <p:cNvSpPr txBox="1"/>
          <p:nvPr/>
        </p:nvSpPr>
        <p:spPr>
          <a:xfrm>
            <a:off x="5796136" y="1902851"/>
            <a:ext cx="3415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5A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Dollars = $2.00</a:t>
            </a:r>
            <a:endParaRPr lang="en-CA" b="1">
              <a:solidFill>
                <a:srgbClr val="005A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6DA6FE-3982-4C8E-A330-B4493A0C2200}"/>
              </a:ext>
            </a:extLst>
          </p:cNvPr>
          <p:cNvSpPr txBox="1"/>
          <p:nvPr/>
        </p:nvSpPr>
        <p:spPr>
          <a:xfrm>
            <a:off x="5911310" y="2734690"/>
            <a:ext cx="3415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5A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Dollar = $1.00</a:t>
            </a:r>
            <a:endParaRPr lang="en-CA" b="1">
              <a:solidFill>
                <a:srgbClr val="005A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93D8B00-2D42-4FF6-807F-AABF70F9B7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083" y="1941762"/>
            <a:ext cx="2676800" cy="2736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23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29236 0.247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18" y="1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1.11111E-6 L -0.58039 0.2946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28" y="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57867-360F-4A00-9013-7654BE6E4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Canadian Bills</a:t>
            </a:r>
            <a:endParaRPr lang="en-CA" dirty="0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4E78910B-AA70-4555-91F3-719F2A4DF2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7544" y="1251391"/>
            <a:ext cx="3703764" cy="173414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093B48-A96D-4DA5-B8B0-12C5F2CE98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646" y="3429000"/>
            <a:ext cx="3517341" cy="1638357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476BC239-624F-4F8F-A221-FA7B9176F0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2694" y="448277"/>
            <a:ext cx="3840731" cy="1788084"/>
          </a:xfrm>
          <a:prstGeom prst="rect">
            <a:avLst/>
          </a:prstGeom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A5322316-E7A4-4157-ABA1-291D20B26C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6130" y="2285598"/>
            <a:ext cx="3753041" cy="1753799"/>
          </a:xfrm>
          <a:prstGeom prst="rect">
            <a:avLst/>
          </a:prstGeom>
        </p:spPr>
      </p:pic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C8A71A22-1740-42F5-99C7-41B7E66B97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9534" y="4179659"/>
            <a:ext cx="4311421" cy="192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2418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Map&#10;&#10;Description automatically generated">
            <a:extLst>
              <a:ext uri="{FF2B5EF4-FFF2-40B4-BE49-F238E27FC236}">
                <a16:creationId xmlns:a16="http://schemas.microsoft.com/office/drawing/2014/main" id="{09AF05E1-712F-48A9-8946-DFA7A86534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1267" y="1128131"/>
            <a:ext cx="4585961" cy="2147200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3C3D9FA-984B-4BAE-95AF-8A932849E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352177"/>
            <a:ext cx="7923212" cy="685800"/>
          </a:xfrm>
        </p:spPr>
        <p:txBody>
          <a:bodyPr/>
          <a:lstStyle/>
          <a:p>
            <a:r>
              <a:rPr lang="en-US" dirty="0"/>
              <a:t>Canadian Bills</a:t>
            </a:r>
            <a:endParaRPr lang="en-CA" dirty="0"/>
          </a:p>
        </p:txBody>
      </p:sp>
      <p:pic>
        <p:nvPicPr>
          <p:cNvPr id="8" name="Picture 7" descr="A picture containing map&#10;&#10;Description automatically generated">
            <a:extLst>
              <a:ext uri="{FF2B5EF4-FFF2-40B4-BE49-F238E27FC236}">
                <a16:creationId xmlns:a16="http://schemas.microsoft.com/office/drawing/2014/main" id="{A326F719-8D12-4EDC-ACDA-073E226914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671" y="3625472"/>
            <a:ext cx="4609761" cy="2147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D5D9398-7E8E-472E-AAC1-113CDE2209E1}"/>
              </a:ext>
            </a:extLst>
          </p:cNvPr>
          <p:cNvSpPr txBox="1"/>
          <p:nvPr/>
        </p:nvSpPr>
        <p:spPr>
          <a:xfrm>
            <a:off x="6390526" y="1786232"/>
            <a:ext cx="25171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EA7224"/>
                </a:solidFill>
              </a:rPr>
              <a:t>Five Dollars</a:t>
            </a:r>
          </a:p>
          <a:p>
            <a:pPr algn="ctr"/>
            <a:r>
              <a:rPr lang="en-US" b="1" dirty="0">
                <a:solidFill>
                  <a:srgbClr val="005954"/>
                </a:solidFill>
              </a:rPr>
              <a:t>$5.00</a:t>
            </a:r>
            <a:endParaRPr lang="en-CA" b="1" dirty="0">
              <a:solidFill>
                <a:srgbClr val="00595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3353C1-139F-4C6A-9B3D-34109D5C47C1}"/>
              </a:ext>
            </a:extLst>
          </p:cNvPr>
          <p:cNvSpPr txBox="1"/>
          <p:nvPr/>
        </p:nvSpPr>
        <p:spPr>
          <a:xfrm>
            <a:off x="4707321" y="4506344"/>
            <a:ext cx="25171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EA7224"/>
                </a:solidFill>
              </a:rPr>
              <a:t>Ten Dollars</a:t>
            </a:r>
          </a:p>
          <a:p>
            <a:pPr algn="ctr"/>
            <a:r>
              <a:rPr lang="en-US" b="1" dirty="0">
                <a:solidFill>
                  <a:srgbClr val="005954"/>
                </a:solidFill>
              </a:rPr>
              <a:t>$10.00</a:t>
            </a:r>
            <a:endParaRPr lang="en-CA" b="1" dirty="0">
              <a:solidFill>
                <a:srgbClr val="0059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0850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AC885A1B-5811-4780-9EE0-4D356924D1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1154" y="1330370"/>
            <a:ext cx="3442970" cy="1602903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0EAD115-D593-4F5C-BADF-4454339D9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533400"/>
            <a:ext cx="7923212" cy="685800"/>
          </a:xfrm>
        </p:spPr>
        <p:txBody>
          <a:bodyPr/>
          <a:lstStyle/>
          <a:p>
            <a:r>
              <a:rPr lang="en-US" dirty="0"/>
              <a:t>Canadian Bills</a:t>
            </a:r>
            <a:endParaRPr lang="en-CA" dirty="0"/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05F19875-9900-48C5-AF80-C67733D613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131821"/>
            <a:ext cx="4166665" cy="19470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4F454E0-A4B4-4ACF-8AB4-C3880AE2BCF1}"/>
              </a:ext>
            </a:extLst>
          </p:cNvPr>
          <p:cNvSpPr txBox="1"/>
          <p:nvPr/>
        </p:nvSpPr>
        <p:spPr>
          <a:xfrm>
            <a:off x="955497" y="3429000"/>
            <a:ext cx="25171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rgbClr val="EA7224"/>
              </a:solidFill>
            </a:endParaRPr>
          </a:p>
          <a:p>
            <a:pPr algn="ctr"/>
            <a:r>
              <a:rPr lang="en-US" b="1" dirty="0">
                <a:solidFill>
                  <a:srgbClr val="EA7224"/>
                </a:solidFill>
              </a:rPr>
              <a:t>Twenty Dollars</a:t>
            </a:r>
          </a:p>
          <a:p>
            <a:pPr algn="ctr"/>
            <a:r>
              <a:rPr lang="en-US" b="1" dirty="0">
                <a:solidFill>
                  <a:srgbClr val="005954"/>
                </a:solidFill>
              </a:rPr>
              <a:t>$20.00</a:t>
            </a:r>
            <a:endParaRPr lang="en-CA" b="1" dirty="0">
              <a:solidFill>
                <a:srgbClr val="00595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7F37A0-0D56-49AC-9BF3-5EA7C484C70A}"/>
              </a:ext>
            </a:extLst>
          </p:cNvPr>
          <p:cNvSpPr txBox="1"/>
          <p:nvPr/>
        </p:nvSpPr>
        <p:spPr>
          <a:xfrm>
            <a:off x="5396747" y="4467787"/>
            <a:ext cx="25171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EA7224"/>
                </a:solidFill>
              </a:rPr>
              <a:t>Fifty Dollars</a:t>
            </a:r>
          </a:p>
          <a:p>
            <a:pPr algn="ctr"/>
            <a:r>
              <a:rPr lang="en-US" b="1" dirty="0">
                <a:solidFill>
                  <a:srgbClr val="005954"/>
                </a:solidFill>
              </a:rPr>
              <a:t>$50.00</a:t>
            </a:r>
            <a:endParaRPr lang="en-CA" b="1" dirty="0">
              <a:solidFill>
                <a:srgbClr val="0059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9337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78B8D-0C4B-45E5-AEE9-52F9C101D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Canadian Bills</a:t>
            </a:r>
            <a:endParaRPr lang="en-CA"/>
          </a:p>
        </p:txBody>
      </p:sp>
      <p:pic>
        <p:nvPicPr>
          <p:cNvPr id="7" name="Content Placeholder 6" descr="Diagram&#10;&#10;Description automatically generated">
            <a:extLst>
              <a:ext uri="{FF2B5EF4-FFF2-40B4-BE49-F238E27FC236}">
                <a16:creationId xmlns:a16="http://schemas.microsoft.com/office/drawing/2014/main" id="{18CF5CC4-8B2E-4DDE-A8AF-B3A395D0B0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8120" y="1417834"/>
            <a:ext cx="5628017" cy="2519304"/>
          </a:xfr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B4DF4456-EF2E-430B-B6F1-721A106686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200" y="4891811"/>
            <a:ext cx="1602769" cy="11068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151C792-611C-498F-BAC3-AA16D5BE5BCF}"/>
              </a:ext>
            </a:extLst>
          </p:cNvPr>
          <p:cNvSpPr txBox="1"/>
          <p:nvPr/>
        </p:nvSpPr>
        <p:spPr>
          <a:xfrm>
            <a:off x="2495423" y="4060814"/>
            <a:ext cx="38682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EA7224"/>
                </a:solidFill>
              </a:rPr>
              <a:t>One Hundred Dollars</a:t>
            </a:r>
          </a:p>
          <a:p>
            <a:pPr algn="ctr"/>
            <a:r>
              <a:rPr lang="en-US" b="1" dirty="0">
                <a:solidFill>
                  <a:srgbClr val="005954"/>
                </a:solidFill>
              </a:rPr>
              <a:t>$100.00</a:t>
            </a:r>
            <a:endParaRPr lang="en-CA" b="1" dirty="0">
              <a:solidFill>
                <a:srgbClr val="0059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3223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FBFB0-127A-4242-9F9C-32770EC37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Which One Doesn’t Belong?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472AE9-DB62-444D-AD3A-BFC61A3858F5}"/>
              </a:ext>
            </a:extLst>
          </p:cNvPr>
          <p:cNvSpPr/>
          <p:nvPr/>
        </p:nvSpPr>
        <p:spPr>
          <a:xfrm>
            <a:off x="323528" y="1304181"/>
            <a:ext cx="4169294" cy="207421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A36617-8B6B-4390-BD51-CFDF75D25F5F}"/>
              </a:ext>
            </a:extLst>
          </p:cNvPr>
          <p:cNvSpPr/>
          <p:nvPr/>
        </p:nvSpPr>
        <p:spPr>
          <a:xfrm>
            <a:off x="323528" y="3659043"/>
            <a:ext cx="4169294" cy="207421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BDA077-E313-4505-8648-C4A16150AA27}"/>
              </a:ext>
            </a:extLst>
          </p:cNvPr>
          <p:cNvSpPr/>
          <p:nvPr/>
        </p:nvSpPr>
        <p:spPr>
          <a:xfrm>
            <a:off x="4636838" y="1285503"/>
            <a:ext cx="4169294" cy="207421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53F2B8-DB3B-4ED3-941E-9B2E42C215F7}"/>
              </a:ext>
            </a:extLst>
          </p:cNvPr>
          <p:cNvSpPr/>
          <p:nvPr/>
        </p:nvSpPr>
        <p:spPr>
          <a:xfrm>
            <a:off x="4636838" y="3663553"/>
            <a:ext cx="4169294" cy="207421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5E0843-6DC9-4FE1-8232-8C90BB00C596}"/>
              </a:ext>
            </a:extLst>
          </p:cNvPr>
          <p:cNvSpPr txBox="1"/>
          <p:nvPr/>
        </p:nvSpPr>
        <p:spPr>
          <a:xfrm>
            <a:off x="323527" y="1304181"/>
            <a:ext cx="337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CA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30DBAC-C965-40B8-A5E9-B68FA22694FD}"/>
              </a:ext>
            </a:extLst>
          </p:cNvPr>
          <p:cNvSpPr txBox="1"/>
          <p:nvPr/>
        </p:nvSpPr>
        <p:spPr>
          <a:xfrm>
            <a:off x="4678216" y="1304181"/>
            <a:ext cx="337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CA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36E1C0-0B6D-4117-94EB-9D6E25ABA9CB}"/>
              </a:ext>
            </a:extLst>
          </p:cNvPr>
          <p:cNvSpPr txBox="1"/>
          <p:nvPr/>
        </p:nvSpPr>
        <p:spPr>
          <a:xfrm>
            <a:off x="323527" y="3659043"/>
            <a:ext cx="337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CA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26EBFA-8930-4F4D-A63B-680ED32FAA2F}"/>
              </a:ext>
            </a:extLst>
          </p:cNvPr>
          <p:cNvSpPr txBox="1"/>
          <p:nvPr/>
        </p:nvSpPr>
        <p:spPr>
          <a:xfrm>
            <a:off x="4678216" y="3659043"/>
            <a:ext cx="337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CA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C2750F-DF7E-4923-8F1D-F3CFAC141A0A}"/>
              </a:ext>
            </a:extLst>
          </p:cNvPr>
          <p:cNvSpPr txBox="1"/>
          <p:nvPr/>
        </p:nvSpPr>
        <p:spPr>
          <a:xfrm>
            <a:off x="7164288" y="473903"/>
            <a:ext cx="1424086" cy="646331"/>
          </a:xfrm>
          <a:prstGeom prst="rect">
            <a:avLst/>
          </a:prstGeom>
          <a:solidFill>
            <a:srgbClr val="005A55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$4.50</a:t>
            </a:r>
            <a:endParaRPr lang="en-CA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D73CBA7-4881-4A49-B5F0-9BB7B9E53BB0}"/>
              </a:ext>
            </a:extLst>
          </p:cNvPr>
          <p:cNvSpPr txBox="1"/>
          <p:nvPr/>
        </p:nvSpPr>
        <p:spPr>
          <a:xfrm>
            <a:off x="7744272" y="3683290"/>
            <a:ext cx="1179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A72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$3.25</a:t>
            </a:r>
            <a:endParaRPr lang="en-CA" sz="2800" b="1" dirty="0">
              <a:solidFill>
                <a:srgbClr val="EA72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484B95D-C379-4390-BEFF-FC6E322C8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979" y="1298879"/>
            <a:ext cx="1317367" cy="134670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9181AE5-7ECE-4992-86C4-D97FA8F1CD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3695" y="1949673"/>
            <a:ext cx="1317367" cy="134670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C4E2E80-0105-465B-868A-6F38304B89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5997" y="1478105"/>
            <a:ext cx="1082828" cy="110693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6D0A0E3-54CC-4E41-8FFA-D45A7A5C08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6547" y="4132674"/>
            <a:ext cx="1082828" cy="1106939"/>
          </a:xfrm>
          <a:prstGeom prst="rect">
            <a:avLst/>
          </a:prstGeom>
        </p:spPr>
      </p:pic>
      <p:pic>
        <p:nvPicPr>
          <p:cNvPr id="16" name="Picture 15" descr="A close up of a coin&#10;&#10;Description automatically generated with medium confidence">
            <a:extLst>
              <a:ext uri="{FF2B5EF4-FFF2-40B4-BE49-F238E27FC236}">
                <a16:creationId xmlns:a16="http://schemas.microsoft.com/office/drawing/2014/main" id="{B7CBAEC0-8CE0-470B-B60D-740A7E99F6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936" y="4560508"/>
            <a:ext cx="1081094" cy="1123014"/>
          </a:xfrm>
          <a:prstGeom prst="rect">
            <a:avLst/>
          </a:prstGeom>
        </p:spPr>
      </p:pic>
      <p:pic>
        <p:nvPicPr>
          <p:cNvPr id="36" name="Picture 35" descr="A close up of a coin&#10;&#10;Description automatically generated with medium confidence">
            <a:extLst>
              <a:ext uri="{FF2B5EF4-FFF2-40B4-BE49-F238E27FC236}">
                <a16:creationId xmlns:a16="http://schemas.microsoft.com/office/drawing/2014/main" id="{94494434-EF4D-4D35-8E68-8632154C98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167" y="3543424"/>
            <a:ext cx="1081094" cy="1123014"/>
          </a:xfrm>
          <a:prstGeom prst="rect">
            <a:avLst/>
          </a:prstGeom>
        </p:spPr>
      </p:pic>
      <p:pic>
        <p:nvPicPr>
          <p:cNvPr id="37" name="Picture 36" descr="A close up of a coin&#10;&#10;Description automatically generated with medium confidence">
            <a:extLst>
              <a:ext uri="{FF2B5EF4-FFF2-40B4-BE49-F238E27FC236}">
                <a16:creationId xmlns:a16="http://schemas.microsoft.com/office/drawing/2014/main" id="{9AC7BA07-90C9-4978-B614-AAA80E7C98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7201" y="3573136"/>
            <a:ext cx="1081094" cy="1123014"/>
          </a:xfrm>
          <a:prstGeom prst="rect">
            <a:avLst/>
          </a:prstGeom>
        </p:spPr>
      </p:pic>
      <p:pic>
        <p:nvPicPr>
          <p:cNvPr id="38" name="Picture 37" descr="A close up of a coin&#10;&#10;Description automatically generated with medium confidence">
            <a:extLst>
              <a:ext uri="{FF2B5EF4-FFF2-40B4-BE49-F238E27FC236}">
                <a16:creationId xmlns:a16="http://schemas.microsoft.com/office/drawing/2014/main" id="{A06E5C99-EC9B-4541-9AD9-65BD0F9A0E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6329" y="4610242"/>
            <a:ext cx="1081094" cy="1123014"/>
          </a:xfrm>
          <a:prstGeom prst="rect">
            <a:avLst/>
          </a:prstGeom>
        </p:spPr>
      </p:pic>
      <p:pic>
        <p:nvPicPr>
          <p:cNvPr id="39" name="Picture 38" descr="A close up of a coin&#10;&#10;Description automatically generated with medium confidence">
            <a:extLst>
              <a:ext uri="{FF2B5EF4-FFF2-40B4-BE49-F238E27FC236}">
                <a16:creationId xmlns:a16="http://schemas.microsoft.com/office/drawing/2014/main" id="{EEF2956D-EFFA-441E-A9FC-9D3B0789A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682" y="1316107"/>
            <a:ext cx="1081094" cy="1123014"/>
          </a:xfrm>
          <a:prstGeom prst="rect">
            <a:avLst/>
          </a:prstGeom>
        </p:spPr>
      </p:pic>
      <p:pic>
        <p:nvPicPr>
          <p:cNvPr id="40" name="Picture 39" descr="A close up of a coin&#10;&#10;Description automatically generated with medium confidence">
            <a:extLst>
              <a:ext uri="{FF2B5EF4-FFF2-40B4-BE49-F238E27FC236}">
                <a16:creationId xmlns:a16="http://schemas.microsoft.com/office/drawing/2014/main" id="{CC09E44D-065D-455F-967C-C74DB2BAE4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2908" y="1915022"/>
            <a:ext cx="1081094" cy="1123014"/>
          </a:xfrm>
          <a:prstGeom prst="rect">
            <a:avLst/>
          </a:prstGeom>
        </p:spPr>
      </p:pic>
      <p:pic>
        <p:nvPicPr>
          <p:cNvPr id="41" name="Picture 40" descr="A close up of a coin&#10;&#10;Description automatically generated with medium confidence">
            <a:extLst>
              <a:ext uri="{FF2B5EF4-FFF2-40B4-BE49-F238E27FC236}">
                <a16:creationId xmlns:a16="http://schemas.microsoft.com/office/drawing/2014/main" id="{838CFE3E-6F53-422B-AFDD-51C2980B1B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4284" y="4269273"/>
            <a:ext cx="1081094" cy="1123014"/>
          </a:xfrm>
          <a:prstGeom prst="rect">
            <a:avLst/>
          </a:prstGeom>
        </p:spPr>
      </p:pic>
      <p:pic>
        <p:nvPicPr>
          <p:cNvPr id="13" name="Graphic 12" descr="Close">
            <a:extLst>
              <a:ext uri="{FF2B5EF4-FFF2-40B4-BE49-F238E27FC236}">
                <a16:creationId xmlns:a16="http://schemas.microsoft.com/office/drawing/2014/main" id="{420A5909-77BB-4BD7-A6C1-847056F500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75535" y="3496089"/>
            <a:ext cx="2449765" cy="2449765"/>
          </a:xfrm>
          <a:prstGeom prst="rect">
            <a:avLst/>
          </a:prstGeom>
        </p:spPr>
      </p:pic>
      <p:pic>
        <p:nvPicPr>
          <p:cNvPr id="25" name="Picture 24" descr="A picture containing object, coin&#10;&#10;Description automatically generated">
            <a:extLst>
              <a:ext uri="{FF2B5EF4-FFF2-40B4-BE49-F238E27FC236}">
                <a16:creationId xmlns:a16="http://schemas.microsoft.com/office/drawing/2014/main" id="{4D454347-F084-6E43-8A7B-DC7D32B8C4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8672" y="1499849"/>
            <a:ext cx="820285" cy="838550"/>
          </a:xfrm>
          <a:prstGeom prst="rect">
            <a:avLst/>
          </a:prstGeom>
        </p:spPr>
      </p:pic>
      <p:pic>
        <p:nvPicPr>
          <p:cNvPr id="26" name="Picture 25" descr="A picture containing object, coin&#10;&#10;Description automatically generated">
            <a:extLst>
              <a:ext uri="{FF2B5EF4-FFF2-40B4-BE49-F238E27FC236}">
                <a16:creationId xmlns:a16="http://schemas.microsoft.com/office/drawing/2014/main" id="{E2966536-462B-C64E-8163-B6116ACD61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6623" y="2397612"/>
            <a:ext cx="820285" cy="838550"/>
          </a:xfrm>
          <a:prstGeom prst="rect">
            <a:avLst/>
          </a:prstGeom>
        </p:spPr>
      </p:pic>
      <p:pic>
        <p:nvPicPr>
          <p:cNvPr id="27" name="Picture 26" descr="A picture containing object, coin&#10;&#10;Description automatically generated">
            <a:extLst>
              <a:ext uri="{FF2B5EF4-FFF2-40B4-BE49-F238E27FC236}">
                <a16:creationId xmlns:a16="http://schemas.microsoft.com/office/drawing/2014/main" id="{5F4922D1-0EA3-1449-A7DD-B907A795D7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0615" y="2505424"/>
            <a:ext cx="820285" cy="838550"/>
          </a:xfrm>
          <a:prstGeom prst="rect">
            <a:avLst/>
          </a:prstGeom>
        </p:spPr>
      </p:pic>
      <p:pic>
        <p:nvPicPr>
          <p:cNvPr id="28" name="Picture 27" descr="A picture containing object, coin&#10;&#10;Description automatically generated">
            <a:extLst>
              <a:ext uri="{FF2B5EF4-FFF2-40B4-BE49-F238E27FC236}">
                <a16:creationId xmlns:a16="http://schemas.microsoft.com/office/drawing/2014/main" id="{5C2379C0-68DB-5242-B99A-0812D930C2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1193" y="2505621"/>
            <a:ext cx="820285" cy="838550"/>
          </a:xfrm>
          <a:prstGeom prst="rect">
            <a:avLst/>
          </a:prstGeom>
        </p:spPr>
      </p:pic>
      <p:pic>
        <p:nvPicPr>
          <p:cNvPr id="29" name="Picture 28" descr="A picture containing object, coin&#10;&#10;Description automatically generated">
            <a:extLst>
              <a:ext uri="{FF2B5EF4-FFF2-40B4-BE49-F238E27FC236}">
                <a16:creationId xmlns:a16="http://schemas.microsoft.com/office/drawing/2014/main" id="{B196EDC3-A0B8-B045-A406-9B8343FBB0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7988" y="4820338"/>
            <a:ext cx="820285" cy="838550"/>
          </a:xfrm>
          <a:prstGeom prst="rect">
            <a:avLst/>
          </a:prstGeom>
        </p:spPr>
      </p:pic>
      <p:pic>
        <p:nvPicPr>
          <p:cNvPr id="30" name="Picture 29" descr="A picture containing object, coin&#10;&#10;Description automatically generated">
            <a:extLst>
              <a:ext uri="{FF2B5EF4-FFF2-40B4-BE49-F238E27FC236}">
                <a16:creationId xmlns:a16="http://schemas.microsoft.com/office/drawing/2014/main" id="{7097B884-4A55-344D-A48E-CFB847822E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6601" y="3940506"/>
            <a:ext cx="820285" cy="838550"/>
          </a:xfrm>
          <a:prstGeom prst="rect">
            <a:avLst/>
          </a:prstGeom>
        </p:spPr>
      </p:pic>
      <p:pic>
        <p:nvPicPr>
          <p:cNvPr id="32" name="Picture 31" descr="A picture containing object, coin&#10;&#10;Description automatically generated">
            <a:extLst>
              <a:ext uri="{FF2B5EF4-FFF2-40B4-BE49-F238E27FC236}">
                <a16:creationId xmlns:a16="http://schemas.microsoft.com/office/drawing/2014/main" id="{74C0B6AE-BCCC-0B49-B9FC-DBFC3C7A5A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3312" y="4792073"/>
            <a:ext cx="820285" cy="8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554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FBFB0-127A-4242-9F9C-32770EC37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Which One Doesn’t Belong?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472AE9-DB62-444D-AD3A-BFC61A3858F5}"/>
              </a:ext>
            </a:extLst>
          </p:cNvPr>
          <p:cNvSpPr/>
          <p:nvPr/>
        </p:nvSpPr>
        <p:spPr>
          <a:xfrm>
            <a:off x="323528" y="1304181"/>
            <a:ext cx="4169294" cy="207421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A36617-8B6B-4390-BD51-CFDF75D25F5F}"/>
              </a:ext>
            </a:extLst>
          </p:cNvPr>
          <p:cNvSpPr/>
          <p:nvPr/>
        </p:nvSpPr>
        <p:spPr>
          <a:xfrm>
            <a:off x="323528" y="3659043"/>
            <a:ext cx="4169294" cy="207421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BDA077-E313-4505-8648-C4A16150AA27}"/>
              </a:ext>
            </a:extLst>
          </p:cNvPr>
          <p:cNvSpPr/>
          <p:nvPr/>
        </p:nvSpPr>
        <p:spPr>
          <a:xfrm>
            <a:off x="4636838" y="1285503"/>
            <a:ext cx="4169294" cy="207421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53F2B8-DB3B-4ED3-941E-9B2E42C215F7}"/>
              </a:ext>
            </a:extLst>
          </p:cNvPr>
          <p:cNvSpPr/>
          <p:nvPr/>
        </p:nvSpPr>
        <p:spPr>
          <a:xfrm>
            <a:off x="4636838" y="3663553"/>
            <a:ext cx="4169294" cy="207421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5E0843-6DC9-4FE1-8232-8C90BB00C596}"/>
              </a:ext>
            </a:extLst>
          </p:cNvPr>
          <p:cNvSpPr txBox="1"/>
          <p:nvPr/>
        </p:nvSpPr>
        <p:spPr>
          <a:xfrm>
            <a:off x="323527" y="1304181"/>
            <a:ext cx="337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CA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30DBAC-C965-40B8-A5E9-B68FA22694FD}"/>
              </a:ext>
            </a:extLst>
          </p:cNvPr>
          <p:cNvSpPr txBox="1"/>
          <p:nvPr/>
        </p:nvSpPr>
        <p:spPr>
          <a:xfrm>
            <a:off x="4678216" y="1304181"/>
            <a:ext cx="337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CA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36E1C0-0B6D-4117-94EB-9D6E25ABA9CB}"/>
              </a:ext>
            </a:extLst>
          </p:cNvPr>
          <p:cNvSpPr txBox="1"/>
          <p:nvPr/>
        </p:nvSpPr>
        <p:spPr>
          <a:xfrm>
            <a:off x="323527" y="3659043"/>
            <a:ext cx="337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CA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26EBFA-8930-4F4D-A63B-680ED32FAA2F}"/>
              </a:ext>
            </a:extLst>
          </p:cNvPr>
          <p:cNvSpPr txBox="1"/>
          <p:nvPr/>
        </p:nvSpPr>
        <p:spPr>
          <a:xfrm>
            <a:off x="4678216" y="3659043"/>
            <a:ext cx="337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CA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C2750F-DF7E-4923-8F1D-F3CFAC141A0A}"/>
              </a:ext>
            </a:extLst>
          </p:cNvPr>
          <p:cNvSpPr txBox="1"/>
          <p:nvPr/>
        </p:nvSpPr>
        <p:spPr>
          <a:xfrm>
            <a:off x="7164288" y="473903"/>
            <a:ext cx="1424086" cy="646331"/>
          </a:xfrm>
          <a:prstGeom prst="rect">
            <a:avLst/>
          </a:prstGeom>
          <a:solidFill>
            <a:srgbClr val="005A55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$6.75</a:t>
            </a:r>
            <a:endParaRPr lang="en-CA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E85DBE4-802B-490A-8378-F6F89C2A2549}"/>
              </a:ext>
            </a:extLst>
          </p:cNvPr>
          <p:cNvSpPr txBox="1"/>
          <p:nvPr/>
        </p:nvSpPr>
        <p:spPr>
          <a:xfrm>
            <a:off x="3401657" y="1304181"/>
            <a:ext cx="1179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EA72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$8.00</a:t>
            </a:r>
            <a:endParaRPr lang="en-CA" sz="2800" b="1">
              <a:solidFill>
                <a:srgbClr val="EA72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 descr="Map&#10;&#10;Description automatically generated">
            <a:extLst>
              <a:ext uri="{FF2B5EF4-FFF2-40B4-BE49-F238E27FC236}">
                <a16:creationId xmlns:a16="http://schemas.microsoft.com/office/drawing/2014/main" id="{6BA11324-D23F-4AF9-8909-D594F2EC57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0497" y="1332196"/>
            <a:ext cx="2561975" cy="119954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EF5438D-11F5-4BD7-9643-B84A328405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980" y="1298879"/>
            <a:ext cx="916464" cy="93687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D5D5D4-90C3-4BA9-8FE0-4C57C3218C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078" y="2296294"/>
            <a:ext cx="916465" cy="93687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65106E9-D240-4D76-AF35-D6688E35EA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7516" y="1322881"/>
            <a:ext cx="916465" cy="93687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AD7CB19-8719-4081-9C70-D3A9E17738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5882" y="2350637"/>
            <a:ext cx="916465" cy="936872"/>
          </a:xfrm>
          <a:prstGeom prst="rect">
            <a:avLst/>
          </a:prstGeom>
        </p:spPr>
      </p:pic>
      <p:pic>
        <p:nvPicPr>
          <p:cNvPr id="13" name="Graphic 12" descr="Close">
            <a:extLst>
              <a:ext uri="{FF2B5EF4-FFF2-40B4-BE49-F238E27FC236}">
                <a16:creationId xmlns:a16="http://schemas.microsoft.com/office/drawing/2014/main" id="{420A5909-77BB-4BD7-A6C1-847056F500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1655" y="1126123"/>
            <a:ext cx="2449765" cy="244976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118DB92-89BB-42AE-8392-3E2F8FF89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245" y="4562971"/>
            <a:ext cx="1071740" cy="109560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7E4B015-33BC-4DEB-A3BB-D1843C9393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7752" y="4575665"/>
            <a:ext cx="1071741" cy="109560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3C2933F-64F2-4BB2-93EE-04BAAF6DED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3066" y="3716425"/>
            <a:ext cx="1101859" cy="112639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D5825A7-F685-4CEF-A384-05DF1E7ADC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7917" y="3613096"/>
            <a:ext cx="986817" cy="100879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4D7BF03-6B41-42C0-8A19-FA02099A94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2667" y="4624142"/>
            <a:ext cx="1011902" cy="1034434"/>
          </a:xfrm>
          <a:prstGeom prst="rect">
            <a:avLst/>
          </a:prstGeom>
        </p:spPr>
      </p:pic>
      <p:pic>
        <p:nvPicPr>
          <p:cNvPr id="38" name="Picture 37" descr="A close up of a coin&#10;&#10;Description automatically generated with medium confidence">
            <a:extLst>
              <a:ext uri="{FF2B5EF4-FFF2-40B4-BE49-F238E27FC236}">
                <a16:creationId xmlns:a16="http://schemas.microsoft.com/office/drawing/2014/main" id="{1301D3C3-4B5A-43A3-AEA7-79989B403E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2952" y="2476046"/>
            <a:ext cx="831075" cy="863301"/>
          </a:xfrm>
          <a:prstGeom prst="rect">
            <a:avLst/>
          </a:prstGeom>
        </p:spPr>
      </p:pic>
      <p:pic>
        <p:nvPicPr>
          <p:cNvPr id="39" name="Picture 38" descr="A close up of a coin&#10;&#10;Description automatically generated with medium confidence">
            <a:extLst>
              <a:ext uri="{FF2B5EF4-FFF2-40B4-BE49-F238E27FC236}">
                <a16:creationId xmlns:a16="http://schemas.microsoft.com/office/drawing/2014/main" id="{4E64698F-2794-4945-A8D1-6CF7777C9C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8585" y="3628851"/>
            <a:ext cx="999050" cy="1037789"/>
          </a:xfrm>
          <a:prstGeom prst="rect">
            <a:avLst/>
          </a:prstGeom>
        </p:spPr>
      </p:pic>
      <p:pic>
        <p:nvPicPr>
          <p:cNvPr id="40" name="Picture 39" descr="A close up of a coin&#10;&#10;Description automatically generated with medium confidence">
            <a:extLst>
              <a:ext uri="{FF2B5EF4-FFF2-40B4-BE49-F238E27FC236}">
                <a16:creationId xmlns:a16="http://schemas.microsoft.com/office/drawing/2014/main" id="{B51EA65B-CB21-4C79-8193-A77708C70A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8934" y="4656279"/>
            <a:ext cx="999050" cy="1037789"/>
          </a:xfrm>
          <a:prstGeom prst="rect">
            <a:avLst/>
          </a:prstGeom>
        </p:spPr>
      </p:pic>
      <p:pic>
        <p:nvPicPr>
          <p:cNvPr id="27" name="Picture 26" descr="A picture containing object, coin&#10;&#10;Description automatically generated">
            <a:extLst>
              <a:ext uri="{FF2B5EF4-FFF2-40B4-BE49-F238E27FC236}">
                <a16:creationId xmlns:a16="http://schemas.microsoft.com/office/drawing/2014/main" id="{81CEDC4D-0DAA-884D-BF65-0B32FD8B0A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08941" y="3707962"/>
            <a:ext cx="820285" cy="838550"/>
          </a:xfrm>
          <a:prstGeom prst="rect">
            <a:avLst/>
          </a:prstGeom>
        </p:spPr>
      </p:pic>
      <p:pic>
        <p:nvPicPr>
          <p:cNvPr id="28" name="Picture 27" descr="A picture containing object, coin&#10;&#10;Description automatically generated">
            <a:extLst>
              <a:ext uri="{FF2B5EF4-FFF2-40B4-BE49-F238E27FC236}">
                <a16:creationId xmlns:a16="http://schemas.microsoft.com/office/drawing/2014/main" id="{231A76C4-72D8-4141-9B2B-30D5583716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0081" y="3716626"/>
            <a:ext cx="820285" cy="838550"/>
          </a:xfrm>
          <a:prstGeom prst="rect">
            <a:avLst/>
          </a:prstGeom>
        </p:spPr>
      </p:pic>
      <p:pic>
        <p:nvPicPr>
          <p:cNvPr id="41" name="Picture 40" descr="A picture containing object, coin&#10;&#10;Description automatically generated">
            <a:extLst>
              <a:ext uri="{FF2B5EF4-FFF2-40B4-BE49-F238E27FC236}">
                <a16:creationId xmlns:a16="http://schemas.microsoft.com/office/drawing/2014/main" id="{DE3B0F3C-DD98-764A-B10F-35F5F6E1DF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3857" y="4656279"/>
            <a:ext cx="820285" cy="838550"/>
          </a:xfrm>
          <a:prstGeom prst="rect">
            <a:avLst/>
          </a:prstGeom>
        </p:spPr>
      </p:pic>
      <p:pic>
        <p:nvPicPr>
          <p:cNvPr id="42" name="Picture 41" descr="A picture containing object, coin&#10;&#10;Description automatically generated">
            <a:extLst>
              <a:ext uri="{FF2B5EF4-FFF2-40B4-BE49-F238E27FC236}">
                <a16:creationId xmlns:a16="http://schemas.microsoft.com/office/drawing/2014/main" id="{592628A6-02CF-9C48-9D67-8E3AB38DF0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8240" y="2500797"/>
            <a:ext cx="820285" cy="838550"/>
          </a:xfrm>
          <a:prstGeom prst="rect">
            <a:avLst/>
          </a:prstGeom>
        </p:spPr>
      </p:pic>
      <p:pic>
        <p:nvPicPr>
          <p:cNvPr id="43" name="Picture 42" descr="A picture containing object, coin&#10;&#10;Description automatically generated">
            <a:extLst>
              <a:ext uri="{FF2B5EF4-FFF2-40B4-BE49-F238E27FC236}">
                <a16:creationId xmlns:a16="http://schemas.microsoft.com/office/drawing/2014/main" id="{3F279643-9DE2-3A4B-AFD9-0CCED5208D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58216" y="2500797"/>
            <a:ext cx="820285" cy="838550"/>
          </a:xfrm>
          <a:prstGeom prst="rect">
            <a:avLst/>
          </a:prstGeom>
        </p:spPr>
      </p:pic>
      <p:pic>
        <p:nvPicPr>
          <p:cNvPr id="44" name="Picture 43" descr="A picture containing object, coin&#10;&#10;Description automatically generated">
            <a:extLst>
              <a:ext uri="{FF2B5EF4-FFF2-40B4-BE49-F238E27FC236}">
                <a16:creationId xmlns:a16="http://schemas.microsoft.com/office/drawing/2014/main" id="{EA292319-0D78-C049-AC9E-FE29448F0C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06567" y="2525676"/>
            <a:ext cx="820285" cy="838550"/>
          </a:xfrm>
          <a:prstGeom prst="rect">
            <a:avLst/>
          </a:prstGeom>
        </p:spPr>
      </p:pic>
      <p:pic>
        <p:nvPicPr>
          <p:cNvPr id="45" name="Picture 44" descr="A picture containing object, coin&#10;&#10;Description automatically generated">
            <a:extLst>
              <a:ext uri="{FF2B5EF4-FFF2-40B4-BE49-F238E27FC236}">
                <a16:creationId xmlns:a16="http://schemas.microsoft.com/office/drawing/2014/main" id="{B15F32E2-9995-9B47-BAA0-6F57637B82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6338" y="3628851"/>
            <a:ext cx="820285" cy="838550"/>
          </a:xfrm>
          <a:prstGeom prst="rect">
            <a:avLst/>
          </a:prstGeom>
        </p:spPr>
      </p:pic>
      <p:pic>
        <p:nvPicPr>
          <p:cNvPr id="46" name="Picture 45" descr="A picture containing object, coin&#10;&#10;Description automatically generated">
            <a:extLst>
              <a:ext uri="{FF2B5EF4-FFF2-40B4-BE49-F238E27FC236}">
                <a16:creationId xmlns:a16="http://schemas.microsoft.com/office/drawing/2014/main" id="{88F7B01B-FAE6-AB4B-A41F-5D4D73EC71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76331" y="4467401"/>
            <a:ext cx="820285" cy="838550"/>
          </a:xfrm>
          <a:prstGeom prst="rect">
            <a:avLst/>
          </a:prstGeom>
        </p:spPr>
      </p:pic>
      <p:pic>
        <p:nvPicPr>
          <p:cNvPr id="47" name="Picture 46" descr="A picture containing object, coin&#10;&#10;Description automatically generated">
            <a:extLst>
              <a:ext uri="{FF2B5EF4-FFF2-40B4-BE49-F238E27FC236}">
                <a16:creationId xmlns:a16="http://schemas.microsoft.com/office/drawing/2014/main" id="{BB81B190-D269-5347-AE43-D57F485B5F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7338" y="4795634"/>
            <a:ext cx="820285" cy="8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800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FBFB0-127A-4242-9F9C-32770EC37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Which One Doesn’t Belong?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472AE9-DB62-444D-AD3A-BFC61A3858F5}"/>
              </a:ext>
            </a:extLst>
          </p:cNvPr>
          <p:cNvSpPr/>
          <p:nvPr/>
        </p:nvSpPr>
        <p:spPr>
          <a:xfrm>
            <a:off x="323528" y="1304181"/>
            <a:ext cx="4169294" cy="207421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A36617-8B6B-4390-BD51-CFDF75D25F5F}"/>
              </a:ext>
            </a:extLst>
          </p:cNvPr>
          <p:cNvSpPr/>
          <p:nvPr/>
        </p:nvSpPr>
        <p:spPr>
          <a:xfrm>
            <a:off x="323528" y="3659043"/>
            <a:ext cx="4169294" cy="207421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BDA077-E313-4505-8648-C4A16150AA27}"/>
              </a:ext>
            </a:extLst>
          </p:cNvPr>
          <p:cNvSpPr/>
          <p:nvPr/>
        </p:nvSpPr>
        <p:spPr>
          <a:xfrm>
            <a:off x="4636838" y="1285503"/>
            <a:ext cx="4169294" cy="207421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53F2B8-DB3B-4ED3-941E-9B2E42C215F7}"/>
              </a:ext>
            </a:extLst>
          </p:cNvPr>
          <p:cNvSpPr/>
          <p:nvPr/>
        </p:nvSpPr>
        <p:spPr>
          <a:xfrm>
            <a:off x="4636838" y="3663553"/>
            <a:ext cx="4169294" cy="207421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5E0843-6DC9-4FE1-8232-8C90BB00C596}"/>
              </a:ext>
            </a:extLst>
          </p:cNvPr>
          <p:cNvSpPr txBox="1"/>
          <p:nvPr/>
        </p:nvSpPr>
        <p:spPr>
          <a:xfrm>
            <a:off x="323527" y="1304181"/>
            <a:ext cx="337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CA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30DBAC-C965-40B8-A5E9-B68FA22694FD}"/>
              </a:ext>
            </a:extLst>
          </p:cNvPr>
          <p:cNvSpPr txBox="1"/>
          <p:nvPr/>
        </p:nvSpPr>
        <p:spPr>
          <a:xfrm>
            <a:off x="4678216" y="1304181"/>
            <a:ext cx="337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CA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36E1C0-0B6D-4117-94EB-9D6E25ABA9CB}"/>
              </a:ext>
            </a:extLst>
          </p:cNvPr>
          <p:cNvSpPr txBox="1"/>
          <p:nvPr/>
        </p:nvSpPr>
        <p:spPr>
          <a:xfrm>
            <a:off x="323527" y="3659043"/>
            <a:ext cx="337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CA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26EBFA-8930-4F4D-A63B-680ED32FAA2F}"/>
              </a:ext>
            </a:extLst>
          </p:cNvPr>
          <p:cNvSpPr txBox="1"/>
          <p:nvPr/>
        </p:nvSpPr>
        <p:spPr>
          <a:xfrm>
            <a:off x="4678216" y="3659043"/>
            <a:ext cx="337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CA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C2750F-DF7E-4923-8F1D-F3CFAC141A0A}"/>
              </a:ext>
            </a:extLst>
          </p:cNvPr>
          <p:cNvSpPr txBox="1"/>
          <p:nvPr/>
        </p:nvSpPr>
        <p:spPr>
          <a:xfrm>
            <a:off x="7164288" y="473903"/>
            <a:ext cx="1641844" cy="646331"/>
          </a:xfrm>
          <a:prstGeom prst="rect">
            <a:avLst/>
          </a:prstGeom>
          <a:solidFill>
            <a:srgbClr val="005A55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$10.25</a:t>
            </a:r>
            <a:endParaRPr lang="en-CA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06D8875-05B7-47FE-B2FF-D302648CE20C}"/>
              </a:ext>
            </a:extLst>
          </p:cNvPr>
          <p:cNvSpPr txBox="1"/>
          <p:nvPr/>
        </p:nvSpPr>
        <p:spPr>
          <a:xfrm>
            <a:off x="7699442" y="1319567"/>
            <a:ext cx="1179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EA72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$8.00</a:t>
            </a:r>
            <a:endParaRPr lang="en-CA" sz="2800" b="1">
              <a:solidFill>
                <a:srgbClr val="EA72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 descr="A picture containing map&#10;&#10;Description automatically generated">
            <a:extLst>
              <a:ext uri="{FF2B5EF4-FFF2-40B4-BE49-F238E27FC236}">
                <a16:creationId xmlns:a16="http://schemas.microsoft.com/office/drawing/2014/main" id="{8CB339C6-1F3C-4A10-8192-3CF3A502D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013" y="1842787"/>
            <a:ext cx="2616697" cy="1218842"/>
          </a:xfrm>
          <a:prstGeom prst="rect">
            <a:avLst/>
          </a:prstGeom>
        </p:spPr>
      </p:pic>
      <p:pic>
        <p:nvPicPr>
          <p:cNvPr id="28" name="Picture 27" descr="Map&#10;&#10;Description automatically generated">
            <a:extLst>
              <a:ext uri="{FF2B5EF4-FFF2-40B4-BE49-F238E27FC236}">
                <a16:creationId xmlns:a16="http://schemas.microsoft.com/office/drawing/2014/main" id="{7BB25FCA-7FDD-421A-89E6-D75676365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3873" y="3762099"/>
            <a:ext cx="1845013" cy="863856"/>
          </a:xfrm>
          <a:prstGeom prst="rect">
            <a:avLst/>
          </a:prstGeom>
        </p:spPr>
      </p:pic>
      <p:pic>
        <p:nvPicPr>
          <p:cNvPr id="29" name="Picture 28" descr="Map&#10;&#10;Description automatically generated">
            <a:extLst>
              <a:ext uri="{FF2B5EF4-FFF2-40B4-BE49-F238E27FC236}">
                <a16:creationId xmlns:a16="http://schemas.microsoft.com/office/drawing/2014/main" id="{76CD4951-6B35-452D-9985-5195FB12C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3873" y="4827825"/>
            <a:ext cx="1845013" cy="863856"/>
          </a:xfrm>
          <a:prstGeom prst="rect">
            <a:avLst/>
          </a:prstGeom>
        </p:spPr>
      </p:pic>
      <p:pic>
        <p:nvPicPr>
          <p:cNvPr id="31" name="Picture 30" descr="Map&#10;&#10;Description automatically generated">
            <a:extLst>
              <a:ext uri="{FF2B5EF4-FFF2-40B4-BE49-F238E27FC236}">
                <a16:creationId xmlns:a16="http://schemas.microsoft.com/office/drawing/2014/main" id="{E0D4216D-EB54-42B7-9066-992CF35A3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5823" y="1458753"/>
            <a:ext cx="1845013" cy="863856"/>
          </a:xfrm>
          <a:prstGeom prst="rect">
            <a:avLst/>
          </a:prstGeom>
        </p:spPr>
      </p:pic>
      <p:pic>
        <p:nvPicPr>
          <p:cNvPr id="30" name="Picture 29" descr="Map&#10;&#10;Description automatically generated">
            <a:extLst>
              <a:ext uri="{FF2B5EF4-FFF2-40B4-BE49-F238E27FC236}">
                <a16:creationId xmlns:a16="http://schemas.microsoft.com/office/drawing/2014/main" id="{3050519C-2FF4-4C7A-A39D-C23F039E62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4753" y="3832293"/>
            <a:ext cx="1845013" cy="86385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EFF33B7-55CC-41C7-95A5-88029E1C08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6520" y="4661798"/>
            <a:ext cx="916465" cy="93687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C50FB2D-28A2-4BFC-B2B8-8A5B47BD3F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9874" y="4696149"/>
            <a:ext cx="916465" cy="936872"/>
          </a:xfrm>
          <a:prstGeom prst="rect">
            <a:avLst/>
          </a:prstGeom>
        </p:spPr>
      </p:pic>
      <p:pic>
        <p:nvPicPr>
          <p:cNvPr id="33" name="Picture 32" descr="A close up of a coin&#10;&#10;Description automatically generated with medium confidence">
            <a:extLst>
              <a:ext uri="{FF2B5EF4-FFF2-40B4-BE49-F238E27FC236}">
                <a16:creationId xmlns:a16="http://schemas.microsoft.com/office/drawing/2014/main" id="{37F973EF-C01C-4C5D-BE93-A2724B9F8F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6021" y="4595232"/>
            <a:ext cx="999050" cy="1037789"/>
          </a:xfrm>
          <a:prstGeom prst="rect">
            <a:avLst/>
          </a:prstGeom>
        </p:spPr>
      </p:pic>
      <p:pic>
        <p:nvPicPr>
          <p:cNvPr id="34" name="Picture 33" descr="A close up of a coin&#10;&#10;Description automatically generated with medium confidence">
            <a:extLst>
              <a:ext uri="{FF2B5EF4-FFF2-40B4-BE49-F238E27FC236}">
                <a16:creationId xmlns:a16="http://schemas.microsoft.com/office/drawing/2014/main" id="{9706E1F7-1076-4275-B367-D8971FCF99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5248" y="2324452"/>
            <a:ext cx="999050" cy="1037789"/>
          </a:xfrm>
          <a:prstGeom prst="rect">
            <a:avLst/>
          </a:prstGeom>
        </p:spPr>
      </p:pic>
      <p:pic>
        <p:nvPicPr>
          <p:cNvPr id="35" name="Picture 34" descr="A close up of a coin&#10;&#10;Description automatically generated with medium confidence">
            <a:extLst>
              <a:ext uri="{FF2B5EF4-FFF2-40B4-BE49-F238E27FC236}">
                <a16:creationId xmlns:a16="http://schemas.microsoft.com/office/drawing/2014/main" id="{C111742D-4169-4820-9ED7-703D692FDF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5238" y="2293004"/>
            <a:ext cx="999050" cy="1037789"/>
          </a:xfrm>
          <a:prstGeom prst="rect">
            <a:avLst/>
          </a:prstGeom>
        </p:spPr>
      </p:pic>
      <p:pic>
        <p:nvPicPr>
          <p:cNvPr id="36" name="Picture 35" descr="A close up of a coin&#10;&#10;Description automatically generated with medium confidence">
            <a:extLst>
              <a:ext uri="{FF2B5EF4-FFF2-40B4-BE49-F238E27FC236}">
                <a16:creationId xmlns:a16="http://schemas.microsoft.com/office/drawing/2014/main" id="{7B9486D0-89A6-4BCA-BEE5-B447764BF9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5847" y="2321927"/>
            <a:ext cx="999050" cy="1037789"/>
          </a:xfrm>
          <a:prstGeom prst="rect">
            <a:avLst/>
          </a:prstGeom>
        </p:spPr>
      </p:pic>
      <p:pic>
        <p:nvPicPr>
          <p:cNvPr id="13" name="Graphic 12" descr="Close">
            <a:extLst>
              <a:ext uri="{FF2B5EF4-FFF2-40B4-BE49-F238E27FC236}">
                <a16:creationId xmlns:a16="http://schemas.microsoft.com/office/drawing/2014/main" id="{420A5909-77BB-4BD7-A6C1-847056F500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45607" y="1097044"/>
            <a:ext cx="2449765" cy="2449765"/>
          </a:xfrm>
          <a:prstGeom prst="rect">
            <a:avLst/>
          </a:prstGeom>
        </p:spPr>
      </p:pic>
      <p:pic>
        <p:nvPicPr>
          <p:cNvPr id="37" name="Picture 36" descr="A picture containing object, coin&#10;&#10;Description automatically generated">
            <a:extLst>
              <a:ext uri="{FF2B5EF4-FFF2-40B4-BE49-F238E27FC236}">
                <a16:creationId xmlns:a16="http://schemas.microsoft.com/office/drawing/2014/main" id="{6D859B3B-61B4-5C40-92B0-6B3D22A834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97986" y="1917296"/>
            <a:ext cx="1044360" cy="1067615"/>
          </a:xfrm>
          <a:prstGeom prst="rect">
            <a:avLst/>
          </a:prstGeom>
        </p:spPr>
      </p:pic>
      <p:pic>
        <p:nvPicPr>
          <p:cNvPr id="38" name="Picture 37" descr="A picture containing object, coin&#10;&#10;Description automatically generated">
            <a:extLst>
              <a:ext uri="{FF2B5EF4-FFF2-40B4-BE49-F238E27FC236}">
                <a16:creationId xmlns:a16="http://schemas.microsoft.com/office/drawing/2014/main" id="{FD704270-0EE3-2549-9CC1-679E3F224D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36989" y="4194027"/>
            <a:ext cx="1044360" cy="1067615"/>
          </a:xfrm>
          <a:prstGeom prst="rect">
            <a:avLst/>
          </a:prstGeom>
        </p:spPr>
      </p:pic>
      <p:pic>
        <p:nvPicPr>
          <p:cNvPr id="39" name="Picture 38" descr="A picture containing object, coin&#10;&#10;Description automatically generated">
            <a:extLst>
              <a:ext uri="{FF2B5EF4-FFF2-40B4-BE49-F238E27FC236}">
                <a16:creationId xmlns:a16="http://schemas.microsoft.com/office/drawing/2014/main" id="{0603B87D-0169-9B4B-BBE5-8003D5CF81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22984" y="3731376"/>
            <a:ext cx="845039" cy="86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669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FBFB0-127A-4242-9F9C-32770EC37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Which One Doesn’t Belong?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472AE9-DB62-444D-AD3A-BFC61A3858F5}"/>
              </a:ext>
            </a:extLst>
          </p:cNvPr>
          <p:cNvSpPr/>
          <p:nvPr/>
        </p:nvSpPr>
        <p:spPr>
          <a:xfrm>
            <a:off x="323528" y="1304181"/>
            <a:ext cx="4169294" cy="207421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A36617-8B6B-4390-BD51-CFDF75D25F5F}"/>
              </a:ext>
            </a:extLst>
          </p:cNvPr>
          <p:cNvSpPr/>
          <p:nvPr/>
        </p:nvSpPr>
        <p:spPr>
          <a:xfrm>
            <a:off x="323528" y="3659043"/>
            <a:ext cx="4169294" cy="207421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BDA077-E313-4505-8648-C4A16150AA27}"/>
              </a:ext>
            </a:extLst>
          </p:cNvPr>
          <p:cNvSpPr/>
          <p:nvPr/>
        </p:nvSpPr>
        <p:spPr>
          <a:xfrm>
            <a:off x="4678216" y="1296874"/>
            <a:ext cx="4169294" cy="207421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53F2B8-DB3B-4ED3-941E-9B2E42C215F7}"/>
              </a:ext>
            </a:extLst>
          </p:cNvPr>
          <p:cNvSpPr/>
          <p:nvPr/>
        </p:nvSpPr>
        <p:spPr>
          <a:xfrm>
            <a:off x="4636838" y="3663553"/>
            <a:ext cx="4169294" cy="207421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5E0843-6DC9-4FE1-8232-8C90BB00C596}"/>
              </a:ext>
            </a:extLst>
          </p:cNvPr>
          <p:cNvSpPr txBox="1"/>
          <p:nvPr/>
        </p:nvSpPr>
        <p:spPr>
          <a:xfrm>
            <a:off x="323527" y="1304181"/>
            <a:ext cx="337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CA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30DBAC-C965-40B8-A5E9-B68FA22694FD}"/>
              </a:ext>
            </a:extLst>
          </p:cNvPr>
          <p:cNvSpPr txBox="1"/>
          <p:nvPr/>
        </p:nvSpPr>
        <p:spPr>
          <a:xfrm>
            <a:off x="4678216" y="1304181"/>
            <a:ext cx="337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CA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36E1C0-0B6D-4117-94EB-9D6E25ABA9CB}"/>
              </a:ext>
            </a:extLst>
          </p:cNvPr>
          <p:cNvSpPr txBox="1"/>
          <p:nvPr/>
        </p:nvSpPr>
        <p:spPr>
          <a:xfrm>
            <a:off x="323527" y="3659043"/>
            <a:ext cx="337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CA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26EBFA-8930-4F4D-A63B-680ED32FAA2F}"/>
              </a:ext>
            </a:extLst>
          </p:cNvPr>
          <p:cNvSpPr txBox="1"/>
          <p:nvPr/>
        </p:nvSpPr>
        <p:spPr>
          <a:xfrm>
            <a:off x="4678216" y="3659043"/>
            <a:ext cx="337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CA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C2750F-DF7E-4923-8F1D-F3CFAC141A0A}"/>
              </a:ext>
            </a:extLst>
          </p:cNvPr>
          <p:cNvSpPr txBox="1"/>
          <p:nvPr/>
        </p:nvSpPr>
        <p:spPr>
          <a:xfrm>
            <a:off x="7164288" y="473903"/>
            <a:ext cx="1368152" cy="646331"/>
          </a:xfrm>
          <a:prstGeom prst="rect">
            <a:avLst/>
          </a:prstGeom>
          <a:solidFill>
            <a:srgbClr val="005A55"/>
          </a:solidFill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$2.25</a:t>
            </a:r>
            <a:endParaRPr lang="en-CA" sz="36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C39A5AC-1AA2-4C42-A548-64C75951653C}"/>
              </a:ext>
            </a:extLst>
          </p:cNvPr>
          <p:cNvSpPr txBox="1"/>
          <p:nvPr/>
        </p:nvSpPr>
        <p:spPr>
          <a:xfrm>
            <a:off x="7717857" y="3717030"/>
            <a:ext cx="1179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EA72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$2.15</a:t>
            </a:r>
            <a:endParaRPr lang="en-CA" sz="2800" b="1">
              <a:solidFill>
                <a:srgbClr val="EA72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3D6719F-6173-4AC0-A0FA-507AECBAC2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7362" y="1715070"/>
            <a:ext cx="1265990" cy="129418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A5074D8-B686-499E-AADF-04B95487EB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567" y="3915990"/>
            <a:ext cx="1467704" cy="1500386"/>
          </a:xfrm>
          <a:prstGeom prst="rect">
            <a:avLst/>
          </a:prstGeom>
        </p:spPr>
      </p:pic>
      <p:pic>
        <p:nvPicPr>
          <p:cNvPr id="30" name="Picture 29" descr="A picture containing object, coin&#10;&#10;Description automatically generated">
            <a:extLst>
              <a:ext uri="{FF2B5EF4-FFF2-40B4-BE49-F238E27FC236}">
                <a16:creationId xmlns:a16="http://schemas.microsoft.com/office/drawing/2014/main" id="{8E5C35DE-48C0-4117-AB30-90BE660E0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6596" y="1598336"/>
            <a:ext cx="1044360" cy="1067615"/>
          </a:xfrm>
          <a:prstGeom prst="rect">
            <a:avLst/>
          </a:prstGeom>
        </p:spPr>
      </p:pic>
      <p:pic>
        <p:nvPicPr>
          <p:cNvPr id="31" name="Picture 30" descr="A picture containing object, coin&#10;&#10;Description automatically generated">
            <a:extLst>
              <a:ext uri="{FF2B5EF4-FFF2-40B4-BE49-F238E27FC236}">
                <a16:creationId xmlns:a16="http://schemas.microsoft.com/office/drawing/2014/main" id="{0DA39025-7596-4208-B58E-B647AFB90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8175" y="4083027"/>
            <a:ext cx="1151006" cy="1176636"/>
          </a:xfrm>
          <a:prstGeom prst="rect">
            <a:avLst/>
          </a:prstGeom>
        </p:spPr>
      </p:pic>
      <p:pic>
        <p:nvPicPr>
          <p:cNvPr id="32" name="Picture 31" descr="A picture containing object, coin&#10;&#10;Description automatically generated">
            <a:extLst>
              <a:ext uri="{FF2B5EF4-FFF2-40B4-BE49-F238E27FC236}">
                <a16:creationId xmlns:a16="http://schemas.microsoft.com/office/drawing/2014/main" id="{2141CC7C-96B1-4556-98A3-B22B7A2A4E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2553" y="1435919"/>
            <a:ext cx="835873" cy="851070"/>
          </a:xfrm>
          <a:prstGeom prst="rect">
            <a:avLst/>
          </a:prstGeom>
        </p:spPr>
      </p:pic>
      <p:pic>
        <p:nvPicPr>
          <p:cNvPr id="34" name="Picture 33" descr="A picture containing object, coin&#10;&#10;Description automatically generated">
            <a:extLst>
              <a:ext uri="{FF2B5EF4-FFF2-40B4-BE49-F238E27FC236}">
                <a16:creationId xmlns:a16="http://schemas.microsoft.com/office/drawing/2014/main" id="{73334A8C-99EC-4239-819F-5FD839D131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5466" y="2451807"/>
            <a:ext cx="835872" cy="851069"/>
          </a:xfrm>
          <a:prstGeom prst="rect">
            <a:avLst/>
          </a:prstGeom>
        </p:spPr>
      </p:pic>
      <p:pic>
        <p:nvPicPr>
          <p:cNvPr id="35" name="Picture 34" descr="A picture containing object, coin&#10;&#10;Description automatically generated">
            <a:extLst>
              <a:ext uri="{FF2B5EF4-FFF2-40B4-BE49-F238E27FC236}">
                <a16:creationId xmlns:a16="http://schemas.microsoft.com/office/drawing/2014/main" id="{860B7E2A-8646-4248-8452-4CE69D30E9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7988" y="3867852"/>
            <a:ext cx="840855" cy="85614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6E90343-D799-4C6A-844A-8B5FA0F658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3805" y="1750098"/>
            <a:ext cx="1069615" cy="107605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347ED96-6542-4EB8-8928-32DD7544B6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7616" y="4506309"/>
            <a:ext cx="959617" cy="965397"/>
          </a:xfrm>
          <a:prstGeom prst="rect">
            <a:avLst/>
          </a:prstGeom>
        </p:spPr>
      </p:pic>
      <p:pic>
        <p:nvPicPr>
          <p:cNvPr id="40" name="Picture 39" descr="A close up of a coin&#10;&#10;Description automatically generated with medium confidence">
            <a:extLst>
              <a:ext uri="{FF2B5EF4-FFF2-40B4-BE49-F238E27FC236}">
                <a16:creationId xmlns:a16="http://schemas.microsoft.com/office/drawing/2014/main" id="{269C70CB-C8DC-4E7B-A2EB-91F3B2E8EF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953" y="1360414"/>
            <a:ext cx="999050" cy="1037789"/>
          </a:xfrm>
          <a:prstGeom prst="rect">
            <a:avLst/>
          </a:prstGeom>
        </p:spPr>
      </p:pic>
      <p:pic>
        <p:nvPicPr>
          <p:cNvPr id="41" name="Picture 40" descr="A close up of a coin&#10;&#10;Description automatically generated with medium confidence">
            <a:extLst>
              <a:ext uri="{FF2B5EF4-FFF2-40B4-BE49-F238E27FC236}">
                <a16:creationId xmlns:a16="http://schemas.microsoft.com/office/drawing/2014/main" id="{A9F9B222-8DA9-4F15-A412-D1AE7DDD15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5003" y="2188696"/>
            <a:ext cx="999050" cy="1037789"/>
          </a:xfrm>
          <a:prstGeom prst="rect">
            <a:avLst/>
          </a:prstGeom>
        </p:spPr>
      </p:pic>
      <p:pic>
        <p:nvPicPr>
          <p:cNvPr id="42" name="Picture 41" descr="A close up of a coin&#10;&#10;Description automatically generated with medium confidence">
            <a:extLst>
              <a:ext uri="{FF2B5EF4-FFF2-40B4-BE49-F238E27FC236}">
                <a16:creationId xmlns:a16="http://schemas.microsoft.com/office/drawing/2014/main" id="{3A09B372-17F2-48C4-B996-308FEA6BAF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9375" y="3777028"/>
            <a:ext cx="999050" cy="1037789"/>
          </a:xfrm>
          <a:prstGeom prst="rect">
            <a:avLst/>
          </a:prstGeom>
        </p:spPr>
      </p:pic>
      <p:pic>
        <p:nvPicPr>
          <p:cNvPr id="43" name="Picture 42" descr="A close up of a coin&#10;&#10;Description automatically generated with medium confidence">
            <a:extLst>
              <a:ext uri="{FF2B5EF4-FFF2-40B4-BE49-F238E27FC236}">
                <a16:creationId xmlns:a16="http://schemas.microsoft.com/office/drawing/2014/main" id="{28DE02B2-5B2E-4C9E-8C6A-ED2BE30068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9985" y="4588388"/>
            <a:ext cx="999050" cy="1037789"/>
          </a:xfrm>
          <a:prstGeom prst="rect">
            <a:avLst/>
          </a:prstGeom>
        </p:spPr>
      </p:pic>
      <p:pic>
        <p:nvPicPr>
          <p:cNvPr id="13" name="Graphic 12" descr="Close">
            <a:extLst>
              <a:ext uri="{FF2B5EF4-FFF2-40B4-BE49-F238E27FC236}">
                <a16:creationId xmlns:a16="http://schemas.microsoft.com/office/drawing/2014/main" id="{420A5909-77BB-4BD7-A6C1-847056F500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456266" y="3378394"/>
            <a:ext cx="2449765" cy="2449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614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id="{C75ABC45-703E-4857-B751-96F66A99F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533400"/>
            <a:ext cx="7923212" cy="6858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005954"/>
                </a:solidFill>
                <a:latin typeface="Open Sans"/>
                <a:ea typeface="MS PGothic"/>
              </a:rPr>
              <a:t>A Special Note For Teachers</a:t>
            </a:r>
            <a:endParaRPr lang="en-US" altLang="en-US">
              <a:solidFill>
                <a:srgbClr val="005954"/>
              </a:solidFill>
              <a:latin typeface="Open Sans" panose="020B0606030504020204" pitchFamily="34" charset="0"/>
            </a:endParaRPr>
          </a:p>
        </p:txBody>
      </p:sp>
      <p:sp>
        <p:nvSpPr>
          <p:cNvPr id="14339" name="Content Placeholder 2">
            <a:extLst>
              <a:ext uri="{FF2B5EF4-FFF2-40B4-BE49-F238E27FC236}">
                <a16:creationId xmlns:a16="http://schemas.microsoft.com/office/drawing/2014/main" id="{DCE09169-3831-4481-AC7D-22AA60ECE9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1412875"/>
            <a:ext cx="7923212" cy="4176713"/>
          </a:xfrm>
        </p:spPr>
        <p:txBody>
          <a:bodyPr/>
          <a:lstStyle/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</p:txBody>
      </p:sp>
      <p:cxnSp>
        <p:nvCxnSpPr>
          <p:cNvPr id="14340" name="Straight Connector 2">
            <a:extLst>
              <a:ext uri="{FF2B5EF4-FFF2-40B4-BE49-F238E27FC236}">
                <a16:creationId xmlns:a16="http://schemas.microsoft.com/office/drawing/2014/main" id="{CDAA092F-49F5-4EBE-A045-4113BA971B9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42925" y="1125538"/>
            <a:ext cx="7848600" cy="0"/>
          </a:xfrm>
          <a:prstGeom prst="line">
            <a:avLst/>
          </a:prstGeom>
          <a:noFill/>
          <a:ln w="38100" algn="ctr">
            <a:solidFill>
              <a:srgbClr val="FDCE3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AA7A99F-5A5E-4725-93BE-836BF9A3B2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5" r="1182"/>
          <a:stretch/>
        </p:blipFill>
        <p:spPr>
          <a:xfrm>
            <a:off x="1805040" y="1268412"/>
            <a:ext cx="5533920" cy="469140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FBFB0-127A-4242-9F9C-32770EC37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Which One Doesn’t Belong?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472AE9-DB62-444D-AD3A-BFC61A3858F5}"/>
              </a:ext>
            </a:extLst>
          </p:cNvPr>
          <p:cNvSpPr/>
          <p:nvPr/>
        </p:nvSpPr>
        <p:spPr>
          <a:xfrm>
            <a:off x="323528" y="1304181"/>
            <a:ext cx="4169294" cy="207421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A36617-8B6B-4390-BD51-CFDF75D25F5F}"/>
              </a:ext>
            </a:extLst>
          </p:cNvPr>
          <p:cNvSpPr/>
          <p:nvPr/>
        </p:nvSpPr>
        <p:spPr>
          <a:xfrm>
            <a:off x="323528" y="3659043"/>
            <a:ext cx="4169294" cy="207421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BDA077-E313-4505-8648-C4A16150AA27}"/>
              </a:ext>
            </a:extLst>
          </p:cNvPr>
          <p:cNvSpPr/>
          <p:nvPr/>
        </p:nvSpPr>
        <p:spPr>
          <a:xfrm>
            <a:off x="4636838" y="1285503"/>
            <a:ext cx="4169294" cy="207421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53F2B8-DB3B-4ED3-941E-9B2E42C215F7}"/>
              </a:ext>
            </a:extLst>
          </p:cNvPr>
          <p:cNvSpPr/>
          <p:nvPr/>
        </p:nvSpPr>
        <p:spPr>
          <a:xfrm>
            <a:off x="4636838" y="3663553"/>
            <a:ext cx="4169294" cy="207421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5E0843-6DC9-4FE1-8232-8C90BB00C596}"/>
              </a:ext>
            </a:extLst>
          </p:cNvPr>
          <p:cNvSpPr txBox="1"/>
          <p:nvPr/>
        </p:nvSpPr>
        <p:spPr>
          <a:xfrm>
            <a:off x="323527" y="1304181"/>
            <a:ext cx="337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CA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30DBAC-C965-40B8-A5E9-B68FA22694FD}"/>
              </a:ext>
            </a:extLst>
          </p:cNvPr>
          <p:cNvSpPr txBox="1"/>
          <p:nvPr/>
        </p:nvSpPr>
        <p:spPr>
          <a:xfrm>
            <a:off x="4678216" y="1304181"/>
            <a:ext cx="337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CA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36E1C0-0B6D-4117-94EB-9D6E25ABA9CB}"/>
              </a:ext>
            </a:extLst>
          </p:cNvPr>
          <p:cNvSpPr txBox="1"/>
          <p:nvPr/>
        </p:nvSpPr>
        <p:spPr>
          <a:xfrm>
            <a:off x="323527" y="3659043"/>
            <a:ext cx="337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CA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26EBFA-8930-4F4D-A63B-680ED32FAA2F}"/>
              </a:ext>
            </a:extLst>
          </p:cNvPr>
          <p:cNvSpPr txBox="1"/>
          <p:nvPr/>
        </p:nvSpPr>
        <p:spPr>
          <a:xfrm>
            <a:off x="4678216" y="3659043"/>
            <a:ext cx="337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CA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C2750F-DF7E-4923-8F1D-F3CFAC141A0A}"/>
              </a:ext>
            </a:extLst>
          </p:cNvPr>
          <p:cNvSpPr txBox="1"/>
          <p:nvPr/>
        </p:nvSpPr>
        <p:spPr>
          <a:xfrm>
            <a:off x="7164288" y="473903"/>
            <a:ext cx="1641844" cy="646331"/>
          </a:xfrm>
          <a:prstGeom prst="rect">
            <a:avLst/>
          </a:prstGeom>
          <a:solidFill>
            <a:srgbClr val="005A55"/>
          </a:solidFill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$14.25</a:t>
            </a:r>
            <a:endParaRPr lang="en-CA" sz="36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D83112D-75DE-4F7E-A61C-A8A7280DF46D}"/>
              </a:ext>
            </a:extLst>
          </p:cNvPr>
          <p:cNvSpPr txBox="1"/>
          <p:nvPr/>
        </p:nvSpPr>
        <p:spPr>
          <a:xfrm>
            <a:off x="3293366" y="1278697"/>
            <a:ext cx="1287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EA72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$14.20</a:t>
            </a:r>
            <a:endParaRPr lang="en-CA" sz="2800" b="1">
              <a:solidFill>
                <a:srgbClr val="EA72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 descr="A picture containing map&#10;&#10;Description automatically generated">
            <a:extLst>
              <a:ext uri="{FF2B5EF4-FFF2-40B4-BE49-F238E27FC236}">
                <a16:creationId xmlns:a16="http://schemas.microsoft.com/office/drawing/2014/main" id="{2F4D328D-0F29-4ACD-B342-E0FA86275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26830" y="1868748"/>
            <a:ext cx="1905226" cy="887443"/>
          </a:xfrm>
          <a:prstGeom prst="rect">
            <a:avLst/>
          </a:prstGeom>
        </p:spPr>
      </p:pic>
      <p:pic>
        <p:nvPicPr>
          <p:cNvPr id="37" name="Picture 36" descr="A picture containing map&#10;&#10;Description automatically generated">
            <a:extLst>
              <a:ext uri="{FF2B5EF4-FFF2-40B4-BE49-F238E27FC236}">
                <a16:creationId xmlns:a16="http://schemas.microsoft.com/office/drawing/2014/main" id="{C05F4C8E-215E-4006-B815-8CAFBD1699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80453" y="4234148"/>
            <a:ext cx="1905226" cy="887443"/>
          </a:xfrm>
          <a:prstGeom prst="rect">
            <a:avLst/>
          </a:prstGeom>
        </p:spPr>
      </p:pic>
      <p:pic>
        <p:nvPicPr>
          <p:cNvPr id="38" name="Picture 37" descr="A picture containing map&#10;&#10;Description automatically generated">
            <a:extLst>
              <a:ext uri="{FF2B5EF4-FFF2-40B4-BE49-F238E27FC236}">
                <a16:creationId xmlns:a16="http://schemas.microsoft.com/office/drawing/2014/main" id="{4954E9C5-9879-439B-8B87-FDB30EF9A9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624620" y="1897565"/>
            <a:ext cx="1905226" cy="887443"/>
          </a:xfrm>
          <a:prstGeom prst="rect">
            <a:avLst/>
          </a:prstGeom>
        </p:spPr>
      </p:pic>
      <p:pic>
        <p:nvPicPr>
          <p:cNvPr id="39" name="Picture 38" descr="A picture containing map&#10;&#10;Description automatically generated">
            <a:extLst>
              <a:ext uri="{FF2B5EF4-FFF2-40B4-BE49-F238E27FC236}">
                <a16:creationId xmlns:a16="http://schemas.microsoft.com/office/drawing/2014/main" id="{91BC0D2B-A8DD-472E-A08B-CE97CE656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657500" y="4252427"/>
            <a:ext cx="1905226" cy="88744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F00D7D0-B303-41DF-A981-FD676CB90C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0515" y="1359856"/>
            <a:ext cx="916465" cy="93687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C26790A-EAA6-4AF5-A109-F2F1C14733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6153" y="2357028"/>
            <a:ext cx="916465" cy="93687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62BF9C1-B52E-4719-A2E8-49EBB2975D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3252" y="3725256"/>
            <a:ext cx="916465" cy="93687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A5CBF78-8075-4ACE-AB2B-D413CDF924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5680" y="3732227"/>
            <a:ext cx="916465" cy="93687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047DD4A-B143-4C7B-9F94-7B9926CCF2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5679" y="4746744"/>
            <a:ext cx="916465" cy="93687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BA2CA6E0-7B9B-42D1-9FE2-9B4DF06B4D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8526" y="1449243"/>
            <a:ext cx="916465" cy="93687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4A39D3F3-EDDC-425F-8DBD-D419CFAA21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2962" y="2377455"/>
            <a:ext cx="916465" cy="936872"/>
          </a:xfrm>
          <a:prstGeom prst="rect">
            <a:avLst/>
          </a:prstGeom>
        </p:spPr>
      </p:pic>
      <p:pic>
        <p:nvPicPr>
          <p:cNvPr id="13" name="Graphic 12" descr="Close">
            <a:extLst>
              <a:ext uri="{FF2B5EF4-FFF2-40B4-BE49-F238E27FC236}">
                <a16:creationId xmlns:a16="http://schemas.microsoft.com/office/drawing/2014/main" id="{420A5909-77BB-4BD7-A6C1-847056F500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2456" y="1120234"/>
            <a:ext cx="2449765" cy="2449765"/>
          </a:xfrm>
          <a:prstGeom prst="rect">
            <a:avLst/>
          </a:prstGeom>
        </p:spPr>
      </p:pic>
      <p:pic>
        <p:nvPicPr>
          <p:cNvPr id="30" name="Picture 29" descr="A close up of a coin&#10;&#10;Description automatically generated with medium confidence">
            <a:extLst>
              <a:ext uri="{FF2B5EF4-FFF2-40B4-BE49-F238E27FC236}">
                <a16:creationId xmlns:a16="http://schemas.microsoft.com/office/drawing/2014/main" id="{6BE35D0A-53AD-4A29-95C5-AC81992E40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3984" y="4712401"/>
            <a:ext cx="999050" cy="1037789"/>
          </a:xfrm>
          <a:prstGeom prst="rect">
            <a:avLst/>
          </a:prstGeom>
        </p:spPr>
      </p:pic>
      <p:pic>
        <p:nvPicPr>
          <p:cNvPr id="48" name="Picture 47" descr="A close up of a coin&#10;&#10;Description automatically generated with medium confidence">
            <a:extLst>
              <a:ext uri="{FF2B5EF4-FFF2-40B4-BE49-F238E27FC236}">
                <a16:creationId xmlns:a16="http://schemas.microsoft.com/office/drawing/2014/main" id="{389EDCD8-FD79-4B03-A4D5-14F399383C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6370" y="4669099"/>
            <a:ext cx="999050" cy="1037789"/>
          </a:xfrm>
          <a:prstGeom prst="rect">
            <a:avLst/>
          </a:prstGeom>
        </p:spPr>
      </p:pic>
      <p:pic>
        <p:nvPicPr>
          <p:cNvPr id="32" name="Picture 31" descr="A picture containing object, coin&#10;&#10;Description automatically generated">
            <a:extLst>
              <a:ext uri="{FF2B5EF4-FFF2-40B4-BE49-F238E27FC236}">
                <a16:creationId xmlns:a16="http://schemas.microsoft.com/office/drawing/2014/main" id="{A54B348F-8A8D-4880-B2D0-527E6577FD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48955" y="3697890"/>
            <a:ext cx="916465" cy="936872"/>
          </a:xfrm>
          <a:prstGeom prst="rect">
            <a:avLst/>
          </a:prstGeom>
        </p:spPr>
      </p:pic>
      <p:pic>
        <p:nvPicPr>
          <p:cNvPr id="49" name="Picture 48" descr="A picture containing object, coin&#10;&#10;Description automatically generated">
            <a:extLst>
              <a:ext uri="{FF2B5EF4-FFF2-40B4-BE49-F238E27FC236}">
                <a16:creationId xmlns:a16="http://schemas.microsoft.com/office/drawing/2014/main" id="{26B88A72-F903-4354-89B4-C7D108B57C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8323" y="3934976"/>
            <a:ext cx="1158366" cy="1184159"/>
          </a:xfrm>
          <a:prstGeom prst="rect">
            <a:avLst/>
          </a:prstGeom>
        </p:spPr>
      </p:pic>
      <p:pic>
        <p:nvPicPr>
          <p:cNvPr id="51" name="Picture 50" descr="A picture containing object, coin&#10;&#10;Description automatically generated">
            <a:extLst>
              <a:ext uri="{FF2B5EF4-FFF2-40B4-BE49-F238E27FC236}">
                <a16:creationId xmlns:a16="http://schemas.microsoft.com/office/drawing/2014/main" id="{3239028C-053E-46F4-9255-E9544927AC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64284" y="1739085"/>
            <a:ext cx="835873" cy="851070"/>
          </a:xfrm>
          <a:prstGeom prst="rect">
            <a:avLst/>
          </a:prstGeom>
        </p:spPr>
      </p:pic>
      <p:pic>
        <p:nvPicPr>
          <p:cNvPr id="52" name="Picture 51" descr="A picture containing object, coin&#10;&#10;Description automatically generated">
            <a:extLst>
              <a:ext uri="{FF2B5EF4-FFF2-40B4-BE49-F238E27FC236}">
                <a16:creationId xmlns:a16="http://schemas.microsoft.com/office/drawing/2014/main" id="{BB48216F-63DB-4A56-A97D-86373B55B2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90682" y="2510942"/>
            <a:ext cx="835873" cy="851070"/>
          </a:xfrm>
          <a:prstGeom prst="rect">
            <a:avLst/>
          </a:prstGeom>
        </p:spPr>
      </p:pic>
      <p:pic>
        <p:nvPicPr>
          <p:cNvPr id="53" name="Picture 52" descr="A picture containing object, coin&#10;&#10;Description automatically generated">
            <a:extLst>
              <a:ext uri="{FF2B5EF4-FFF2-40B4-BE49-F238E27FC236}">
                <a16:creationId xmlns:a16="http://schemas.microsoft.com/office/drawing/2014/main" id="{EA49C060-E1E6-4563-8BF4-C101EEF2A8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7295" y="1449243"/>
            <a:ext cx="835873" cy="851070"/>
          </a:xfrm>
          <a:prstGeom prst="rect">
            <a:avLst/>
          </a:prstGeom>
        </p:spPr>
      </p:pic>
      <p:pic>
        <p:nvPicPr>
          <p:cNvPr id="54" name="Picture 53" descr="A picture containing object, coin&#10;&#10;Description automatically generated">
            <a:extLst>
              <a:ext uri="{FF2B5EF4-FFF2-40B4-BE49-F238E27FC236}">
                <a16:creationId xmlns:a16="http://schemas.microsoft.com/office/drawing/2014/main" id="{7E892195-5EAE-4086-A451-D158400293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18256" y="2396149"/>
            <a:ext cx="835873" cy="851070"/>
          </a:xfrm>
          <a:prstGeom prst="rect">
            <a:avLst/>
          </a:prstGeom>
        </p:spPr>
      </p:pic>
      <p:pic>
        <p:nvPicPr>
          <p:cNvPr id="56" name="Picture 55" descr="A silver coin with a seal on it&#10;&#10;Description automatically generated with low confidence">
            <a:extLst>
              <a:ext uri="{FF2B5EF4-FFF2-40B4-BE49-F238E27FC236}">
                <a16:creationId xmlns:a16="http://schemas.microsoft.com/office/drawing/2014/main" id="{83AAB7AC-1E28-45C5-96BB-7DE7D85C2A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03789" y="1706012"/>
            <a:ext cx="911723" cy="91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485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FBFB0-127A-4242-9F9C-32770EC37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Which One Doesn’t Belong?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472AE9-DB62-444D-AD3A-BFC61A3858F5}"/>
              </a:ext>
            </a:extLst>
          </p:cNvPr>
          <p:cNvSpPr/>
          <p:nvPr/>
        </p:nvSpPr>
        <p:spPr>
          <a:xfrm>
            <a:off x="323528" y="1304181"/>
            <a:ext cx="4169294" cy="207421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A36617-8B6B-4390-BD51-CFDF75D25F5F}"/>
              </a:ext>
            </a:extLst>
          </p:cNvPr>
          <p:cNvSpPr/>
          <p:nvPr/>
        </p:nvSpPr>
        <p:spPr>
          <a:xfrm>
            <a:off x="323528" y="3659043"/>
            <a:ext cx="4169294" cy="207421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BDA077-E313-4505-8648-C4A16150AA27}"/>
              </a:ext>
            </a:extLst>
          </p:cNvPr>
          <p:cNvSpPr/>
          <p:nvPr/>
        </p:nvSpPr>
        <p:spPr>
          <a:xfrm>
            <a:off x="4636838" y="1285503"/>
            <a:ext cx="4169294" cy="207421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53F2B8-DB3B-4ED3-941E-9B2E42C215F7}"/>
              </a:ext>
            </a:extLst>
          </p:cNvPr>
          <p:cNvSpPr/>
          <p:nvPr/>
        </p:nvSpPr>
        <p:spPr>
          <a:xfrm>
            <a:off x="4636838" y="3663553"/>
            <a:ext cx="4169294" cy="207421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5E0843-6DC9-4FE1-8232-8C90BB00C596}"/>
              </a:ext>
            </a:extLst>
          </p:cNvPr>
          <p:cNvSpPr txBox="1"/>
          <p:nvPr/>
        </p:nvSpPr>
        <p:spPr>
          <a:xfrm>
            <a:off x="323527" y="1304181"/>
            <a:ext cx="337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CA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30DBAC-C965-40B8-A5E9-B68FA22694FD}"/>
              </a:ext>
            </a:extLst>
          </p:cNvPr>
          <p:cNvSpPr txBox="1"/>
          <p:nvPr/>
        </p:nvSpPr>
        <p:spPr>
          <a:xfrm>
            <a:off x="4678216" y="1304181"/>
            <a:ext cx="337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CA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36E1C0-0B6D-4117-94EB-9D6E25ABA9CB}"/>
              </a:ext>
            </a:extLst>
          </p:cNvPr>
          <p:cNvSpPr txBox="1"/>
          <p:nvPr/>
        </p:nvSpPr>
        <p:spPr>
          <a:xfrm>
            <a:off x="323527" y="3659043"/>
            <a:ext cx="337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CA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26EBFA-8930-4F4D-A63B-680ED32FAA2F}"/>
              </a:ext>
            </a:extLst>
          </p:cNvPr>
          <p:cNvSpPr txBox="1"/>
          <p:nvPr/>
        </p:nvSpPr>
        <p:spPr>
          <a:xfrm>
            <a:off x="4678216" y="3659043"/>
            <a:ext cx="337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CA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C2750F-DF7E-4923-8F1D-F3CFAC141A0A}"/>
              </a:ext>
            </a:extLst>
          </p:cNvPr>
          <p:cNvSpPr txBox="1"/>
          <p:nvPr/>
        </p:nvSpPr>
        <p:spPr>
          <a:xfrm>
            <a:off x="7164288" y="473903"/>
            <a:ext cx="1641844" cy="646331"/>
          </a:xfrm>
          <a:prstGeom prst="rect">
            <a:avLst/>
          </a:prstGeom>
          <a:solidFill>
            <a:srgbClr val="005A55"/>
          </a:solidFill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$50.30</a:t>
            </a:r>
            <a:endParaRPr lang="en-CA" sz="36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B07D49A-3C40-47D0-9DEF-6CA422F451F2}"/>
              </a:ext>
            </a:extLst>
          </p:cNvPr>
          <p:cNvSpPr txBox="1"/>
          <p:nvPr/>
        </p:nvSpPr>
        <p:spPr>
          <a:xfrm>
            <a:off x="7574709" y="3282032"/>
            <a:ext cx="1287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EA72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$50.20</a:t>
            </a:r>
            <a:endParaRPr lang="en-CA" sz="2800" b="1">
              <a:solidFill>
                <a:srgbClr val="EA72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32" descr="Text&#10;&#10;Description automatically generated">
            <a:extLst>
              <a:ext uri="{FF2B5EF4-FFF2-40B4-BE49-F238E27FC236}">
                <a16:creationId xmlns:a16="http://schemas.microsoft.com/office/drawing/2014/main" id="{C3D35694-E30B-4735-978C-9A652EB9C2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1659" y="1408656"/>
            <a:ext cx="2294296" cy="1072127"/>
          </a:xfrm>
          <a:prstGeom prst="rect">
            <a:avLst/>
          </a:prstGeom>
        </p:spPr>
      </p:pic>
      <p:pic>
        <p:nvPicPr>
          <p:cNvPr id="34" name="Picture 33" descr="Text&#10;&#10;Description automatically generated">
            <a:extLst>
              <a:ext uri="{FF2B5EF4-FFF2-40B4-BE49-F238E27FC236}">
                <a16:creationId xmlns:a16="http://schemas.microsoft.com/office/drawing/2014/main" id="{D3B33704-E8C2-4542-B389-4FD6C0A69F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560" y="4058287"/>
            <a:ext cx="2294296" cy="1072127"/>
          </a:xfrm>
          <a:prstGeom prst="rect">
            <a:avLst/>
          </a:prstGeom>
        </p:spPr>
      </p:pic>
      <p:pic>
        <p:nvPicPr>
          <p:cNvPr id="36" name="Picture 3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C9314BF-83F1-4BBB-A9A9-B28A2D27E4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4629" y="1315090"/>
            <a:ext cx="1590371" cy="740410"/>
          </a:xfrm>
          <a:prstGeom prst="rect">
            <a:avLst/>
          </a:prstGeom>
        </p:spPr>
      </p:pic>
      <p:pic>
        <p:nvPicPr>
          <p:cNvPr id="37" name="Picture 36" descr="A picture containing diagram&#10;&#10;Description automatically generated">
            <a:extLst>
              <a:ext uri="{FF2B5EF4-FFF2-40B4-BE49-F238E27FC236}">
                <a16:creationId xmlns:a16="http://schemas.microsoft.com/office/drawing/2014/main" id="{3099CB86-B983-4B62-9052-B188F8C205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9815" y="1944719"/>
            <a:ext cx="1590371" cy="740410"/>
          </a:xfrm>
          <a:prstGeom prst="rect">
            <a:avLst/>
          </a:prstGeom>
        </p:spPr>
      </p:pic>
      <p:pic>
        <p:nvPicPr>
          <p:cNvPr id="39" name="Picture 38" descr="A picture containing map&#10;&#10;Description automatically generated">
            <a:extLst>
              <a:ext uri="{FF2B5EF4-FFF2-40B4-BE49-F238E27FC236}">
                <a16:creationId xmlns:a16="http://schemas.microsoft.com/office/drawing/2014/main" id="{5E36DA2B-AB38-4173-81C1-B3A19742FB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6460" y="2536395"/>
            <a:ext cx="1722141" cy="802163"/>
          </a:xfrm>
          <a:prstGeom prst="rect">
            <a:avLst/>
          </a:prstGeom>
        </p:spPr>
      </p:pic>
      <p:pic>
        <p:nvPicPr>
          <p:cNvPr id="40" name="Picture 39" descr="A picture containing diagram&#10;&#10;Description automatically generated">
            <a:extLst>
              <a:ext uri="{FF2B5EF4-FFF2-40B4-BE49-F238E27FC236}">
                <a16:creationId xmlns:a16="http://schemas.microsoft.com/office/drawing/2014/main" id="{C25ABCFA-E411-48EB-AF3F-72807E3FEE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0642" y="3746145"/>
            <a:ext cx="1590371" cy="740410"/>
          </a:xfrm>
          <a:prstGeom prst="rect">
            <a:avLst/>
          </a:prstGeom>
        </p:spPr>
      </p:pic>
      <p:pic>
        <p:nvPicPr>
          <p:cNvPr id="41" name="Picture 40" descr="A picture containing diagram&#10;&#10;Description automatically generated">
            <a:extLst>
              <a:ext uri="{FF2B5EF4-FFF2-40B4-BE49-F238E27FC236}">
                <a16:creationId xmlns:a16="http://schemas.microsoft.com/office/drawing/2014/main" id="{CCEA11C3-A5D4-4302-BC48-F9D256E4E6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5931" y="4252343"/>
            <a:ext cx="1590371" cy="740410"/>
          </a:xfrm>
          <a:prstGeom prst="rect">
            <a:avLst/>
          </a:prstGeom>
        </p:spPr>
      </p:pic>
      <p:pic>
        <p:nvPicPr>
          <p:cNvPr id="42" name="Picture 41" descr="A picture containing map&#10;&#10;Description automatically generated">
            <a:extLst>
              <a:ext uri="{FF2B5EF4-FFF2-40B4-BE49-F238E27FC236}">
                <a16:creationId xmlns:a16="http://schemas.microsoft.com/office/drawing/2014/main" id="{C1ECCE08-F9FC-44F0-AC2E-3F0ED371AF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4317" y="4857911"/>
            <a:ext cx="1722141" cy="802163"/>
          </a:xfrm>
          <a:prstGeom prst="rect">
            <a:avLst/>
          </a:prstGeom>
        </p:spPr>
      </p:pic>
      <p:pic>
        <p:nvPicPr>
          <p:cNvPr id="35" name="Picture 34" descr="A picture containing object, coin&#10;&#10;Description automatically generated">
            <a:extLst>
              <a:ext uri="{FF2B5EF4-FFF2-40B4-BE49-F238E27FC236}">
                <a16:creationId xmlns:a16="http://schemas.microsoft.com/office/drawing/2014/main" id="{DB1C3D69-3719-4E45-B261-AF13B40CD2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937" y="3640365"/>
            <a:ext cx="1042509" cy="1065723"/>
          </a:xfrm>
          <a:prstGeom prst="rect">
            <a:avLst/>
          </a:prstGeom>
        </p:spPr>
      </p:pic>
      <p:pic>
        <p:nvPicPr>
          <p:cNvPr id="38" name="Picture 37" descr="A picture containing object, coin&#10;&#10;Description automatically generated">
            <a:extLst>
              <a:ext uri="{FF2B5EF4-FFF2-40B4-BE49-F238E27FC236}">
                <a16:creationId xmlns:a16="http://schemas.microsoft.com/office/drawing/2014/main" id="{D7BCE572-3E0D-47C2-9F39-89CF62FDAC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0423" y="1302429"/>
            <a:ext cx="1114787" cy="1139610"/>
          </a:xfrm>
          <a:prstGeom prst="rect">
            <a:avLst/>
          </a:prstGeom>
        </p:spPr>
      </p:pic>
      <p:pic>
        <p:nvPicPr>
          <p:cNvPr id="43" name="Picture 42" descr="A picture containing object, coin&#10;&#10;Description automatically generated">
            <a:extLst>
              <a:ext uri="{FF2B5EF4-FFF2-40B4-BE49-F238E27FC236}">
                <a16:creationId xmlns:a16="http://schemas.microsoft.com/office/drawing/2014/main" id="{239DA70B-6E89-456A-8AFB-45F2CEE06C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427" y="2508646"/>
            <a:ext cx="835873" cy="851070"/>
          </a:xfrm>
          <a:prstGeom prst="rect">
            <a:avLst/>
          </a:prstGeom>
        </p:spPr>
      </p:pic>
      <p:pic>
        <p:nvPicPr>
          <p:cNvPr id="44" name="Picture 43" descr="A picture containing object, coin&#10;&#10;Description automatically generated">
            <a:extLst>
              <a:ext uri="{FF2B5EF4-FFF2-40B4-BE49-F238E27FC236}">
                <a16:creationId xmlns:a16="http://schemas.microsoft.com/office/drawing/2014/main" id="{756A1EA9-4675-4E88-8538-AB6298D68E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0238" y="2553218"/>
            <a:ext cx="835873" cy="851070"/>
          </a:xfrm>
          <a:prstGeom prst="rect">
            <a:avLst/>
          </a:prstGeom>
        </p:spPr>
      </p:pic>
      <p:pic>
        <p:nvPicPr>
          <p:cNvPr id="45" name="Picture 44" descr="A picture containing object, coin&#10;&#10;Description automatically generated">
            <a:extLst>
              <a:ext uri="{FF2B5EF4-FFF2-40B4-BE49-F238E27FC236}">
                <a16:creationId xmlns:a16="http://schemas.microsoft.com/office/drawing/2014/main" id="{12747A95-1FA5-414F-8596-28AF755400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5293" y="2561813"/>
            <a:ext cx="835873" cy="851070"/>
          </a:xfrm>
          <a:prstGeom prst="rect">
            <a:avLst/>
          </a:prstGeom>
        </p:spPr>
      </p:pic>
      <p:pic>
        <p:nvPicPr>
          <p:cNvPr id="14" name="Picture 13" descr="A silver coin with a seal on it&#10;&#10;Description automatically generated with low confidence">
            <a:extLst>
              <a:ext uri="{FF2B5EF4-FFF2-40B4-BE49-F238E27FC236}">
                <a16:creationId xmlns:a16="http://schemas.microsoft.com/office/drawing/2014/main" id="{E37F66E4-DF18-4FAC-A543-6EEF3D648B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79749" y="2223197"/>
            <a:ext cx="983526" cy="989451"/>
          </a:xfrm>
          <a:prstGeom prst="rect">
            <a:avLst/>
          </a:prstGeom>
        </p:spPr>
      </p:pic>
      <p:pic>
        <p:nvPicPr>
          <p:cNvPr id="46" name="Picture 45" descr="A silver coin with a seal on it&#10;&#10;Description automatically generated with low confidence">
            <a:extLst>
              <a:ext uri="{FF2B5EF4-FFF2-40B4-BE49-F238E27FC236}">
                <a16:creationId xmlns:a16="http://schemas.microsoft.com/office/drawing/2014/main" id="{5AF0CB78-8796-4CF6-8D1B-5A709B617A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4822" y="3672956"/>
            <a:ext cx="915878" cy="921395"/>
          </a:xfrm>
          <a:prstGeom prst="rect">
            <a:avLst/>
          </a:prstGeom>
        </p:spPr>
      </p:pic>
      <p:pic>
        <p:nvPicPr>
          <p:cNvPr id="47" name="Picture 46" descr="A silver coin with a seal on it&#10;&#10;Description automatically generated with low confidence">
            <a:extLst>
              <a:ext uri="{FF2B5EF4-FFF2-40B4-BE49-F238E27FC236}">
                <a16:creationId xmlns:a16="http://schemas.microsoft.com/office/drawing/2014/main" id="{10B2A548-6E41-49EA-BB01-8A55509A47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91013" y="4659793"/>
            <a:ext cx="1026263" cy="1032445"/>
          </a:xfrm>
          <a:prstGeom prst="rect">
            <a:avLst/>
          </a:prstGeom>
        </p:spPr>
      </p:pic>
      <p:pic>
        <p:nvPicPr>
          <p:cNvPr id="48" name="Picture 47" descr="A picture containing object, coin&#10;&#10;Description automatically generated">
            <a:extLst>
              <a:ext uri="{FF2B5EF4-FFF2-40B4-BE49-F238E27FC236}">
                <a16:creationId xmlns:a16="http://schemas.microsoft.com/office/drawing/2014/main" id="{F50EC1A9-1B8B-49D6-9096-72F429D4C3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4895" y="4133416"/>
            <a:ext cx="792556" cy="806966"/>
          </a:xfrm>
          <a:prstGeom prst="rect">
            <a:avLst/>
          </a:prstGeom>
        </p:spPr>
      </p:pic>
      <p:pic>
        <p:nvPicPr>
          <p:cNvPr id="13" name="Graphic 12" descr="Close">
            <a:extLst>
              <a:ext uri="{FF2B5EF4-FFF2-40B4-BE49-F238E27FC236}">
                <a16:creationId xmlns:a16="http://schemas.microsoft.com/office/drawing/2014/main" id="{420A5909-77BB-4BD7-A6C1-847056F500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746286" y="3471266"/>
            <a:ext cx="2449765" cy="2449765"/>
          </a:xfrm>
          <a:prstGeom prst="rect">
            <a:avLst/>
          </a:prstGeom>
        </p:spPr>
      </p:pic>
      <p:pic>
        <p:nvPicPr>
          <p:cNvPr id="49" name="Picture 48" descr="A silver coin with a seal on it&#10;&#10;Description automatically generated with low confidence">
            <a:extLst>
              <a:ext uri="{FF2B5EF4-FFF2-40B4-BE49-F238E27FC236}">
                <a16:creationId xmlns:a16="http://schemas.microsoft.com/office/drawing/2014/main" id="{C46A9CD9-751A-4BF1-9B00-23D9165816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218" y="4659793"/>
            <a:ext cx="959441" cy="96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672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7E006-20E8-4CE3-9C6A-B283F8349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4AD914-6BDB-4CC3-89B8-718EBBA0B8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 descr="A picture containing text, indoor, scene, marketplace&#10;&#10;Description automatically generated">
            <a:extLst>
              <a:ext uri="{FF2B5EF4-FFF2-40B4-BE49-F238E27FC236}">
                <a16:creationId xmlns:a16="http://schemas.microsoft.com/office/drawing/2014/main" id="{7B2C4512-F667-4730-9D71-47A747BABA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228" y="216024"/>
            <a:ext cx="10192455" cy="573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2623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C7943-4459-40BC-8B6C-525B449AC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Virtual Trip to the Store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2D6E94-F55D-40DC-A063-FC8D9001BC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>
                <a:ea typeface="MS PGothic"/>
              </a:rPr>
              <a:t>An option for classrooms with available technologies:</a:t>
            </a:r>
          </a:p>
          <a:p>
            <a:r>
              <a:rPr lang="en-CA" dirty="0">
                <a:ea typeface="MS PGothic"/>
              </a:rPr>
              <a:t>Which grocery store do you go to most often?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CA" dirty="0">
                <a:ea typeface="MS PGothic"/>
              </a:rPr>
              <a:t>No Frills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CA" dirty="0">
                <a:ea typeface="MS PGothic"/>
              </a:rPr>
              <a:t>Food Basics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CA" dirty="0">
                <a:ea typeface="MS PGothic"/>
              </a:rPr>
              <a:t>Superstore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CA" dirty="0">
                <a:ea typeface="MS PGothic"/>
              </a:rPr>
              <a:t>Sobeys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CA" dirty="0">
                <a:ea typeface="MS PGothic"/>
              </a:rPr>
              <a:t>Walmart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CA" dirty="0">
                <a:ea typeface="MS PGothic"/>
              </a:rPr>
              <a:t>Neighbourhood grocery store</a:t>
            </a:r>
          </a:p>
          <a:p>
            <a:r>
              <a:rPr lang="en-CA" dirty="0">
                <a:ea typeface="MS PGothic"/>
              </a:rPr>
              <a:t>Students look for an online flyer and “purchase” items for the next week</a:t>
            </a:r>
          </a:p>
          <a:p>
            <a:r>
              <a:rPr lang="en-CA" dirty="0">
                <a:ea typeface="MS PGothic"/>
              </a:rPr>
              <a:t>Students work in groups and shop at different stores. The whole class can compare prices afterwards.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068E9B-6721-4AD6-9E72-5244CC271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800" y="2054397"/>
            <a:ext cx="1534580" cy="4711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5EA2FC-3071-4B8B-975B-BDE8FB595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6380" y="2383261"/>
            <a:ext cx="1102531" cy="4791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9FB0A1-8EC0-4ECF-B2CB-60C010D79F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6108" y="2894509"/>
            <a:ext cx="1723426" cy="5453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6B1488-B365-4E15-8A82-0F026FF346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4414" y="3236652"/>
            <a:ext cx="1181266" cy="5287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AD77E4B-C056-4038-A687-7A4998EC30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8758" y="3622294"/>
            <a:ext cx="1662774" cy="42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6825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2F608A-E347-465C-AA5C-21899E74D7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856" y="-967505"/>
            <a:ext cx="2592288" cy="22362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2A258B-216D-4887-A25A-D46997F914D7}"/>
              </a:ext>
            </a:extLst>
          </p:cNvPr>
          <p:cNvSpPr txBox="1"/>
          <p:nvPr/>
        </p:nvSpPr>
        <p:spPr>
          <a:xfrm flipH="1">
            <a:off x="3672675" y="448476"/>
            <a:ext cx="1798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PANTRY</a:t>
            </a:r>
            <a:endParaRPr lang="en-CA" sz="2800" b="1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4725674-7663-3349-8D43-70A1DAB1B0B1}"/>
              </a:ext>
            </a:extLst>
          </p:cNvPr>
          <p:cNvGrpSpPr/>
          <p:nvPr/>
        </p:nvGrpSpPr>
        <p:grpSpPr>
          <a:xfrm>
            <a:off x="0" y="971696"/>
            <a:ext cx="9177107" cy="5099916"/>
            <a:chOff x="970" y="848572"/>
            <a:chExt cx="9177107" cy="5099916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907B367-A501-B84D-90F8-DE99599C0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2766" y="848572"/>
              <a:ext cx="970103" cy="1369821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F9E63A81-F2CA-5B41-A4DF-E236491EF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66364" y="1229184"/>
              <a:ext cx="703476" cy="1277834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2FFECAA-49B2-1A4E-BE6C-2B7719FD9D2D}"/>
                </a:ext>
              </a:extLst>
            </p:cNvPr>
            <p:cNvSpPr txBox="1"/>
            <p:nvPr/>
          </p:nvSpPr>
          <p:spPr>
            <a:xfrm>
              <a:off x="7320202" y="2464121"/>
              <a:ext cx="1512073" cy="58477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Ovaltine</a:t>
              </a:r>
            </a:p>
            <a:p>
              <a:pPr algn="ctr"/>
              <a:r>
                <a:rPr lang="en-US" sz="1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Sale 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$1.79 + tax</a:t>
              </a: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0121FFA-A411-6145-AB4E-58AB63B1F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10171" y="3419421"/>
              <a:ext cx="1017791" cy="1594193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760315E5-AD54-5B4A-B482-6DFB883FC99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86637" y="1455280"/>
              <a:ext cx="1758735" cy="1009966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E2476EF-9892-6D40-848E-6E81E5ABBCEA}"/>
                </a:ext>
              </a:extLst>
            </p:cNvPr>
            <p:cNvSpPr txBox="1"/>
            <p:nvPr/>
          </p:nvSpPr>
          <p:spPr>
            <a:xfrm>
              <a:off x="4151159" y="2551670"/>
              <a:ext cx="1406380" cy="58477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600" b="1" dirty="0">
                  <a:latin typeface="Calibri"/>
                  <a:ea typeface="MS PGothic"/>
                  <a:cs typeface="Calibri"/>
                </a:rPr>
                <a:t>Jam 250ml</a:t>
              </a:r>
              <a:endParaRPr lang="en-US" sz="1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sz="1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Sale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$2.59</a:t>
              </a:r>
              <a:endParaRPr lang="en-CA" sz="1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8E2566B-3D46-B440-A67D-CAC7D602A936}"/>
                </a:ext>
              </a:extLst>
            </p:cNvPr>
            <p:cNvSpPr txBox="1"/>
            <p:nvPr/>
          </p:nvSpPr>
          <p:spPr>
            <a:xfrm>
              <a:off x="50367" y="4358523"/>
              <a:ext cx="1745174" cy="1077218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Greek Yogurt &amp; Blueberry Granola Bars</a:t>
              </a:r>
            </a:p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$2.99 + tax</a:t>
              </a:r>
              <a:endParaRPr lang="en-CA" sz="1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8B97D4-66B1-694F-A90B-373334A21866}"/>
                </a:ext>
              </a:extLst>
            </p:cNvPr>
            <p:cNvSpPr txBox="1"/>
            <p:nvPr/>
          </p:nvSpPr>
          <p:spPr>
            <a:xfrm>
              <a:off x="1383059" y="5056291"/>
              <a:ext cx="1991138" cy="83099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All Purpose Flour </a:t>
              </a:r>
            </a:p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(2.5 kg)</a:t>
              </a:r>
            </a:p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$4.79</a:t>
              </a:r>
              <a:endParaRPr lang="en-CA" sz="1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2BE0264-C0F6-EA4D-AC90-6FB714D59B08}"/>
                </a:ext>
              </a:extLst>
            </p:cNvPr>
            <p:cNvSpPr txBox="1"/>
            <p:nvPr/>
          </p:nvSpPr>
          <p:spPr>
            <a:xfrm>
              <a:off x="5865593" y="5117491"/>
              <a:ext cx="161809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Cereal </a:t>
              </a:r>
            </a:p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(Family Pack)</a:t>
              </a:r>
            </a:p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$7.49 + tax</a:t>
              </a:r>
              <a:endParaRPr lang="en-CA" sz="1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F84EF31-2AF1-034F-983F-E9907BFCF76F}"/>
                </a:ext>
              </a:extLst>
            </p:cNvPr>
            <p:cNvSpPr txBox="1"/>
            <p:nvPr/>
          </p:nvSpPr>
          <p:spPr>
            <a:xfrm>
              <a:off x="7376681" y="4948528"/>
              <a:ext cx="1801396" cy="83099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Granulated Sugar (2kg bag)</a:t>
              </a:r>
            </a:p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$2.49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0AE4CE0-0795-5E4E-A0D2-085E3885039D}"/>
                </a:ext>
              </a:extLst>
            </p:cNvPr>
            <p:cNvSpPr txBox="1"/>
            <p:nvPr/>
          </p:nvSpPr>
          <p:spPr>
            <a:xfrm>
              <a:off x="2082456" y="2526025"/>
              <a:ext cx="2388169" cy="58477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Tea Bags (100 count)</a:t>
              </a:r>
            </a:p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$2.99</a:t>
              </a:r>
              <a:endParaRPr lang="en-CA" sz="1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3EA1CA4-AFAF-F240-A9BE-A1730A9B048E}"/>
                </a:ext>
              </a:extLst>
            </p:cNvPr>
            <p:cNvSpPr txBox="1"/>
            <p:nvPr/>
          </p:nvSpPr>
          <p:spPr>
            <a:xfrm>
              <a:off x="970" y="2263154"/>
              <a:ext cx="2016224" cy="58477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Hot Chocolate (500 g)</a:t>
              </a:r>
            </a:p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$4.99 + tax</a:t>
              </a:r>
              <a:endParaRPr lang="en-CA" sz="1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7693E52-8BB9-F14D-8BB8-29B0AC528561}"/>
                </a:ext>
              </a:extLst>
            </p:cNvPr>
            <p:cNvSpPr txBox="1"/>
            <p:nvPr/>
          </p:nvSpPr>
          <p:spPr>
            <a:xfrm>
              <a:off x="3216457" y="5101464"/>
              <a:ext cx="1406379" cy="58477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600" b="1" dirty="0">
                  <a:latin typeface="Calibri"/>
                  <a:ea typeface="MS PGothic"/>
                  <a:cs typeface="Calibri"/>
                </a:rPr>
                <a:t>Veggie Chips</a:t>
              </a:r>
              <a:endParaRPr lang="en-US" sz="1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$3.99 + tax</a:t>
              </a:r>
            </a:p>
          </p:txBody>
        </p:sp>
        <p:pic>
          <p:nvPicPr>
            <p:cNvPr id="42" name="Picture 7" descr="Text, letter&#10;&#10;Description automatically generated">
              <a:extLst>
                <a:ext uri="{FF2B5EF4-FFF2-40B4-BE49-F238E27FC236}">
                  <a16:creationId xmlns:a16="http://schemas.microsoft.com/office/drawing/2014/main" id="{800B70B4-9E80-C949-8006-AD632DCAA4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5484" r="17420" b="637"/>
            <a:stretch/>
          </p:blipFill>
          <p:spPr>
            <a:xfrm>
              <a:off x="7616778" y="3218019"/>
              <a:ext cx="1218578" cy="1793561"/>
            </a:xfrm>
            <a:prstGeom prst="rect">
              <a:avLst/>
            </a:prstGeom>
          </p:spPr>
        </p:pic>
        <p:pic>
          <p:nvPicPr>
            <p:cNvPr id="43" name="Picture 24" descr="Text, calendar&#10;&#10;Description automatically generated">
              <a:extLst>
                <a:ext uri="{FF2B5EF4-FFF2-40B4-BE49-F238E27FC236}">
                  <a16:creationId xmlns:a16="http://schemas.microsoft.com/office/drawing/2014/main" id="{8FFD9475-59BA-9347-91F0-917875B135D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969385" y="1138136"/>
              <a:ext cx="775282" cy="1391056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69E188F-073A-9A41-AF8D-5CDC5EBB3DE7}"/>
                </a:ext>
              </a:extLst>
            </p:cNvPr>
            <p:cNvSpPr txBox="1"/>
            <p:nvPr/>
          </p:nvSpPr>
          <p:spPr>
            <a:xfrm>
              <a:off x="5653836" y="2551670"/>
              <a:ext cx="1406380" cy="58477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600" b="1" dirty="0">
                  <a:latin typeface="Calibri"/>
                  <a:ea typeface="MS PGothic"/>
                  <a:cs typeface="Calibri"/>
                </a:rPr>
                <a:t>Jam 250ml</a:t>
              </a:r>
              <a:endParaRPr lang="en-US" sz="1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sz="1600" b="1" dirty="0">
                  <a:latin typeface="Calibri"/>
                  <a:ea typeface="MS PGothic"/>
                  <a:cs typeface="Calibri"/>
                </a:rPr>
                <a:t>$3.99</a:t>
              </a:r>
              <a:endParaRPr lang="en-CA" sz="1600" b="1" dirty="0">
                <a:latin typeface="Calibri"/>
                <a:ea typeface="MS PGothic"/>
                <a:cs typeface="Calibri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5871B13-1FF9-094C-B3CF-77929B3C361E}"/>
                </a:ext>
              </a:extLst>
            </p:cNvPr>
            <p:cNvSpPr txBox="1"/>
            <p:nvPr/>
          </p:nvSpPr>
          <p:spPr>
            <a:xfrm>
              <a:off x="4679316" y="5056291"/>
              <a:ext cx="1404083" cy="58477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600" b="1" dirty="0">
                  <a:latin typeface="Calibri"/>
                  <a:ea typeface="MS PGothic"/>
                  <a:cs typeface="Calibri"/>
                </a:rPr>
                <a:t>Kale Chips </a:t>
              </a:r>
            </a:p>
            <a:p>
              <a:pPr algn="ctr"/>
              <a:r>
                <a:rPr lang="en-US" sz="1600" b="1" dirty="0">
                  <a:latin typeface="Calibri"/>
                  <a:ea typeface="MS PGothic"/>
                  <a:cs typeface="Calibri"/>
                </a:rPr>
                <a:t>$5.49 + tax</a:t>
              </a:r>
              <a:endParaRPr lang="en-US" sz="1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6" name="Picture 45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9A2ED521-FFAC-6447-8176-CEC0C5621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057363" y="1420417"/>
              <a:ext cx="1921288" cy="978110"/>
            </a:xfrm>
            <a:prstGeom prst="rect">
              <a:avLst/>
            </a:prstGeom>
          </p:spPr>
        </p:pic>
        <p:pic>
          <p:nvPicPr>
            <p:cNvPr id="47" name="Picture 46" descr="A package of food&#10;&#10;Description automatically generated with low confidence">
              <a:extLst>
                <a:ext uri="{FF2B5EF4-FFF2-40B4-BE49-F238E27FC236}">
                  <a16:creationId xmlns:a16="http://schemas.microsoft.com/office/drawing/2014/main" id="{DAB9260E-558A-C540-A968-C71093624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214814" y="3576588"/>
              <a:ext cx="1447399" cy="1599757"/>
            </a:xfrm>
            <a:prstGeom prst="rect">
              <a:avLst/>
            </a:prstGeom>
          </p:spPr>
        </p:pic>
        <p:pic>
          <p:nvPicPr>
            <p:cNvPr id="48" name="Picture 47" descr="A package of food&#10;&#10;Description automatically generated with medium confidence">
              <a:extLst>
                <a:ext uri="{FF2B5EF4-FFF2-40B4-BE49-F238E27FC236}">
                  <a16:creationId xmlns:a16="http://schemas.microsoft.com/office/drawing/2014/main" id="{6C8E9C36-C505-3A4D-95C2-22E4F8388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786381" y="3560060"/>
              <a:ext cx="1095014" cy="1499693"/>
            </a:xfrm>
            <a:prstGeom prst="rect">
              <a:avLst/>
            </a:prstGeom>
          </p:spPr>
        </p:pic>
        <p:pic>
          <p:nvPicPr>
            <p:cNvPr id="49" name="Picture 48" descr="A package of cereal&#10;&#10;Description automatically generated with medium confidence">
              <a:extLst>
                <a:ext uri="{FF2B5EF4-FFF2-40B4-BE49-F238E27FC236}">
                  <a16:creationId xmlns:a16="http://schemas.microsoft.com/office/drawing/2014/main" id="{505DC5E7-C90C-E24D-B020-11D31B9D92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986055" y="3389924"/>
              <a:ext cx="1390626" cy="1711540"/>
            </a:xfrm>
            <a:prstGeom prst="rect">
              <a:avLst/>
            </a:prstGeom>
          </p:spPr>
        </p:pic>
        <p:pic>
          <p:nvPicPr>
            <p:cNvPr id="50" name="Picture 49" descr="Text&#10;&#10;Description automatically generated">
              <a:extLst>
                <a:ext uri="{FF2B5EF4-FFF2-40B4-BE49-F238E27FC236}">
                  <a16:creationId xmlns:a16="http://schemas.microsoft.com/office/drawing/2014/main" id="{C873C994-7F2A-2248-9D77-FA9B0B4C3C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39149" y="2892690"/>
              <a:ext cx="1708938" cy="14363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553474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F164221-A1F5-414B-8751-97EECC0218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856" y="-967505"/>
            <a:ext cx="2592288" cy="22362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5AD3A2-422D-49DF-BC3A-266A066D097C}"/>
              </a:ext>
            </a:extLst>
          </p:cNvPr>
          <p:cNvSpPr txBox="1"/>
          <p:nvPr/>
        </p:nvSpPr>
        <p:spPr>
          <a:xfrm flipH="1">
            <a:off x="3672675" y="459150"/>
            <a:ext cx="1798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FRESH</a:t>
            </a:r>
            <a:endParaRPr lang="en-CA" sz="2800" b="1"/>
          </a:p>
        </p:txBody>
      </p:sp>
      <p:pic>
        <p:nvPicPr>
          <p:cNvPr id="26" name="Picture 4" descr="A picture containing text, accessory&#10;&#10;Description automatically generated">
            <a:extLst>
              <a:ext uri="{FF2B5EF4-FFF2-40B4-BE49-F238E27FC236}">
                <a16:creationId xmlns:a16="http://schemas.microsoft.com/office/drawing/2014/main" id="{A5F37D61-7053-CB4A-A710-F7ABB0A76F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097949" y="3504736"/>
            <a:ext cx="734130" cy="1871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7429273-99F3-564B-843B-30AC0CD21ACC}"/>
              </a:ext>
            </a:extLst>
          </p:cNvPr>
          <p:cNvSpPr txBox="1"/>
          <p:nvPr/>
        </p:nvSpPr>
        <p:spPr>
          <a:xfrm>
            <a:off x="405428" y="2556420"/>
            <a:ext cx="2029841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Eggs Large (18 count)</a:t>
            </a:r>
          </a:p>
          <a:p>
            <a:pPr algn="ctr"/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$6.29</a:t>
            </a:r>
            <a:endParaRPr lang="en-CA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E36CE8F-85D2-C548-B461-EB0BDE6A732B}"/>
              </a:ext>
            </a:extLst>
          </p:cNvPr>
          <p:cNvSpPr txBox="1"/>
          <p:nvPr/>
        </p:nvSpPr>
        <p:spPr>
          <a:xfrm>
            <a:off x="2623986" y="2529900"/>
            <a:ext cx="2029841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 dirty="0">
                <a:latin typeface="Calibri"/>
                <a:ea typeface="MS PGothic"/>
                <a:cs typeface="Calibri"/>
              </a:rPr>
              <a:t>Strawberries (12oz)</a:t>
            </a:r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$4.99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75CBC729-FC96-6544-88F3-D6576018FA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289" y="1552601"/>
            <a:ext cx="2188482" cy="977522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470CF1A-C1E2-1443-8619-0EEC1FD06F31}"/>
              </a:ext>
            </a:extLst>
          </p:cNvPr>
          <p:cNvSpPr txBox="1"/>
          <p:nvPr/>
        </p:nvSpPr>
        <p:spPr>
          <a:xfrm>
            <a:off x="7188956" y="2045162"/>
            <a:ext cx="1500208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Avocados (Bag)</a:t>
            </a:r>
          </a:p>
          <a:p>
            <a:pPr algn="ctr"/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$5.99</a:t>
            </a:r>
            <a:endParaRPr lang="en-CA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97202A1-DC50-504D-8278-AE6C09AA7F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7590" y="4508725"/>
            <a:ext cx="1342177" cy="1040187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6346647E-802A-C145-B561-784CB836E345}"/>
              </a:ext>
            </a:extLst>
          </p:cNvPr>
          <p:cNvSpPr txBox="1"/>
          <p:nvPr/>
        </p:nvSpPr>
        <p:spPr>
          <a:xfrm>
            <a:off x="7189636" y="5591525"/>
            <a:ext cx="1674995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Bananas (1 kg)</a:t>
            </a:r>
          </a:p>
          <a:p>
            <a:pPr algn="ctr"/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$1.26</a:t>
            </a:r>
            <a:endParaRPr lang="en-CA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1253CBFC-8CAC-5C41-8F9C-4FBEB9EA41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802" y="3488353"/>
            <a:ext cx="1908822" cy="117011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74230570-7823-644F-BD3C-ADBE30BD43F6}"/>
              </a:ext>
            </a:extLst>
          </p:cNvPr>
          <p:cNvSpPr txBox="1"/>
          <p:nvPr/>
        </p:nvSpPr>
        <p:spPr>
          <a:xfrm>
            <a:off x="189138" y="4790186"/>
            <a:ext cx="2029841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Potatoes (5 pounds)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Sale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$5.49</a:t>
            </a:r>
            <a:endParaRPr lang="en-CA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1F4F754F-CA96-1A45-A4B0-105A37B4B7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66794" y="3488353"/>
            <a:ext cx="994615" cy="1726914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D12FC8F-EE42-1A46-8DCF-644787779630}"/>
              </a:ext>
            </a:extLst>
          </p:cNvPr>
          <p:cNvSpPr txBox="1"/>
          <p:nvPr/>
        </p:nvSpPr>
        <p:spPr>
          <a:xfrm>
            <a:off x="2655519" y="4790186"/>
            <a:ext cx="1434804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Chicken Breast</a:t>
            </a:r>
          </a:p>
          <a:p>
            <a:pPr algn="ctr"/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$9.00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F5CBD58-A0E5-604A-B189-171439958DAB}"/>
              </a:ext>
            </a:extLst>
          </p:cNvPr>
          <p:cNvSpPr txBox="1"/>
          <p:nvPr/>
        </p:nvSpPr>
        <p:spPr>
          <a:xfrm>
            <a:off x="4526863" y="5279668"/>
            <a:ext cx="1318216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2% Milk (4 L)</a:t>
            </a:r>
          </a:p>
          <a:p>
            <a:pPr algn="ctr"/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$4.69</a:t>
            </a:r>
            <a:endParaRPr lang="en-CA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EBE73DC-366A-BF4F-9720-5FA0FBF965F5}"/>
              </a:ext>
            </a:extLst>
          </p:cNvPr>
          <p:cNvSpPr txBox="1"/>
          <p:nvPr/>
        </p:nvSpPr>
        <p:spPr>
          <a:xfrm>
            <a:off x="7015868" y="3692928"/>
            <a:ext cx="216012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Halal Chicken Burgers</a:t>
            </a:r>
          </a:p>
          <a:p>
            <a:pPr algn="ctr"/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$14.50 + tax</a:t>
            </a:r>
            <a:endParaRPr lang="en-CA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" name="Picture 15">
            <a:extLst>
              <a:ext uri="{FF2B5EF4-FFF2-40B4-BE49-F238E27FC236}">
                <a16:creationId xmlns:a16="http://schemas.microsoft.com/office/drawing/2014/main" id="{E3BF90CF-1525-FB41-B0DB-747CD0C59D1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2124" r="-479" b="29479"/>
          <a:stretch/>
        </p:blipFill>
        <p:spPr>
          <a:xfrm>
            <a:off x="2623986" y="1325522"/>
            <a:ext cx="1978308" cy="1122290"/>
          </a:xfrm>
          <a:prstGeom prst="rect">
            <a:avLst/>
          </a:prstGeom>
        </p:spPr>
      </p:pic>
      <p:pic>
        <p:nvPicPr>
          <p:cNvPr id="40" name="Picture 2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2DC259C-3F36-F246-A933-9FD0C356FDA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0717" r="1934" b="19474"/>
          <a:stretch/>
        </p:blipFill>
        <p:spPr>
          <a:xfrm>
            <a:off x="2380413" y="3504736"/>
            <a:ext cx="2060015" cy="1256389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461E2F4E-503D-8D48-919B-47861C8AEB2C}"/>
              </a:ext>
            </a:extLst>
          </p:cNvPr>
          <p:cNvSpPr txBox="1"/>
          <p:nvPr/>
        </p:nvSpPr>
        <p:spPr>
          <a:xfrm>
            <a:off x="5878027" y="5262427"/>
            <a:ext cx="1318216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 dirty="0">
                <a:latin typeface="Calibri"/>
                <a:ea typeface="MS PGothic"/>
                <a:cs typeface="Calibri"/>
              </a:rPr>
              <a:t>2% Milk (1 L)</a:t>
            </a:r>
          </a:p>
          <a:p>
            <a:pPr algn="ctr"/>
            <a:r>
              <a:rPr lang="en-US" sz="1600" b="1" dirty="0">
                <a:latin typeface="Calibri"/>
                <a:ea typeface="MS PGothic"/>
                <a:cs typeface="Calibri"/>
              </a:rPr>
              <a:t>$3.09</a:t>
            </a:r>
            <a:endParaRPr lang="en-CA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2" name="Picture 24">
            <a:extLst>
              <a:ext uri="{FF2B5EF4-FFF2-40B4-BE49-F238E27FC236}">
                <a16:creationId xmlns:a16="http://schemas.microsoft.com/office/drawing/2014/main" id="{957C538F-7156-294C-AA29-092FE194933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43955" y="1438316"/>
            <a:ext cx="1274324" cy="1077763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B85F3491-6D79-DD4B-9E38-32D9C518D8A5}"/>
              </a:ext>
            </a:extLst>
          </p:cNvPr>
          <p:cNvSpPr txBox="1"/>
          <p:nvPr/>
        </p:nvSpPr>
        <p:spPr>
          <a:xfrm>
            <a:off x="4717454" y="2486882"/>
            <a:ext cx="2029841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 dirty="0">
                <a:latin typeface="Calibri"/>
                <a:ea typeface="MS PGothic"/>
                <a:cs typeface="Calibri"/>
              </a:rPr>
              <a:t>Organic Strawberries (10 oz)</a:t>
            </a:r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600" b="1" dirty="0">
                <a:latin typeface="Calibri"/>
                <a:ea typeface="MS PGothic"/>
                <a:cs typeface="Calibri"/>
              </a:rPr>
              <a:t>$7.40</a:t>
            </a:r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4" name="Picture 43" descr="A picture containing text&#10;&#10;Description automatically generated">
            <a:extLst>
              <a:ext uri="{FF2B5EF4-FFF2-40B4-BE49-F238E27FC236}">
                <a16:creationId xmlns:a16="http://schemas.microsoft.com/office/drawing/2014/main" id="{0E3F627D-70E5-8E4A-8706-6AB759F6A6E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9399" b="6934"/>
          <a:stretch/>
        </p:blipFill>
        <p:spPr>
          <a:xfrm>
            <a:off x="6783382" y="144360"/>
            <a:ext cx="1905782" cy="1871010"/>
          </a:xfrm>
          <a:prstGeom prst="rect">
            <a:avLst/>
          </a:prstGeom>
        </p:spPr>
      </p:pic>
      <p:pic>
        <p:nvPicPr>
          <p:cNvPr id="45" name="Picture 4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2946BCE2-5ACE-CA4D-AB56-766BC21614CB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8211" t="9007" r="11039" b="13651"/>
          <a:stretch/>
        </p:blipFill>
        <p:spPr>
          <a:xfrm>
            <a:off x="7319559" y="2645884"/>
            <a:ext cx="1500208" cy="111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4613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D4831F7-B1BA-4963-93D7-03BC807AE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856" y="-967505"/>
            <a:ext cx="2592288" cy="22362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FF215F-ACF4-4734-B171-59A385CC4E18}"/>
              </a:ext>
            </a:extLst>
          </p:cNvPr>
          <p:cNvSpPr txBox="1"/>
          <p:nvPr/>
        </p:nvSpPr>
        <p:spPr>
          <a:xfrm flipH="1">
            <a:off x="3672675" y="459150"/>
            <a:ext cx="1798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FROZEN</a:t>
            </a:r>
            <a:endParaRPr lang="en-CA" sz="2800" b="1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2F8E5BC-DFA2-9149-82F6-DDF0D630CC08}"/>
              </a:ext>
            </a:extLst>
          </p:cNvPr>
          <p:cNvGrpSpPr/>
          <p:nvPr/>
        </p:nvGrpSpPr>
        <p:grpSpPr>
          <a:xfrm>
            <a:off x="391981" y="1203835"/>
            <a:ext cx="8518549" cy="4939723"/>
            <a:chOff x="391981" y="1203835"/>
            <a:chExt cx="8518549" cy="4939723"/>
          </a:xfrm>
        </p:grpSpPr>
        <p:pic>
          <p:nvPicPr>
            <p:cNvPr id="11" name="Picture 12">
              <a:extLst>
                <a:ext uri="{FF2B5EF4-FFF2-40B4-BE49-F238E27FC236}">
                  <a16:creationId xmlns:a16="http://schemas.microsoft.com/office/drawing/2014/main" id="{A6BE4ACE-A440-7040-AA19-E0192EA1B8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1981" y="3523532"/>
              <a:ext cx="1669133" cy="1758602"/>
            </a:xfrm>
            <a:prstGeom prst="rect">
              <a:avLst/>
            </a:prstGeom>
          </p:spPr>
        </p:pic>
        <p:pic>
          <p:nvPicPr>
            <p:cNvPr id="14" name="Picture 13" descr="Text, whiteboard&#10;&#10;Description automatically generated">
              <a:extLst>
                <a:ext uri="{FF2B5EF4-FFF2-40B4-BE49-F238E27FC236}">
                  <a16:creationId xmlns:a16="http://schemas.microsoft.com/office/drawing/2014/main" id="{C13746D9-C620-8345-918E-016FB1FEA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4384" y="1203835"/>
              <a:ext cx="1434272" cy="149629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82511A5-E761-F14C-80D7-241EEC059333}"/>
                </a:ext>
              </a:extLst>
            </p:cNvPr>
            <p:cNvSpPr txBox="1"/>
            <p:nvPr/>
          </p:nvSpPr>
          <p:spPr>
            <a:xfrm>
              <a:off x="927688" y="2677321"/>
              <a:ext cx="1653703" cy="83099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Cauliflower Crust Frozen Pizza </a:t>
              </a:r>
            </a:p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$6.99 + tax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F85C190-ADD8-4040-B897-F67F4FA6B13D}"/>
                </a:ext>
              </a:extLst>
            </p:cNvPr>
            <p:cNvSpPr txBox="1"/>
            <p:nvPr/>
          </p:nvSpPr>
          <p:spPr>
            <a:xfrm>
              <a:off x="391981" y="5312561"/>
              <a:ext cx="1653703" cy="83099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Chicken Fingers (Club Size)</a:t>
              </a:r>
            </a:p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$11.49 + tax</a:t>
              </a:r>
            </a:p>
          </p:txBody>
        </p:sp>
        <p:pic>
          <p:nvPicPr>
            <p:cNvPr id="17" name="Picture 1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50B23619-5745-5C4A-8635-39F4C54A2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59560" y="1263543"/>
              <a:ext cx="1434272" cy="218752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D7384F2-2152-9F40-9F09-A133922D753E}"/>
                </a:ext>
              </a:extLst>
            </p:cNvPr>
            <p:cNvSpPr txBox="1"/>
            <p:nvPr/>
          </p:nvSpPr>
          <p:spPr>
            <a:xfrm>
              <a:off x="2768967" y="3352649"/>
              <a:ext cx="1653703" cy="58477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Frozen Broccoli</a:t>
              </a:r>
            </a:p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$4.99 + tax</a:t>
              </a:r>
            </a:p>
          </p:txBody>
        </p:sp>
        <p:pic>
          <p:nvPicPr>
            <p:cNvPr id="19" name="Picture 18" descr="Text&#10;&#10;Description automatically generated with low confidence">
              <a:extLst>
                <a:ext uri="{FF2B5EF4-FFF2-40B4-BE49-F238E27FC236}">
                  <a16:creationId xmlns:a16="http://schemas.microsoft.com/office/drawing/2014/main" id="{52252F47-AFC5-D44D-88DD-238382B306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18143" y="3757076"/>
              <a:ext cx="1464015" cy="1758603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D90A830-5062-FF41-9A45-C1361102286B}"/>
                </a:ext>
              </a:extLst>
            </p:cNvPr>
            <p:cNvSpPr txBox="1"/>
            <p:nvPr/>
          </p:nvSpPr>
          <p:spPr>
            <a:xfrm>
              <a:off x="5603124" y="5487042"/>
              <a:ext cx="1653703" cy="58477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Frozen Mango</a:t>
              </a:r>
            </a:p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$4.99 + tax</a:t>
              </a:r>
            </a:p>
          </p:txBody>
        </p:sp>
        <p:pic>
          <p:nvPicPr>
            <p:cNvPr id="21" name="Picture 2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BBB50565-4ECB-BE49-92FD-A3BA5B0196B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08802" y="3471643"/>
              <a:ext cx="1427059" cy="1874763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5DC379D-623F-984B-9F31-8B6303A3B029}"/>
                </a:ext>
              </a:extLst>
            </p:cNvPr>
            <p:cNvSpPr txBox="1"/>
            <p:nvPr/>
          </p:nvSpPr>
          <p:spPr>
            <a:xfrm>
              <a:off x="7256827" y="5296252"/>
              <a:ext cx="1653703" cy="83099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Organic Frozen Mango</a:t>
              </a:r>
            </a:p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$7.99 + tax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9F64344-C782-5C45-A58A-021AFDC3FF8C}"/>
                </a:ext>
              </a:extLst>
            </p:cNvPr>
            <p:cNvSpPr txBox="1"/>
            <p:nvPr/>
          </p:nvSpPr>
          <p:spPr>
            <a:xfrm>
              <a:off x="2170032" y="5525083"/>
              <a:ext cx="1653703" cy="58477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Frozen Edamame</a:t>
              </a:r>
            </a:p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$5.49 + tax</a:t>
              </a:r>
            </a:p>
          </p:txBody>
        </p:sp>
        <p:pic>
          <p:nvPicPr>
            <p:cNvPr id="24" name="Picture 23" descr="A can of soda&#10;&#10;Description automatically generated with medium confidence">
              <a:extLst>
                <a:ext uri="{FF2B5EF4-FFF2-40B4-BE49-F238E27FC236}">
                  <a16:creationId xmlns:a16="http://schemas.microsoft.com/office/drawing/2014/main" id="{AEB51335-D669-4B40-9B12-663BAAE7FBE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872021" y="1447102"/>
              <a:ext cx="1610000" cy="1819209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E948059-6D17-714E-81B8-4758318C8B0B}"/>
                </a:ext>
              </a:extLst>
            </p:cNvPr>
            <p:cNvSpPr txBox="1"/>
            <p:nvPr/>
          </p:nvSpPr>
          <p:spPr>
            <a:xfrm>
              <a:off x="4850169" y="3231738"/>
              <a:ext cx="1653703" cy="58477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Frozen Yogurt</a:t>
              </a:r>
            </a:p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$6.49 + tax</a:t>
              </a:r>
            </a:p>
          </p:txBody>
        </p:sp>
        <p:pic>
          <p:nvPicPr>
            <p:cNvPr id="26" name="Picture 25" descr="Diagram&#10;&#10;Description automatically generated with low confidence">
              <a:extLst>
                <a:ext uri="{FF2B5EF4-FFF2-40B4-BE49-F238E27FC236}">
                  <a16:creationId xmlns:a16="http://schemas.microsoft.com/office/drawing/2014/main" id="{ECC0C64D-F58B-DB47-850B-F1F969B58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794513" y="4098017"/>
              <a:ext cx="1696986" cy="1390701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471EB3A-950C-2C41-A9FF-B242E3EBA0C7}"/>
                </a:ext>
              </a:extLst>
            </p:cNvPr>
            <p:cNvSpPr txBox="1"/>
            <p:nvPr/>
          </p:nvSpPr>
          <p:spPr>
            <a:xfrm>
              <a:off x="3809417" y="5315627"/>
              <a:ext cx="1653703" cy="58477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Frozen Quiche</a:t>
              </a:r>
            </a:p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$7.99 + tax</a:t>
              </a:r>
            </a:p>
          </p:txBody>
        </p:sp>
        <p:pic>
          <p:nvPicPr>
            <p:cNvPr id="28" name="Picture 27" descr="A box of food&#10;&#10;Description automatically generated with low confidence">
              <a:extLst>
                <a:ext uri="{FF2B5EF4-FFF2-40B4-BE49-F238E27FC236}">
                  <a16:creationId xmlns:a16="http://schemas.microsoft.com/office/drawing/2014/main" id="{654A6DD2-F03F-5946-A83E-EA47BAAA4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722149" y="1705280"/>
              <a:ext cx="1876860" cy="1141595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9333A5D-0CC6-AB41-980C-6DD82D9CBE58}"/>
                </a:ext>
              </a:extLst>
            </p:cNvPr>
            <p:cNvSpPr txBox="1"/>
            <p:nvPr/>
          </p:nvSpPr>
          <p:spPr>
            <a:xfrm>
              <a:off x="6989561" y="2801583"/>
              <a:ext cx="1653703" cy="58477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Frozen Waffles</a:t>
              </a:r>
            </a:p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$3.49 + tax</a:t>
              </a:r>
            </a:p>
          </p:txBody>
        </p:sp>
      </p:grpSp>
      <p:pic>
        <p:nvPicPr>
          <p:cNvPr id="30" name="Picture 29" descr="A bag of peas&#10;&#10;Description automatically generated with low confidence">
            <a:extLst>
              <a:ext uri="{FF2B5EF4-FFF2-40B4-BE49-F238E27FC236}">
                <a16:creationId xmlns:a16="http://schemas.microsoft.com/office/drawing/2014/main" id="{6993456A-AEB1-FF4D-8FFA-6E7EBA756C3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43482" y="3833604"/>
            <a:ext cx="1474957" cy="175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3283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3FC46BD-A4A7-43F2-8641-CBDED4F237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856" y="-967505"/>
            <a:ext cx="2592288" cy="22362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75F37A-3FB1-47D1-9881-4AC9853D8873}"/>
              </a:ext>
            </a:extLst>
          </p:cNvPr>
          <p:cNvSpPr txBox="1"/>
          <p:nvPr/>
        </p:nvSpPr>
        <p:spPr>
          <a:xfrm flipH="1">
            <a:off x="3672675" y="459150"/>
            <a:ext cx="1798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SNACKS</a:t>
            </a:r>
            <a:endParaRPr lang="en-CA" sz="2800" b="1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64B57E1-1B48-8C42-8B6D-3CF0CCE8E3D7}"/>
              </a:ext>
            </a:extLst>
          </p:cNvPr>
          <p:cNvGrpSpPr/>
          <p:nvPr/>
        </p:nvGrpSpPr>
        <p:grpSpPr>
          <a:xfrm>
            <a:off x="123072" y="1052580"/>
            <a:ext cx="8953015" cy="4978873"/>
            <a:chOff x="123072" y="1052580"/>
            <a:chExt cx="8953015" cy="4978873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D938E3E-4248-1749-88AE-FA216BE7C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47187" y="1052580"/>
              <a:ext cx="1413911" cy="1719189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70F17C45-17BD-C543-90A9-42354283C7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68111" y="3735445"/>
              <a:ext cx="1490580" cy="1395543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0EFC276-7C38-314E-85AE-47C79AE8999A}"/>
                </a:ext>
              </a:extLst>
            </p:cNvPr>
            <p:cNvSpPr txBox="1"/>
            <p:nvPr/>
          </p:nvSpPr>
          <p:spPr>
            <a:xfrm>
              <a:off x="123072" y="2597971"/>
              <a:ext cx="2162518" cy="58477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Pudding (5 pack)</a:t>
              </a:r>
            </a:p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$ 4.29 + tax</a:t>
              </a:r>
              <a:endParaRPr lang="en-CA" sz="1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87A04F4-3198-AD4C-91F6-926D69093506}"/>
                </a:ext>
              </a:extLst>
            </p:cNvPr>
            <p:cNvSpPr txBox="1"/>
            <p:nvPr/>
          </p:nvSpPr>
          <p:spPr>
            <a:xfrm>
              <a:off x="7151994" y="2843200"/>
              <a:ext cx="1924093" cy="58477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Bits &amp; Bites Snack</a:t>
              </a:r>
            </a:p>
            <a:p>
              <a:pPr algn="ctr"/>
              <a:r>
                <a:rPr lang="en-US" sz="1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Sale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$3.49 + tax</a:t>
              </a:r>
              <a:endParaRPr lang="en-CA" sz="1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7983617-FD0B-0845-A504-AB755AE47266}"/>
                </a:ext>
              </a:extLst>
            </p:cNvPr>
            <p:cNvSpPr txBox="1"/>
            <p:nvPr/>
          </p:nvSpPr>
          <p:spPr>
            <a:xfrm>
              <a:off x="1978548" y="2603806"/>
              <a:ext cx="1816961" cy="58477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Chocolate Bar</a:t>
              </a:r>
            </a:p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$1.29 + tax</a:t>
              </a:r>
              <a:endParaRPr lang="en-CA" sz="1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EC2AC96-037A-8F4F-B597-490A6884CF47}"/>
                </a:ext>
              </a:extLst>
            </p:cNvPr>
            <p:cNvSpPr txBox="1"/>
            <p:nvPr/>
          </p:nvSpPr>
          <p:spPr>
            <a:xfrm>
              <a:off x="7024757" y="5152836"/>
              <a:ext cx="1362154" cy="58477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Oreo</a:t>
              </a:r>
            </a:p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$5.29 + tax</a:t>
              </a:r>
              <a:endParaRPr lang="en-CA" sz="1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3CD9C6B-C67F-0C42-9546-86F5F92402D2}"/>
                </a:ext>
              </a:extLst>
            </p:cNvPr>
            <p:cNvSpPr txBox="1"/>
            <p:nvPr/>
          </p:nvSpPr>
          <p:spPr>
            <a:xfrm>
              <a:off x="5348492" y="2686705"/>
              <a:ext cx="1961647" cy="83099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Fiber 1 </a:t>
              </a:r>
            </a:p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Brownie (5 pack)</a:t>
              </a:r>
            </a:p>
            <a:p>
              <a:pPr algn="ctr"/>
              <a:r>
                <a:rPr lang="en-CA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$ 4.29 + tax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BE7BB95-D1C5-E04A-8DFD-5D31BF51CD21}"/>
                </a:ext>
              </a:extLst>
            </p:cNvPr>
            <p:cNvSpPr txBox="1"/>
            <p:nvPr/>
          </p:nvSpPr>
          <p:spPr>
            <a:xfrm>
              <a:off x="379166" y="5179898"/>
              <a:ext cx="1927204" cy="58477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Nestle Iced Tea</a:t>
              </a:r>
            </a:p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$2.99 + tax</a:t>
              </a:r>
              <a:endParaRPr lang="en-CA" sz="1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E03E159-4CAA-7C4C-B75F-6C7F14974D66}"/>
                </a:ext>
              </a:extLst>
            </p:cNvPr>
            <p:cNvSpPr txBox="1"/>
            <p:nvPr/>
          </p:nvSpPr>
          <p:spPr>
            <a:xfrm>
              <a:off x="2564032" y="4899873"/>
              <a:ext cx="1876459" cy="1077218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600" b="1" dirty="0">
                  <a:latin typeface="Calibri"/>
                  <a:ea typeface="MS PGothic"/>
                  <a:cs typeface="Calibri"/>
                </a:rPr>
                <a:t>Korean Roasted Seaweed (100 grams)</a:t>
              </a:r>
              <a:endParaRPr lang="en-US" sz="1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sz="1600" b="1" dirty="0">
                  <a:latin typeface="Calibri"/>
                  <a:ea typeface="MS PGothic"/>
                  <a:cs typeface="Calibri"/>
                </a:rPr>
                <a:t>$1.99 + tax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98644C2-F32A-B34B-A0AD-9E6AF4BA62E4}"/>
                </a:ext>
              </a:extLst>
            </p:cNvPr>
            <p:cNvSpPr txBox="1"/>
            <p:nvPr/>
          </p:nvSpPr>
          <p:spPr>
            <a:xfrm>
              <a:off x="3704518" y="2627764"/>
              <a:ext cx="1734044" cy="58477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Apple Sauce</a:t>
              </a:r>
            </a:p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$3.29 + tax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02B4AFA-3CEB-5449-A528-0EA16B968895}"/>
                </a:ext>
              </a:extLst>
            </p:cNvPr>
            <p:cNvSpPr txBox="1"/>
            <p:nvPr/>
          </p:nvSpPr>
          <p:spPr>
            <a:xfrm>
              <a:off x="4698153" y="5200456"/>
              <a:ext cx="1876459" cy="83099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600" b="1" dirty="0">
                  <a:latin typeface="Calibri"/>
                  <a:ea typeface="MS PGothic"/>
                  <a:cs typeface="Calibri"/>
                </a:rPr>
                <a:t>Popcorn </a:t>
              </a:r>
            </a:p>
            <a:p>
              <a:pPr algn="ctr"/>
              <a:r>
                <a:rPr lang="en-US" sz="1600" b="1" dirty="0">
                  <a:latin typeface="Calibri"/>
                  <a:ea typeface="MS PGothic"/>
                  <a:cs typeface="Calibri"/>
                </a:rPr>
                <a:t>(100 grams)</a:t>
              </a:r>
              <a:endParaRPr lang="en-US" sz="1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sz="1600" b="1" dirty="0">
                  <a:latin typeface="Calibri"/>
                  <a:ea typeface="MS PGothic"/>
                  <a:cs typeface="Calibri"/>
                </a:rPr>
                <a:t>$4.69 + tax</a:t>
              </a:r>
            </a:p>
          </p:txBody>
        </p:sp>
        <p:pic>
          <p:nvPicPr>
            <p:cNvPr id="37" name="Picture 36" descr="Timeline&#10;&#10;Description automatically generated with medium confidence">
              <a:extLst>
                <a:ext uri="{FF2B5EF4-FFF2-40B4-BE49-F238E27FC236}">
                  <a16:creationId xmlns:a16="http://schemas.microsoft.com/office/drawing/2014/main" id="{23DD9BF4-07B4-A74D-BD4E-1EE9257C3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44860" y="3507038"/>
              <a:ext cx="2321392" cy="1392835"/>
            </a:xfrm>
            <a:prstGeom prst="rect">
              <a:avLst/>
            </a:prstGeom>
          </p:spPr>
        </p:pic>
        <p:pic>
          <p:nvPicPr>
            <p:cNvPr id="38" name="Picture 37" descr="A picture containing company name&#10;&#10;Description automatically generated">
              <a:extLst>
                <a:ext uri="{FF2B5EF4-FFF2-40B4-BE49-F238E27FC236}">
                  <a16:creationId xmlns:a16="http://schemas.microsoft.com/office/drawing/2014/main" id="{D4C6A404-3698-C442-AA9C-41A8E67602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88644" y="1245439"/>
              <a:ext cx="1481341" cy="1459449"/>
            </a:xfrm>
            <a:prstGeom prst="rect">
              <a:avLst/>
            </a:prstGeom>
          </p:spPr>
        </p:pic>
        <p:pic>
          <p:nvPicPr>
            <p:cNvPr id="39" name="Picture 38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A51016A6-2EF6-4745-BA3E-513CD2F5EB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85424" y="3422643"/>
              <a:ext cx="1475945" cy="1891055"/>
            </a:xfrm>
            <a:prstGeom prst="rect">
              <a:avLst/>
            </a:prstGeom>
          </p:spPr>
        </p:pic>
        <p:pic>
          <p:nvPicPr>
            <p:cNvPr id="40" name="Picture 39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7C27EE1C-FECA-714D-A9B9-A6DD3D3840C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629758" y="1665532"/>
              <a:ext cx="2050957" cy="993856"/>
            </a:xfrm>
            <a:prstGeom prst="rect">
              <a:avLst/>
            </a:prstGeom>
          </p:spPr>
        </p:pic>
        <p:pic>
          <p:nvPicPr>
            <p:cNvPr id="41" name="Picture 40" descr="A picture containing text, sweet, sign&#10;&#10;Description automatically generated">
              <a:extLst>
                <a:ext uri="{FF2B5EF4-FFF2-40B4-BE49-F238E27FC236}">
                  <a16:creationId xmlns:a16="http://schemas.microsoft.com/office/drawing/2014/main" id="{7CB0E681-4606-BA48-AAD5-F30EE7838AA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87802" y="1357613"/>
              <a:ext cx="1379291" cy="1109121"/>
            </a:xfrm>
            <a:prstGeom prst="rect">
              <a:avLst/>
            </a:prstGeom>
          </p:spPr>
        </p:pic>
        <p:pic>
          <p:nvPicPr>
            <p:cNvPr id="42" name="Picture 41" descr="Text&#10;&#10;Description automatically generated">
              <a:extLst>
                <a:ext uri="{FF2B5EF4-FFF2-40B4-BE49-F238E27FC236}">
                  <a16:creationId xmlns:a16="http://schemas.microsoft.com/office/drawing/2014/main" id="{836116D7-383D-1047-A06D-84FB51B74E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074015" y="1842416"/>
              <a:ext cx="1529995" cy="650248"/>
            </a:xfrm>
            <a:prstGeom prst="rect">
              <a:avLst/>
            </a:prstGeom>
          </p:spPr>
        </p:pic>
        <p:pic>
          <p:nvPicPr>
            <p:cNvPr id="43" name="Picture 42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7D21D281-B603-9D42-AE37-D57C27A658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54593" y="3215054"/>
              <a:ext cx="1067622" cy="19854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51646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A3AE9-DEED-4426-B3E4-990E11FEF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ea typeface="MS PGothic"/>
              </a:rPr>
              <a:t>Online Shopping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2F64E2-9D1B-4FDF-9312-4198F0B26E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AA89B4-947E-41C9-89E9-112E6D8B65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2204864"/>
            <a:ext cx="6080441" cy="2152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6251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8C323-794E-451A-930A-365DD740A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to Calculate Tax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878614-6A4B-4DDE-A0D1-DA89C908BC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Taxed items: processed foods, junk foods, packaged foods</a:t>
            </a:r>
            <a:endParaRPr lang="en-CA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053D264-D036-41DB-A16D-EF07849FC575}"/>
              </a:ext>
            </a:extLst>
          </p:cNvPr>
          <p:cNvSpPr txBox="1">
            <a:spLocks/>
          </p:cNvSpPr>
          <p:nvPr/>
        </p:nvSpPr>
        <p:spPr bwMode="auto">
          <a:xfrm>
            <a:off x="3636358" y="3106035"/>
            <a:ext cx="4024876" cy="2907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5000"/>
              </a:spcAft>
              <a:buClr>
                <a:srgbClr val="477E27"/>
              </a:buClr>
              <a:buChar char="•"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5000"/>
              </a:spcAft>
              <a:buClr>
                <a:srgbClr val="477E27"/>
              </a:buClr>
              <a:buChar char="–"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5000"/>
              </a:spcAft>
              <a:buClr>
                <a:srgbClr val="477E27"/>
              </a:buClr>
              <a:buChar char="•"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5000"/>
              </a:spcAft>
              <a:buClr>
                <a:srgbClr val="477E27"/>
              </a:buClr>
              <a:buChar char="–"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5000"/>
              </a:spcAft>
              <a:buClr>
                <a:srgbClr val="477E27"/>
              </a:buClr>
              <a:buChar char="»"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25000"/>
              </a:spcAft>
              <a:buClr>
                <a:srgbClr val="477E27"/>
              </a:buClr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25000"/>
              </a:spcAft>
              <a:buClr>
                <a:srgbClr val="477E27"/>
              </a:buClr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25000"/>
              </a:spcAft>
              <a:buClr>
                <a:srgbClr val="477E27"/>
              </a:buClr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25000"/>
              </a:spcAft>
              <a:buClr>
                <a:srgbClr val="477E27"/>
              </a:buClr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sz="1800" b="1" kern="0" dirty="0">
                <a:cs typeface="Calibri"/>
              </a:rPr>
              <a:t>Pay extra 13% on…</a:t>
            </a:r>
          </a:p>
          <a:p>
            <a:r>
              <a:rPr lang="en-US" sz="1800" kern="0" dirty="0">
                <a:cs typeface="Calibri"/>
              </a:rPr>
              <a:t>Frozen pizza</a:t>
            </a:r>
          </a:p>
          <a:p>
            <a:r>
              <a:rPr lang="en-US" sz="1800" kern="0" dirty="0">
                <a:cs typeface="Calibri"/>
              </a:rPr>
              <a:t>Pop</a:t>
            </a:r>
          </a:p>
          <a:p>
            <a:r>
              <a:rPr lang="en-US" sz="1800" kern="0" dirty="0">
                <a:cs typeface="Calibri"/>
              </a:rPr>
              <a:t>Chips</a:t>
            </a:r>
          </a:p>
          <a:p>
            <a:r>
              <a:rPr lang="en-US" sz="1800" kern="0" dirty="0">
                <a:cs typeface="Calibri"/>
              </a:rPr>
              <a:t>Cookies</a:t>
            </a:r>
          </a:p>
          <a:p>
            <a:r>
              <a:rPr lang="en-US" sz="1800" kern="0" dirty="0">
                <a:cs typeface="Calibri"/>
              </a:rPr>
              <a:t>Cheese slices</a:t>
            </a:r>
          </a:p>
          <a:p>
            <a:r>
              <a:rPr lang="en-US" sz="1800" kern="0" dirty="0">
                <a:cs typeface="Calibri"/>
              </a:rPr>
              <a:t>etc.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CCAA1E-FB0B-402C-8DE9-0D5E59BA2E32}"/>
              </a:ext>
            </a:extLst>
          </p:cNvPr>
          <p:cNvSpPr txBox="1"/>
          <p:nvPr/>
        </p:nvSpPr>
        <p:spPr>
          <a:xfrm>
            <a:off x="2733581" y="2112202"/>
            <a:ext cx="4831898" cy="7155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100" b="1" dirty="0">
                <a:solidFill>
                  <a:srgbClr val="005954"/>
                </a:solidFill>
                <a:cs typeface="Calibri"/>
              </a:rPr>
              <a:t>Pro Tip: </a:t>
            </a:r>
            <a:br>
              <a:rPr lang="en-US" sz="2100" b="1" dirty="0">
                <a:solidFill>
                  <a:srgbClr val="005954"/>
                </a:solidFill>
                <a:cs typeface="Calibri"/>
              </a:rPr>
            </a:br>
            <a:r>
              <a:rPr lang="en-US" sz="2100" dirty="0">
                <a:solidFill>
                  <a:srgbClr val="005954"/>
                </a:solidFill>
                <a:cs typeface="Calibri"/>
              </a:rPr>
              <a:t>Ask yourself, “Do I really need these?” </a:t>
            </a:r>
            <a:endParaRPr lang="en-US" sz="1800" dirty="0">
              <a:solidFill>
                <a:srgbClr val="005954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1A5EC0-AEE6-4DF8-9677-855F875F3F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750" y="1873217"/>
            <a:ext cx="1201041" cy="1063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215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id="{C75ABC45-703E-4857-B751-96F66A99F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533400"/>
            <a:ext cx="7923212" cy="6858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005954"/>
                </a:solidFill>
                <a:latin typeface="Open Sans"/>
                <a:ea typeface="MS PGothic"/>
              </a:rPr>
              <a:t>Agenda</a:t>
            </a:r>
            <a:endParaRPr lang="en-US" altLang="en-US">
              <a:solidFill>
                <a:srgbClr val="005954"/>
              </a:solidFill>
              <a:latin typeface="Open Sans" panose="020B0606030504020204" pitchFamily="34" charset="0"/>
            </a:endParaRPr>
          </a:p>
        </p:txBody>
      </p:sp>
      <p:sp>
        <p:nvSpPr>
          <p:cNvPr id="14339" name="Content Placeholder 2">
            <a:extLst>
              <a:ext uri="{FF2B5EF4-FFF2-40B4-BE49-F238E27FC236}">
                <a16:creationId xmlns:a16="http://schemas.microsoft.com/office/drawing/2014/main" id="{DCE09169-3831-4481-AC7D-22AA60ECE9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1412875"/>
            <a:ext cx="7923212" cy="4176713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>
                <a:ea typeface="MS PGothic"/>
              </a:rPr>
              <a:t>1. Brainstorm: K-W-L Chart</a:t>
            </a:r>
            <a:endParaRPr lang="en-US" altLang="en-US"/>
          </a:p>
          <a:p>
            <a:pPr marL="0" indent="0">
              <a:buNone/>
            </a:pPr>
            <a:r>
              <a:rPr lang="en-US" altLang="en-US">
                <a:ea typeface="MS PGothic"/>
              </a:rPr>
              <a:t>2. Match the Coin</a:t>
            </a:r>
          </a:p>
          <a:p>
            <a:pPr marL="0" indent="0">
              <a:buNone/>
            </a:pPr>
            <a:r>
              <a:rPr lang="en-US" altLang="en-US">
                <a:ea typeface="MS PGothic"/>
              </a:rPr>
              <a:t>3. Which One Doesn't Belong?</a:t>
            </a:r>
            <a:endParaRPr lang="en-US" altLang="en-US"/>
          </a:p>
          <a:p>
            <a:pPr marL="0" indent="0">
              <a:buNone/>
            </a:pPr>
            <a:r>
              <a:rPr lang="en-US" altLang="en-US">
                <a:ea typeface="MS PGothic"/>
              </a:rPr>
              <a:t>4. Virtual Trip to the Store</a:t>
            </a:r>
          </a:p>
          <a:p>
            <a:pPr marL="0" indent="0">
              <a:buNone/>
            </a:pPr>
            <a:r>
              <a:rPr lang="en-US" altLang="en-US">
                <a:ea typeface="MS PGothic"/>
              </a:rPr>
              <a:t>5. The Price Is Good</a:t>
            </a:r>
          </a:p>
          <a:p>
            <a:pPr marL="0" indent="0">
              <a:buNone/>
            </a:pPr>
            <a:endParaRPr lang="en-US" altLang="en-US">
              <a:ea typeface="MS PGothic"/>
            </a:endParaRPr>
          </a:p>
        </p:txBody>
      </p:sp>
      <p:cxnSp>
        <p:nvCxnSpPr>
          <p:cNvPr id="14340" name="Straight Connector 2">
            <a:extLst>
              <a:ext uri="{FF2B5EF4-FFF2-40B4-BE49-F238E27FC236}">
                <a16:creationId xmlns:a16="http://schemas.microsoft.com/office/drawing/2014/main" id="{CDAA092F-49F5-4EBE-A045-4113BA971B9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42925" y="1125538"/>
            <a:ext cx="7848600" cy="0"/>
          </a:xfrm>
          <a:prstGeom prst="line">
            <a:avLst/>
          </a:prstGeom>
          <a:noFill/>
          <a:ln w="38100" algn="ctr">
            <a:solidFill>
              <a:srgbClr val="FDCE3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53BA4-EE0A-4B15-9C5F-31B4FB292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Calculate Tax</a:t>
            </a:r>
            <a:endParaRPr lang="en-C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972D151-375A-41C0-BC1D-D01FF145EA6D}"/>
                  </a:ext>
                </a:extLst>
              </p:cNvPr>
              <p:cNvSpPr txBox="1"/>
              <p:nvPr/>
            </p:nvSpPr>
            <p:spPr>
              <a:xfrm>
                <a:off x="4025008" y="1131394"/>
                <a:ext cx="4366517" cy="869469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b="1" i="1" smtClean="0">
                        <a:latin typeface="Cambria Math" panose="02040503050406030204" pitchFamily="18" charset="0"/>
                        <a:cs typeface="Calibri"/>
                      </a:rPr>
                      <m:t>𝟏𝟑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Calibri"/>
                      </a:rPr>
                      <m:t>%=</m:t>
                    </m:r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Calibri"/>
                          </a:rPr>
                        </m:ctrlPr>
                      </m:fPr>
                      <m:num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Calibri"/>
                          </a:rPr>
                          <m:t>𝟏𝟑</m:t>
                        </m:r>
                      </m:num>
                      <m:den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Calibri"/>
                          </a:rPr>
                          <m:t>𝟏𝟎𝟎</m:t>
                        </m:r>
                      </m:den>
                    </m:f>
                    <m:r>
                      <a:rPr lang="en-US" sz="3600" b="1" i="1" smtClean="0">
                        <a:latin typeface="Cambria Math" panose="02040503050406030204" pitchFamily="18" charset="0"/>
                        <a:cs typeface="Calibri"/>
                      </a:rPr>
                      <m:t>=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Calibri"/>
                      </a:rPr>
                      <m:t>𝟎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Calibri"/>
                      </a:rPr>
                      <m:t>.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Calibri"/>
                      </a:rPr>
                      <m:t>𝟏𝟑</m:t>
                    </m:r>
                  </m:oMath>
                </a14:m>
                <a:r>
                  <a:rPr lang="en-US" b="1" dirty="0">
                    <a:cs typeface="Calibri"/>
                  </a:rPr>
                  <a:t>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972D151-375A-41C0-BC1D-D01FF145EA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5008" y="1131394"/>
                <a:ext cx="4366517" cy="86946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536A9C9A-9DF2-48AA-A935-7BC309AB21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185" y="2112249"/>
            <a:ext cx="2203605" cy="21335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819841F-44E4-4D94-B01C-937ACBBB3827}"/>
              </a:ext>
            </a:extLst>
          </p:cNvPr>
          <p:cNvSpPr txBox="1"/>
          <p:nvPr/>
        </p:nvSpPr>
        <p:spPr>
          <a:xfrm>
            <a:off x="483185" y="4245775"/>
            <a:ext cx="2203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/>
              <a:t>Frozen Pizza</a:t>
            </a:r>
          </a:p>
          <a:p>
            <a:pPr algn="ctr"/>
            <a:r>
              <a:rPr lang="en-US" sz="1800" b="1" dirty="0"/>
              <a:t>$8.99 + tax</a:t>
            </a:r>
            <a:endParaRPr lang="en-CA" sz="1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38C8086-6E1D-4602-8748-65BF6BC7EE2F}"/>
                  </a:ext>
                </a:extLst>
              </p:cNvPr>
              <p:cNvSpPr txBox="1"/>
              <p:nvPr/>
            </p:nvSpPr>
            <p:spPr>
              <a:xfrm>
                <a:off x="3051425" y="2135765"/>
                <a:ext cx="5625031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solidFill>
                      <a:srgbClr val="005954"/>
                    </a:solidFill>
                  </a:rPr>
                  <a:t>Step 1: To find the </a:t>
                </a:r>
                <a:r>
                  <a:rPr lang="en-US" sz="1800" b="1" dirty="0">
                    <a:solidFill>
                      <a:srgbClr val="005954"/>
                    </a:solidFill>
                  </a:rPr>
                  <a:t>tax amount</a:t>
                </a:r>
                <a:r>
                  <a:rPr lang="en-US" sz="1800" dirty="0">
                    <a:solidFill>
                      <a:srgbClr val="005954"/>
                    </a:solidFill>
                  </a:rPr>
                  <a:t>, multiply the cost of an item by 0.13: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$ 8.99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×0.13=$ 1.1687</m:t>
                      </m:r>
                    </m:oMath>
                  </m:oMathPara>
                </a14:m>
                <a:endParaRPr lang="en-CA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38C8086-6E1D-4602-8748-65BF6BC7EE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1425" y="2135765"/>
                <a:ext cx="5625031" cy="1015663"/>
              </a:xfrm>
              <a:prstGeom prst="rect">
                <a:avLst/>
              </a:prstGeom>
              <a:blipFill>
                <a:blip r:embed="rId5"/>
                <a:stretch>
                  <a:fillRect l="-976" t="-2994" b="-2395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6B71211-79E3-442F-B1DD-A052722F83DF}"/>
                  </a:ext>
                </a:extLst>
              </p:cNvPr>
              <p:cNvSpPr txBox="1"/>
              <p:nvPr/>
            </p:nvSpPr>
            <p:spPr>
              <a:xfrm>
                <a:off x="3051423" y="3447739"/>
                <a:ext cx="5625031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solidFill>
                      <a:srgbClr val="005954"/>
                    </a:solidFill>
                  </a:rPr>
                  <a:t>Step 2: To find the </a:t>
                </a:r>
                <a:r>
                  <a:rPr lang="en-US" sz="1800" b="1" dirty="0">
                    <a:solidFill>
                      <a:srgbClr val="005954"/>
                    </a:solidFill>
                  </a:rPr>
                  <a:t>subtotal</a:t>
                </a:r>
                <a:r>
                  <a:rPr lang="en-US" sz="1800" dirty="0">
                    <a:solidFill>
                      <a:srgbClr val="005954"/>
                    </a:solidFill>
                  </a:rPr>
                  <a:t>, add the tax amount to the cost of an item: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$ 8.99+$1.1687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=$ 10.1587</m:t>
                      </m:r>
                    </m:oMath>
                  </m:oMathPara>
                </a14:m>
                <a:endParaRPr lang="en-CA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6B71211-79E3-442F-B1DD-A052722F83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1423" y="3447739"/>
                <a:ext cx="5625031" cy="1015663"/>
              </a:xfrm>
              <a:prstGeom prst="rect">
                <a:avLst/>
              </a:prstGeom>
              <a:blipFill>
                <a:blip r:embed="rId6"/>
                <a:stretch>
                  <a:fillRect l="-976" t="-3614" b="-2410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EC8AFE5-A102-4D98-8498-AB980F75E0E9}"/>
                  </a:ext>
                </a:extLst>
              </p:cNvPr>
              <p:cNvSpPr txBox="1"/>
              <p:nvPr/>
            </p:nvSpPr>
            <p:spPr>
              <a:xfrm>
                <a:off x="3051423" y="4759713"/>
                <a:ext cx="5625031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solidFill>
                      <a:srgbClr val="005954"/>
                    </a:solidFill>
                  </a:rPr>
                  <a:t>Step 3: Round </a:t>
                </a:r>
                <a:r>
                  <a:rPr lang="en-US" sz="1800">
                    <a:solidFill>
                      <a:srgbClr val="005954"/>
                    </a:solidFill>
                  </a:rPr>
                  <a:t>the subtotal to </a:t>
                </a:r>
                <a:r>
                  <a:rPr lang="en-US" sz="1800" dirty="0">
                    <a:solidFill>
                      <a:srgbClr val="005954"/>
                    </a:solidFill>
                  </a:rPr>
                  <a:t>the nearest hundredths: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$ 10.1587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𝑜𝑟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$10.16</m:t>
                      </m:r>
                    </m:oMath>
                  </m:oMathPara>
                </a14:m>
                <a:endParaRPr lang="en-CA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EC8AFE5-A102-4D98-8498-AB980F75E0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1423" y="4759713"/>
                <a:ext cx="5625031" cy="738664"/>
              </a:xfrm>
              <a:prstGeom prst="rect">
                <a:avLst/>
              </a:prstGeom>
              <a:blipFill>
                <a:blip r:embed="rId7"/>
                <a:stretch>
                  <a:fillRect l="-976" t="-4959" r="-976" b="-3306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683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5" grpId="0"/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mond 4">
            <a:extLst>
              <a:ext uri="{FF2B5EF4-FFF2-40B4-BE49-F238E27FC236}">
                <a16:creationId xmlns:a16="http://schemas.microsoft.com/office/drawing/2014/main" id="{BE724D8E-2928-4AB6-86DE-73ACC88F79F6}"/>
              </a:ext>
            </a:extLst>
          </p:cNvPr>
          <p:cNvSpPr/>
          <p:nvPr/>
        </p:nvSpPr>
        <p:spPr bwMode="auto">
          <a:xfrm>
            <a:off x="1944276" y="457133"/>
            <a:ext cx="5116530" cy="5039573"/>
          </a:xfrm>
          <a:prstGeom prst="diamond">
            <a:avLst/>
          </a:prstGeom>
          <a:solidFill>
            <a:srgbClr val="98020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EC2070-53BE-4227-B9DC-42BE1413455C}"/>
              </a:ext>
            </a:extLst>
          </p:cNvPr>
          <p:cNvSpPr txBox="1"/>
          <p:nvPr/>
        </p:nvSpPr>
        <p:spPr>
          <a:xfrm>
            <a:off x="2795957" y="1268760"/>
            <a:ext cx="3413169" cy="3416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7200" b="1" spc="5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auhaus 93" panose="04030905020B02020C02" pitchFamily="82" charset="0"/>
              </a:rPr>
              <a:t>The Price Is Good</a:t>
            </a:r>
            <a:endParaRPr lang="en-CA" sz="7200" b="1" spc="50">
              <a:ln w="38100">
                <a:solidFill>
                  <a:schemeClr val="tx1"/>
                </a:solidFill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Bauhaus 93" panose="04030905020B02020C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040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2A02D2E-BE6C-440F-A410-E25DB743CE1C}"/>
              </a:ext>
            </a:extLst>
          </p:cNvPr>
          <p:cNvSpPr txBox="1"/>
          <p:nvPr/>
        </p:nvSpPr>
        <p:spPr>
          <a:xfrm>
            <a:off x="1130633" y="4765486"/>
            <a:ext cx="20540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b="1"/>
              <a:t>Pepsi</a:t>
            </a:r>
          </a:p>
          <a:p>
            <a:pPr algn="ctr"/>
            <a:r>
              <a:rPr lang="en-CA" sz="2400" b="1"/>
              <a:t>2 for $6.00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1899B2-13E1-4F2C-BD8B-D46F93FEBC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0902" y="1720841"/>
            <a:ext cx="1514686" cy="29912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7C3935B-8C56-4ED1-839A-9EE6C96F6CB9}"/>
              </a:ext>
            </a:extLst>
          </p:cNvPr>
          <p:cNvSpPr txBox="1"/>
          <p:nvPr/>
        </p:nvSpPr>
        <p:spPr>
          <a:xfrm>
            <a:off x="5832485" y="4733095"/>
            <a:ext cx="1951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b="1"/>
              <a:t>Crush</a:t>
            </a:r>
          </a:p>
          <a:p>
            <a:pPr algn="ctr"/>
            <a:r>
              <a:rPr lang="en-CA" sz="2400" b="1"/>
              <a:t>1 for $2.50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187EF2-174E-4E3A-9DC9-B57033BFE735}"/>
              </a:ext>
            </a:extLst>
          </p:cNvPr>
          <p:cNvSpPr txBox="1"/>
          <p:nvPr/>
        </p:nvSpPr>
        <p:spPr>
          <a:xfrm>
            <a:off x="269522" y="526157"/>
            <a:ext cx="18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>
                <a:solidFill>
                  <a:srgbClr val="EA7224"/>
                </a:solidFill>
              </a:rPr>
              <a:t>Goods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646E3A0-6FC2-4ACE-BA8F-4D7DF8755C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622" y="1853259"/>
            <a:ext cx="1467055" cy="27912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56342F2-1AA7-4BF0-96FC-9185735A0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6261" y="1853259"/>
            <a:ext cx="1467055" cy="2791215"/>
          </a:xfrm>
          <a:prstGeom prst="rect">
            <a:avLst/>
          </a:prstGeom>
        </p:spPr>
      </p:pic>
      <p:pic>
        <p:nvPicPr>
          <p:cNvPr id="12" name="Graphic 11" descr="Checkmark with solid fill">
            <a:extLst>
              <a:ext uri="{FF2B5EF4-FFF2-40B4-BE49-F238E27FC236}">
                <a16:creationId xmlns:a16="http://schemas.microsoft.com/office/drawing/2014/main" id="{2C7DADFD-257A-4644-8636-708D688BFD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02611" y="631862"/>
            <a:ext cx="1211267" cy="12112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69ECBEC-CB45-40C0-A1EE-96C65F0EE9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3731" y="0"/>
            <a:ext cx="1456537" cy="132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346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2A02D2E-BE6C-440F-A410-E25DB743CE1C}"/>
              </a:ext>
            </a:extLst>
          </p:cNvPr>
          <p:cNvSpPr txBox="1"/>
          <p:nvPr/>
        </p:nvSpPr>
        <p:spPr>
          <a:xfrm>
            <a:off x="1259632" y="4932453"/>
            <a:ext cx="20540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b="1"/>
              <a:t>Milk (4 L)</a:t>
            </a:r>
          </a:p>
          <a:p>
            <a:pPr algn="ctr"/>
            <a:r>
              <a:rPr lang="en-CA" sz="2400" b="1"/>
              <a:t>$7.99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C3935B-8C56-4ED1-839A-9EE6C96F6CB9}"/>
              </a:ext>
            </a:extLst>
          </p:cNvPr>
          <p:cNvSpPr txBox="1"/>
          <p:nvPr/>
        </p:nvSpPr>
        <p:spPr>
          <a:xfrm>
            <a:off x="6148872" y="4869160"/>
            <a:ext cx="1951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b="1"/>
              <a:t>Milk (1 L)</a:t>
            </a:r>
          </a:p>
          <a:p>
            <a:pPr algn="ctr"/>
            <a:r>
              <a:rPr lang="en-CA" b="1"/>
              <a:t>$3.05</a:t>
            </a:r>
            <a:endParaRPr lang="en-CA" sz="2400" b="1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187EF2-174E-4E3A-9DC9-B57033BFE735}"/>
              </a:ext>
            </a:extLst>
          </p:cNvPr>
          <p:cNvSpPr txBox="1"/>
          <p:nvPr/>
        </p:nvSpPr>
        <p:spPr>
          <a:xfrm>
            <a:off x="321836" y="199397"/>
            <a:ext cx="18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>
                <a:solidFill>
                  <a:srgbClr val="EA7224"/>
                </a:solidFill>
              </a:rPr>
              <a:t>Goods</a:t>
            </a:r>
          </a:p>
        </p:txBody>
      </p:sp>
      <p:pic>
        <p:nvPicPr>
          <p:cNvPr id="12" name="Graphic 11" descr="Checkmark with solid fill">
            <a:extLst>
              <a:ext uri="{FF2B5EF4-FFF2-40B4-BE49-F238E27FC236}">
                <a16:creationId xmlns:a16="http://schemas.microsoft.com/office/drawing/2014/main" id="{2C7DADFD-257A-4644-8636-708D688BFD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14422" y="431766"/>
            <a:ext cx="1211267" cy="12112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8C9782-E734-445F-BC7F-278FD2A288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633" y="1525050"/>
            <a:ext cx="1951520" cy="33883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468F4E-2078-48E6-B8A3-A80EDCF8C0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791" t="2719" b="2116"/>
          <a:stretch/>
        </p:blipFill>
        <p:spPr>
          <a:xfrm>
            <a:off x="6597005" y="2187910"/>
            <a:ext cx="1055255" cy="25202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63FABEB-F8EF-49B3-BF17-1952D96A86EE}"/>
              </a:ext>
            </a:extLst>
          </p:cNvPr>
          <p:cNvSpPr txBox="1"/>
          <p:nvPr/>
        </p:nvSpPr>
        <p:spPr>
          <a:xfrm>
            <a:off x="3718519" y="2789437"/>
            <a:ext cx="25922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5954"/>
                </a:solidFill>
              </a:rPr>
              <a:t>Pro Tip:</a:t>
            </a:r>
          </a:p>
          <a:p>
            <a:r>
              <a:rPr lang="en-US" sz="2000" b="1" dirty="0">
                <a:solidFill>
                  <a:srgbClr val="005954"/>
                </a:solidFill>
              </a:rPr>
              <a:t>Buying bulk!</a:t>
            </a:r>
          </a:p>
          <a:p>
            <a:r>
              <a:rPr lang="en-US" sz="2000" dirty="0">
                <a:solidFill>
                  <a:srgbClr val="005954"/>
                </a:solidFill>
              </a:rPr>
              <a:t>Buying a bigger size is </a:t>
            </a:r>
            <a:r>
              <a:rPr lang="en-US" sz="2000" i="1" dirty="0">
                <a:solidFill>
                  <a:srgbClr val="005954"/>
                </a:solidFill>
              </a:rPr>
              <a:t>usually</a:t>
            </a:r>
            <a:r>
              <a:rPr lang="en-US" sz="2000" dirty="0">
                <a:solidFill>
                  <a:srgbClr val="005954"/>
                </a:solidFill>
              </a:rPr>
              <a:t> cheaper.</a:t>
            </a:r>
            <a:endParaRPr lang="en-CA" sz="2000" dirty="0">
              <a:solidFill>
                <a:srgbClr val="005954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8CE4DD6-FD16-4EE0-9F20-8F0C2450F3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3507" y="1770915"/>
            <a:ext cx="1201041" cy="10633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EF08A0B-F62D-4A9D-9C7A-A4E80958D9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3731" y="0"/>
            <a:ext cx="1456537" cy="132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824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2C7E0C1B-C8A8-4635-BED7-98DC9F465168}"/>
              </a:ext>
            </a:extLst>
          </p:cNvPr>
          <p:cNvSpPr txBox="1"/>
          <p:nvPr/>
        </p:nvSpPr>
        <p:spPr>
          <a:xfrm>
            <a:off x="282696" y="3029190"/>
            <a:ext cx="294608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800" b="1"/>
              <a:t>Wonder Woman Package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800" b="1"/>
              <a:t>New wheel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800" b="1"/>
              <a:t>Wash your bike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800" b="1"/>
              <a:t>New chains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800" b="1"/>
              <a:t>Polish wheels</a:t>
            </a:r>
          </a:p>
          <a:p>
            <a:pPr algn="ctr"/>
            <a:r>
              <a:rPr lang="en-CA" sz="2000" b="1">
                <a:solidFill>
                  <a:srgbClr val="EA7224"/>
                </a:solidFill>
              </a:rPr>
              <a:t>$85.00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C900D91-063E-49B5-A824-1BD04BE38BEE}"/>
              </a:ext>
            </a:extLst>
          </p:cNvPr>
          <p:cNvSpPr txBox="1"/>
          <p:nvPr/>
        </p:nvSpPr>
        <p:spPr>
          <a:xfrm>
            <a:off x="6535054" y="3012167"/>
            <a:ext cx="22725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800" b="1"/>
              <a:t>Deadpool Package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800" b="1"/>
              <a:t>New wheel</a:t>
            </a:r>
          </a:p>
          <a:p>
            <a:pPr algn="ctr"/>
            <a:r>
              <a:rPr lang="en-CA" sz="2000" b="1">
                <a:solidFill>
                  <a:srgbClr val="EA7224"/>
                </a:solidFill>
              </a:rPr>
              <a:t>$10.00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2F72269-4411-4B12-8411-D36638054959}"/>
              </a:ext>
            </a:extLst>
          </p:cNvPr>
          <p:cNvSpPr txBox="1"/>
          <p:nvPr/>
        </p:nvSpPr>
        <p:spPr>
          <a:xfrm>
            <a:off x="1124516" y="5067301"/>
            <a:ext cx="2439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b="1">
                <a:solidFill>
                  <a:srgbClr val="005A55"/>
                </a:solidFill>
              </a:rPr>
              <a:t>What are some questions to consider?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80D66BA-D525-44AA-A644-05C7EC6D3266}"/>
              </a:ext>
            </a:extLst>
          </p:cNvPr>
          <p:cNvSpPr txBox="1"/>
          <p:nvPr/>
        </p:nvSpPr>
        <p:spPr>
          <a:xfrm>
            <a:off x="6029071" y="5128855"/>
            <a:ext cx="3151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>
                <a:solidFill>
                  <a:srgbClr val="005A55"/>
                </a:solidFill>
              </a:rPr>
              <a:t>What do I </a:t>
            </a:r>
            <a:r>
              <a:rPr lang="en-CA" sz="2400" b="1">
                <a:solidFill>
                  <a:srgbClr val="EA7224"/>
                </a:solidFill>
              </a:rPr>
              <a:t>need</a:t>
            </a:r>
            <a:r>
              <a:rPr lang="en-CA" sz="2400" b="1">
                <a:solidFill>
                  <a:srgbClr val="005A55"/>
                </a:solidFill>
              </a:rPr>
              <a:t>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B7715A6-E233-41AF-9C9A-CA3BE1BB9106}"/>
              </a:ext>
            </a:extLst>
          </p:cNvPr>
          <p:cNvSpPr txBox="1"/>
          <p:nvPr/>
        </p:nvSpPr>
        <p:spPr>
          <a:xfrm>
            <a:off x="299963" y="261939"/>
            <a:ext cx="18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>
                <a:solidFill>
                  <a:srgbClr val="EA7224"/>
                </a:solidFill>
              </a:rPr>
              <a:t>Service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A5684CC-0290-477F-B4CC-CE305019B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963" y="4975572"/>
            <a:ext cx="824553" cy="83778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197C94-D49C-4C1A-A12F-F265D6E5B3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659" y="1274275"/>
            <a:ext cx="1504158" cy="160692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B541BD0-0B3F-4D8B-9739-C80D089A6F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0924" y="1260262"/>
            <a:ext cx="1448103" cy="163495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0FFB248-F4F0-4563-BC81-B0C5DC0DD4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3848" y="2060848"/>
            <a:ext cx="3268354" cy="2044018"/>
          </a:xfrm>
          <a:prstGeom prst="rect">
            <a:avLst/>
          </a:prstGeom>
        </p:spPr>
      </p:pic>
      <p:pic>
        <p:nvPicPr>
          <p:cNvPr id="30" name="Graphic 29" descr="Checkmark with solid fill">
            <a:extLst>
              <a:ext uri="{FF2B5EF4-FFF2-40B4-BE49-F238E27FC236}">
                <a16:creationId xmlns:a16="http://schemas.microsoft.com/office/drawing/2014/main" id="{5C692587-BDDC-4DBA-816A-B20393F6BA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86894" y="222717"/>
            <a:ext cx="968860" cy="9688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E55CE8-8AD1-4EF7-AD7C-2E5E312BAA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3731" y="0"/>
            <a:ext cx="1456537" cy="132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997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B6E2D37-AFB5-4495-8107-CD1D36AF153E}"/>
              </a:ext>
            </a:extLst>
          </p:cNvPr>
          <p:cNvSpPr txBox="1"/>
          <p:nvPr/>
        </p:nvSpPr>
        <p:spPr>
          <a:xfrm>
            <a:off x="498414" y="1790699"/>
            <a:ext cx="27363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/>
              <a:t>Shipping Cost</a:t>
            </a:r>
          </a:p>
          <a:p>
            <a:pPr algn="ctr"/>
            <a:endParaRPr lang="en-CA" sz="2000" b="1"/>
          </a:p>
          <a:p>
            <a:pPr algn="ctr"/>
            <a:r>
              <a:rPr lang="en-CA" sz="2000" b="1"/>
              <a:t>Not expedited </a:t>
            </a:r>
          </a:p>
          <a:p>
            <a:pPr algn="ctr"/>
            <a:r>
              <a:rPr lang="en-CA" sz="2000" b="1"/>
              <a:t>(7-10 business days)</a:t>
            </a:r>
          </a:p>
          <a:p>
            <a:pPr algn="ctr"/>
            <a:endParaRPr lang="en-CA" sz="2000" b="1"/>
          </a:p>
          <a:p>
            <a:pPr algn="ctr"/>
            <a:r>
              <a:rPr lang="en-CA" sz="2000" b="1">
                <a:solidFill>
                  <a:srgbClr val="EA7224"/>
                </a:solidFill>
              </a:rPr>
              <a:t>$9.70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01B930-5CC4-427E-9636-D685CC245E1F}"/>
              </a:ext>
            </a:extLst>
          </p:cNvPr>
          <p:cNvSpPr txBox="1"/>
          <p:nvPr/>
        </p:nvSpPr>
        <p:spPr>
          <a:xfrm>
            <a:off x="5924483" y="1736622"/>
            <a:ext cx="30683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/>
              <a:t>Shipping Cost</a:t>
            </a:r>
          </a:p>
          <a:p>
            <a:pPr algn="ctr"/>
            <a:endParaRPr lang="en-CA" sz="2000" b="1"/>
          </a:p>
          <a:p>
            <a:pPr algn="ctr"/>
            <a:r>
              <a:rPr lang="en-CA" sz="2000" b="1"/>
              <a:t>Expedited </a:t>
            </a:r>
          </a:p>
          <a:p>
            <a:pPr algn="ctr"/>
            <a:r>
              <a:rPr lang="en-CA" sz="2000" b="1"/>
              <a:t>(3-day delivery)</a:t>
            </a:r>
          </a:p>
          <a:p>
            <a:pPr algn="ctr"/>
            <a:endParaRPr lang="en-CA" sz="2000" b="1"/>
          </a:p>
          <a:p>
            <a:pPr algn="ctr"/>
            <a:r>
              <a:rPr lang="en-CA" sz="2000" b="1">
                <a:solidFill>
                  <a:srgbClr val="EA7224"/>
                </a:solidFill>
              </a:rPr>
              <a:t>$24.00 </a:t>
            </a: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C5487A14-439C-45C9-9CF8-F7E1FEAE11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131" y="1205924"/>
            <a:ext cx="3027793" cy="302779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EC6E321-792C-4159-89B8-3FAE0F99BB10}"/>
              </a:ext>
            </a:extLst>
          </p:cNvPr>
          <p:cNvSpPr txBox="1"/>
          <p:nvPr/>
        </p:nvSpPr>
        <p:spPr>
          <a:xfrm>
            <a:off x="5862156" y="4724301"/>
            <a:ext cx="3281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800" b="1">
                <a:solidFill>
                  <a:srgbClr val="005A55"/>
                </a:solidFill>
              </a:rPr>
              <a:t>Is it urgent? (ex. Medicine)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C97282-0862-4B03-B475-9DC276D1FC36}"/>
              </a:ext>
            </a:extLst>
          </p:cNvPr>
          <p:cNvSpPr txBox="1"/>
          <p:nvPr/>
        </p:nvSpPr>
        <p:spPr>
          <a:xfrm>
            <a:off x="6778061" y="5124135"/>
            <a:ext cx="2214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800" b="1">
                <a:solidFill>
                  <a:srgbClr val="005A55"/>
                </a:solidFill>
              </a:rPr>
              <a:t>Will it spoil?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9EB0DEE-86AA-4133-A101-F98589160FF7}"/>
              </a:ext>
            </a:extLst>
          </p:cNvPr>
          <p:cNvSpPr txBox="1"/>
          <p:nvPr/>
        </p:nvSpPr>
        <p:spPr>
          <a:xfrm>
            <a:off x="4572000" y="5513508"/>
            <a:ext cx="4427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800" b="1">
                <a:solidFill>
                  <a:srgbClr val="005A55"/>
                </a:solidFill>
              </a:rPr>
              <a:t>Which option do you have money for?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951B08E-9B65-488E-B6FC-825C93F3C3E0}"/>
              </a:ext>
            </a:extLst>
          </p:cNvPr>
          <p:cNvSpPr txBox="1"/>
          <p:nvPr/>
        </p:nvSpPr>
        <p:spPr>
          <a:xfrm>
            <a:off x="3798165" y="4064712"/>
            <a:ext cx="3009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depends!</a:t>
            </a:r>
            <a:endParaRPr lang="en-CA" sz="3200" b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43D544-781D-4B93-BE02-CA6DAD2421C2}"/>
              </a:ext>
            </a:extLst>
          </p:cNvPr>
          <p:cNvSpPr txBox="1"/>
          <p:nvPr/>
        </p:nvSpPr>
        <p:spPr>
          <a:xfrm>
            <a:off x="1124516" y="5067301"/>
            <a:ext cx="2439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b="1">
                <a:solidFill>
                  <a:srgbClr val="005A55"/>
                </a:solidFill>
              </a:rPr>
              <a:t>What are some questions to consider?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0A3E653-0CD0-45F2-960D-AC0ED91891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963" y="4975572"/>
            <a:ext cx="824553" cy="83778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26E3D81-3331-4973-B4A6-C955D814F3E8}"/>
              </a:ext>
            </a:extLst>
          </p:cNvPr>
          <p:cNvSpPr txBox="1"/>
          <p:nvPr/>
        </p:nvSpPr>
        <p:spPr>
          <a:xfrm>
            <a:off x="299963" y="261939"/>
            <a:ext cx="18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>
                <a:solidFill>
                  <a:srgbClr val="EA7224"/>
                </a:solidFill>
              </a:rPr>
              <a:t>Service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04A2F4F-194E-4EA6-B386-D20CF7BC04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6456" y="0"/>
            <a:ext cx="1456537" cy="132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541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4" grpId="0"/>
      <p:bldP spid="15" grpId="0"/>
      <p:bldP spid="16" grpId="0"/>
      <p:bldP spid="19" grpId="0"/>
      <p:bldP spid="2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371FEC0-BB7E-4356-AFDE-12435C1037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7" name="Picture 3" descr="Table&#10;&#10;Description automatically generated">
            <a:extLst>
              <a:ext uri="{FF2B5EF4-FFF2-40B4-BE49-F238E27FC236}">
                <a16:creationId xmlns:a16="http://schemas.microsoft.com/office/drawing/2014/main" id="{D72ABF61-02DD-4B97-B5F7-789DF35243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606994" y="-23589"/>
            <a:ext cx="7930012" cy="5990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A pink piggy bank with a dollar bill on it&#10;&#10;Description automatically generated">
            <a:extLst>
              <a:ext uri="{FF2B5EF4-FFF2-40B4-BE49-F238E27FC236}">
                <a16:creationId xmlns:a16="http://schemas.microsoft.com/office/drawing/2014/main" id="{2D82CE82-3BDB-4191-A201-99BBDC781B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4495" y="212245"/>
            <a:ext cx="1800225" cy="14859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82495C0-CC7F-4E17-94FB-75F58C16B01D}"/>
              </a:ext>
            </a:extLst>
          </p:cNvPr>
          <p:cNvSpPr txBox="1"/>
          <p:nvPr/>
        </p:nvSpPr>
        <p:spPr>
          <a:xfrm>
            <a:off x="1979712" y="757535"/>
            <a:ext cx="22223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005A55"/>
                </a:solidFill>
                <a:latin typeface="Ink Free" panose="03080402000500000000" pitchFamily="66" charset="0"/>
              </a:rPr>
              <a:t>Money!</a:t>
            </a:r>
            <a:endParaRPr lang="en-CA" sz="5400">
              <a:solidFill>
                <a:srgbClr val="005A55"/>
              </a:solidFill>
              <a:latin typeface="Ink Free" panose="03080402000500000000" pitchFamily="66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400DA16-E970-4F9A-A7BE-F1F7F6BA44F3}"/>
              </a:ext>
            </a:extLst>
          </p:cNvPr>
          <p:cNvSpPr/>
          <p:nvPr/>
        </p:nvSpPr>
        <p:spPr>
          <a:xfrm>
            <a:off x="5868143" y="1791097"/>
            <a:ext cx="2524979" cy="4193674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3534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6E9C4A92-0185-4BD6-9195-558D82E54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533400"/>
            <a:ext cx="7923212" cy="685800"/>
          </a:xfrm>
        </p:spPr>
        <p:txBody>
          <a:bodyPr/>
          <a:lstStyle/>
          <a:p>
            <a:endParaRPr lang="en-US" altLang="en-US"/>
          </a:p>
        </p:txBody>
      </p:sp>
      <p:pic>
        <p:nvPicPr>
          <p:cNvPr id="3" name="Picture 3" descr="Table&#10;&#10;Description automatically generated">
            <a:extLst>
              <a:ext uri="{FF2B5EF4-FFF2-40B4-BE49-F238E27FC236}">
                <a16:creationId xmlns:a16="http://schemas.microsoft.com/office/drawing/2014/main" id="{F370B48E-7E96-443B-AB73-50B4E2729F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6994" y="-23589"/>
            <a:ext cx="7930012" cy="5990079"/>
          </a:xfrm>
        </p:spPr>
      </p:pic>
      <p:pic>
        <p:nvPicPr>
          <p:cNvPr id="4" name="Picture 4" descr="A pink piggy bank with a dollar bill on it&#10;&#10;Description automatically generated">
            <a:extLst>
              <a:ext uri="{FF2B5EF4-FFF2-40B4-BE49-F238E27FC236}">
                <a16:creationId xmlns:a16="http://schemas.microsoft.com/office/drawing/2014/main" id="{E761622C-8687-4EEB-A6F1-4891CB780B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4495" y="212245"/>
            <a:ext cx="1800225" cy="14859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619F56-AF71-46BA-894F-6B95C8F3DEC2}"/>
              </a:ext>
            </a:extLst>
          </p:cNvPr>
          <p:cNvSpPr txBox="1"/>
          <p:nvPr/>
        </p:nvSpPr>
        <p:spPr>
          <a:xfrm>
            <a:off x="1979712" y="757535"/>
            <a:ext cx="22223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005A55"/>
                </a:solidFill>
                <a:latin typeface="Ink Free" panose="03080402000500000000" pitchFamily="66" charset="0"/>
              </a:rPr>
              <a:t>Money!</a:t>
            </a:r>
            <a:endParaRPr lang="en-CA" sz="5400">
              <a:solidFill>
                <a:srgbClr val="005A55"/>
              </a:solidFill>
              <a:latin typeface="Ink Free" panose="03080402000500000000" pitchFamily="66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43203F-CDC2-439D-A04F-A5D1F2194519}"/>
              </a:ext>
            </a:extLst>
          </p:cNvPr>
          <p:cNvSpPr/>
          <p:nvPr/>
        </p:nvSpPr>
        <p:spPr>
          <a:xfrm>
            <a:off x="755576" y="1772816"/>
            <a:ext cx="5112568" cy="4193674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5F9EC-B896-4D8C-B05B-E27E1F4B6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Canadian Coins</a:t>
            </a:r>
            <a:endParaRPr lang="en-CA" dirty="0"/>
          </a:p>
        </p:txBody>
      </p:sp>
      <p:pic>
        <p:nvPicPr>
          <p:cNvPr id="5" name="Content Placeholder 4" descr="A close up of a coin&#10;&#10;Description automatically generated with medium confidence">
            <a:extLst>
              <a:ext uri="{FF2B5EF4-FFF2-40B4-BE49-F238E27FC236}">
                <a16:creationId xmlns:a16="http://schemas.microsoft.com/office/drawing/2014/main" id="{02CA57F1-561D-4ACA-9547-6292644F17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0586" y="2522271"/>
            <a:ext cx="2818371" cy="292765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A383FD-D7C7-4F73-A1F2-240F861B6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3154" y="2625013"/>
            <a:ext cx="2818371" cy="28811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A4301C-819F-4D9F-BF21-F2D3949A7D5F}"/>
              </a:ext>
            </a:extLst>
          </p:cNvPr>
          <p:cNvSpPr txBox="1"/>
          <p:nvPr/>
        </p:nvSpPr>
        <p:spPr>
          <a:xfrm>
            <a:off x="1095419" y="1408074"/>
            <a:ext cx="3143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EA7224"/>
                </a:solidFill>
              </a:rPr>
              <a:t>Loonie</a:t>
            </a:r>
            <a:endParaRPr lang="en-US" b="1" dirty="0">
              <a:solidFill>
                <a:srgbClr val="EA7224"/>
              </a:solidFill>
            </a:endParaRPr>
          </a:p>
          <a:p>
            <a:r>
              <a:rPr lang="en-US" b="1" dirty="0">
                <a:solidFill>
                  <a:srgbClr val="005954"/>
                </a:solidFill>
              </a:rPr>
              <a:t>One Dollar = $1.00</a:t>
            </a:r>
          </a:p>
          <a:p>
            <a:endParaRPr lang="en-CA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5AAFC5-7A0D-4539-A881-0FB602BF0C4A}"/>
              </a:ext>
            </a:extLst>
          </p:cNvPr>
          <p:cNvSpPr txBox="1"/>
          <p:nvPr/>
        </p:nvSpPr>
        <p:spPr>
          <a:xfrm>
            <a:off x="5483938" y="1408073"/>
            <a:ext cx="3143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EA7224"/>
                </a:solidFill>
              </a:rPr>
              <a:t>Toonie</a:t>
            </a:r>
            <a:endParaRPr lang="en-US" b="1" dirty="0">
              <a:solidFill>
                <a:srgbClr val="EA7224"/>
              </a:solidFill>
            </a:endParaRPr>
          </a:p>
          <a:p>
            <a:pPr algn="ctr"/>
            <a:r>
              <a:rPr lang="en-US" b="1" dirty="0">
                <a:solidFill>
                  <a:srgbClr val="005954"/>
                </a:solidFill>
              </a:rPr>
              <a:t>Two Dollars = $2.00</a:t>
            </a:r>
          </a:p>
          <a:p>
            <a:endParaRPr lang="en-CA" b="1" dirty="0"/>
          </a:p>
        </p:txBody>
      </p:sp>
    </p:spTree>
    <p:extLst>
      <p:ext uri="{BB962C8B-B14F-4D97-AF65-F5344CB8AC3E}">
        <p14:creationId xmlns:p14="http://schemas.microsoft.com/office/powerpoint/2010/main" val="18599853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1CD54ADD-C7F1-49C3-B954-10D03F2C16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4672" y="3596498"/>
            <a:ext cx="3974937" cy="1572904"/>
          </a:xfrm>
          <a:prstGeom prst="rect">
            <a:avLst/>
          </a:prstGeom>
        </p:spPr>
      </p:pic>
      <p:pic>
        <p:nvPicPr>
          <p:cNvPr id="6" name="Content Placeholder 5" descr="A picture containing object, coin&#10;&#10;Description automatically generated">
            <a:extLst>
              <a:ext uri="{FF2B5EF4-FFF2-40B4-BE49-F238E27FC236}">
                <a16:creationId xmlns:a16="http://schemas.microsoft.com/office/drawing/2014/main" id="{43F820A6-7E63-4F9C-A4F6-CF9D8FA75D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8313" y="1480570"/>
            <a:ext cx="1460421" cy="1492941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2ED3F39-21A4-4444-A162-D3DBFAA5C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533400"/>
            <a:ext cx="7923212" cy="685800"/>
          </a:xfrm>
        </p:spPr>
        <p:txBody>
          <a:bodyPr/>
          <a:lstStyle/>
          <a:p>
            <a:r>
              <a:rPr lang="en-US" altLang="en-US" dirty="0"/>
              <a:t>Canadian Coins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890B65-E1A3-44B0-9772-81832D78FCD7}"/>
              </a:ext>
            </a:extLst>
          </p:cNvPr>
          <p:cNvSpPr txBox="1"/>
          <p:nvPr/>
        </p:nvSpPr>
        <p:spPr>
          <a:xfrm>
            <a:off x="1916131" y="1616332"/>
            <a:ext cx="30257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EA7224"/>
                </a:solidFill>
              </a:rPr>
              <a:t>Quarter</a:t>
            </a:r>
          </a:p>
          <a:p>
            <a:pPr algn="ctr"/>
            <a:r>
              <a:rPr lang="en-US" b="1" dirty="0">
                <a:solidFill>
                  <a:srgbClr val="005954"/>
                </a:solidFill>
              </a:rPr>
              <a:t>25 Cents = $0.25</a:t>
            </a:r>
          </a:p>
        </p:txBody>
      </p:sp>
      <p:pic>
        <p:nvPicPr>
          <p:cNvPr id="10" name="Picture 9" descr="A silver coin with a seal on it&#10;&#10;Description automatically generated with low confidence">
            <a:extLst>
              <a:ext uri="{FF2B5EF4-FFF2-40B4-BE49-F238E27FC236}">
                <a16:creationId xmlns:a16="http://schemas.microsoft.com/office/drawing/2014/main" id="{E7DA772A-38E5-4F2D-9486-425D4E9CAA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8050" y="1480570"/>
            <a:ext cx="1251639" cy="12591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55C9566-7DA2-4F02-9289-CC59B709653A}"/>
              </a:ext>
            </a:extLst>
          </p:cNvPr>
          <p:cNvSpPr txBox="1"/>
          <p:nvPr/>
        </p:nvSpPr>
        <p:spPr>
          <a:xfrm>
            <a:off x="6118260" y="1644054"/>
            <a:ext cx="30257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EA7224"/>
                </a:solidFill>
              </a:rPr>
              <a:t>Nickel</a:t>
            </a:r>
          </a:p>
          <a:p>
            <a:pPr algn="ctr"/>
            <a:r>
              <a:rPr lang="en-US" b="1" dirty="0">
                <a:solidFill>
                  <a:srgbClr val="005954"/>
                </a:solidFill>
              </a:rPr>
              <a:t>5 Cents = $0.05</a:t>
            </a:r>
          </a:p>
        </p:txBody>
      </p:sp>
      <p:pic>
        <p:nvPicPr>
          <p:cNvPr id="13" name="Picture 12" descr="A picture containing object, coin&#10;&#10;Description automatically generated">
            <a:extLst>
              <a:ext uri="{FF2B5EF4-FFF2-40B4-BE49-F238E27FC236}">
                <a16:creationId xmlns:a16="http://schemas.microsoft.com/office/drawing/2014/main" id="{CDA38BA7-3950-4860-BF64-D458AE4D61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391" y="3391844"/>
            <a:ext cx="2001267" cy="203765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AA6BF7E-4027-4BBB-9B43-EFE1E85EFBF2}"/>
              </a:ext>
            </a:extLst>
          </p:cNvPr>
          <p:cNvSpPr txBox="1"/>
          <p:nvPr/>
        </p:nvSpPr>
        <p:spPr>
          <a:xfrm>
            <a:off x="2025641" y="3909446"/>
            <a:ext cx="30257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EA7224"/>
                </a:solidFill>
              </a:rPr>
              <a:t>Dime</a:t>
            </a:r>
          </a:p>
          <a:p>
            <a:pPr algn="ctr"/>
            <a:r>
              <a:rPr lang="en-US" b="1" dirty="0">
                <a:solidFill>
                  <a:srgbClr val="005954"/>
                </a:solidFill>
              </a:rPr>
              <a:t>10 Cents = $0.10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5ED352C-7B82-4346-A4EA-C1626B45F4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7899" y="3544677"/>
            <a:ext cx="1511939" cy="16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4270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D0CDE-E4E7-4495-91BE-B866C6BD8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Match the Coin</a:t>
            </a:r>
          </a:p>
        </p:txBody>
      </p:sp>
      <p:pic>
        <p:nvPicPr>
          <p:cNvPr id="12" name="Content Placeholder 11" descr="A close up of a coin&#10;&#10;Description automatically generated with medium confidence">
            <a:extLst>
              <a:ext uri="{FF2B5EF4-FFF2-40B4-BE49-F238E27FC236}">
                <a16:creationId xmlns:a16="http://schemas.microsoft.com/office/drawing/2014/main" id="{02B17C18-97A2-46CD-BA7F-582AB0AE2B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6619" y="1318508"/>
            <a:ext cx="2152483" cy="223594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F98612-7602-4F2D-90B2-98724F5725E1}"/>
              </a:ext>
            </a:extLst>
          </p:cNvPr>
          <p:cNvSpPr txBox="1"/>
          <p:nvPr/>
        </p:nvSpPr>
        <p:spPr>
          <a:xfrm>
            <a:off x="5877583" y="1432789"/>
            <a:ext cx="1489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err="1">
                <a:solidFill>
                  <a:srgbClr val="EA72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Toonie</a:t>
            </a:r>
            <a:endParaRPr lang="en-CA" sz="2800" b="1">
              <a:solidFill>
                <a:srgbClr val="EA72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B67AF6-6EC5-4AE9-A6C1-C089373DF5C0}"/>
              </a:ext>
            </a:extLst>
          </p:cNvPr>
          <p:cNvSpPr txBox="1"/>
          <p:nvPr/>
        </p:nvSpPr>
        <p:spPr>
          <a:xfrm>
            <a:off x="5938797" y="2312037"/>
            <a:ext cx="1489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err="1">
                <a:solidFill>
                  <a:srgbClr val="EA72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Loonie</a:t>
            </a:r>
            <a:endParaRPr lang="en-CA" sz="2800" b="1">
              <a:solidFill>
                <a:srgbClr val="EA72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837143-1C76-4201-94F2-5AD9E972CB26}"/>
              </a:ext>
            </a:extLst>
          </p:cNvPr>
          <p:cNvSpPr txBox="1"/>
          <p:nvPr/>
        </p:nvSpPr>
        <p:spPr>
          <a:xfrm>
            <a:off x="5938798" y="3226972"/>
            <a:ext cx="1583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EA72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Quarter</a:t>
            </a:r>
            <a:endParaRPr lang="en-CA" sz="2800" b="1">
              <a:solidFill>
                <a:srgbClr val="EA72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7BF136-3A50-463B-9284-366658607564}"/>
              </a:ext>
            </a:extLst>
          </p:cNvPr>
          <p:cNvSpPr txBox="1"/>
          <p:nvPr/>
        </p:nvSpPr>
        <p:spPr>
          <a:xfrm>
            <a:off x="6171497" y="4141907"/>
            <a:ext cx="11179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EA72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Dime</a:t>
            </a:r>
            <a:endParaRPr lang="en-CA" sz="2800" b="1">
              <a:solidFill>
                <a:srgbClr val="EA72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DE5F20-8F9A-4638-B51C-D71B73EA80F3}"/>
              </a:ext>
            </a:extLst>
          </p:cNvPr>
          <p:cNvSpPr txBox="1"/>
          <p:nvPr/>
        </p:nvSpPr>
        <p:spPr>
          <a:xfrm>
            <a:off x="6084168" y="5056842"/>
            <a:ext cx="1251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EA72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Nickel</a:t>
            </a:r>
            <a:endParaRPr lang="en-CA" sz="2800" b="1">
              <a:solidFill>
                <a:srgbClr val="EA72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A picture containing object, coin&#10;&#10;Description automatically generated">
            <a:extLst>
              <a:ext uri="{FF2B5EF4-FFF2-40B4-BE49-F238E27FC236}">
                <a16:creationId xmlns:a16="http://schemas.microsoft.com/office/drawing/2014/main" id="{62477861-B27B-4E4E-A64F-06FEB8E64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520" y="3750192"/>
            <a:ext cx="1979683" cy="2023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957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3 -1.48148E-6 L -0.27031 -0.06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64" y="-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81481E-6 L -0.29115 0.1909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66" y="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CBA2E-A41A-493F-895A-90C26FE47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Match the Coin</a:t>
            </a:r>
          </a:p>
        </p:txBody>
      </p:sp>
      <p:pic>
        <p:nvPicPr>
          <p:cNvPr id="12" name="Content Placeholder 11" descr="A picture containing object, coin&#10;&#10;Description automatically generated">
            <a:extLst>
              <a:ext uri="{FF2B5EF4-FFF2-40B4-BE49-F238E27FC236}">
                <a16:creationId xmlns:a16="http://schemas.microsoft.com/office/drawing/2014/main" id="{9A9D7169-41F8-4C26-B282-099EDB3F17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4948" y="1352568"/>
            <a:ext cx="2051233" cy="209690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4E6E55-6E8F-4B1D-9847-F0E2B209F46B}"/>
              </a:ext>
            </a:extLst>
          </p:cNvPr>
          <p:cNvSpPr txBox="1"/>
          <p:nvPr/>
        </p:nvSpPr>
        <p:spPr>
          <a:xfrm>
            <a:off x="5835898" y="1429125"/>
            <a:ext cx="1856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err="1">
                <a:solidFill>
                  <a:srgbClr val="EA72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Toonie</a:t>
            </a:r>
            <a:endParaRPr lang="en-CA" sz="2800" b="1">
              <a:solidFill>
                <a:srgbClr val="EA72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B9E586-9FA4-49E0-BDB3-710BA36745F0}"/>
              </a:ext>
            </a:extLst>
          </p:cNvPr>
          <p:cNvSpPr txBox="1"/>
          <p:nvPr/>
        </p:nvSpPr>
        <p:spPr>
          <a:xfrm>
            <a:off x="5897110" y="2344060"/>
            <a:ext cx="1856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err="1">
                <a:solidFill>
                  <a:srgbClr val="EA72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Loonie</a:t>
            </a:r>
            <a:endParaRPr lang="en-CA" sz="2800" b="1">
              <a:solidFill>
                <a:srgbClr val="EA72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EC657B-415D-4E87-8B10-0B17811B2687}"/>
              </a:ext>
            </a:extLst>
          </p:cNvPr>
          <p:cNvSpPr txBox="1"/>
          <p:nvPr/>
        </p:nvSpPr>
        <p:spPr>
          <a:xfrm>
            <a:off x="5813825" y="3258995"/>
            <a:ext cx="1973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EA72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Quarter</a:t>
            </a:r>
            <a:endParaRPr lang="en-CA" sz="2800" b="1">
              <a:solidFill>
                <a:srgbClr val="EA72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406078-FECC-4343-A806-A834A6C291A6}"/>
              </a:ext>
            </a:extLst>
          </p:cNvPr>
          <p:cNvSpPr txBox="1"/>
          <p:nvPr/>
        </p:nvSpPr>
        <p:spPr>
          <a:xfrm>
            <a:off x="6156176" y="4173930"/>
            <a:ext cx="1393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EA72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Dime</a:t>
            </a:r>
            <a:endParaRPr lang="en-CA" sz="2800" b="1">
              <a:solidFill>
                <a:srgbClr val="EA72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9A40E5-4CBB-4F6A-8973-7552F2DEECBC}"/>
              </a:ext>
            </a:extLst>
          </p:cNvPr>
          <p:cNvSpPr txBox="1"/>
          <p:nvPr/>
        </p:nvSpPr>
        <p:spPr>
          <a:xfrm>
            <a:off x="6082992" y="5088865"/>
            <a:ext cx="1559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EA72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Nickel</a:t>
            </a:r>
            <a:endParaRPr lang="en-CA" sz="2800" b="1">
              <a:solidFill>
                <a:srgbClr val="EA72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A silver coin with a seal on it&#10;&#10;Description automatically generated with low confidence">
            <a:extLst>
              <a:ext uri="{FF2B5EF4-FFF2-40B4-BE49-F238E27FC236}">
                <a16:creationId xmlns:a16="http://schemas.microsoft.com/office/drawing/2014/main" id="{D91B1224-BE06-4547-AB1B-7DF8571B97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656" y="3688497"/>
            <a:ext cx="2177509" cy="219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741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4.44444E-6 L -0.2908 -0.1601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49" y="-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L -0.32934 -0.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76" y="-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9EFDD-2A5E-49CC-BC52-B0594B739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Match the Coin</a:t>
            </a:r>
          </a:p>
        </p:txBody>
      </p:sp>
      <p:pic>
        <p:nvPicPr>
          <p:cNvPr id="16" name="Content Placeholder 15" descr="A picture containing object, coin&#10;&#10;Description automatically generated">
            <a:extLst>
              <a:ext uri="{FF2B5EF4-FFF2-40B4-BE49-F238E27FC236}">
                <a16:creationId xmlns:a16="http://schemas.microsoft.com/office/drawing/2014/main" id="{5CC776F8-1AC5-4BEB-BE30-07C9AD4ADD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1112" y="1855433"/>
            <a:ext cx="2506231" cy="2551799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722367-6AD7-42D2-A73E-9E08AB31266E}"/>
              </a:ext>
            </a:extLst>
          </p:cNvPr>
          <p:cNvSpPr txBox="1"/>
          <p:nvPr/>
        </p:nvSpPr>
        <p:spPr>
          <a:xfrm>
            <a:off x="3751337" y="1671344"/>
            <a:ext cx="1946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err="1">
                <a:solidFill>
                  <a:srgbClr val="EA72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Toonie</a:t>
            </a:r>
            <a:endParaRPr lang="en-CA" sz="2800" b="1">
              <a:solidFill>
                <a:srgbClr val="EA72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E21B58-81D3-4DAC-B42D-53A990C220AB}"/>
              </a:ext>
            </a:extLst>
          </p:cNvPr>
          <p:cNvSpPr txBox="1"/>
          <p:nvPr/>
        </p:nvSpPr>
        <p:spPr>
          <a:xfrm>
            <a:off x="4352405" y="3554537"/>
            <a:ext cx="1946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err="1">
                <a:solidFill>
                  <a:srgbClr val="EA72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Loonie</a:t>
            </a:r>
            <a:endParaRPr lang="en-CA" sz="2800" b="1">
              <a:solidFill>
                <a:srgbClr val="EA72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74E68C-7E31-438A-9F2A-2B2F4F461A0F}"/>
              </a:ext>
            </a:extLst>
          </p:cNvPr>
          <p:cNvSpPr txBox="1"/>
          <p:nvPr/>
        </p:nvSpPr>
        <p:spPr>
          <a:xfrm>
            <a:off x="4296208" y="2296482"/>
            <a:ext cx="20688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EA72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Quarter</a:t>
            </a:r>
            <a:endParaRPr lang="en-CA" sz="2800" b="1">
              <a:solidFill>
                <a:srgbClr val="EA72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C8E2DB-400D-4DB1-87AD-B9AA29C93FC1}"/>
              </a:ext>
            </a:extLst>
          </p:cNvPr>
          <p:cNvSpPr txBox="1"/>
          <p:nvPr/>
        </p:nvSpPr>
        <p:spPr>
          <a:xfrm>
            <a:off x="3779912" y="4154947"/>
            <a:ext cx="1460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EA72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Dime</a:t>
            </a:r>
            <a:endParaRPr lang="en-CA" sz="2800" b="1">
              <a:solidFill>
                <a:srgbClr val="EA72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6E8BED-2768-4A2B-926E-75038A2005D4}"/>
              </a:ext>
            </a:extLst>
          </p:cNvPr>
          <p:cNvSpPr txBox="1"/>
          <p:nvPr/>
        </p:nvSpPr>
        <p:spPr>
          <a:xfrm>
            <a:off x="3786279" y="2979789"/>
            <a:ext cx="1635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EA72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Nickel</a:t>
            </a:r>
            <a:endParaRPr lang="en-CA" sz="2800" b="1">
              <a:solidFill>
                <a:srgbClr val="EA72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3E3378-E5D4-4533-8F16-CFE0AFC111F4}"/>
              </a:ext>
            </a:extLst>
          </p:cNvPr>
          <p:cNvSpPr txBox="1"/>
          <p:nvPr/>
        </p:nvSpPr>
        <p:spPr>
          <a:xfrm>
            <a:off x="6036658" y="3503009"/>
            <a:ext cx="3415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5A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cents = $0.25</a:t>
            </a:r>
            <a:endParaRPr lang="en-CA" b="1">
              <a:solidFill>
                <a:srgbClr val="005A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6B8CF3-0344-4E94-87A5-89655DF71AF4}"/>
              </a:ext>
            </a:extLst>
          </p:cNvPr>
          <p:cNvSpPr txBox="1"/>
          <p:nvPr/>
        </p:nvSpPr>
        <p:spPr>
          <a:xfrm>
            <a:off x="6036658" y="4205106"/>
            <a:ext cx="3415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5A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cents = $0.10</a:t>
            </a:r>
            <a:endParaRPr lang="en-CA" b="1">
              <a:solidFill>
                <a:srgbClr val="005A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CFAA7C-F68C-4038-B064-C0030736FE48}"/>
              </a:ext>
            </a:extLst>
          </p:cNvPr>
          <p:cNvSpPr txBox="1"/>
          <p:nvPr/>
        </p:nvSpPr>
        <p:spPr>
          <a:xfrm>
            <a:off x="6156176" y="4959151"/>
            <a:ext cx="3415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5A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cents = $0.05</a:t>
            </a:r>
            <a:endParaRPr lang="en-CA" b="1">
              <a:solidFill>
                <a:srgbClr val="005A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18C4DD-5214-4FD8-AAC5-38B6F6C57851}"/>
              </a:ext>
            </a:extLst>
          </p:cNvPr>
          <p:cNvSpPr txBox="1"/>
          <p:nvPr/>
        </p:nvSpPr>
        <p:spPr>
          <a:xfrm>
            <a:off x="5796136" y="1902851"/>
            <a:ext cx="3415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5A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Dollars = $2.00</a:t>
            </a:r>
            <a:endParaRPr lang="en-CA" b="1">
              <a:solidFill>
                <a:srgbClr val="005A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E9F0F6-5DD3-4261-A9B4-BAE7A01794FC}"/>
              </a:ext>
            </a:extLst>
          </p:cNvPr>
          <p:cNvSpPr txBox="1"/>
          <p:nvPr/>
        </p:nvSpPr>
        <p:spPr>
          <a:xfrm>
            <a:off x="5911310" y="2734690"/>
            <a:ext cx="3415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5A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Dollar = $1.00</a:t>
            </a:r>
            <a:endParaRPr lang="en-CA" b="1">
              <a:solidFill>
                <a:srgbClr val="005A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916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L -0.2974 -0.125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78" y="-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7.40741E-7 L -0.60678 -0.0356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47" y="-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D36AF21ECD984DAE009D672589A92C" ma:contentTypeVersion="16" ma:contentTypeDescription="Create a new document." ma:contentTypeScope="" ma:versionID="2e60272f744566d631b97ccba38f4cb9">
  <xsd:schema xmlns:xsd="http://www.w3.org/2001/XMLSchema" xmlns:xs="http://www.w3.org/2001/XMLSchema" xmlns:p="http://schemas.microsoft.com/office/2006/metadata/properties" xmlns:ns2="30b57f21-544d-4ccf-a224-cf4bd29a42a3" xmlns:ns3="58f3cb47-7ddb-4c19-b7fa-7a0a8aba5842" targetNamespace="http://schemas.microsoft.com/office/2006/metadata/properties" ma:root="true" ma:fieldsID="7ed1a5f2217b9fbc1cc1d9e8e59b541e" ns2:_="" ns3:_="">
    <xsd:import namespace="30b57f21-544d-4ccf-a224-cf4bd29a42a3"/>
    <xsd:import namespace="58f3cb47-7ddb-4c19-b7fa-7a0a8aba584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b57f21-544d-4ccf-a224-cf4bd29a42a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e4ff290c-aeff-4dbd-ad2e-2ebfab9861e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f3cb47-7ddb-4c19-b7fa-7a0a8aba5842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3dbdabb-e35b-47aa-a42e-66e0c01efd38}" ma:internalName="TaxCatchAll" ma:showField="CatchAllData" ma:web="58f3cb47-7ddb-4c19-b7fa-7a0a8aba58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LongProperties xmlns="http://schemas.microsoft.com/office/2006/metadata/longProperties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8f3cb47-7ddb-4c19-b7fa-7a0a8aba5842" xsi:nil="true"/>
    <lcf76f155ced4ddcb4097134ff3c332f xmlns="30b57f21-544d-4ccf-a224-cf4bd29a42a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7502D61-844C-4D15-B8F6-E3D4B0EB043C}"/>
</file>

<file path=customXml/itemProps2.xml><?xml version="1.0" encoding="utf-8"?>
<ds:datastoreItem xmlns:ds="http://schemas.openxmlformats.org/officeDocument/2006/customXml" ds:itemID="{16C6590A-747E-4865-82DA-B15F42952E12}">
  <ds:schemaRefs>
    <ds:schemaRef ds:uri="http://schemas.microsoft.com/office/2006/metadata/longProperties"/>
  </ds:schemaRefs>
</ds:datastoreItem>
</file>

<file path=customXml/itemProps3.xml><?xml version="1.0" encoding="utf-8"?>
<ds:datastoreItem xmlns:ds="http://schemas.openxmlformats.org/officeDocument/2006/customXml" ds:itemID="{43A5EA38-37C1-4151-A73D-857D7B0043F7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FB1ABF76-BADC-4C69-B0E6-CD9F8E4572A9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985</Words>
  <Application>Microsoft Office PowerPoint</Application>
  <PresentationFormat>On-screen Show (4:3)</PresentationFormat>
  <Paragraphs>295</Paragraphs>
  <Slides>36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Arial</vt:lpstr>
      <vt:lpstr>Bauhaus 93</vt:lpstr>
      <vt:lpstr>Calibri</vt:lpstr>
      <vt:lpstr>Cambria Math</vt:lpstr>
      <vt:lpstr>Ink Free</vt:lpstr>
      <vt:lpstr>Open Sans</vt:lpstr>
      <vt:lpstr>Wingdings</vt:lpstr>
      <vt:lpstr>Blank Presentation</vt:lpstr>
      <vt:lpstr>Money In Words &amp; Numbers</vt:lpstr>
      <vt:lpstr>A Special Note For Teachers</vt:lpstr>
      <vt:lpstr>Agenda</vt:lpstr>
      <vt:lpstr>PowerPoint Presentation</vt:lpstr>
      <vt:lpstr>Canadian Coins</vt:lpstr>
      <vt:lpstr>Canadian Coins</vt:lpstr>
      <vt:lpstr>Match the Coin</vt:lpstr>
      <vt:lpstr>Match the Coin</vt:lpstr>
      <vt:lpstr>Match the Coin</vt:lpstr>
      <vt:lpstr>Match the Coin</vt:lpstr>
      <vt:lpstr>Match the Coin</vt:lpstr>
      <vt:lpstr>Canadian Bills</vt:lpstr>
      <vt:lpstr>Canadian Bills</vt:lpstr>
      <vt:lpstr>Canadian Bills</vt:lpstr>
      <vt:lpstr>Canadian Bills</vt:lpstr>
      <vt:lpstr>Which One Doesn’t Belong?</vt:lpstr>
      <vt:lpstr>Which One Doesn’t Belong?</vt:lpstr>
      <vt:lpstr>Which One Doesn’t Belong?</vt:lpstr>
      <vt:lpstr>Which One Doesn’t Belong?</vt:lpstr>
      <vt:lpstr>Which One Doesn’t Belong?</vt:lpstr>
      <vt:lpstr>Which One Doesn’t Belong?</vt:lpstr>
      <vt:lpstr>PowerPoint Presentation</vt:lpstr>
      <vt:lpstr>Virtual Trip to the Store</vt:lpstr>
      <vt:lpstr>PowerPoint Presentation</vt:lpstr>
      <vt:lpstr>PowerPoint Presentation</vt:lpstr>
      <vt:lpstr>PowerPoint Presentation</vt:lpstr>
      <vt:lpstr>PowerPoint Presentation</vt:lpstr>
      <vt:lpstr>Online Shopping</vt:lpstr>
      <vt:lpstr>How to Calculate Tax</vt:lpstr>
      <vt:lpstr>How To Calculate Tax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Frontier College Literacy. Learning for Life</dc:title>
  <dc:creator/>
  <cp:lastModifiedBy/>
  <cp:revision>28</cp:revision>
  <dcterms:created xsi:type="dcterms:W3CDTF">2011-06-06T13:23:04Z</dcterms:created>
  <dcterms:modified xsi:type="dcterms:W3CDTF">2021-12-06T20:05:27Z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isplay_urn:schemas-microsoft-com:office:office#Editor">
    <vt:lpwstr>Shannon Stevens</vt:lpwstr>
  </property>
  <property fmtid="{D5CDD505-2E9C-101B-9397-08002B2CF9AE}" pid="3" name="Order">
    <vt:r8>935800</vt:r8>
  </property>
  <property fmtid="{D5CDD505-2E9C-101B-9397-08002B2CF9AE}" pid="4" name="display_urn:schemas-microsoft-com:office:office#Author">
    <vt:lpwstr>Shannon Stevens</vt:lpwstr>
  </property>
  <property fmtid="{D5CDD505-2E9C-101B-9397-08002B2CF9AE}" pid="5" name="ContentTypeId">
    <vt:lpwstr>0x0101006F7E63EF2496EC4A8317235C224509C7</vt:lpwstr>
  </property>
  <property fmtid="{D5CDD505-2E9C-101B-9397-08002B2CF9AE}" pid="6" name="xd_Signature">
    <vt:bool>false</vt:bool>
  </property>
  <property fmtid="{D5CDD505-2E9C-101B-9397-08002B2CF9AE}" pid="7" name="xd_ProgID">
    <vt:lpwstr/>
  </property>
  <property fmtid="{D5CDD505-2E9C-101B-9397-08002B2CF9AE}" pid="8" name="_ExtendedDescription">
    <vt:lpwstr/>
  </property>
  <property fmtid="{D5CDD505-2E9C-101B-9397-08002B2CF9AE}" pid="9" name="TemplateUrl">
    <vt:lpwstr/>
  </property>
  <property fmtid="{D5CDD505-2E9C-101B-9397-08002B2CF9AE}" pid="10" name="ComplianceAssetId">
    <vt:lpwstr/>
  </property>
</Properties>
</file>