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648" r:id="rId5"/>
    <p:sldMasterId id="2147483892" r:id="rId6"/>
  </p:sldMasterIdLst>
  <p:notesMasterIdLst>
    <p:notesMasterId r:id="rId34"/>
  </p:notesMasterIdLst>
  <p:handoutMasterIdLst>
    <p:handoutMasterId r:id="rId35"/>
  </p:handoutMasterIdLst>
  <p:sldIdLst>
    <p:sldId id="293" r:id="rId7"/>
    <p:sldId id="294" r:id="rId8"/>
    <p:sldId id="295" r:id="rId9"/>
    <p:sldId id="296" r:id="rId10"/>
    <p:sldId id="298" r:id="rId11"/>
    <p:sldId id="297" r:id="rId12"/>
    <p:sldId id="299" r:id="rId13"/>
    <p:sldId id="300" r:id="rId14"/>
    <p:sldId id="302" r:id="rId15"/>
    <p:sldId id="303" r:id="rId16"/>
    <p:sldId id="304" r:id="rId17"/>
    <p:sldId id="305" r:id="rId18"/>
    <p:sldId id="306" r:id="rId19"/>
    <p:sldId id="308" r:id="rId20"/>
    <p:sldId id="309" r:id="rId21"/>
    <p:sldId id="310" r:id="rId22"/>
    <p:sldId id="311" r:id="rId23"/>
    <p:sldId id="312" r:id="rId24"/>
    <p:sldId id="313" r:id="rId25"/>
    <p:sldId id="314" r:id="rId26"/>
    <p:sldId id="315" r:id="rId27"/>
    <p:sldId id="316" r:id="rId28"/>
    <p:sldId id="317" r:id="rId29"/>
    <p:sldId id="318" r:id="rId30"/>
    <p:sldId id="320" r:id="rId31"/>
    <p:sldId id="321" r:id="rId32"/>
    <p:sldId id="261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modifyVerifier cryptProviderType="rsaAES" cryptAlgorithmClass="hash" cryptAlgorithmType="typeAny" cryptAlgorithmSid="14" spinCount="100000" saltData="K2bPyrJ+Ql3c+DKcJjwIfg==" hashData="G75+56Sv4rpaJajmv6VdSV/SEOZAm6rs7aZQOWHFZ3L5r46UOdXEqXsccpk7JsHRHXDQ2z+P+tGjIrZglaVV8Q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954"/>
    <a:srgbClr val="FDCE3A"/>
    <a:srgbClr val="98BF1E"/>
    <a:srgbClr val="477E27"/>
    <a:srgbClr val="5C4A89"/>
    <a:srgbClr val="003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A7A12F-5F47-41EC-8EFD-D85D6C4AF695}" v="26" dt="2022-11-04T16:01:21.5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9414F85-49FD-4247-ACE8-E049A0C5F2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3309B3-691A-4C3F-A1FC-7C75CAC17DA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55B08C4-2137-426E-89AF-990054B89F97}" type="datetimeFigureOut">
              <a:rPr lang="en-US"/>
              <a:pPr>
                <a:defRPr/>
              </a:pPr>
              <a:t>3/21/2023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967E08-AB9C-4946-B463-C7C15C454B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633C49-D3B6-41CD-ACA7-2751554E60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7D754E0-4609-40BC-8D04-2D92DEB0D3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8E607ACF-F20A-45E6-BE88-04859A2C48C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6A5922B9-0351-4B2E-918D-F938727B459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1B7A27C5-B96E-44C1-A972-E8719DE099C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608B9D4D-63B1-4786-A249-2039B040E26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54D96DC8-2FB0-467E-85B0-22D66BE9F21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15060F9C-4BA0-4F7E-B9DC-7FE1BBBF87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F3BDF90-9B25-453B-83E0-7C6DEAB5F88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Google Shape;68;g123de75d5cf_1_0:notes">
            <a:extLst>
              <a:ext uri="{FF2B5EF4-FFF2-40B4-BE49-F238E27FC236}">
                <a16:creationId xmlns:a16="http://schemas.microsoft.com/office/drawing/2014/main" id="{0835CBF7-5E7F-BD0B-7302-811CA1D0065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9218" name="Google Shape;69;g123de75d5cf_1_0:notes">
            <a:extLst>
              <a:ext uri="{FF2B5EF4-FFF2-40B4-BE49-F238E27FC236}">
                <a16:creationId xmlns:a16="http://schemas.microsoft.com/office/drawing/2014/main" id="{C55900A1-4E4F-59CE-F17D-0E9E384C9CD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219" name="Google Shape;70;g123de75d5cf_1_0:notes">
            <a:extLst>
              <a:ext uri="{FF2B5EF4-FFF2-40B4-BE49-F238E27FC236}">
                <a16:creationId xmlns:a16="http://schemas.microsoft.com/office/drawing/2014/main" id="{1B045251-86F1-F0F7-BDC6-6898FABFA3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940FCD35-C85C-3A4F-9419-AFE4A9A31073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BDF90-9B25-453B-83E0-7C6DEAB5F885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73496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BDF90-9B25-453B-83E0-7C6DEAB5F885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20475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BDF90-9B25-453B-83E0-7C6DEAB5F885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86068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BDF90-9B25-453B-83E0-7C6DEAB5F885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79780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BDF90-9B25-453B-83E0-7C6DEAB5F885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69818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BDF90-9B25-453B-83E0-7C6DEAB5F885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17695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BDF90-9B25-453B-83E0-7C6DEAB5F885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2222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BDF90-9B25-453B-83E0-7C6DEAB5F885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130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BDF90-9B25-453B-83E0-7C6DEAB5F885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0400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BDF90-9B25-453B-83E0-7C6DEAB5F885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0470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BDF90-9B25-453B-83E0-7C6DEAB5F885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1960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BDF90-9B25-453B-83E0-7C6DEAB5F885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964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BDF90-9B25-453B-83E0-7C6DEAB5F885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43085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BDF90-9B25-453B-83E0-7C6DEAB5F885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8421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BDF90-9B25-453B-83E0-7C6DEAB5F885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4884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503E4B8F-E39D-415C-9FD1-48324CFEA9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0" y="-33338"/>
            <a:ext cx="9232900" cy="692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47997122-2720-4A39-86CE-E05558E9E1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60350"/>
            <a:ext cx="3259137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1988841"/>
            <a:ext cx="8424936" cy="1080119"/>
          </a:xfrm>
        </p:spPr>
        <p:txBody>
          <a:bodyPr/>
          <a:lstStyle>
            <a:lvl1pPr algn="ctr">
              <a:lnSpc>
                <a:spcPct val="85000"/>
              </a:lnSpc>
              <a:defRPr sz="4800">
                <a:solidFill>
                  <a:srgbClr val="003E38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3068960"/>
            <a:ext cx="8424936" cy="4572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rgbClr val="477E27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60018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251406" y="365129"/>
            <a:ext cx="8638967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251406" y="1825625"/>
            <a:ext cx="8638967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342884" lvl="0" indent="-30478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marL="685766" lvl="1" indent="-28573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2pPr>
            <a:lvl3pPr marL="1028649" lvl="2" indent="-266687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3pPr>
            <a:lvl4pPr marL="1371532" lvl="3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marL="1714415" lvl="4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marL="2057297" lvl="5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180" lvl="6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064" lvl="7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5946" lvl="8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Google Shape;13;p2">
            <a:extLst>
              <a:ext uri="{FF2B5EF4-FFF2-40B4-BE49-F238E27FC236}">
                <a16:creationId xmlns:a16="http://schemas.microsoft.com/office/drawing/2014/main" id="{6C99DF3A-4F53-FFA9-BE93-EAC502B58377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Google Shape;14;p2">
            <a:extLst>
              <a:ext uri="{FF2B5EF4-FFF2-40B4-BE49-F238E27FC236}">
                <a16:creationId xmlns:a16="http://schemas.microsoft.com/office/drawing/2014/main" id="{47B1C58C-862F-15AD-A271-4B3EB25C0E83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Google Shape;15;p2">
            <a:extLst>
              <a:ext uri="{FF2B5EF4-FFF2-40B4-BE49-F238E27FC236}">
                <a16:creationId xmlns:a16="http://schemas.microsoft.com/office/drawing/2014/main" id="{DC375EF9-C07F-91AF-D3B1-144A0535DF83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13DFA-96B8-4B46-BF7D-A03F389B0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00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8;p3">
            <a:extLst>
              <a:ext uri="{FF2B5EF4-FFF2-40B4-BE49-F238E27FC236}">
                <a16:creationId xmlns:a16="http://schemas.microsoft.com/office/drawing/2014/main" id="{0ADB823D-2BA8-AB98-9D60-5DBC0B55264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2" r="1755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21;p3">
            <a:extLst>
              <a:ext uri="{FF2B5EF4-FFF2-40B4-BE49-F238E27FC236}">
                <a16:creationId xmlns:a16="http://schemas.microsoft.com/office/drawing/2014/main" id="{09D53A39-EB8F-CEC2-9137-DB01BE3BD89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5611813"/>
            <a:ext cx="26003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Google Shape;19;p3"/>
          <p:cNvSpPr txBox="1">
            <a:spLocks noGrp="1"/>
          </p:cNvSpPr>
          <p:nvPr>
            <p:ph type="ctrTitle"/>
          </p:nvPr>
        </p:nvSpPr>
        <p:spPr>
          <a:xfrm>
            <a:off x="251405" y="1122363"/>
            <a:ext cx="8593914" cy="23876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4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251405" y="3724349"/>
            <a:ext cx="8593914" cy="153345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1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54E697-6D80-4421-D827-44CBDDCECA2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5933440" y="5999219"/>
            <a:ext cx="2911879" cy="32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696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– singl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91FC0B54-ED9A-4E13-8A46-BBB9F19D66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5663"/>
            <a:ext cx="91868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FFEC84E0-E8A2-4A7C-9084-B475B6EAE9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103938"/>
            <a:ext cx="14351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7970A8-5592-4F1E-9924-BDE11EB0ED9A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604125" y="6256338"/>
            <a:ext cx="10064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79BD86C0-2772-4189-86E9-098651FA57A6}" type="slidenum">
              <a:rPr lang="en-US" altLang="en-US" sz="1400">
                <a:solidFill>
                  <a:schemeClr val="bg1"/>
                </a:solidFill>
              </a:rPr>
              <a:pPr algn="r"/>
              <a:t>‹#›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33400"/>
            <a:ext cx="7923981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7923981" cy="41764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42A868-16CD-4CF7-B8ED-85A4CFD725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451725" y="6103938"/>
            <a:ext cx="1006475" cy="349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0799EC-A505-4BE5-8DFA-14BA55F042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0318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- doubl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7C06ACB7-5103-4CE3-A320-1ECD112E9B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5663"/>
            <a:ext cx="91868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EE0088AB-2F15-49EA-91AE-98AF43308D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103938"/>
            <a:ext cx="14351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11CCA2-AA7E-4B68-8941-5D40FBD449F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604125" y="6256338"/>
            <a:ext cx="10064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DD1EA6E0-76D8-414F-8690-39B83060E0D6}" type="slidenum">
              <a:rPr lang="en-US" altLang="en-US" sz="1400">
                <a:solidFill>
                  <a:schemeClr val="bg1"/>
                </a:solidFill>
              </a:rPr>
              <a:pPr algn="r"/>
              <a:t>‹#›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33400"/>
            <a:ext cx="7923981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3816423" cy="41764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499992" y="1412776"/>
            <a:ext cx="3888432" cy="41764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8458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double column w/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2E8E6791-D5FC-4B2B-B748-38B3BF267F9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5663"/>
            <a:ext cx="91868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59F5D9F7-8903-4DA0-A733-26C7BFBFCE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103938"/>
            <a:ext cx="14351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2036A0B-4DDD-43E2-9B5A-B29E2ECCE000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604125" y="6256338"/>
            <a:ext cx="10064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DDF2AA1A-C8EC-4D2B-A9A5-7A786BEBA968}" type="slidenum">
              <a:rPr lang="en-US" altLang="en-US" sz="1400">
                <a:solidFill>
                  <a:schemeClr val="bg1"/>
                </a:solidFill>
              </a:rPr>
              <a:pPr algn="r"/>
              <a:t>‹#›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33400"/>
            <a:ext cx="7923981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3816423" cy="414982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499993" y="1413680"/>
            <a:ext cx="3888358" cy="417590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446114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19DF36F9-56FB-4643-8EAD-98A57CF2032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5663"/>
            <a:ext cx="91868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77FE9CFE-02B6-43C1-956B-6355F1C18D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103938"/>
            <a:ext cx="14351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729FAB0-E70E-4FFA-A2A9-BBD8D724BD68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604125" y="6256338"/>
            <a:ext cx="10064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1ED6DB6B-13E3-4C07-85CE-B296F542255B}" type="slidenum">
              <a:rPr lang="en-US" altLang="en-US" sz="1400">
                <a:solidFill>
                  <a:schemeClr val="bg1"/>
                </a:solidFill>
              </a:rPr>
              <a:pPr algn="r"/>
              <a:t>‹#›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33400"/>
            <a:ext cx="7923981" cy="685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67544" y="1484784"/>
            <a:ext cx="7920807" cy="403244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622341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89ECDE7D-AA42-49C7-B705-46C403598D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5663"/>
            <a:ext cx="91868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E1A9595E-D42C-41E1-93C7-51ECB35AD8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103938"/>
            <a:ext cx="14351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8DF1A14-F7D4-49B8-B169-41463095C9A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604125" y="6256338"/>
            <a:ext cx="10064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112117CC-225F-43E4-858F-38FF4E50F699}" type="slidenum">
              <a:rPr lang="en-US" altLang="en-US" sz="1400">
                <a:solidFill>
                  <a:schemeClr val="bg1"/>
                </a:solidFill>
              </a:rPr>
              <a:pPr algn="r"/>
              <a:t>‹#›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33400"/>
            <a:ext cx="7923981" cy="685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67544" y="1484785"/>
            <a:ext cx="7920807" cy="3384376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68313" y="5084763"/>
            <a:ext cx="7920037" cy="288453"/>
          </a:xfrm>
        </p:spPr>
        <p:txBody>
          <a:bodyPr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324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doub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E3E935-9219-43BD-B1C0-C994441A72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5663"/>
            <a:ext cx="91868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4FA3E0-56BB-4937-B7CF-80E6F25D3C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103938"/>
            <a:ext cx="14351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77BEA60-25F7-4235-8519-8171C889DE8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604125" y="6256338"/>
            <a:ext cx="10064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C4C9E0CC-6315-494F-A250-AE318807BD41}" type="slidenum">
              <a:rPr lang="en-US" altLang="en-US" sz="1400">
                <a:solidFill>
                  <a:schemeClr val="bg1"/>
                </a:solidFill>
              </a:rPr>
              <a:pPr algn="r"/>
              <a:t>‹#›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33400"/>
            <a:ext cx="7923981" cy="685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67545" y="1484784"/>
            <a:ext cx="3888432" cy="403244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499992" y="1484784"/>
            <a:ext cx="3888432" cy="403244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D41E4F5-F8D4-48A7-9FEA-B815523A799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7451725" y="6103938"/>
            <a:ext cx="1006475" cy="349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DD0207-A730-4C47-B9BB-528A1D0B57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7308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double pic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>
            <a:extLst>
              <a:ext uri="{FF2B5EF4-FFF2-40B4-BE49-F238E27FC236}">
                <a16:creationId xmlns:a16="http://schemas.microsoft.com/office/drawing/2014/main" id="{47BDD8E6-94B4-4324-B352-A493B32A3C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5663"/>
            <a:ext cx="91868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3B8B2888-6F86-4D23-A78B-4E993287D0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103938"/>
            <a:ext cx="14351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90AE22C-54BA-47F2-B87A-AE69A3357E8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604125" y="6256338"/>
            <a:ext cx="10064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C2424D7C-5C6A-40CD-A93D-FCFE8953F2BA}" type="slidenum">
              <a:rPr lang="en-US" altLang="en-US" sz="1400">
                <a:solidFill>
                  <a:schemeClr val="bg1"/>
                </a:solidFill>
              </a:rPr>
              <a:pPr algn="r"/>
              <a:t>‹#›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33400"/>
            <a:ext cx="7923981" cy="685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67545" y="1484784"/>
            <a:ext cx="3888432" cy="367240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499992" y="1484784"/>
            <a:ext cx="3888432" cy="367240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68313" y="5229200"/>
            <a:ext cx="3887663" cy="360040"/>
          </a:xfrm>
        </p:spPr>
        <p:txBody>
          <a:bodyPr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499992" y="5229200"/>
            <a:ext cx="3887663" cy="360040"/>
          </a:xfrm>
        </p:spPr>
        <p:txBody>
          <a:bodyPr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4651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A024B81F-5BB8-4B8E-883D-34BAAFF436D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5663"/>
            <a:ext cx="91868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83A2507E-B04E-4B2C-A4D4-E987A1A868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103938"/>
            <a:ext cx="14351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AE26494-C4D9-4E43-9B35-E3B9ECA58EC5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604125" y="6256338"/>
            <a:ext cx="10064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55C493DD-CECC-4356-B072-73C4182D6195}" type="slidenum">
              <a:rPr lang="en-US" altLang="en-US" sz="1400">
                <a:solidFill>
                  <a:schemeClr val="bg1"/>
                </a:solidFill>
              </a:rPr>
              <a:pPr algn="r"/>
              <a:t>‹#›</a:t>
            </a:fld>
            <a:endParaRPr lang="en-US" alt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102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5885732-474B-4DDD-B953-CA5FDDFE3D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533400"/>
            <a:ext cx="77073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18FB72D-B1B0-4943-8AB9-D1F22E9C53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295400"/>
            <a:ext cx="7707312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605F9EB-1644-46EB-86D6-DEC607BB9EB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4FF5126-6DDE-4404-9A2D-065253B180A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7752113-A41C-4BA0-8B97-22C7491C40A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A57548E-CA4B-4924-BBB6-DB64FB4B217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</p:sldLayoutIdLs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477E27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477E27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477E27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477E27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477E27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477E27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477E27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477E27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477E27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•"/>
        <a:defRPr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–"/>
        <a:defRPr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•"/>
        <a:defRPr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–"/>
        <a:defRPr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»"/>
        <a:defRPr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oogle Shape;10;p2">
            <a:extLst>
              <a:ext uri="{FF2B5EF4-FFF2-40B4-BE49-F238E27FC236}">
                <a16:creationId xmlns:a16="http://schemas.microsoft.com/office/drawing/2014/main" id="{05050A78-BCC0-962B-9F54-BC5A7503ACF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25"/>
            <a:ext cx="9144000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Google Shape;11;p2">
            <a:extLst>
              <a:ext uri="{FF2B5EF4-FFF2-40B4-BE49-F238E27FC236}">
                <a16:creationId xmlns:a16="http://schemas.microsoft.com/office/drawing/2014/main" id="{6EFB601F-E4D3-4F95-67AA-C1DDE5009E1E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50825" y="365125"/>
            <a:ext cx="863917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8" name="Google Shape;12;p2">
            <a:extLst>
              <a:ext uri="{FF2B5EF4-FFF2-40B4-BE49-F238E27FC236}">
                <a16:creationId xmlns:a16="http://schemas.microsoft.com/office/drawing/2014/main" id="{5BE0B752-3506-0846-0CD5-07806A66CA3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250825" y="1825625"/>
            <a:ext cx="863917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3" name="Google Shape;13;p2">
            <a:extLst>
              <a:ext uri="{FF2B5EF4-FFF2-40B4-BE49-F238E27FC236}">
                <a16:creationId xmlns:a16="http://schemas.microsoft.com/office/drawing/2014/main" id="{8AD8C511-E917-E5C9-AB84-8257300C47FD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3927475" y="6356350"/>
            <a:ext cx="12858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50" b="0" i="0" u="none" strike="noStrike" kern="0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4" name="Google Shape;14;p2">
            <a:extLst>
              <a:ext uri="{FF2B5EF4-FFF2-40B4-BE49-F238E27FC236}">
                <a16:creationId xmlns:a16="http://schemas.microsoft.com/office/drawing/2014/main" id="{48B2B30E-2E04-0A9C-948B-20BCC3DF94D1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6286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50" b="0" i="0" u="none" strike="noStrike" kern="0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5" name="Google Shape;15;p2">
            <a:extLst>
              <a:ext uri="{FF2B5EF4-FFF2-40B4-BE49-F238E27FC236}">
                <a16:creationId xmlns:a16="http://schemas.microsoft.com/office/drawing/2014/main" id="{DEDCBDAF-3D0C-0D23-44F1-8EB95B542AF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432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750" b="0" i="0" u="none" strike="noStrike" kern="0" cap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fld id="{A285CD37-B78A-0540-8384-2A7FB6DF0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Google Shape;16;p2">
            <a:extLst>
              <a:ext uri="{FF2B5EF4-FFF2-40B4-BE49-F238E27FC236}">
                <a16:creationId xmlns:a16="http://schemas.microsoft.com/office/drawing/2014/main" id="{C0A6DCD9-8F9B-FA96-BBB0-04657622B51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397625"/>
            <a:ext cx="339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5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lculator.net/loan-calculator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lculator.net/auto-loan-calculator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OP5wiu7mRU" TargetMode="Externa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lculatorsoup.com/calculators/financial/simple-interest-plus-principal-calculator.ph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Google Shape;72;g123de75d5cf_1_0">
            <a:extLst>
              <a:ext uri="{FF2B5EF4-FFF2-40B4-BE49-F238E27FC236}">
                <a16:creationId xmlns:a16="http://schemas.microsoft.com/office/drawing/2014/main" id="{15200245-58C1-E057-7F9B-29621FC573C6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>
          <a:xfrm>
            <a:off x="250825" y="1698625"/>
            <a:ext cx="8594725" cy="1790700"/>
          </a:xfrm>
        </p:spPr>
        <p:txBody>
          <a:bodyPr lIns="68569" tIns="34275" rIns="68569" bIns="34275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How Much Does It </a:t>
            </a:r>
            <a:r>
              <a:rPr lang="en-US" altLang="en-US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Really </a:t>
            </a:r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Cost?</a:t>
            </a:r>
          </a:p>
        </p:txBody>
      </p:sp>
      <p:sp>
        <p:nvSpPr>
          <p:cNvPr id="8194" name="Google Shape;73;g123de75d5cf_1_0">
            <a:extLst>
              <a:ext uri="{FF2B5EF4-FFF2-40B4-BE49-F238E27FC236}">
                <a16:creationId xmlns:a16="http://schemas.microsoft.com/office/drawing/2014/main" id="{9CC9F96B-0ACC-91DC-98A9-B36E9BA7D5BF}"/>
              </a:ext>
            </a:extLst>
          </p:cNvPr>
          <p:cNvSpPr txBox="1">
            <a:spLocks noGrp="1" noChangeArrowheads="1"/>
          </p:cNvSpPr>
          <p:nvPr>
            <p:ph type="subTitle" idx="1"/>
          </p:nvPr>
        </p:nvSpPr>
        <p:spPr>
          <a:xfrm>
            <a:off x="250825" y="3651250"/>
            <a:ext cx="8594725" cy="1149350"/>
          </a:xfrm>
        </p:spPr>
        <p:txBody>
          <a:bodyPr lIns="68569" tIns="34275" rIns="68569" bIns="34275"/>
          <a:lstStyle/>
          <a:p>
            <a:pPr eaLnBrk="1" hangingPunct="1">
              <a:spcAft>
                <a:spcPct val="0"/>
              </a:spcAft>
              <a:buClr>
                <a:srgbClr val="FFFFFF"/>
              </a:buClr>
            </a:pPr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Grade 9+</a:t>
            </a:r>
          </a:p>
        </p:txBody>
      </p:sp>
    </p:spTree>
    <p:extLst>
      <p:ext uri="{BB962C8B-B14F-4D97-AF65-F5344CB8AC3E}">
        <p14:creationId xmlns:p14="http://schemas.microsoft.com/office/powerpoint/2010/main" val="3044660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Part A: Simple Interest Rate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952089"/>
            <a:ext cx="8638967" cy="4267957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ts val="2400"/>
              </a:lnSpc>
              <a:buNone/>
            </a:pPr>
            <a:r>
              <a:rPr lang="en-US" altLang="en-US" sz="2000" b="1" dirty="0">
                <a:solidFill>
                  <a:srgbClr val="005954"/>
                </a:solidFill>
              </a:rPr>
              <a:t>Enter these values to get started:</a:t>
            </a:r>
            <a:br>
              <a:rPr lang="en-US" altLang="en-US" sz="2000" dirty="0"/>
            </a:br>
            <a:endParaRPr lang="en-US" altLang="en-US" sz="2000" dirty="0"/>
          </a:p>
          <a:p>
            <a:pPr eaLnBrk="1" hangingPunct="1">
              <a:lnSpc>
                <a:spcPts val="2400"/>
              </a:lnSpc>
              <a:buFont typeface="+mj-lt"/>
              <a:buAutoNum type="arabicPeriod"/>
            </a:pPr>
            <a:r>
              <a:rPr lang="en-US" altLang="en-US" sz="2000" dirty="0"/>
              <a:t>Solve For: Select “Total P+I (A)”.</a:t>
            </a:r>
          </a:p>
          <a:p>
            <a:pPr eaLnBrk="1" hangingPunct="1">
              <a:lnSpc>
                <a:spcPts val="2400"/>
              </a:lnSpc>
              <a:buFont typeface="+mj-lt"/>
              <a:buAutoNum type="arabicPeriod"/>
            </a:pPr>
            <a:r>
              <a:rPr lang="en-US" altLang="en-US" sz="2000" dirty="0"/>
              <a:t>Principal: Enter the price of your item.</a:t>
            </a:r>
          </a:p>
          <a:p>
            <a:pPr eaLnBrk="1" hangingPunct="1">
              <a:lnSpc>
                <a:spcPts val="2400"/>
              </a:lnSpc>
              <a:buFont typeface="+mj-lt"/>
              <a:buAutoNum type="arabicPeriod"/>
            </a:pPr>
            <a:r>
              <a:rPr lang="en-US" altLang="en-US" sz="2000" dirty="0"/>
              <a:t>Rate: Choose an interest rate.</a:t>
            </a:r>
          </a:p>
          <a:p>
            <a:pPr eaLnBrk="1" hangingPunct="1">
              <a:lnSpc>
                <a:spcPts val="2400"/>
              </a:lnSpc>
              <a:buFont typeface="+mj-lt"/>
              <a:buAutoNum type="arabicPeriod"/>
            </a:pPr>
            <a:r>
              <a:rPr lang="en-US" altLang="en-US" sz="2000" dirty="0"/>
              <a:t>Time: Choose the number of years or months.</a:t>
            </a:r>
          </a:p>
          <a:p>
            <a:pPr marL="0" indent="0" eaLnBrk="1" hangingPunct="1">
              <a:lnSpc>
                <a:spcPts val="2400"/>
              </a:lnSpc>
              <a:buNone/>
            </a:pPr>
            <a:endParaRPr lang="en-US" altLang="en-US" sz="2000" dirty="0"/>
          </a:p>
          <a:p>
            <a:pPr marL="0" indent="0" eaLnBrk="1" hangingPunct="1">
              <a:lnSpc>
                <a:spcPts val="2400"/>
              </a:lnSpc>
              <a:buNone/>
            </a:pPr>
            <a:r>
              <a:rPr lang="en-US" altLang="en-US" sz="2000" b="1" dirty="0">
                <a:solidFill>
                  <a:srgbClr val="005954"/>
                </a:solidFill>
              </a:rPr>
              <a:t>Write down these values in Part A of your worksheet. This is your default setting.</a:t>
            </a:r>
          </a:p>
          <a:p>
            <a:pPr marL="0" indent="0" eaLnBrk="1" hangingPunct="1">
              <a:lnSpc>
                <a:spcPts val="2400"/>
              </a:lnSpc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090551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Part A: Simple Interest Rate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952089"/>
            <a:ext cx="8638967" cy="4267957"/>
          </a:xfrm>
        </p:spPr>
        <p:txBody>
          <a:bodyPr>
            <a:normAutofit fontScale="40000" lnSpcReduction="20000"/>
          </a:bodyPr>
          <a:lstStyle/>
          <a:p>
            <a:pPr marL="0" indent="0" eaLnBrk="1" hangingPunct="1">
              <a:lnSpc>
                <a:spcPts val="2400"/>
              </a:lnSpc>
              <a:buNone/>
            </a:pPr>
            <a:r>
              <a:rPr lang="en-US" altLang="en-US" sz="5000" b="1" dirty="0">
                <a:solidFill>
                  <a:srgbClr val="005954"/>
                </a:solidFill>
              </a:rPr>
              <a:t>Let’s see how the interest rate affects your loan. </a:t>
            </a:r>
            <a:r>
              <a:rPr lang="en-US" altLang="en-US" sz="5000" dirty="0">
                <a:solidFill>
                  <a:srgbClr val="005954"/>
                </a:solidFill>
              </a:rPr>
              <a:t>(In the next 2 slides, we will change one variable at a time.)</a:t>
            </a:r>
            <a:br>
              <a:rPr lang="en-US" altLang="en-US" sz="5000" dirty="0"/>
            </a:br>
            <a:endParaRPr lang="en-US" altLang="en-US" sz="5000" dirty="0"/>
          </a:p>
          <a:p>
            <a:pPr eaLnBrk="1" hangingPunct="1">
              <a:lnSpc>
                <a:spcPts val="2400"/>
              </a:lnSpc>
              <a:buFont typeface="+mj-lt"/>
              <a:buAutoNum type="arabicPeriod"/>
            </a:pPr>
            <a:r>
              <a:rPr lang="en-US" altLang="en-US" sz="5000" dirty="0"/>
              <a:t>Solve For: Select “Total P+I (A)”.</a:t>
            </a:r>
          </a:p>
          <a:p>
            <a:pPr eaLnBrk="1" hangingPunct="1">
              <a:lnSpc>
                <a:spcPts val="2400"/>
              </a:lnSpc>
              <a:buFont typeface="+mj-lt"/>
              <a:buAutoNum type="arabicPeriod"/>
            </a:pPr>
            <a:r>
              <a:rPr lang="en-US" altLang="en-US" sz="5000" dirty="0"/>
              <a:t>Principal: Set to default.</a:t>
            </a:r>
          </a:p>
          <a:p>
            <a:pPr eaLnBrk="1" hangingPunct="1">
              <a:lnSpc>
                <a:spcPts val="2400"/>
              </a:lnSpc>
              <a:buFont typeface="+mj-lt"/>
              <a:buAutoNum type="arabicPeriod"/>
            </a:pPr>
            <a:r>
              <a:rPr lang="en-US" altLang="en-US" sz="5000" b="1" dirty="0"/>
              <a:t>Rate:</a:t>
            </a:r>
            <a:r>
              <a:rPr lang="en-US" altLang="en-US" sz="5000" dirty="0"/>
              <a:t> </a:t>
            </a:r>
            <a:r>
              <a:rPr lang="en-US" altLang="en-US" sz="5000" b="1" dirty="0"/>
              <a:t>Choose at least 3 different interest rates. See how it affects your total loan amount and total interest.</a:t>
            </a:r>
            <a:endParaRPr lang="en-US" altLang="en-US" sz="5000" dirty="0"/>
          </a:p>
          <a:p>
            <a:pPr eaLnBrk="1" hangingPunct="1">
              <a:lnSpc>
                <a:spcPts val="2400"/>
              </a:lnSpc>
              <a:buFont typeface="+mj-lt"/>
              <a:buAutoNum type="arabicPeriod"/>
            </a:pPr>
            <a:r>
              <a:rPr lang="en-US" altLang="en-US" sz="5000" dirty="0"/>
              <a:t>Time: Set to default.</a:t>
            </a:r>
          </a:p>
          <a:p>
            <a:pPr marL="0" indent="0" eaLnBrk="1" hangingPunct="1">
              <a:lnSpc>
                <a:spcPts val="2400"/>
              </a:lnSpc>
              <a:buNone/>
            </a:pPr>
            <a:endParaRPr lang="en-US" altLang="en-US" sz="5000" dirty="0"/>
          </a:p>
          <a:p>
            <a:pPr marL="0" indent="0" eaLnBrk="1" hangingPunct="1">
              <a:lnSpc>
                <a:spcPts val="2400"/>
              </a:lnSpc>
              <a:buNone/>
            </a:pPr>
            <a:r>
              <a:rPr lang="en-US" altLang="en-US" sz="5000" b="1" dirty="0">
                <a:solidFill>
                  <a:srgbClr val="005954"/>
                </a:solidFill>
              </a:rPr>
              <a:t>Write down the different interest rates in the “Exploration” section. Record the total loan amount and total interest for each rate.</a:t>
            </a:r>
          </a:p>
          <a:p>
            <a:pPr marL="0" indent="0" eaLnBrk="1" hangingPunct="1">
              <a:lnSpc>
                <a:spcPts val="2400"/>
              </a:lnSpc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929826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Part A: Simple Interest Rate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952089"/>
            <a:ext cx="8638967" cy="4267957"/>
          </a:xfrm>
        </p:spPr>
        <p:txBody>
          <a:bodyPr>
            <a:normAutofit fontScale="40000" lnSpcReduction="20000"/>
          </a:bodyPr>
          <a:lstStyle/>
          <a:p>
            <a:pPr marL="0" indent="0" eaLnBrk="1" hangingPunct="1">
              <a:lnSpc>
                <a:spcPts val="2400"/>
              </a:lnSpc>
              <a:buNone/>
            </a:pPr>
            <a:r>
              <a:rPr lang="en-US" altLang="en-US" sz="5000" b="1" dirty="0">
                <a:solidFill>
                  <a:srgbClr val="005954"/>
                </a:solidFill>
              </a:rPr>
              <a:t>Now, let’s see how the length of borrowing time affects your loan.</a:t>
            </a:r>
            <a:br>
              <a:rPr lang="en-US" altLang="en-US" sz="5000" dirty="0"/>
            </a:br>
            <a:endParaRPr lang="en-US" altLang="en-US" sz="5000" dirty="0"/>
          </a:p>
          <a:p>
            <a:pPr eaLnBrk="1" hangingPunct="1">
              <a:lnSpc>
                <a:spcPts val="2400"/>
              </a:lnSpc>
              <a:buFont typeface="+mj-lt"/>
              <a:buAutoNum type="arabicPeriod"/>
            </a:pPr>
            <a:r>
              <a:rPr lang="en-US" altLang="en-US" sz="5000" dirty="0"/>
              <a:t>Solve For: Select “Total P+I (A)”.</a:t>
            </a:r>
          </a:p>
          <a:p>
            <a:pPr eaLnBrk="1" hangingPunct="1">
              <a:lnSpc>
                <a:spcPts val="2400"/>
              </a:lnSpc>
              <a:buFont typeface="+mj-lt"/>
              <a:buAutoNum type="arabicPeriod"/>
            </a:pPr>
            <a:r>
              <a:rPr lang="en-US" altLang="en-US" sz="5000" dirty="0"/>
              <a:t>Principal: Set to default.</a:t>
            </a:r>
          </a:p>
          <a:p>
            <a:pPr eaLnBrk="1" hangingPunct="1">
              <a:lnSpc>
                <a:spcPts val="2400"/>
              </a:lnSpc>
              <a:buFont typeface="+mj-lt"/>
              <a:buAutoNum type="arabicPeriod"/>
            </a:pPr>
            <a:r>
              <a:rPr lang="en-US" altLang="en-US" sz="5000" dirty="0"/>
              <a:t>Rate: Set to default.</a:t>
            </a:r>
          </a:p>
          <a:p>
            <a:pPr eaLnBrk="1" hangingPunct="1">
              <a:lnSpc>
                <a:spcPts val="2400"/>
              </a:lnSpc>
              <a:buFont typeface="+mj-lt"/>
              <a:buAutoNum type="arabicPeriod"/>
            </a:pPr>
            <a:r>
              <a:rPr lang="en-US" altLang="en-US" sz="5000" b="1" dirty="0"/>
              <a:t>Time: Change the number of years/months. See how the length of borrowing time affects your total loan amount and total interest.</a:t>
            </a:r>
          </a:p>
          <a:p>
            <a:pPr marL="0" indent="0" eaLnBrk="1" hangingPunct="1">
              <a:lnSpc>
                <a:spcPts val="2400"/>
              </a:lnSpc>
              <a:buNone/>
            </a:pPr>
            <a:endParaRPr lang="en-US" altLang="en-US" sz="5000" dirty="0"/>
          </a:p>
          <a:p>
            <a:pPr marL="0" indent="0" eaLnBrk="1" hangingPunct="1">
              <a:lnSpc>
                <a:spcPts val="2400"/>
              </a:lnSpc>
              <a:buNone/>
            </a:pPr>
            <a:r>
              <a:rPr lang="en-US" altLang="en-US" sz="5000" b="1" dirty="0">
                <a:solidFill>
                  <a:srgbClr val="005954"/>
                </a:solidFill>
              </a:rPr>
              <a:t>Write down the different years/months in the “Exploration” section. Record the total loan amount and total interest for each length of time.</a:t>
            </a:r>
          </a:p>
          <a:p>
            <a:pPr marL="0" indent="0" eaLnBrk="1" hangingPunct="1">
              <a:lnSpc>
                <a:spcPts val="2400"/>
              </a:lnSpc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978726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Part B: Compound Interest Rate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952089"/>
            <a:ext cx="8638967" cy="4267957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ts val="2400"/>
              </a:lnSpc>
              <a:buNone/>
            </a:pPr>
            <a:r>
              <a:rPr lang="en-US" altLang="en-US" sz="2000" b="1" dirty="0">
                <a:solidFill>
                  <a:srgbClr val="005954"/>
                </a:solidFill>
                <a:ea typeface="MS PGothic"/>
              </a:rPr>
              <a:t>Now, let’s look at a loan with a compound interest rate:</a:t>
            </a:r>
          </a:p>
          <a:p>
            <a:pPr eaLnBrk="1" hangingPunct="1">
              <a:lnSpc>
                <a:spcPts val="2400"/>
              </a:lnSpc>
              <a:buFont typeface="+mj-lt"/>
              <a:buAutoNum type="arabicPeriod"/>
            </a:pPr>
            <a:r>
              <a:rPr lang="en-US" altLang="en-US" sz="2000" dirty="0">
                <a:ea typeface="MS PGothic"/>
              </a:rPr>
              <a:t>Go to </a:t>
            </a:r>
            <a:r>
              <a:rPr lang="en-US" altLang="en-US" sz="2000" dirty="0">
                <a:ea typeface="MS PGothic"/>
                <a:hlinkClick r:id="rId3"/>
              </a:rPr>
              <a:t>https://www.calculator.net/loan-calculator.html</a:t>
            </a:r>
            <a:endParaRPr lang="en-US" altLang="en-US" sz="2000" dirty="0">
              <a:ea typeface="MS PGothic"/>
            </a:endParaRPr>
          </a:p>
          <a:p>
            <a:pPr eaLnBrk="1" hangingPunct="1">
              <a:lnSpc>
                <a:spcPts val="2400"/>
              </a:lnSpc>
              <a:buFont typeface="+mj-lt"/>
              <a:buAutoNum type="arabicPeriod"/>
            </a:pPr>
            <a:r>
              <a:rPr lang="en-US" altLang="en-US" sz="2000" dirty="0">
                <a:ea typeface="MS PGothic"/>
              </a:rPr>
              <a:t>Scroll down to </a:t>
            </a:r>
            <a:r>
              <a:rPr lang="en-US" altLang="en-US" sz="2000" b="1" dirty="0">
                <a:ea typeface="MS PGothic"/>
              </a:rPr>
              <a:t>“Deferred Payment Loan: Paying Back Lump Sum Due at Maturity”</a:t>
            </a:r>
          </a:p>
          <a:p>
            <a:pPr>
              <a:lnSpc>
                <a:spcPts val="2400"/>
              </a:lnSpc>
              <a:buAutoNum type="arabicPeriod"/>
            </a:pPr>
            <a:endParaRPr lang="en-US" altLang="en-US" sz="2000" dirty="0"/>
          </a:p>
          <a:p>
            <a:pPr marL="0" indent="0">
              <a:lnSpc>
                <a:spcPts val="2400"/>
              </a:lnSpc>
              <a:buNone/>
            </a:pPr>
            <a:r>
              <a:rPr lang="en-US" altLang="en-US" sz="2000" dirty="0">
                <a:ea typeface="MS PGothic"/>
              </a:rPr>
              <a:t>The webpage image and definitions will be on the following slides.</a:t>
            </a:r>
            <a:endParaRPr lang="en-US" altLang="en-US" sz="2000" dirty="0"/>
          </a:p>
          <a:p>
            <a:pPr marL="0" indent="0" eaLnBrk="1" hangingPunct="1">
              <a:lnSpc>
                <a:spcPts val="2400"/>
              </a:lnSpc>
              <a:buNone/>
            </a:pPr>
            <a:endParaRPr lang="en-US" altLang="en-US" sz="20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35F3FD4-5666-EC2F-C6A6-50FFA3903B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0972" y="5635333"/>
            <a:ext cx="1934868" cy="58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087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Part B: Compound Interest Rate</a:t>
            </a:r>
            <a:endParaRPr lang="en-CA" sz="36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5A790C8-C749-5F70-4F79-0289CB836072}"/>
              </a:ext>
            </a:extLst>
          </p:cNvPr>
          <p:cNvSpPr txBox="1">
            <a:spLocks/>
          </p:cNvSpPr>
          <p:nvPr/>
        </p:nvSpPr>
        <p:spPr bwMode="auto">
          <a:xfrm>
            <a:off x="466323" y="1485971"/>
            <a:ext cx="7923212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884" lvl="0" indent="-304786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766" lvl="1" indent="-285736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649" lvl="2" indent="-266687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2" lvl="3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415" lvl="4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297" marR="0" lvl="5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180" marR="0" lvl="6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064" marR="0" lvl="7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5946" marR="0" lvl="8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ts val="2400"/>
              </a:lnSpc>
              <a:buNone/>
            </a:pPr>
            <a:r>
              <a:rPr lang="en-US" altLang="en-US" sz="2000" b="1" dirty="0">
                <a:solidFill>
                  <a:srgbClr val="005954"/>
                </a:solidFill>
                <a:ea typeface="MS PGothic"/>
              </a:rPr>
              <a:t>You will find the Loan Calculator on your screen:</a:t>
            </a:r>
            <a:endParaRPr lang="en-US" altLang="en-US" sz="2000" b="1" dirty="0">
              <a:solidFill>
                <a:srgbClr val="005954"/>
              </a:solidFill>
            </a:endParaRPr>
          </a:p>
          <a:p>
            <a:pPr marL="0" indent="0">
              <a:lnSpc>
                <a:spcPts val="2400"/>
              </a:lnSpc>
              <a:buFont typeface="Arial" panose="020B0604020202020204" pitchFamily="34" charset="0"/>
              <a:buNone/>
            </a:pPr>
            <a:r>
              <a:rPr lang="en-US" altLang="en-US" sz="2000" b="1" kern="0" dirty="0">
                <a:solidFill>
                  <a:srgbClr val="005954"/>
                </a:solidFill>
                <a:ea typeface="MS PGothic"/>
              </a:rPr>
              <a:t> </a:t>
            </a:r>
          </a:p>
          <a:p>
            <a:pPr>
              <a:lnSpc>
                <a:spcPts val="2400"/>
              </a:lnSpc>
              <a:buFont typeface="+mj-lt"/>
              <a:buAutoNum type="arabicPeriod"/>
            </a:pPr>
            <a:endParaRPr lang="en-US" altLang="en-US" kern="0" dirty="0"/>
          </a:p>
          <a:p>
            <a:pPr>
              <a:buFont typeface="+mj-lt"/>
              <a:buAutoNum type="arabicPeriod"/>
            </a:pPr>
            <a:endParaRPr lang="en-US" altLang="en-US" kern="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BC9DD92-5ACE-5453-B146-FD82C15520BD}"/>
              </a:ext>
            </a:extLst>
          </p:cNvPr>
          <p:cNvGrpSpPr/>
          <p:nvPr/>
        </p:nvGrpSpPr>
        <p:grpSpPr>
          <a:xfrm>
            <a:off x="1060499" y="2056508"/>
            <a:ext cx="7020780" cy="3240360"/>
            <a:chOff x="1043608" y="2651802"/>
            <a:chExt cx="7020780" cy="324036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6D80D99-568B-043B-077F-B38F97FEA0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76" t="5201" r="253" b="4526"/>
            <a:stretch/>
          </p:blipFill>
          <p:spPr>
            <a:xfrm>
              <a:off x="1061610" y="3212976"/>
              <a:ext cx="7002778" cy="2679186"/>
            </a:xfrm>
            <a:prstGeom prst="rect">
              <a:avLst/>
            </a:prstGeom>
            <a:ln w="12700">
              <a:solidFill>
                <a:schemeClr val="bg2"/>
              </a:solidFill>
            </a:ln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4B06A2E-1924-462A-42B6-5C1EC4E1B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3608" y="2651802"/>
              <a:ext cx="7020780" cy="5611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4633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516" y="397609"/>
            <a:ext cx="8638967" cy="4267957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ts val="2400"/>
              </a:lnSpc>
              <a:buNone/>
            </a:pPr>
            <a:r>
              <a:rPr lang="en-US" altLang="en-US" sz="2000" dirty="0"/>
              <a:t>By the way, </a:t>
            </a:r>
            <a:r>
              <a:rPr lang="en-US" altLang="en-US" sz="2000" b="1" dirty="0"/>
              <a:t>loan maturity </a:t>
            </a:r>
            <a:r>
              <a:rPr lang="en-US" altLang="en-US" sz="2000" dirty="0"/>
              <a:t>is the date when your loan is due. The </a:t>
            </a:r>
            <a:r>
              <a:rPr lang="en-US" altLang="en-US" sz="2000" b="1" dirty="0"/>
              <a:t>total loan amount </a:t>
            </a:r>
            <a:r>
              <a:rPr lang="en-US" altLang="en-US" sz="2000" dirty="0"/>
              <a:t>plus the </a:t>
            </a:r>
            <a:r>
              <a:rPr lang="en-US" altLang="en-US" sz="2000" b="1" dirty="0"/>
              <a:t>total interest </a:t>
            </a:r>
            <a:r>
              <a:rPr lang="en-US" altLang="en-US" sz="2000" dirty="0"/>
              <a:t>must be paid back. </a:t>
            </a:r>
          </a:p>
          <a:p>
            <a:pPr marL="0" indent="0" eaLnBrk="1" hangingPunct="1">
              <a:buNone/>
            </a:pPr>
            <a:endParaRPr lang="en-US" altLang="en-US" sz="2000" dirty="0"/>
          </a:p>
          <a:p>
            <a:pPr marL="0" indent="0" eaLnBrk="1" hangingPunct="1">
              <a:buNone/>
            </a:pPr>
            <a:r>
              <a:rPr lang="en-US" altLang="en-US" sz="2000" dirty="0"/>
              <a:t>Just like you are growing and maturing over time,</a:t>
            </a:r>
          </a:p>
          <a:p>
            <a:pPr marL="0" indent="0" eaLnBrk="1" hangingPunct="1">
              <a:buNone/>
            </a:pPr>
            <a:endParaRPr lang="en-US" altLang="en-US" sz="2000" dirty="0"/>
          </a:p>
          <a:p>
            <a:pPr marL="0" indent="0" eaLnBrk="1" hangingPunct="1">
              <a:buNone/>
            </a:pPr>
            <a:endParaRPr lang="en-US" altLang="en-US" sz="2000" u="sng" dirty="0"/>
          </a:p>
          <a:p>
            <a:pPr marL="0" indent="0" eaLnBrk="1" hangingPunct="1">
              <a:buNone/>
            </a:pPr>
            <a:endParaRPr lang="en-US" altLang="en-US" sz="2000" dirty="0"/>
          </a:p>
          <a:p>
            <a:pPr marL="0" indent="0" eaLnBrk="1" hangingPunct="1">
              <a:buNone/>
            </a:pPr>
            <a:endParaRPr lang="en-US" altLang="en-US" sz="2000" dirty="0"/>
          </a:p>
          <a:p>
            <a:pPr marL="0" indent="0" eaLnBrk="1" hangingPunct="1">
              <a:buNone/>
            </a:pPr>
            <a:endParaRPr lang="en-US" altLang="en-US" sz="2000" dirty="0"/>
          </a:p>
          <a:p>
            <a:pPr marL="0" indent="0" eaLnBrk="1" hangingPunct="1">
              <a:buNone/>
            </a:pPr>
            <a:r>
              <a:rPr lang="en-US" altLang="en-US" sz="2000" dirty="0"/>
              <a:t>The loan you borrow is also growing and maturing until its </a:t>
            </a:r>
            <a:r>
              <a:rPr lang="en-US" altLang="en-US" sz="2000" b="1" dirty="0"/>
              <a:t>maturity date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F4E880-D0F8-C631-09C7-599545DFD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7480" y="2087746"/>
            <a:ext cx="681915" cy="17665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601314-5AAD-6222-84CD-842DBE51A9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3518" y="1199229"/>
            <a:ext cx="713447" cy="2714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93C11E-D601-183F-ACA4-F3C8454591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568" y="1703285"/>
            <a:ext cx="1747821" cy="10994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8DF100-26CD-5C64-E968-33257A372A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1840" y="4196541"/>
            <a:ext cx="2075549" cy="206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14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516" y="397609"/>
            <a:ext cx="8638967" cy="4267957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ts val="2400"/>
              </a:lnSpc>
              <a:buNone/>
            </a:pPr>
            <a:r>
              <a:rPr lang="en-US" altLang="en-US" sz="2000" dirty="0">
                <a:ea typeface="MS PGothic"/>
              </a:rPr>
              <a:t>When we're talking about loans, the word </a:t>
            </a:r>
            <a:r>
              <a:rPr lang="en-US" altLang="en-US" sz="2000" b="1" dirty="0">
                <a:ea typeface="MS PGothic"/>
              </a:rPr>
              <a:t>deferred </a:t>
            </a:r>
            <a:r>
              <a:rPr lang="en-US" altLang="en-US" sz="2000" dirty="0">
                <a:ea typeface="MS PGothic"/>
              </a:rPr>
              <a:t>means that you don't need to pay interest right away. You will pay it later at the date that the loan specifies.</a:t>
            </a:r>
            <a:endParaRPr lang="en-US" altLang="en-US" sz="2000" dirty="0"/>
          </a:p>
          <a:p>
            <a:pPr marL="0" indent="0" eaLnBrk="1" hangingPunct="1">
              <a:buNone/>
            </a:pPr>
            <a:endParaRPr lang="en-US" altLang="en-US" sz="2000" dirty="0">
              <a:ea typeface="MS PGothic"/>
            </a:endParaRPr>
          </a:p>
          <a:p>
            <a:pPr marL="0" indent="0" eaLnBrk="1" hangingPunct="1">
              <a:buNone/>
            </a:pPr>
            <a:endParaRPr lang="en-US" altLang="en-US" sz="2000" dirty="0"/>
          </a:p>
          <a:p>
            <a:pPr marL="0" indent="0" eaLnBrk="1" hangingPunct="1">
              <a:buNone/>
            </a:pPr>
            <a:endParaRPr lang="en-US" altLang="en-US" sz="2000" u="sng" dirty="0"/>
          </a:p>
          <a:p>
            <a:pPr marL="0" indent="0" eaLnBrk="1" hangingPunct="1">
              <a:buNone/>
            </a:pPr>
            <a:endParaRPr lang="en-US" altLang="en-US" sz="2000" dirty="0"/>
          </a:p>
          <a:p>
            <a:pPr marL="0" indent="0" eaLnBrk="1" hangingPunct="1">
              <a:buNone/>
            </a:pPr>
            <a:endParaRPr lang="en-US" altLang="en-US" sz="2000" dirty="0"/>
          </a:p>
          <a:p>
            <a:pPr marL="0" indent="0" eaLnBrk="1" hangingPunct="1">
              <a:buNone/>
            </a:pPr>
            <a:endParaRPr lang="en-US" altLang="en-US" sz="2000" dirty="0"/>
          </a:p>
          <a:p>
            <a:pPr marL="0" indent="0" eaLnBrk="1" hangingPunct="1">
              <a:buNone/>
            </a:pPr>
            <a:r>
              <a:rPr lang="en-US" altLang="en-US" sz="2000" dirty="0">
                <a:ea typeface="MS PGothic"/>
              </a:rPr>
              <a:t>A</a:t>
            </a:r>
            <a:r>
              <a:rPr lang="en-US" altLang="en-US" sz="2000" b="1" dirty="0">
                <a:ea typeface="MS PGothic"/>
              </a:rPr>
              <a:t> lump sum</a:t>
            </a:r>
            <a:r>
              <a:rPr lang="en-US" altLang="en-US" sz="2000" dirty="0">
                <a:ea typeface="MS PGothic"/>
              </a:rPr>
              <a:t> is a large amount that you pay all at once. It is different from </a:t>
            </a:r>
            <a:r>
              <a:rPr lang="en-US" altLang="en-US" sz="2000" b="1" dirty="0">
                <a:ea typeface="MS PGothic"/>
              </a:rPr>
              <a:t>installments</a:t>
            </a:r>
            <a:r>
              <a:rPr lang="en-US" altLang="en-US" sz="2000" dirty="0">
                <a:ea typeface="MS PGothic"/>
              </a:rPr>
              <a:t>, where you pay smaller amounts over a period of time. </a:t>
            </a:r>
          </a:p>
          <a:p>
            <a:pPr marL="0" indent="0" eaLnBrk="1" hangingPunct="1">
              <a:lnSpc>
                <a:spcPts val="2400"/>
              </a:lnSpc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2" name="Picture 3" descr="Icon&#10;&#10;Description automatically generated">
            <a:extLst>
              <a:ext uri="{FF2B5EF4-FFF2-40B4-BE49-F238E27FC236}">
                <a16:creationId xmlns:a16="http://schemas.microsoft.com/office/drawing/2014/main" id="{C84BF651-A2EA-C66E-A883-99F8EF85C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557" y="1642893"/>
            <a:ext cx="1432641" cy="1788894"/>
          </a:xfrm>
          <a:prstGeom prst="rect">
            <a:avLst/>
          </a:prstGeom>
        </p:spPr>
      </p:pic>
      <p:pic>
        <p:nvPicPr>
          <p:cNvPr id="4" name="Picture 5" descr="Icon&#10;&#10;Description automatically generated">
            <a:extLst>
              <a:ext uri="{FF2B5EF4-FFF2-40B4-BE49-F238E27FC236}">
                <a16:creationId xmlns:a16="http://schemas.microsoft.com/office/drawing/2014/main" id="{B07D032A-9590-89BF-D823-A3952280CD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181" y="1960920"/>
            <a:ext cx="1929337" cy="955356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81397CFD-57C4-B63D-F49F-5A6D1BA53C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7667" y="1776136"/>
            <a:ext cx="1306971" cy="1324924"/>
          </a:xfrm>
          <a:prstGeom prst="rect">
            <a:avLst/>
          </a:prstGeom>
        </p:spPr>
      </p:pic>
      <p:pic>
        <p:nvPicPr>
          <p:cNvPr id="10" name="Picture 8" descr="Icon&#10;&#10;Description automatically generated">
            <a:extLst>
              <a:ext uri="{FF2B5EF4-FFF2-40B4-BE49-F238E27FC236}">
                <a16:creationId xmlns:a16="http://schemas.microsoft.com/office/drawing/2014/main" id="{B1C814D6-98C3-CD6E-A2DD-8975BA95E7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8453" y="4430897"/>
            <a:ext cx="1366813" cy="143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672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Part B: Compound Interest Rate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952089"/>
            <a:ext cx="8638967" cy="4267957"/>
          </a:xfrm>
        </p:spPr>
        <p:txBody>
          <a:bodyPr>
            <a:normAutofit fontScale="47500" lnSpcReduction="20000"/>
          </a:bodyPr>
          <a:lstStyle/>
          <a:p>
            <a:pPr marL="0" indent="0" eaLnBrk="1" hangingPunct="1">
              <a:lnSpc>
                <a:spcPts val="2400"/>
              </a:lnSpc>
              <a:buNone/>
            </a:pPr>
            <a:r>
              <a:rPr lang="en-US" altLang="en-US" sz="4200" b="1" dirty="0">
                <a:solidFill>
                  <a:srgbClr val="005954"/>
                </a:solidFill>
              </a:rPr>
              <a:t>Let’s see how your loan grows until its maturity! Enter these values to get started:</a:t>
            </a:r>
            <a:br>
              <a:rPr lang="en-US" altLang="en-US" sz="4200" dirty="0"/>
            </a:br>
            <a:endParaRPr lang="en-US" altLang="en-US" sz="4200" dirty="0"/>
          </a:p>
          <a:p>
            <a:pPr eaLnBrk="1" hangingPunct="1">
              <a:lnSpc>
                <a:spcPts val="2400"/>
              </a:lnSpc>
              <a:buFont typeface="+mj-lt"/>
              <a:buAutoNum type="arabicPeriod"/>
            </a:pPr>
            <a:r>
              <a:rPr lang="en-US" altLang="en-US" sz="4200" dirty="0"/>
              <a:t>Loan Amount: Same as Principal. Use your default settings from Part A.</a:t>
            </a:r>
          </a:p>
          <a:p>
            <a:pPr eaLnBrk="1" hangingPunct="1">
              <a:lnSpc>
                <a:spcPts val="2400"/>
              </a:lnSpc>
              <a:buFont typeface="+mj-lt"/>
              <a:buAutoNum type="arabicPeriod"/>
            </a:pPr>
            <a:r>
              <a:rPr lang="en-US" altLang="en-US" sz="4200" dirty="0"/>
              <a:t>Loan Term: Same as Time. Use your default settings from Part A.</a:t>
            </a:r>
          </a:p>
          <a:p>
            <a:pPr eaLnBrk="1" hangingPunct="1">
              <a:lnSpc>
                <a:spcPts val="2400"/>
              </a:lnSpc>
              <a:buFont typeface="+mj-lt"/>
              <a:buAutoNum type="arabicPeriod"/>
            </a:pPr>
            <a:r>
              <a:rPr lang="en-US" altLang="en-US" sz="4200" dirty="0"/>
              <a:t>Interest Rate: Use your default settings from Part A.</a:t>
            </a:r>
          </a:p>
          <a:p>
            <a:pPr eaLnBrk="1" hangingPunct="1">
              <a:lnSpc>
                <a:spcPts val="2400"/>
              </a:lnSpc>
              <a:buFont typeface="+mj-lt"/>
              <a:buAutoNum type="arabicPeriod"/>
            </a:pPr>
            <a:r>
              <a:rPr lang="en-US" altLang="en-US" sz="4200" dirty="0"/>
              <a:t>Compound: Choose a compounding period.</a:t>
            </a:r>
          </a:p>
          <a:p>
            <a:pPr marL="0" indent="0" eaLnBrk="1" hangingPunct="1">
              <a:lnSpc>
                <a:spcPts val="2400"/>
              </a:lnSpc>
              <a:buNone/>
            </a:pPr>
            <a:endParaRPr lang="en-US" altLang="en-US" sz="4200" dirty="0"/>
          </a:p>
          <a:p>
            <a:pPr marL="0" indent="0" eaLnBrk="1" hangingPunct="1">
              <a:lnSpc>
                <a:spcPts val="2400"/>
              </a:lnSpc>
              <a:buNone/>
            </a:pPr>
            <a:r>
              <a:rPr lang="en-US" altLang="en-US" sz="4200" b="1" dirty="0">
                <a:solidFill>
                  <a:srgbClr val="005954"/>
                </a:solidFill>
              </a:rPr>
              <a:t>Write down these values in Part B of your worksheet. This is your default setting.</a:t>
            </a:r>
          </a:p>
          <a:p>
            <a:pPr marL="0" indent="0" eaLnBrk="1" hangingPunct="1">
              <a:lnSpc>
                <a:spcPts val="2400"/>
              </a:lnSpc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303740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Part B: Compound Interest Rate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952089"/>
            <a:ext cx="8638967" cy="4267957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ts val="2400"/>
              </a:lnSpc>
              <a:buNone/>
            </a:pPr>
            <a:r>
              <a:rPr lang="en-US" altLang="en-US" sz="2000" b="1" dirty="0">
                <a:solidFill>
                  <a:srgbClr val="005954"/>
                </a:solidFill>
              </a:rPr>
              <a:t>Let’s see how the length of borrowing time affects your loan. </a:t>
            </a:r>
          </a:p>
          <a:p>
            <a:pPr marL="0" indent="0" eaLnBrk="1" hangingPunct="1">
              <a:lnSpc>
                <a:spcPts val="2400"/>
              </a:lnSpc>
              <a:buNone/>
            </a:pPr>
            <a:endParaRPr lang="en-US" altLang="en-US" sz="2000" dirty="0"/>
          </a:p>
          <a:p>
            <a:pPr eaLnBrk="1" hangingPunct="1">
              <a:lnSpc>
                <a:spcPts val="2400"/>
              </a:lnSpc>
              <a:buFont typeface="+mj-lt"/>
              <a:buAutoNum type="arabicPeriod"/>
            </a:pPr>
            <a:r>
              <a:rPr lang="en-US" altLang="en-US" sz="2000" dirty="0"/>
              <a:t>Loan Amount: Set to default.</a:t>
            </a:r>
          </a:p>
          <a:p>
            <a:pPr eaLnBrk="1" hangingPunct="1">
              <a:lnSpc>
                <a:spcPts val="2400"/>
              </a:lnSpc>
              <a:buFont typeface="+mj-lt"/>
              <a:buAutoNum type="arabicPeriod"/>
            </a:pPr>
            <a:r>
              <a:rPr lang="en-US" altLang="en-US" sz="2000" b="1" dirty="0"/>
              <a:t>Loan Term: Use the different lengths of time from Part A. </a:t>
            </a:r>
          </a:p>
          <a:p>
            <a:pPr eaLnBrk="1" hangingPunct="1">
              <a:lnSpc>
                <a:spcPts val="2400"/>
              </a:lnSpc>
              <a:buFont typeface="+mj-lt"/>
              <a:buAutoNum type="arabicPeriod"/>
            </a:pPr>
            <a:r>
              <a:rPr lang="en-US" altLang="en-US" sz="2000" dirty="0"/>
              <a:t>Interest Rate: Set to default.</a:t>
            </a:r>
          </a:p>
          <a:p>
            <a:pPr eaLnBrk="1" hangingPunct="1">
              <a:lnSpc>
                <a:spcPts val="2400"/>
              </a:lnSpc>
              <a:buFont typeface="+mj-lt"/>
              <a:buAutoNum type="arabicPeriod"/>
            </a:pPr>
            <a:r>
              <a:rPr lang="en-US" altLang="en-US" sz="2000" dirty="0"/>
              <a:t>Compound: Set to default.</a:t>
            </a:r>
          </a:p>
          <a:p>
            <a:pPr marL="0" indent="0" eaLnBrk="1" hangingPunct="1">
              <a:lnSpc>
                <a:spcPts val="2400"/>
              </a:lnSpc>
              <a:buNone/>
            </a:pPr>
            <a:endParaRPr lang="en-US" altLang="en-US" sz="2000" dirty="0"/>
          </a:p>
          <a:p>
            <a:pPr marL="0" indent="0" eaLnBrk="1" hangingPunct="1">
              <a:lnSpc>
                <a:spcPts val="2400"/>
              </a:lnSpc>
              <a:buNone/>
            </a:pPr>
            <a:r>
              <a:rPr lang="en-US" altLang="en-US" sz="2000" b="1" dirty="0">
                <a:solidFill>
                  <a:srgbClr val="005954"/>
                </a:solidFill>
              </a:rPr>
              <a:t>Record the total loan amount and total interest for each length of time. Compare them to Part A.</a:t>
            </a:r>
            <a:endParaRPr lang="en-US" altLang="en-US" sz="2000" dirty="0"/>
          </a:p>
          <a:p>
            <a:pPr marL="0" indent="0" eaLnBrk="1" hangingPunct="1">
              <a:lnSpc>
                <a:spcPts val="2400"/>
              </a:lnSpc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44458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Part B: Compound Interest Rate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952089"/>
            <a:ext cx="8638967" cy="4267957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ts val="2400"/>
              </a:lnSpc>
              <a:buNone/>
            </a:pPr>
            <a:r>
              <a:rPr lang="en-US" altLang="en-US" sz="2000" b="1" dirty="0">
                <a:solidFill>
                  <a:srgbClr val="005954"/>
                </a:solidFill>
              </a:rPr>
              <a:t>Now, let’s look at the impact of interest rate! Set the other variables back to your default setting.</a:t>
            </a:r>
          </a:p>
          <a:p>
            <a:pPr marL="0" indent="0" eaLnBrk="1" hangingPunct="1">
              <a:lnSpc>
                <a:spcPts val="2400"/>
              </a:lnSpc>
              <a:buNone/>
            </a:pPr>
            <a:endParaRPr lang="en-US" altLang="en-US" sz="2000" dirty="0"/>
          </a:p>
          <a:p>
            <a:pPr eaLnBrk="1" hangingPunct="1">
              <a:lnSpc>
                <a:spcPts val="2400"/>
              </a:lnSpc>
              <a:buFont typeface="+mj-lt"/>
              <a:buAutoNum type="arabicPeriod"/>
            </a:pPr>
            <a:r>
              <a:rPr lang="en-US" altLang="en-US" sz="2000" dirty="0"/>
              <a:t>Loan Amount: Set to default.</a:t>
            </a:r>
          </a:p>
          <a:p>
            <a:pPr eaLnBrk="1" hangingPunct="1">
              <a:lnSpc>
                <a:spcPts val="2400"/>
              </a:lnSpc>
              <a:buFont typeface="+mj-lt"/>
              <a:buAutoNum type="arabicPeriod"/>
            </a:pPr>
            <a:r>
              <a:rPr lang="en-US" altLang="en-US" sz="2000" dirty="0"/>
              <a:t>Loan Term: Set to default.</a:t>
            </a:r>
          </a:p>
          <a:p>
            <a:pPr eaLnBrk="1" hangingPunct="1">
              <a:lnSpc>
                <a:spcPts val="2400"/>
              </a:lnSpc>
              <a:buFont typeface="+mj-lt"/>
              <a:buAutoNum type="arabicPeriod"/>
            </a:pPr>
            <a:r>
              <a:rPr lang="en-US" altLang="en-US" sz="2000" b="1" dirty="0"/>
              <a:t>Interest Rate: Use the different interest rates from Part A.</a:t>
            </a:r>
            <a:endParaRPr lang="en-US" altLang="en-US" sz="2000" dirty="0"/>
          </a:p>
          <a:p>
            <a:pPr eaLnBrk="1" hangingPunct="1">
              <a:lnSpc>
                <a:spcPts val="2400"/>
              </a:lnSpc>
              <a:buFont typeface="+mj-lt"/>
              <a:buAutoNum type="arabicPeriod"/>
            </a:pPr>
            <a:r>
              <a:rPr lang="en-US" altLang="en-US" sz="2000" dirty="0"/>
              <a:t>Compound: Set to default.</a:t>
            </a:r>
          </a:p>
          <a:p>
            <a:pPr eaLnBrk="1" hangingPunct="1">
              <a:lnSpc>
                <a:spcPts val="2400"/>
              </a:lnSpc>
              <a:buFont typeface="+mj-lt"/>
              <a:buAutoNum type="arabicPeriod"/>
            </a:pPr>
            <a:endParaRPr lang="en-US" altLang="en-US" sz="2000" dirty="0"/>
          </a:p>
          <a:p>
            <a:pPr marL="0" indent="0" eaLnBrk="1" hangingPunct="1">
              <a:lnSpc>
                <a:spcPts val="2400"/>
              </a:lnSpc>
              <a:buNone/>
            </a:pPr>
            <a:r>
              <a:rPr lang="en-US" altLang="en-US" sz="2000" b="1" dirty="0">
                <a:solidFill>
                  <a:srgbClr val="005954"/>
                </a:solidFill>
              </a:rPr>
              <a:t>Record the total loan amount and total interest for each rate. Compare them to Part A.</a:t>
            </a:r>
            <a:endParaRPr lang="en-US" altLang="en-US" sz="2000" dirty="0"/>
          </a:p>
          <a:p>
            <a:pPr marL="0" indent="0" eaLnBrk="1" hangingPunct="1">
              <a:lnSpc>
                <a:spcPts val="2400"/>
              </a:lnSpc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646488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/>
              <a:t>A Special Note for Teachers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853656-CD7E-E42D-9884-228304ED30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5" r="1182"/>
          <a:stretch/>
        </p:blipFill>
        <p:spPr>
          <a:xfrm>
            <a:off x="1803929" y="1613855"/>
            <a:ext cx="5533920" cy="469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37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Part B: Compound Interest Rate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952089"/>
            <a:ext cx="8638967" cy="4267957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ts val="2400"/>
              </a:lnSpc>
              <a:buNone/>
            </a:pPr>
            <a:r>
              <a:rPr lang="en-US" altLang="en-US" sz="2000" b="1" dirty="0">
                <a:solidFill>
                  <a:srgbClr val="005954"/>
                </a:solidFill>
              </a:rPr>
              <a:t>Next, let’s look at the impact of compounding periods! Set the other variables back to your default setting.</a:t>
            </a:r>
          </a:p>
          <a:p>
            <a:pPr marL="0" indent="0" eaLnBrk="1" hangingPunct="1">
              <a:lnSpc>
                <a:spcPts val="2400"/>
              </a:lnSpc>
              <a:buNone/>
            </a:pPr>
            <a:endParaRPr lang="en-US" altLang="en-US" sz="2000" dirty="0"/>
          </a:p>
          <a:p>
            <a:pPr eaLnBrk="1" hangingPunct="1">
              <a:lnSpc>
                <a:spcPts val="2400"/>
              </a:lnSpc>
              <a:buFont typeface="+mj-lt"/>
              <a:buAutoNum type="arabicPeriod"/>
            </a:pPr>
            <a:r>
              <a:rPr lang="en-US" altLang="en-US" sz="2000" dirty="0"/>
              <a:t>Loan Amount: Set to default.</a:t>
            </a:r>
          </a:p>
          <a:p>
            <a:pPr eaLnBrk="1" hangingPunct="1">
              <a:lnSpc>
                <a:spcPts val="2400"/>
              </a:lnSpc>
              <a:buFont typeface="+mj-lt"/>
              <a:buAutoNum type="arabicPeriod"/>
            </a:pPr>
            <a:r>
              <a:rPr lang="en-US" altLang="en-US" sz="2000" dirty="0"/>
              <a:t>Loan Term: Set to default.</a:t>
            </a:r>
          </a:p>
          <a:p>
            <a:pPr eaLnBrk="1" hangingPunct="1">
              <a:lnSpc>
                <a:spcPts val="2400"/>
              </a:lnSpc>
              <a:buFont typeface="+mj-lt"/>
              <a:buAutoNum type="arabicPeriod"/>
            </a:pPr>
            <a:r>
              <a:rPr lang="en-US" altLang="en-US" sz="2000" dirty="0"/>
              <a:t>Interest Rate: Set to default.</a:t>
            </a:r>
          </a:p>
          <a:p>
            <a:pPr eaLnBrk="1" hangingPunct="1">
              <a:lnSpc>
                <a:spcPts val="2400"/>
              </a:lnSpc>
              <a:buFont typeface="+mj-lt"/>
              <a:buAutoNum type="arabicPeriod"/>
            </a:pPr>
            <a:r>
              <a:rPr lang="en-US" altLang="en-US" sz="2000" b="1" dirty="0"/>
              <a:t>Compound: Choose different compounding periods. See how it affects your total loan amount and total interest.</a:t>
            </a:r>
          </a:p>
          <a:p>
            <a:pPr eaLnBrk="1" hangingPunct="1">
              <a:lnSpc>
                <a:spcPts val="2400"/>
              </a:lnSpc>
              <a:buFont typeface="+mj-lt"/>
              <a:buAutoNum type="arabicPeriod"/>
            </a:pPr>
            <a:endParaRPr lang="en-US" altLang="en-US" sz="2000" b="1" dirty="0"/>
          </a:p>
          <a:p>
            <a:pPr marL="0" indent="0" eaLnBrk="1" hangingPunct="1">
              <a:lnSpc>
                <a:spcPts val="2400"/>
              </a:lnSpc>
              <a:buNone/>
            </a:pPr>
            <a:r>
              <a:rPr lang="en-US" altLang="en-US" sz="2000" b="1" dirty="0">
                <a:solidFill>
                  <a:srgbClr val="005954"/>
                </a:solidFill>
              </a:rPr>
              <a:t>Optional: You do not need to record the total loan amount and total interest.</a:t>
            </a:r>
          </a:p>
          <a:p>
            <a:pPr marL="0" indent="0" eaLnBrk="1" hangingPunct="1">
              <a:lnSpc>
                <a:spcPts val="2400"/>
              </a:lnSpc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6122656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Reflection Questions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952089"/>
            <a:ext cx="8638967" cy="4267957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altLang="en-US" sz="2000" dirty="0">
                <a:solidFill>
                  <a:srgbClr val="005954"/>
                </a:solidFill>
                <a:ea typeface="MS PGothic"/>
              </a:rPr>
              <a:t>Answer the reflection questions on p. 2 of the “How Much Does it Really Cost” worksheet.</a:t>
            </a:r>
            <a:endParaRPr lang="en-US" altLang="en-US" sz="2000" dirty="0">
              <a:highlight>
                <a:srgbClr val="FFFF00"/>
              </a:highlight>
            </a:endParaRPr>
          </a:p>
          <a:p>
            <a:pPr marL="0" indent="0" eaLnBrk="1" hangingPunct="1">
              <a:lnSpc>
                <a:spcPts val="2400"/>
              </a:lnSpc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4968603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Part C: Down Payment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952089"/>
            <a:ext cx="8638967" cy="4267957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ts val="2400"/>
              </a:lnSpc>
              <a:buNone/>
            </a:pPr>
            <a:r>
              <a:rPr lang="en-US" altLang="en-US" sz="2000" b="1" dirty="0">
                <a:solidFill>
                  <a:srgbClr val="005954"/>
                </a:solidFill>
                <a:ea typeface="MS PGothic"/>
              </a:rPr>
              <a:t>Finally, let’s look at the impact of a down payment! We will look at a specific example: buying a car.</a:t>
            </a:r>
          </a:p>
          <a:p>
            <a:pPr marL="0" indent="0" eaLnBrk="1" hangingPunct="1">
              <a:lnSpc>
                <a:spcPts val="2400"/>
              </a:lnSpc>
              <a:buNone/>
            </a:pPr>
            <a:endParaRPr lang="en-US" altLang="en-US" sz="2000" dirty="0"/>
          </a:p>
          <a:p>
            <a:pPr eaLnBrk="1" hangingPunct="1">
              <a:lnSpc>
                <a:spcPts val="2400"/>
              </a:lnSpc>
              <a:buFont typeface="+mj-lt"/>
              <a:buAutoNum type="arabicPeriod"/>
            </a:pPr>
            <a:r>
              <a:rPr lang="en-US" altLang="en-US" sz="2000" dirty="0">
                <a:ea typeface="MS PGothic"/>
              </a:rPr>
              <a:t>Research the price of a car you would like to purchase. </a:t>
            </a:r>
            <a:endParaRPr lang="en-US" altLang="en-US" sz="2000" dirty="0"/>
          </a:p>
          <a:p>
            <a:pPr eaLnBrk="1" hangingPunct="1">
              <a:lnSpc>
                <a:spcPts val="2400"/>
              </a:lnSpc>
              <a:buFont typeface="+mj-lt"/>
              <a:buAutoNum type="arabicPeriod"/>
            </a:pPr>
            <a:r>
              <a:rPr lang="en-US" altLang="en-US" sz="2000" dirty="0">
                <a:ea typeface="MS PGothic"/>
              </a:rPr>
              <a:t>Go to </a:t>
            </a:r>
            <a:r>
              <a:rPr lang="en-US" altLang="en-US" sz="2000" dirty="0">
                <a:ea typeface="MS PGothic"/>
                <a:hlinkClick r:id="rId3"/>
              </a:rPr>
              <a:t>https://www.calculator.net/auto-loan-calculator.html</a:t>
            </a:r>
            <a:endParaRPr lang="en-US" altLang="en-US" sz="2000" dirty="0">
              <a:ea typeface="MS PGothic"/>
            </a:endParaRPr>
          </a:p>
          <a:p>
            <a:pPr marL="0" indent="0">
              <a:lnSpc>
                <a:spcPts val="2400"/>
              </a:lnSpc>
              <a:buNone/>
            </a:pPr>
            <a:endParaRPr lang="en-US" altLang="en-US" sz="2000" dirty="0"/>
          </a:p>
          <a:p>
            <a:pPr marL="0" indent="0">
              <a:lnSpc>
                <a:spcPts val="2400"/>
              </a:lnSpc>
              <a:buNone/>
            </a:pPr>
            <a:r>
              <a:rPr lang="en-US" altLang="en-US" sz="2000" dirty="0">
                <a:ea typeface="MS PGothic"/>
              </a:rPr>
              <a:t>The webpage image will be on the following slide.</a:t>
            </a:r>
            <a:endParaRPr lang="en-US" altLang="en-US" sz="2000" dirty="0"/>
          </a:p>
          <a:p>
            <a:pPr marL="0" indent="0" eaLnBrk="1" hangingPunct="1">
              <a:lnSpc>
                <a:spcPts val="2400"/>
              </a:lnSpc>
              <a:buNone/>
            </a:pPr>
            <a:endParaRPr lang="en-US" altLang="en-US" sz="20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35F3FD4-5666-EC2F-C6A6-50FFA3903B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0972" y="5635333"/>
            <a:ext cx="1934868" cy="58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8823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Part C: Down Payment</a:t>
            </a:r>
            <a:endParaRPr lang="en-CA" sz="36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5A790C8-C749-5F70-4F79-0289CB836072}"/>
              </a:ext>
            </a:extLst>
          </p:cNvPr>
          <p:cNvSpPr txBox="1">
            <a:spLocks/>
          </p:cNvSpPr>
          <p:nvPr/>
        </p:nvSpPr>
        <p:spPr bwMode="auto">
          <a:xfrm>
            <a:off x="466323" y="1485971"/>
            <a:ext cx="7923212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884" lvl="0" indent="-304786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766" lvl="1" indent="-285736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649" lvl="2" indent="-266687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2" lvl="3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415" lvl="4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297" marR="0" lvl="5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180" marR="0" lvl="6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064" marR="0" lvl="7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5946" marR="0" lvl="8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ts val="2400"/>
              </a:lnSpc>
              <a:buNone/>
            </a:pPr>
            <a:r>
              <a:rPr lang="en-US" altLang="en-US" sz="2000" b="1" kern="0" dirty="0">
                <a:solidFill>
                  <a:srgbClr val="005954"/>
                </a:solidFill>
                <a:ea typeface="MS PGothic"/>
              </a:rPr>
              <a:t> </a:t>
            </a:r>
            <a:r>
              <a:rPr lang="en-US" altLang="en-US" sz="2000" b="1" dirty="0">
                <a:solidFill>
                  <a:srgbClr val="005954"/>
                </a:solidFill>
                <a:ea typeface="MS PGothic"/>
              </a:rPr>
              <a:t>You will find the Auto Loan Calculator on your screen:</a:t>
            </a:r>
            <a:endParaRPr lang="en-US" sz="2000" dirty="0"/>
          </a:p>
          <a:p>
            <a:pPr marL="0" indent="0">
              <a:lnSpc>
                <a:spcPts val="2400"/>
              </a:lnSpc>
              <a:buFont typeface="Arial" panose="020B0604020202020204" pitchFamily="34" charset="0"/>
              <a:buNone/>
            </a:pPr>
            <a:endParaRPr lang="en-US" altLang="en-US" sz="2000" b="1" kern="0" dirty="0">
              <a:solidFill>
                <a:srgbClr val="005954"/>
              </a:solidFill>
              <a:ea typeface="MS PGothic"/>
            </a:endParaRPr>
          </a:p>
          <a:p>
            <a:pPr>
              <a:lnSpc>
                <a:spcPts val="2400"/>
              </a:lnSpc>
              <a:buFont typeface="+mj-lt"/>
              <a:buAutoNum type="arabicPeriod"/>
            </a:pPr>
            <a:endParaRPr lang="en-US" altLang="en-US" sz="2000" kern="0" dirty="0"/>
          </a:p>
          <a:p>
            <a:pPr>
              <a:buFont typeface="+mj-lt"/>
              <a:buAutoNum type="arabicPeriod"/>
            </a:pPr>
            <a:endParaRPr lang="en-US" altLang="en-US" kern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810047-1DC2-E5C9-25D7-C2990E6A92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9710"/>
          <a:stretch/>
        </p:blipFill>
        <p:spPr>
          <a:xfrm>
            <a:off x="1082536" y="1999266"/>
            <a:ext cx="6976706" cy="3150122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7" name="Graphic 6" descr="Cursor outline">
            <a:extLst>
              <a:ext uri="{FF2B5EF4-FFF2-40B4-BE49-F238E27FC236}">
                <a16:creationId xmlns:a16="http://schemas.microsoft.com/office/drawing/2014/main" id="{DE6CF55E-A614-E05C-607D-6E1C495247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60353" y="4975526"/>
            <a:ext cx="828739" cy="82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2414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Part C: Down Payment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555849"/>
            <a:ext cx="8638967" cy="4267957"/>
          </a:xfrm>
        </p:spPr>
        <p:txBody>
          <a:bodyPr>
            <a:normAutofit fontScale="25000" lnSpcReduction="20000"/>
          </a:bodyPr>
          <a:lstStyle/>
          <a:p>
            <a:pPr marL="0" indent="0" eaLnBrk="1" hangingPunct="1">
              <a:lnSpc>
                <a:spcPts val="2200"/>
              </a:lnSpc>
              <a:buNone/>
            </a:pPr>
            <a:r>
              <a:rPr lang="en-US" altLang="en-US" sz="8000" b="1" dirty="0">
                <a:solidFill>
                  <a:srgbClr val="005954"/>
                </a:solidFill>
                <a:ea typeface="MS PGothic"/>
              </a:rPr>
              <a:t>Enter these values to get started:</a:t>
            </a:r>
            <a:endParaRPr lang="en-US" altLang="en-US" sz="8000" dirty="0">
              <a:ea typeface="MS PGothic"/>
            </a:endParaRPr>
          </a:p>
          <a:p>
            <a:pPr eaLnBrk="1" hangingPunct="1">
              <a:lnSpc>
                <a:spcPts val="2200"/>
              </a:lnSpc>
              <a:buFont typeface="+mj-lt"/>
              <a:buAutoNum type="arabicPeriod"/>
            </a:pPr>
            <a:r>
              <a:rPr lang="en-US" altLang="en-US" sz="8000" dirty="0">
                <a:ea typeface="MS PGothic"/>
              </a:rPr>
              <a:t>Auto Price: Enter the price of the car.</a:t>
            </a:r>
          </a:p>
          <a:p>
            <a:pPr eaLnBrk="1" hangingPunct="1">
              <a:lnSpc>
                <a:spcPts val="2200"/>
              </a:lnSpc>
              <a:buFont typeface="+mj-lt"/>
              <a:buAutoNum type="arabicPeriod"/>
            </a:pPr>
            <a:r>
              <a:rPr lang="en-US" altLang="en-US" sz="8000" dirty="0">
                <a:ea typeface="MS PGothic"/>
              </a:rPr>
              <a:t>Loan Term: Choose the number of months.</a:t>
            </a:r>
          </a:p>
          <a:p>
            <a:pPr eaLnBrk="1" hangingPunct="1">
              <a:lnSpc>
                <a:spcPts val="2200"/>
              </a:lnSpc>
              <a:buFont typeface="+mj-lt"/>
              <a:buAutoNum type="arabicPeriod"/>
            </a:pPr>
            <a:r>
              <a:rPr lang="en-US" altLang="en-US" sz="8000" dirty="0">
                <a:ea typeface="MS PGothic"/>
              </a:rPr>
              <a:t>Interest Rate: Enter </a:t>
            </a:r>
            <a:r>
              <a:rPr lang="en-US" altLang="en-US" sz="8000" dirty="0">
                <a:highlight>
                  <a:srgbClr val="FFFF00"/>
                </a:highlight>
                <a:ea typeface="MS PGothic"/>
              </a:rPr>
              <a:t>13%</a:t>
            </a:r>
          </a:p>
          <a:p>
            <a:pPr eaLnBrk="1" hangingPunct="1">
              <a:lnSpc>
                <a:spcPts val="2200"/>
              </a:lnSpc>
              <a:buFont typeface="+mj-lt"/>
              <a:buAutoNum type="arabicPeriod"/>
            </a:pPr>
            <a:r>
              <a:rPr lang="en-US" altLang="en-US" sz="8000" dirty="0">
                <a:ea typeface="MS PGothic"/>
              </a:rPr>
              <a:t>Down Payment: Choose a down payment amount in dollars.</a:t>
            </a:r>
          </a:p>
          <a:p>
            <a:pPr eaLnBrk="1" hangingPunct="1">
              <a:lnSpc>
                <a:spcPts val="2200"/>
              </a:lnSpc>
              <a:buFont typeface="+mj-lt"/>
              <a:buAutoNum type="arabicPeriod"/>
            </a:pPr>
            <a:r>
              <a:rPr lang="en-US" altLang="en-US" sz="8000" dirty="0">
                <a:ea typeface="MS PGothic"/>
              </a:rPr>
              <a:t>Trade-in Value: Enter “$0”.</a:t>
            </a:r>
          </a:p>
          <a:p>
            <a:pPr eaLnBrk="1" hangingPunct="1">
              <a:lnSpc>
                <a:spcPts val="2200"/>
              </a:lnSpc>
              <a:buFont typeface="+mj-lt"/>
              <a:buAutoNum type="arabicPeriod"/>
            </a:pPr>
            <a:r>
              <a:rPr lang="en-US" altLang="en-US" sz="8000" dirty="0">
                <a:ea typeface="MS PGothic"/>
              </a:rPr>
              <a:t>Your State: Leave blank.</a:t>
            </a:r>
          </a:p>
          <a:p>
            <a:pPr eaLnBrk="1" hangingPunct="1">
              <a:lnSpc>
                <a:spcPts val="2200"/>
              </a:lnSpc>
              <a:buFont typeface="+mj-lt"/>
              <a:buAutoNum type="arabicPeriod"/>
            </a:pPr>
            <a:r>
              <a:rPr lang="en-US" altLang="en-US" sz="8000" dirty="0">
                <a:ea typeface="MS PGothic"/>
              </a:rPr>
              <a:t>Sales Tax: Enter “0%”. (Your teacher will decide)</a:t>
            </a:r>
          </a:p>
          <a:p>
            <a:pPr eaLnBrk="1" hangingPunct="1">
              <a:lnSpc>
                <a:spcPts val="2200"/>
              </a:lnSpc>
              <a:buFont typeface="+mj-lt"/>
              <a:buAutoNum type="arabicPeriod"/>
            </a:pPr>
            <a:r>
              <a:rPr lang="en-US" altLang="en-US" sz="8000" dirty="0">
                <a:ea typeface="MS PGothic"/>
              </a:rPr>
              <a:t>Title, Registration and Other Fees: Enter “$0”. (Your teacher will decide)</a:t>
            </a:r>
          </a:p>
          <a:p>
            <a:pPr marL="0" indent="0" eaLnBrk="1" hangingPunct="1">
              <a:lnSpc>
                <a:spcPts val="2200"/>
              </a:lnSpc>
              <a:buNone/>
            </a:pPr>
            <a:endParaRPr lang="en-US" altLang="en-US" sz="8000" b="1" dirty="0">
              <a:solidFill>
                <a:srgbClr val="005954"/>
              </a:solidFill>
            </a:endParaRPr>
          </a:p>
          <a:p>
            <a:pPr marL="0" indent="0" eaLnBrk="1" hangingPunct="1">
              <a:lnSpc>
                <a:spcPts val="2200"/>
              </a:lnSpc>
              <a:buNone/>
            </a:pPr>
            <a:r>
              <a:rPr lang="en-US" altLang="en-US" sz="8000" b="1" dirty="0">
                <a:solidFill>
                  <a:srgbClr val="005954"/>
                </a:solidFill>
                <a:ea typeface="MS PGothic"/>
              </a:rPr>
              <a:t>Write down these values in Part C of your worksheet. This is your default setting.</a:t>
            </a:r>
          </a:p>
          <a:p>
            <a:pPr marL="342900" indent="-342900">
              <a:lnSpc>
                <a:spcPts val="2500"/>
              </a:lnSpc>
            </a:pP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133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Part C: Down Payment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555849"/>
            <a:ext cx="8638967" cy="4267957"/>
          </a:xfrm>
        </p:spPr>
        <p:txBody>
          <a:bodyPr>
            <a:normAutofit fontScale="25000" lnSpcReduction="20000"/>
          </a:bodyPr>
          <a:lstStyle/>
          <a:p>
            <a:pPr marL="0" indent="0" eaLnBrk="1" hangingPunct="1">
              <a:lnSpc>
                <a:spcPts val="2200"/>
              </a:lnSpc>
              <a:buNone/>
            </a:pPr>
            <a:r>
              <a:rPr lang="en-US" altLang="en-US" sz="8000" b="1" dirty="0">
                <a:solidFill>
                  <a:srgbClr val="005954"/>
                </a:solidFill>
              </a:rPr>
              <a:t>Change </a:t>
            </a:r>
            <a:r>
              <a:rPr lang="en-US" altLang="en-US" sz="8000" b="1" u="sng" dirty="0">
                <a:solidFill>
                  <a:srgbClr val="005954"/>
                </a:solidFill>
              </a:rPr>
              <a:t>only</a:t>
            </a:r>
            <a:r>
              <a:rPr lang="en-US" altLang="en-US" sz="8000" b="1" dirty="0">
                <a:solidFill>
                  <a:srgbClr val="005954"/>
                </a:solidFill>
              </a:rPr>
              <a:t> your down payment.</a:t>
            </a:r>
            <a:endParaRPr lang="en-US" altLang="en-US" sz="8000" dirty="0"/>
          </a:p>
          <a:p>
            <a:pPr eaLnBrk="1" hangingPunct="1">
              <a:lnSpc>
                <a:spcPts val="2200"/>
              </a:lnSpc>
              <a:buFont typeface="+mj-lt"/>
              <a:buAutoNum type="arabicPeriod"/>
            </a:pPr>
            <a:r>
              <a:rPr lang="en-US" altLang="en-US" sz="8000" dirty="0"/>
              <a:t>Auto Price: No change</a:t>
            </a:r>
          </a:p>
          <a:p>
            <a:pPr eaLnBrk="1" hangingPunct="1">
              <a:lnSpc>
                <a:spcPts val="2200"/>
              </a:lnSpc>
              <a:buFont typeface="+mj-lt"/>
              <a:buAutoNum type="arabicPeriod"/>
            </a:pPr>
            <a:r>
              <a:rPr lang="en-US" altLang="en-US" sz="8000" dirty="0"/>
              <a:t>Loan Term: No change</a:t>
            </a:r>
          </a:p>
          <a:p>
            <a:pPr eaLnBrk="1" hangingPunct="1">
              <a:lnSpc>
                <a:spcPts val="2200"/>
              </a:lnSpc>
              <a:buFont typeface="+mj-lt"/>
              <a:buAutoNum type="arabicPeriod"/>
            </a:pPr>
            <a:r>
              <a:rPr lang="en-US" altLang="en-US" sz="8000" dirty="0"/>
              <a:t>Interest Rate: No change</a:t>
            </a:r>
          </a:p>
          <a:p>
            <a:pPr eaLnBrk="1" hangingPunct="1">
              <a:lnSpc>
                <a:spcPts val="2200"/>
              </a:lnSpc>
              <a:buFont typeface="+mj-lt"/>
              <a:buAutoNum type="arabicPeriod"/>
            </a:pPr>
            <a:r>
              <a:rPr lang="en-US" altLang="en-US" sz="8000" b="1" dirty="0"/>
              <a:t>Down Payment: Choose different down payment amounts. See how it affects your total loan interest and the total cost of your car.</a:t>
            </a:r>
          </a:p>
          <a:p>
            <a:pPr eaLnBrk="1" hangingPunct="1">
              <a:lnSpc>
                <a:spcPts val="2200"/>
              </a:lnSpc>
              <a:buFont typeface="+mj-lt"/>
              <a:buAutoNum type="arabicPeriod"/>
            </a:pPr>
            <a:r>
              <a:rPr lang="en-US" altLang="en-US" sz="8000" dirty="0"/>
              <a:t>Trade-in Value: No change</a:t>
            </a:r>
          </a:p>
          <a:p>
            <a:pPr eaLnBrk="1" hangingPunct="1">
              <a:lnSpc>
                <a:spcPts val="2200"/>
              </a:lnSpc>
              <a:buFont typeface="+mj-lt"/>
              <a:buAutoNum type="arabicPeriod"/>
            </a:pPr>
            <a:r>
              <a:rPr lang="en-US" altLang="en-US" sz="8000" dirty="0"/>
              <a:t>Your State: Leave blank.</a:t>
            </a:r>
          </a:p>
          <a:p>
            <a:pPr eaLnBrk="1" hangingPunct="1">
              <a:lnSpc>
                <a:spcPts val="2200"/>
              </a:lnSpc>
              <a:buFont typeface="+mj-lt"/>
              <a:buAutoNum type="arabicPeriod"/>
            </a:pPr>
            <a:r>
              <a:rPr lang="en-US" altLang="en-US" sz="8000" dirty="0"/>
              <a:t>Sales Tax: No change</a:t>
            </a:r>
          </a:p>
          <a:p>
            <a:pPr eaLnBrk="1" hangingPunct="1">
              <a:lnSpc>
                <a:spcPts val="2200"/>
              </a:lnSpc>
              <a:buFont typeface="+mj-lt"/>
              <a:buAutoNum type="arabicPeriod"/>
            </a:pPr>
            <a:r>
              <a:rPr lang="en-US" altLang="en-US" sz="8000" dirty="0"/>
              <a:t>Title, Registration and Other Fees: No change</a:t>
            </a:r>
          </a:p>
          <a:p>
            <a:pPr marL="0" indent="0" eaLnBrk="1" hangingPunct="1">
              <a:lnSpc>
                <a:spcPts val="2200"/>
              </a:lnSpc>
              <a:buNone/>
            </a:pPr>
            <a:endParaRPr lang="en-US" altLang="en-US" sz="8000" dirty="0"/>
          </a:p>
          <a:p>
            <a:pPr marL="0" indent="0" eaLnBrk="1" hangingPunct="1">
              <a:lnSpc>
                <a:spcPts val="2200"/>
              </a:lnSpc>
              <a:buNone/>
            </a:pPr>
            <a:r>
              <a:rPr lang="en-US" altLang="en-US" sz="8000" b="1" dirty="0">
                <a:solidFill>
                  <a:srgbClr val="005954"/>
                </a:solidFill>
              </a:rPr>
              <a:t>Answer the reflection question for Part C.</a:t>
            </a:r>
          </a:p>
          <a:p>
            <a:pPr marL="0" indent="0" eaLnBrk="1" hangingPunct="1">
              <a:lnSpc>
                <a:spcPts val="2200"/>
              </a:lnSpc>
              <a:buNone/>
            </a:pPr>
            <a:endParaRPr lang="en-US" altLang="en-US" sz="8000" dirty="0">
              <a:ea typeface="MS PGothic"/>
            </a:endParaRPr>
          </a:p>
        </p:txBody>
      </p:sp>
    </p:spTree>
    <p:extLst>
      <p:ext uri="{BB962C8B-B14F-4D97-AF65-F5344CB8AC3E}">
        <p14:creationId xmlns:p14="http://schemas.microsoft.com/office/powerpoint/2010/main" val="34505204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Exit Slip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555849"/>
            <a:ext cx="8638967" cy="4267957"/>
          </a:xfrm>
        </p:spPr>
        <p:txBody>
          <a:bodyPr>
            <a:normAutofit/>
          </a:bodyPr>
          <a:lstStyle/>
          <a:p>
            <a:pPr eaLnBrk="1" hangingPunct="1">
              <a:lnSpc>
                <a:spcPts val="2400"/>
              </a:lnSpc>
              <a:buFont typeface="+mj-lt"/>
              <a:buAutoNum type="arabicPeriod"/>
            </a:pPr>
            <a:r>
              <a:rPr lang="en-US" altLang="en-US" sz="2000" dirty="0"/>
              <a:t>If you must make a purchase with a loan (such as a car or a house), what are some specifics you would choose for the loan? To answer this question, use as many terms as you can from the Word Wall.</a:t>
            </a:r>
          </a:p>
          <a:p>
            <a:pPr eaLnBrk="1" hangingPunct="1">
              <a:lnSpc>
                <a:spcPts val="2400"/>
              </a:lnSpc>
              <a:buFont typeface="+mj-lt"/>
              <a:buAutoNum type="arabicPeriod"/>
            </a:pPr>
            <a:r>
              <a:rPr lang="en-US" altLang="en-US" sz="2000" dirty="0"/>
              <a:t>Why do you think some people borrow money to make a purchase, instead of saving enough money for it?</a:t>
            </a:r>
          </a:p>
          <a:p>
            <a:pPr marL="0" indent="0" eaLnBrk="1" hangingPunct="1">
              <a:lnSpc>
                <a:spcPts val="2200"/>
              </a:lnSpc>
              <a:buNone/>
            </a:pPr>
            <a:endParaRPr lang="en-US" altLang="en-US" sz="8000" dirty="0">
              <a:ea typeface="MS PGothic"/>
            </a:endParaRPr>
          </a:p>
        </p:txBody>
      </p:sp>
      <p:sp>
        <p:nvSpPr>
          <p:cNvPr id="4" name="Teardrop 3">
            <a:extLst>
              <a:ext uri="{FF2B5EF4-FFF2-40B4-BE49-F238E27FC236}">
                <a16:creationId xmlns:a16="http://schemas.microsoft.com/office/drawing/2014/main" id="{2644A141-3D92-0881-DF66-48C113D2F2DB}"/>
              </a:ext>
            </a:extLst>
          </p:cNvPr>
          <p:cNvSpPr/>
          <p:nvPr/>
        </p:nvSpPr>
        <p:spPr bwMode="auto">
          <a:xfrm>
            <a:off x="3177808" y="3324520"/>
            <a:ext cx="5111799" cy="3168351"/>
          </a:xfrm>
          <a:prstGeom prst="teardrop">
            <a:avLst/>
          </a:prstGeom>
          <a:noFill/>
          <a:ln w="76200" cap="flat" cmpd="sng" algn="ctr">
            <a:solidFill>
              <a:srgbClr val="FDCE3A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2594157703">
                  <a:custGeom>
                    <a:avLst/>
                    <a:gdLst>
                      <a:gd name="connsiteX0" fmla="*/ 0 w 5111799"/>
                      <a:gd name="connsiteY0" fmla="*/ 1584176 h 3168351"/>
                      <a:gd name="connsiteX1" fmla="*/ 2555900 w 5111799"/>
                      <a:gd name="connsiteY1" fmla="*/ 0 h 3168351"/>
                      <a:gd name="connsiteX2" fmla="*/ 3220434 w 5111799"/>
                      <a:gd name="connsiteY2" fmla="*/ 0 h 3168351"/>
                      <a:gd name="connsiteX3" fmla="*/ 3808291 w 5111799"/>
                      <a:gd name="connsiteY3" fmla="*/ 0 h 3168351"/>
                      <a:gd name="connsiteX4" fmla="*/ 4498383 w 5111799"/>
                      <a:gd name="connsiteY4" fmla="*/ 0 h 3168351"/>
                      <a:gd name="connsiteX5" fmla="*/ 5111799 w 5111799"/>
                      <a:gd name="connsiteY5" fmla="*/ 0 h 3168351"/>
                      <a:gd name="connsiteX6" fmla="*/ 5111799 w 5111799"/>
                      <a:gd name="connsiteY6" fmla="*/ 512217 h 3168351"/>
                      <a:gd name="connsiteX7" fmla="*/ 5111799 w 5111799"/>
                      <a:gd name="connsiteY7" fmla="*/ 1008592 h 3168351"/>
                      <a:gd name="connsiteX8" fmla="*/ 5111799 w 5111799"/>
                      <a:gd name="connsiteY8" fmla="*/ 1584176 h 3168351"/>
                      <a:gd name="connsiteX9" fmla="*/ 2555899 w 5111799"/>
                      <a:gd name="connsiteY9" fmla="*/ 3168352 h 3168351"/>
                      <a:gd name="connsiteX10" fmla="*/ -1 w 5111799"/>
                      <a:gd name="connsiteY10" fmla="*/ 1584176 h 3168351"/>
                      <a:gd name="connsiteX11" fmla="*/ 0 w 5111799"/>
                      <a:gd name="connsiteY11" fmla="*/ 1584176 h 3168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111799" h="3168351" extrusionOk="0">
                        <a:moveTo>
                          <a:pt x="0" y="1584176"/>
                        </a:moveTo>
                        <a:cubicBezTo>
                          <a:pt x="-30827" y="743801"/>
                          <a:pt x="1121083" y="201942"/>
                          <a:pt x="2555900" y="0"/>
                        </a:cubicBezTo>
                        <a:cubicBezTo>
                          <a:pt x="2824464" y="-29850"/>
                          <a:pt x="3045935" y="-2520"/>
                          <a:pt x="3220434" y="0"/>
                        </a:cubicBezTo>
                        <a:cubicBezTo>
                          <a:pt x="3394933" y="2520"/>
                          <a:pt x="3600233" y="3885"/>
                          <a:pt x="3808291" y="0"/>
                        </a:cubicBezTo>
                        <a:cubicBezTo>
                          <a:pt x="4016349" y="-3885"/>
                          <a:pt x="4166654" y="-1801"/>
                          <a:pt x="4498383" y="0"/>
                        </a:cubicBezTo>
                        <a:cubicBezTo>
                          <a:pt x="4830112" y="1801"/>
                          <a:pt x="4853644" y="10943"/>
                          <a:pt x="5111799" y="0"/>
                        </a:cubicBezTo>
                        <a:cubicBezTo>
                          <a:pt x="5112902" y="130640"/>
                          <a:pt x="5132028" y="398551"/>
                          <a:pt x="5111799" y="512217"/>
                        </a:cubicBezTo>
                        <a:cubicBezTo>
                          <a:pt x="5091570" y="625883"/>
                          <a:pt x="5116514" y="791057"/>
                          <a:pt x="5111799" y="1008592"/>
                        </a:cubicBezTo>
                        <a:cubicBezTo>
                          <a:pt x="5107084" y="1226128"/>
                          <a:pt x="5131944" y="1464085"/>
                          <a:pt x="5111799" y="1584176"/>
                        </a:cubicBezTo>
                        <a:cubicBezTo>
                          <a:pt x="5362493" y="2313748"/>
                          <a:pt x="4227731" y="3254951"/>
                          <a:pt x="2555899" y="3168352"/>
                        </a:cubicBezTo>
                        <a:cubicBezTo>
                          <a:pt x="992107" y="3188980"/>
                          <a:pt x="194358" y="2418761"/>
                          <a:pt x="-1" y="1584176"/>
                        </a:cubicBezTo>
                        <a:lnTo>
                          <a:pt x="0" y="1584176"/>
                        </a:ln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59753E-52F8-920D-004B-CF31086CD6C8}"/>
              </a:ext>
            </a:extLst>
          </p:cNvPr>
          <p:cNvSpPr txBox="1"/>
          <p:nvPr/>
        </p:nvSpPr>
        <p:spPr>
          <a:xfrm>
            <a:off x="5437503" y="3397880"/>
            <a:ext cx="1422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/>
              <a:t>Word Wall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B87831-1BC2-3BDF-7DD7-B44C810D7C10}"/>
              </a:ext>
            </a:extLst>
          </p:cNvPr>
          <p:cNvSpPr txBox="1"/>
          <p:nvPr/>
        </p:nvSpPr>
        <p:spPr>
          <a:xfrm>
            <a:off x="3632362" y="4827179"/>
            <a:ext cx="15488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/>
              <a:t>Interest rate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DDF7B3-AF3C-2949-6C67-8D95050D0DC9}"/>
              </a:ext>
            </a:extLst>
          </p:cNvPr>
          <p:cNvSpPr txBox="1"/>
          <p:nvPr/>
        </p:nvSpPr>
        <p:spPr>
          <a:xfrm>
            <a:off x="3339031" y="4423457"/>
            <a:ext cx="23503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/>
              <a:t>Compound interest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D200D7-DAAD-9318-B210-268D1AB8DD21}"/>
              </a:ext>
            </a:extLst>
          </p:cNvPr>
          <p:cNvSpPr txBox="1"/>
          <p:nvPr/>
        </p:nvSpPr>
        <p:spPr>
          <a:xfrm>
            <a:off x="3817772" y="5253562"/>
            <a:ext cx="1337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/>
              <a:t>Loan term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DDF9B4-C0BE-AB80-2033-D50EDD09E037}"/>
              </a:ext>
            </a:extLst>
          </p:cNvPr>
          <p:cNvSpPr txBox="1"/>
          <p:nvPr/>
        </p:nvSpPr>
        <p:spPr>
          <a:xfrm>
            <a:off x="4115481" y="5759922"/>
            <a:ext cx="1895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/>
              <a:t>Down payment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987322-9D68-1D7F-415A-DC94FD579419}"/>
              </a:ext>
            </a:extLst>
          </p:cNvPr>
          <p:cNvSpPr txBox="1"/>
          <p:nvPr/>
        </p:nvSpPr>
        <p:spPr>
          <a:xfrm>
            <a:off x="3662582" y="4081796"/>
            <a:ext cx="18806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/>
              <a:t>Simple interest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2DEF62-0967-6A50-0BB9-F0274B52C08D}"/>
              </a:ext>
            </a:extLst>
          </p:cNvPr>
          <p:cNvSpPr txBox="1"/>
          <p:nvPr/>
        </p:nvSpPr>
        <p:spPr>
          <a:xfrm>
            <a:off x="4266990" y="3629055"/>
            <a:ext cx="1170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/>
              <a:t>Principal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44C2B0-C3F1-327E-39C2-585A4A1E2A69}"/>
              </a:ext>
            </a:extLst>
          </p:cNvPr>
          <p:cNvSpPr txBox="1"/>
          <p:nvPr/>
        </p:nvSpPr>
        <p:spPr>
          <a:xfrm>
            <a:off x="6552148" y="3933590"/>
            <a:ext cx="1095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/>
              <a:t>Maturity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CBE88E-84FD-D2C3-5186-351C72EE1B43}"/>
              </a:ext>
            </a:extLst>
          </p:cNvPr>
          <p:cNvSpPr txBox="1"/>
          <p:nvPr/>
        </p:nvSpPr>
        <p:spPr>
          <a:xfrm>
            <a:off x="5892422" y="4337961"/>
            <a:ext cx="1170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/>
              <a:t>Annually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BE6629-F4FD-F9EF-6B40-1AD58A188A35}"/>
              </a:ext>
            </a:extLst>
          </p:cNvPr>
          <p:cNvSpPr txBox="1"/>
          <p:nvPr/>
        </p:nvSpPr>
        <p:spPr>
          <a:xfrm>
            <a:off x="5789769" y="4805256"/>
            <a:ext cx="1811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/>
              <a:t>Semi-annually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733BDB-B673-9DDB-7E98-D865FF298225}"/>
              </a:ext>
            </a:extLst>
          </p:cNvPr>
          <p:cNvSpPr txBox="1"/>
          <p:nvPr/>
        </p:nvSpPr>
        <p:spPr>
          <a:xfrm>
            <a:off x="6032819" y="5195381"/>
            <a:ext cx="1237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/>
              <a:t>Quarterly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DFB783-B598-47A9-10D7-D0E94FFD9778}"/>
              </a:ext>
            </a:extLst>
          </p:cNvPr>
          <p:cNvSpPr txBox="1"/>
          <p:nvPr/>
        </p:nvSpPr>
        <p:spPr>
          <a:xfrm>
            <a:off x="6154452" y="5667920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/>
              <a:t>Monthly</a:t>
            </a:r>
          </a:p>
        </p:txBody>
      </p:sp>
    </p:spTree>
    <p:extLst>
      <p:ext uri="{BB962C8B-B14F-4D97-AF65-F5344CB8AC3E}">
        <p14:creationId xmlns:p14="http://schemas.microsoft.com/office/powerpoint/2010/main" val="17944058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5954"/>
                </a:solidFill>
                <a:latin typeface="Open Sans" panose="020B0606030504020204" pitchFamily="34" charset="0"/>
              </a:rPr>
              <a:t>Exit Slip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7923212" cy="4176713"/>
          </a:xfrm>
        </p:spPr>
        <p:txBody>
          <a:bodyPr/>
          <a:lstStyle/>
          <a:p>
            <a:pPr eaLnBrk="1" hangingPunct="1">
              <a:lnSpc>
                <a:spcPts val="2400"/>
              </a:lnSpc>
              <a:buFont typeface="+mj-lt"/>
              <a:buAutoNum type="arabicPeriod"/>
            </a:pPr>
            <a:r>
              <a:rPr lang="en-US" altLang="en-US" dirty="0"/>
              <a:t>If you must make a purchase with a loan (such as a car or a house), what are some specifics you would choose for the loan? To answer this question, use as many terms as you can from the Word Wall.</a:t>
            </a:r>
          </a:p>
          <a:p>
            <a:pPr eaLnBrk="1" hangingPunct="1">
              <a:lnSpc>
                <a:spcPts val="2400"/>
              </a:lnSpc>
              <a:buFont typeface="+mj-lt"/>
              <a:buAutoNum type="arabicPeriod"/>
            </a:pPr>
            <a:r>
              <a:rPr lang="en-US" altLang="en-US" dirty="0"/>
              <a:t>Why do you think some people borrow money to make a purchase, instead of saving enough money for it?</a:t>
            </a:r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ardrop 1">
            <a:extLst>
              <a:ext uri="{FF2B5EF4-FFF2-40B4-BE49-F238E27FC236}">
                <a16:creationId xmlns:a16="http://schemas.microsoft.com/office/drawing/2014/main" id="{DEE23F17-0CD4-A23B-96D2-8E9BFD75C44C}"/>
              </a:ext>
            </a:extLst>
          </p:cNvPr>
          <p:cNvSpPr/>
          <p:nvPr/>
        </p:nvSpPr>
        <p:spPr bwMode="auto">
          <a:xfrm>
            <a:off x="3563888" y="3068961"/>
            <a:ext cx="5111799" cy="3168351"/>
          </a:xfrm>
          <a:prstGeom prst="teardrop">
            <a:avLst/>
          </a:prstGeom>
          <a:noFill/>
          <a:ln w="76200" cap="flat" cmpd="sng" algn="ctr">
            <a:solidFill>
              <a:srgbClr val="FDCE3A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2594157703">
                  <a:custGeom>
                    <a:avLst/>
                    <a:gdLst>
                      <a:gd name="connsiteX0" fmla="*/ 0 w 5111799"/>
                      <a:gd name="connsiteY0" fmla="*/ 1584176 h 3168351"/>
                      <a:gd name="connsiteX1" fmla="*/ 2555900 w 5111799"/>
                      <a:gd name="connsiteY1" fmla="*/ 0 h 3168351"/>
                      <a:gd name="connsiteX2" fmla="*/ 3220434 w 5111799"/>
                      <a:gd name="connsiteY2" fmla="*/ 0 h 3168351"/>
                      <a:gd name="connsiteX3" fmla="*/ 3808291 w 5111799"/>
                      <a:gd name="connsiteY3" fmla="*/ 0 h 3168351"/>
                      <a:gd name="connsiteX4" fmla="*/ 4498383 w 5111799"/>
                      <a:gd name="connsiteY4" fmla="*/ 0 h 3168351"/>
                      <a:gd name="connsiteX5" fmla="*/ 5111799 w 5111799"/>
                      <a:gd name="connsiteY5" fmla="*/ 0 h 3168351"/>
                      <a:gd name="connsiteX6" fmla="*/ 5111799 w 5111799"/>
                      <a:gd name="connsiteY6" fmla="*/ 512217 h 3168351"/>
                      <a:gd name="connsiteX7" fmla="*/ 5111799 w 5111799"/>
                      <a:gd name="connsiteY7" fmla="*/ 1008592 h 3168351"/>
                      <a:gd name="connsiteX8" fmla="*/ 5111799 w 5111799"/>
                      <a:gd name="connsiteY8" fmla="*/ 1584176 h 3168351"/>
                      <a:gd name="connsiteX9" fmla="*/ 2555899 w 5111799"/>
                      <a:gd name="connsiteY9" fmla="*/ 3168352 h 3168351"/>
                      <a:gd name="connsiteX10" fmla="*/ -1 w 5111799"/>
                      <a:gd name="connsiteY10" fmla="*/ 1584176 h 3168351"/>
                      <a:gd name="connsiteX11" fmla="*/ 0 w 5111799"/>
                      <a:gd name="connsiteY11" fmla="*/ 1584176 h 3168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111799" h="3168351" extrusionOk="0">
                        <a:moveTo>
                          <a:pt x="0" y="1584176"/>
                        </a:moveTo>
                        <a:cubicBezTo>
                          <a:pt x="-30827" y="743801"/>
                          <a:pt x="1121083" y="201942"/>
                          <a:pt x="2555900" y="0"/>
                        </a:cubicBezTo>
                        <a:cubicBezTo>
                          <a:pt x="2824464" y="-29850"/>
                          <a:pt x="3045935" y="-2520"/>
                          <a:pt x="3220434" y="0"/>
                        </a:cubicBezTo>
                        <a:cubicBezTo>
                          <a:pt x="3394933" y="2520"/>
                          <a:pt x="3600233" y="3885"/>
                          <a:pt x="3808291" y="0"/>
                        </a:cubicBezTo>
                        <a:cubicBezTo>
                          <a:pt x="4016349" y="-3885"/>
                          <a:pt x="4166654" y="-1801"/>
                          <a:pt x="4498383" y="0"/>
                        </a:cubicBezTo>
                        <a:cubicBezTo>
                          <a:pt x="4830112" y="1801"/>
                          <a:pt x="4853644" y="10943"/>
                          <a:pt x="5111799" y="0"/>
                        </a:cubicBezTo>
                        <a:cubicBezTo>
                          <a:pt x="5112902" y="130640"/>
                          <a:pt x="5132028" y="398551"/>
                          <a:pt x="5111799" y="512217"/>
                        </a:cubicBezTo>
                        <a:cubicBezTo>
                          <a:pt x="5091570" y="625883"/>
                          <a:pt x="5116514" y="791057"/>
                          <a:pt x="5111799" y="1008592"/>
                        </a:cubicBezTo>
                        <a:cubicBezTo>
                          <a:pt x="5107084" y="1226128"/>
                          <a:pt x="5131944" y="1464085"/>
                          <a:pt x="5111799" y="1584176"/>
                        </a:cubicBezTo>
                        <a:cubicBezTo>
                          <a:pt x="5362493" y="2313748"/>
                          <a:pt x="4227731" y="3254951"/>
                          <a:pt x="2555899" y="3168352"/>
                        </a:cubicBezTo>
                        <a:cubicBezTo>
                          <a:pt x="992107" y="3188980"/>
                          <a:pt x="194358" y="2418761"/>
                          <a:pt x="-1" y="1584176"/>
                        </a:cubicBezTo>
                        <a:lnTo>
                          <a:pt x="0" y="1584176"/>
                        </a:ln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31A283-8E7C-A0D9-12A0-7827A0021173}"/>
              </a:ext>
            </a:extLst>
          </p:cNvPr>
          <p:cNvSpPr txBox="1"/>
          <p:nvPr/>
        </p:nvSpPr>
        <p:spPr>
          <a:xfrm>
            <a:off x="5843903" y="3129608"/>
            <a:ext cx="1422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/>
              <a:t>Word Wall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E45B55-28F8-D98A-C1EA-B45E2C58F0BE}"/>
              </a:ext>
            </a:extLst>
          </p:cNvPr>
          <p:cNvSpPr txBox="1"/>
          <p:nvPr/>
        </p:nvSpPr>
        <p:spPr>
          <a:xfrm>
            <a:off x="4031713" y="4656748"/>
            <a:ext cx="15488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/>
              <a:t>Interest rate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9BDE08-88CC-8CB2-3B86-C0D793A8AF30}"/>
              </a:ext>
            </a:extLst>
          </p:cNvPr>
          <p:cNvSpPr txBox="1"/>
          <p:nvPr/>
        </p:nvSpPr>
        <p:spPr>
          <a:xfrm>
            <a:off x="3738382" y="4253026"/>
            <a:ext cx="23503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/>
              <a:t>Compound interest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BFA921-2ECB-1FCF-D936-7E6783492E4D}"/>
              </a:ext>
            </a:extLst>
          </p:cNvPr>
          <p:cNvSpPr txBox="1"/>
          <p:nvPr/>
        </p:nvSpPr>
        <p:spPr>
          <a:xfrm>
            <a:off x="4217123" y="5083131"/>
            <a:ext cx="1337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/>
              <a:t>Loan term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DF0D12-0D4B-2B1C-B65D-971A16FDE148}"/>
              </a:ext>
            </a:extLst>
          </p:cNvPr>
          <p:cNvSpPr txBox="1"/>
          <p:nvPr/>
        </p:nvSpPr>
        <p:spPr>
          <a:xfrm>
            <a:off x="4514832" y="5589491"/>
            <a:ext cx="1895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/>
              <a:t>Down payment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B6F68A-7C48-B245-5E96-2AA8FCC4EA8B}"/>
              </a:ext>
            </a:extLst>
          </p:cNvPr>
          <p:cNvSpPr txBox="1"/>
          <p:nvPr/>
        </p:nvSpPr>
        <p:spPr>
          <a:xfrm>
            <a:off x="6952852" y="3538755"/>
            <a:ext cx="1095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/>
              <a:t>Maturity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3935A6-BBD5-96EB-85F9-8AC55DE98E4B}"/>
              </a:ext>
            </a:extLst>
          </p:cNvPr>
          <p:cNvSpPr txBox="1"/>
          <p:nvPr/>
        </p:nvSpPr>
        <p:spPr>
          <a:xfrm>
            <a:off x="6293126" y="3943126"/>
            <a:ext cx="1170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/>
              <a:t>Annually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01A6BD-901C-9F6C-9BF7-1726E72C33A8}"/>
              </a:ext>
            </a:extLst>
          </p:cNvPr>
          <p:cNvSpPr txBox="1"/>
          <p:nvPr/>
        </p:nvSpPr>
        <p:spPr>
          <a:xfrm>
            <a:off x="6190473" y="4410421"/>
            <a:ext cx="1811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/>
              <a:t>Semi-annually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F9630E-27DC-078D-192E-337E268A152C}"/>
              </a:ext>
            </a:extLst>
          </p:cNvPr>
          <p:cNvSpPr txBox="1"/>
          <p:nvPr/>
        </p:nvSpPr>
        <p:spPr>
          <a:xfrm>
            <a:off x="6433523" y="4800546"/>
            <a:ext cx="1237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/>
              <a:t>Quarterly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41653E-7FDA-D74A-6E1A-B7B7BB6A9189}"/>
              </a:ext>
            </a:extLst>
          </p:cNvPr>
          <p:cNvSpPr txBox="1"/>
          <p:nvPr/>
        </p:nvSpPr>
        <p:spPr>
          <a:xfrm>
            <a:off x="6555156" y="5273085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/>
              <a:t>Monthly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951D20-D1DA-75B2-F162-DF0A34246F5D}"/>
              </a:ext>
            </a:extLst>
          </p:cNvPr>
          <p:cNvSpPr txBox="1"/>
          <p:nvPr/>
        </p:nvSpPr>
        <p:spPr>
          <a:xfrm>
            <a:off x="4061933" y="3911365"/>
            <a:ext cx="18806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/>
              <a:t>Simple interest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764ABC9-523E-6301-E697-CBAD0617076F}"/>
              </a:ext>
            </a:extLst>
          </p:cNvPr>
          <p:cNvSpPr txBox="1"/>
          <p:nvPr/>
        </p:nvSpPr>
        <p:spPr>
          <a:xfrm>
            <a:off x="4666341" y="3458624"/>
            <a:ext cx="1170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/>
              <a:t>Principal</a:t>
            </a:r>
          </a:p>
        </p:txBody>
      </p:sp>
    </p:spTree>
    <p:extLst>
      <p:ext uri="{BB962C8B-B14F-4D97-AF65-F5344CB8AC3E}">
        <p14:creationId xmlns:p14="http://schemas.microsoft.com/office/powerpoint/2010/main" val="1139576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Students will be able to…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952089"/>
            <a:ext cx="8638967" cy="4267957"/>
          </a:xfrm>
        </p:spPr>
        <p:txBody>
          <a:bodyPr>
            <a:normAutofit/>
          </a:bodyPr>
          <a:lstStyle/>
          <a:p>
            <a:pPr eaLnBrk="1" hangingPunct="1">
              <a:lnSpc>
                <a:spcPts val="2400"/>
              </a:lnSpc>
            </a:pPr>
            <a:r>
              <a:rPr lang="en-US" altLang="en-US" sz="2000" dirty="0"/>
              <a:t>Explore, compare, and explain the effects of the following four factors on the overall costs of a purchase, when it is bought with a type of loan.</a:t>
            </a:r>
          </a:p>
          <a:p>
            <a:pPr eaLnBrk="1" hangingPunct="1">
              <a:lnSpc>
                <a:spcPts val="2400"/>
              </a:lnSpc>
            </a:pPr>
            <a:endParaRPr lang="en-US" altLang="en-US" sz="2000" dirty="0"/>
          </a:p>
          <a:p>
            <a:pPr eaLnBrk="1" hangingPunct="1">
              <a:lnSpc>
                <a:spcPts val="2400"/>
              </a:lnSpc>
            </a:pPr>
            <a:r>
              <a:rPr lang="en-US" altLang="en-US" sz="2000" dirty="0"/>
              <a:t>The four factors are:</a:t>
            </a:r>
          </a:p>
          <a:p>
            <a:pPr lvl="1" eaLnBrk="1" hangingPunct="1">
              <a:lnSpc>
                <a:spcPts val="2400"/>
              </a:lnSpc>
              <a:buFont typeface="Wingdings" panose="05000000000000000000" pitchFamily="2" charset="2"/>
              <a:buChar char="v"/>
            </a:pPr>
            <a:r>
              <a:rPr lang="en-US" altLang="en-US" sz="2000" dirty="0"/>
              <a:t>Interest rate</a:t>
            </a:r>
          </a:p>
          <a:p>
            <a:pPr lvl="1" eaLnBrk="1" hangingPunct="1">
              <a:lnSpc>
                <a:spcPts val="2400"/>
              </a:lnSpc>
              <a:buFont typeface="Wingdings" panose="05000000000000000000" pitchFamily="2" charset="2"/>
              <a:buChar char="v"/>
            </a:pPr>
            <a:r>
              <a:rPr lang="en-US" altLang="en-US" sz="2000" dirty="0"/>
              <a:t>Compounding periods</a:t>
            </a:r>
          </a:p>
          <a:p>
            <a:pPr lvl="1" eaLnBrk="1" hangingPunct="1">
              <a:lnSpc>
                <a:spcPts val="2400"/>
              </a:lnSpc>
              <a:buFont typeface="Wingdings" panose="05000000000000000000" pitchFamily="2" charset="2"/>
              <a:buChar char="v"/>
            </a:pPr>
            <a:r>
              <a:rPr lang="en-US" altLang="en-US" sz="2000" dirty="0"/>
              <a:t>Length of borrowing time</a:t>
            </a:r>
          </a:p>
          <a:p>
            <a:pPr lvl="1" eaLnBrk="1" hangingPunct="1">
              <a:lnSpc>
                <a:spcPts val="2400"/>
              </a:lnSpc>
              <a:buFont typeface="Wingdings" panose="05000000000000000000" pitchFamily="2" charset="2"/>
              <a:buChar char="v"/>
            </a:pPr>
            <a:r>
              <a:rPr lang="en-US" altLang="en-US" sz="2000" dirty="0"/>
              <a:t>Down payment</a:t>
            </a:r>
          </a:p>
          <a:p>
            <a:pPr marL="342900" indent="-342900">
              <a:lnSpc>
                <a:spcPts val="2500"/>
              </a:lnSpc>
            </a:pP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027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Before we get Started…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952089"/>
            <a:ext cx="8638967" cy="426795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000" kern="0" dirty="0"/>
              <a:t>What is a loan?</a:t>
            </a:r>
          </a:p>
          <a:p>
            <a:pPr eaLnBrk="1" hangingPunct="1"/>
            <a:r>
              <a:rPr lang="en-US" altLang="en-US" sz="2000" kern="0" dirty="0"/>
              <a:t>What do the words “principal”, “interest”, and “loan term” mean?</a:t>
            </a:r>
          </a:p>
          <a:p>
            <a:pPr marL="0" indent="0" eaLnBrk="1" hangingPunct="1">
              <a:buNone/>
            </a:pPr>
            <a:endParaRPr lang="en-US" altLang="en-US" sz="2000" b="1" kern="0" dirty="0"/>
          </a:p>
          <a:p>
            <a:pPr marL="0" indent="0" eaLnBrk="1" hangingPunct="1">
              <a:buNone/>
            </a:pPr>
            <a:r>
              <a:rPr lang="en-US" altLang="en-US" sz="2000" b="1" kern="0" dirty="0">
                <a:ea typeface="MS PGothic"/>
              </a:rPr>
              <a:t>Watch this 2-min video to find out: </a:t>
            </a:r>
            <a:r>
              <a:rPr lang="en-US" altLang="en-US" sz="2000" kern="0" dirty="0">
                <a:ea typeface="MS PGothic"/>
                <a:hlinkClick r:id="rId2"/>
              </a:rPr>
              <a:t>https://www.youtube.com/watch?v=AOP5wiu7mRU</a:t>
            </a:r>
            <a:endParaRPr lang="en-US" altLang="en-US" sz="2000" kern="0" dirty="0">
              <a:ea typeface="MS PGothic"/>
            </a:endParaRPr>
          </a:p>
          <a:p>
            <a:pPr marL="0" indent="0" eaLnBrk="1" hangingPunct="1">
              <a:buNone/>
            </a:pPr>
            <a:endParaRPr lang="en-US" altLang="en-US" sz="2000" kern="0" dirty="0"/>
          </a:p>
          <a:p>
            <a:pPr marL="0" indent="0" eaLnBrk="1" hangingPunct="1">
              <a:buNone/>
            </a:pPr>
            <a:r>
              <a:rPr lang="en-US" altLang="en-US" sz="2000" b="1" kern="0" dirty="0"/>
              <a:t>Disclaimer:</a:t>
            </a:r>
            <a:r>
              <a:rPr lang="en-US" altLang="en-US" sz="2000" kern="0" dirty="0"/>
              <a:t> “Principal” is spelled incorrectly in the video.</a:t>
            </a:r>
          </a:p>
          <a:p>
            <a:pPr marL="342900" indent="-342900">
              <a:lnSpc>
                <a:spcPts val="2500"/>
              </a:lnSpc>
            </a:pP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798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/>
              <a:t>Minds On Activity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7" y="1952089"/>
            <a:ext cx="5966513" cy="4267957"/>
          </a:xfrm>
        </p:spPr>
        <p:txBody>
          <a:bodyPr>
            <a:normAutofit/>
          </a:bodyPr>
          <a:lstStyle/>
          <a:p>
            <a:pPr marL="0" indent="0" eaLnBrk="1" hangingPunct="1">
              <a:buFontTx/>
              <a:buNone/>
            </a:pPr>
            <a:r>
              <a:rPr lang="en-US" altLang="en-US" sz="2000" b="1" kern="0" dirty="0"/>
              <a:t>Think-Pair-Share</a:t>
            </a:r>
            <a:br>
              <a:rPr lang="en-US" altLang="en-US" sz="2000" b="1" kern="0" dirty="0"/>
            </a:br>
            <a:endParaRPr lang="en-US" altLang="en-US" sz="2000" b="1" kern="0" dirty="0"/>
          </a:p>
          <a:p>
            <a:pPr eaLnBrk="1" hangingPunct="1">
              <a:lnSpc>
                <a:spcPts val="2400"/>
              </a:lnSpc>
            </a:pPr>
            <a:r>
              <a:rPr lang="en-US" altLang="en-US" sz="2000" kern="0" dirty="0"/>
              <a:t>What is a loan, principal, interest, and loan term?</a:t>
            </a:r>
          </a:p>
          <a:p>
            <a:pPr eaLnBrk="1" hangingPunct="1">
              <a:lnSpc>
                <a:spcPts val="2400"/>
              </a:lnSpc>
            </a:pPr>
            <a:r>
              <a:rPr lang="en-US" altLang="en-US" sz="2000" kern="0" dirty="0"/>
              <a:t>What goods or services do people usually buy with a type of loan?</a:t>
            </a:r>
          </a:p>
          <a:p>
            <a:pPr eaLnBrk="1" hangingPunct="1">
              <a:lnSpc>
                <a:spcPts val="2400"/>
              </a:lnSpc>
            </a:pPr>
            <a:r>
              <a:rPr lang="en-US" altLang="en-US" sz="2000" kern="0" dirty="0"/>
              <a:t>Do you think consumers end up paying more for a purchase when they buy it on a loan?</a:t>
            </a:r>
          </a:p>
          <a:p>
            <a:pPr marL="0" indent="0">
              <a:lnSpc>
                <a:spcPts val="2500"/>
              </a:lnSpc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Content Placeholder 4" descr="Content Placeholder 4">
            <a:extLst>
              <a:ext uri="{FF2B5EF4-FFF2-40B4-BE49-F238E27FC236}">
                <a16:creationId xmlns:a16="http://schemas.microsoft.com/office/drawing/2014/main" id="{32357D38-568B-A514-1B44-EEA4F39D4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448" y="3234913"/>
            <a:ext cx="1880961" cy="211195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68731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Class Exploration Activity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952089"/>
            <a:ext cx="8638967" cy="4267957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ts val="2400"/>
              </a:lnSpc>
              <a:buNone/>
            </a:pPr>
            <a:r>
              <a:rPr lang="en-US" altLang="en-US" sz="2000" dirty="0"/>
              <a:t>When we borrow money to make a purchase, how much do we</a:t>
            </a:r>
            <a:r>
              <a:rPr lang="en-US" altLang="en-US" sz="2000" i="1" dirty="0"/>
              <a:t> really </a:t>
            </a:r>
            <a:r>
              <a:rPr lang="en-US" altLang="en-US" sz="2000" dirty="0"/>
              <a:t>pay in the end? </a:t>
            </a:r>
          </a:p>
          <a:p>
            <a:pPr marL="0" indent="0" eaLnBrk="1" hangingPunct="1">
              <a:lnSpc>
                <a:spcPts val="2400"/>
              </a:lnSpc>
              <a:buNone/>
            </a:pPr>
            <a:endParaRPr lang="en-US" altLang="en-US" sz="2000" dirty="0"/>
          </a:p>
          <a:p>
            <a:pPr marL="0" indent="0" eaLnBrk="1" hangingPunct="1">
              <a:lnSpc>
                <a:spcPts val="2400"/>
              </a:lnSpc>
              <a:buNone/>
            </a:pPr>
            <a:r>
              <a:rPr lang="en-US" altLang="en-US" sz="2000" dirty="0"/>
              <a:t>We will look at these four factors that affect a loan:</a:t>
            </a:r>
          </a:p>
          <a:p>
            <a:pPr eaLnBrk="1" hangingPunct="1">
              <a:lnSpc>
                <a:spcPts val="2400"/>
              </a:lnSpc>
            </a:pPr>
            <a:r>
              <a:rPr lang="en-US" altLang="en-US" sz="2000" dirty="0"/>
              <a:t>Interest rate (Simple interest vs. compound interest)</a:t>
            </a:r>
          </a:p>
          <a:p>
            <a:pPr eaLnBrk="1" hangingPunct="1">
              <a:lnSpc>
                <a:spcPts val="2400"/>
              </a:lnSpc>
            </a:pPr>
            <a:r>
              <a:rPr lang="en-US" altLang="en-US" sz="2000" dirty="0"/>
              <a:t>Compounding periods</a:t>
            </a:r>
          </a:p>
          <a:p>
            <a:pPr eaLnBrk="1" hangingPunct="1">
              <a:lnSpc>
                <a:spcPts val="2400"/>
              </a:lnSpc>
            </a:pPr>
            <a:r>
              <a:rPr lang="en-US" altLang="en-US" sz="2000" dirty="0"/>
              <a:t>Length of borrowing time</a:t>
            </a:r>
          </a:p>
          <a:p>
            <a:pPr eaLnBrk="1" hangingPunct="1">
              <a:lnSpc>
                <a:spcPts val="2400"/>
              </a:lnSpc>
            </a:pPr>
            <a:r>
              <a:rPr lang="en-US" altLang="en-US" sz="2000" dirty="0"/>
              <a:t>Down payment</a:t>
            </a:r>
          </a:p>
          <a:p>
            <a:pPr marL="342900" indent="-342900">
              <a:lnSpc>
                <a:spcPts val="2500"/>
              </a:lnSpc>
            </a:pP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195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Part A: Simple Interest Rate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952089"/>
            <a:ext cx="8638967" cy="4267957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ts val="2400"/>
              </a:lnSpc>
              <a:buNone/>
            </a:pPr>
            <a:r>
              <a:rPr lang="en-US" altLang="en-US" sz="2000" b="1" dirty="0">
                <a:solidFill>
                  <a:srgbClr val="005954"/>
                </a:solidFill>
                <a:ea typeface="MS PGothic"/>
              </a:rPr>
              <a:t>First, we will look at a loan with a simple interest rate:</a:t>
            </a:r>
          </a:p>
          <a:p>
            <a:pPr marL="0" indent="0" eaLnBrk="1" hangingPunct="1">
              <a:lnSpc>
                <a:spcPts val="2400"/>
              </a:lnSpc>
              <a:buNone/>
            </a:pPr>
            <a:endParaRPr lang="en-US" altLang="en-US" sz="2000" b="1" dirty="0">
              <a:solidFill>
                <a:srgbClr val="005954"/>
              </a:solidFill>
              <a:ea typeface="MS PGothic"/>
            </a:endParaRPr>
          </a:p>
          <a:p>
            <a:pPr eaLnBrk="1" hangingPunct="1">
              <a:lnSpc>
                <a:spcPts val="2400"/>
              </a:lnSpc>
              <a:buFont typeface="+mj-lt"/>
              <a:buAutoNum type="arabicPeriod"/>
            </a:pPr>
            <a:r>
              <a:rPr lang="en-US" altLang="en-US" sz="2000" dirty="0">
                <a:ea typeface="MS PGothic"/>
              </a:rPr>
              <a:t>Brainstorm something you would like to purchase (a good or service) and research its current price.</a:t>
            </a:r>
          </a:p>
          <a:p>
            <a:pPr eaLnBrk="1" hangingPunct="1">
              <a:lnSpc>
                <a:spcPts val="2400"/>
              </a:lnSpc>
              <a:buFont typeface="+mj-lt"/>
              <a:buAutoNum type="arabicPeriod"/>
            </a:pPr>
            <a:r>
              <a:rPr lang="en-US" altLang="en-US" sz="2000" dirty="0">
                <a:ea typeface="MS PGothic"/>
              </a:rPr>
              <a:t>Go to </a:t>
            </a:r>
            <a:r>
              <a:rPr lang="en-US" altLang="en-US" sz="2000" dirty="0">
                <a:ea typeface="MS PGothic"/>
                <a:hlinkClick r:id="rId3"/>
              </a:rPr>
              <a:t>https://www.calculatorsoup.com/calculators/financial/simple-interest-plus-principal-calculator.php</a:t>
            </a:r>
            <a:endParaRPr lang="en-US" altLang="en-US" sz="2000" b="1" dirty="0">
              <a:ea typeface="MS PGothic"/>
            </a:endParaRPr>
          </a:p>
          <a:p>
            <a:pPr>
              <a:lnSpc>
                <a:spcPts val="2400"/>
              </a:lnSpc>
              <a:buAutoNum type="arabicPeriod"/>
            </a:pPr>
            <a:endParaRPr lang="en-US" altLang="en-US" sz="2000" dirty="0">
              <a:ea typeface="MS PGothic"/>
            </a:endParaRPr>
          </a:p>
          <a:p>
            <a:pPr marL="0" indent="0">
              <a:lnSpc>
                <a:spcPts val="2400"/>
              </a:lnSpc>
              <a:buNone/>
            </a:pPr>
            <a:r>
              <a:rPr lang="en-US" altLang="en-US" sz="2000" dirty="0">
                <a:ea typeface="MS PGothic"/>
              </a:rPr>
              <a:t>The webpage image will be on the following slide.</a:t>
            </a:r>
            <a:endParaRPr lang="en-US" altLang="en-US" sz="20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35F3FD4-5666-EC2F-C6A6-50FFA3903B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0972" y="5635333"/>
            <a:ext cx="1934868" cy="58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287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Part A: Simple Interest Rate</a:t>
            </a:r>
            <a:endParaRPr lang="en-CA" sz="36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835C2F8-E205-8632-643F-3AF9EF3FC407}"/>
              </a:ext>
            </a:extLst>
          </p:cNvPr>
          <p:cNvGrpSpPr/>
          <p:nvPr/>
        </p:nvGrpSpPr>
        <p:grpSpPr>
          <a:xfrm>
            <a:off x="610379" y="2075376"/>
            <a:ext cx="7921019" cy="3296653"/>
            <a:chOff x="611490" y="2868651"/>
            <a:chExt cx="7921019" cy="329665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9EE6487-812F-D956-DD73-01482478B5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422" r="5122" b="4127"/>
            <a:stretch/>
          </p:blipFill>
          <p:spPr>
            <a:xfrm>
              <a:off x="611490" y="2868651"/>
              <a:ext cx="7921019" cy="3296653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FF2A6E2-629E-A3D1-6B27-D15AB01A025E}"/>
                </a:ext>
              </a:extLst>
            </p:cNvPr>
            <p:cNvSpPr/>
            <p:nvPr/>
          </p:nvSpPr>
          <p:spPr bwMode="auto">
            <a:xfrm>
              <a:off x="755576" y="3933056"/>
              <a:ext cx="1296144" cy="22322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5A790C8-C749-5F70-4F79-0289CB836072}"/>
              </a:ext>
            </a:extLst>
          </p:cNvPr>
          <p:cNvSpPr txBox="1">
            <a:spLocks/>
          </p:cNvSpPr>
          <p:nvPr/>
        </p:nvSpPr>
        <p:spPr bwMode="auto">
          <a:xfrm>
            <a:off x="466323" y="1485971"/>
            <a:ext cx="7923212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884" lvl="0" indent="-304786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766" lvl="1" indent="-285736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649" lvl="2" indent="-266687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2" lvl="3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415" lvl="4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297" marR="0" lvl="5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180" marR="0" lvl="6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064" marR="0" lvl="7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5946" marR="0" lvl="8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ts val="2400"/>
              </a:lnSpc>
              <a:buFont typeface="Arial" panose="020B0604020202020204" pitchFamily="34" charset="0"/>
              <a:buNone/>
            </a:pPr>
            <a:r>
              <a:rPr lang="en-US" altLang="en-US" sz="2000" b="1" kern="0" dirty="0">
                <a:solidFill>
                  <a:srgbClr val="005954"/>
                </a:solidFill>
                <a:ea typeface="MS PGothic"/>
              </a:rPr>
              <a:t>You will find the Simple Interest Calculator on your screen:</a:t>
            </a:r>
          </a:p>
          <a:p>
            <a:pPr>
              <a:lnSpc>
                <a:spcPts val="2400"/>
              </a:lnSpc>
              <a:buFont typeface="+mj-lt"/>
              <a:buAutoNum type="arabicPeriod"/>
            </a:pPr>
            <a:endParaRPr lang="en-US" altLang="en-US" kern="0" dirty="0"/>
          </a:p>
          <a:p>
            <a:pPr>
              <a:buFont typeface="+mj-lt"/>
              <a:buAutoNum type="arabicPeriod"/>
            </a:pPr>
            <a:endParaRPr lang="en-US" altLang="en-US" kern="0" dirty="0"/>
          </a:p>
        </p:txBody>
      </p:sp>
    </p:spTree>
    <p:extLst>
      <p:ext uri="{BB962C8B-B14F-4D97-AF65-F5344CB8AC3E}">
        <p14:creationId xmlns:p14="http://schemas.microsoft.com/office/powerpoint/2010/main" val="692478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Part A: Simple Interest Rate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952089"/>
            <a:ext cx="8638967" cy="4267957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ts val="2400"/>
              </a:lnSpc>
              <a:buNone/>
            </a:pPr>
            <a:r>
              <a:rPr lang="en-US" altLang="en-US" sz="2000" b="1" dirty="0">
                <a:solidFill>
                  <a:srgbClr val="005954"/>
                </a:solidFill>
                <a:ea typeface="MS PGothic"/>
              </a:rPr>
              <a:t>To calculate the interest we will use the formula "Total P+I (A)"</a:t>
            </a:r>
            <a:br>
              <a:rPr lang="en-US" altLang="en-US" sz="2000" dirty="0"/>
            </a:br>
            <a:endParaRPr lang="en-US" altLang="en-US" sz="2000" b="1" dirty="0"/>
          </a:p>
          <a:p>
            <a:pPr marL="0" indent="0" eaLnBrk="1" hangingPunct="1">
              <a:lnSpc>
                <a:spcPts val="2400"/>
              </a:lnSpc>
              <a:buNone/>
            </a:pPr>
            <a:r>
              <a:rPr lang="en-US" altLang="en-US" sz="2000" b="1" dirty="0">
                <a:ea typeface="MS PGothic"/>
              </a:rPr>
              <a:t>P = Principal Amount</a:t>
            </a:r>
            <a:endParaRPr lang="en-US" altLang="en-US" sz="2000" b="1" dirty="0"/>
          </a:p>
          <a:p>
            <a:pPr marL="685800" lvl="1" indent="-285750">
              <a:lnSpc>
                <a:spcPts val="2400"/>
              </a:lnSpc>
              <a:buFont typeface="Arial"/>
              <a:buChar char="•"/>
            </a:pPr>
            <a:r>
              <a:rPr lang="en-US" altLang="en-US" sz="2000" dirty="0">
                <a:ea typeface="MS PGothic"/>
              </a:rPr>
              <a:t>This is the amount of money you start with</a:t>
            </a:r>
            <a:endParaRPr lang="en-US" altLang="en-US" sz="2000" dirty="0"/>
          </a:p>
          <a:p>
            <a:pPr marL="0" indent="0">
              <a:lnSpc>
                <a:spcPts val="2400"/>
              </a:lnSpc>
              <a:buNone/>
            </a:pPr>
            <a:r>
              <a:rPr lang="en-US" altLang="en-US" sz="2000" b="1" dirty="0">
                <a:ea typeface="MS PGothic"/>
              </a:rPr>
              <a:t>I = Interest Amount</a:t>
            </a:r>
            <a:endParaRPr lang="en-US" altLang="en-US" sz="2000" b="1" dirty="0"/>
          </a:p>
          <a:p>
            <a:pPr marL="685800" lvl="1" indent="-285750">
              <a:lnSpc>
                <a:spcPts val="2400"/>
              </a:lnSpc>
              <a:buFont typeface="Arial"/>
              <a:buChar char="•"/>
            </a:pPr>
            <a:r>
              <a:rPr lang="en-US" altLang="en-US" sz="2000" dirty="0">
                <a:ea typeface="MS PGothic"/>
              </a:rPr>
              <a:t>This</a:t>
            </a:r>
            <a:r>
              <a:rPr lang="en-US" altLang="en-US" sz="2000" dirty="0">
                <a:solidFill>
                  <a:srgbClr val="000000"/>
                </a:solidFill>
                <a:ea typeface="MS PGothic"/>
              </a:rPr>
              <a:t> is the amount that your money grows</a:t>
            </a:r>
            <a:endParaRPr lang="en-US" altLang="en-US" sz="2000" dirty="0">
              <a:solidFill>
                <a:srgbClr val="000000"/>
              </a:solidFill>
            </a:endParaRPr>
          </a:p>
          <a:p>
            <a:pPr marL="0" indent="0">
              <a:lnSpc>
                <a:spcPts val="2400"/>
              </a:lnSpc>
              <a:buNone/>
            </a:pPr>
            <a:r>
              <a:rPr lang="en-US" altLang="en-US" sz="2000" b="1" dirty="0">
                <a:solidFill>
                  <a:srgbClr val="000000"/>
                </a:solidFill>
                <a:ea typeface="MS PGothic"/>
              </a:rPr>
              <a:t>A = Total Accrued Amount</a:t>
            </a:r>
            <a:endParaRPr lang="en-US" altLang="en-US" sz="2000" b="1" dirty="0">
              <a:solidFill>
                <a:srgbClr val="000000"/>
              </a:solidFill>
            </a:endParaRPr>
          </a:p>
          <a:p>
            <a:pPr marL="685800" lvl="1" indent="-285750">
              <a:lnSpc>
                <a:spcPts val="2400"/>
              </a:lnSpc>
              <a:buFont typeface="Arial"/>
              <a:buChar char="•"/>
            </a:pPr>
            <a:r>
              <a:rPr lang="en-US" altLang="en-US" sz="2000" dirty="0">
                <a:solidFill>
                  <a:srgbClr val="000000"/>
                </a:solidFill>
                <a:ea typeface="MS PGothic"/>
              </a:rPr>
              <a:t>This is the total of the Principal Amount and the Interest Amount combined</a:t>
            </a:r>
            <a:endParaRPr lang="en-US" altLang="en-US" sz="2000" dirty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ts val="2400"/>
              </a:lnSpc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25799694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United for Literacy">
      <a:dk1>
        <a:srgbClr val="000000"/>
      </a:dk1>
      <a:lt1>
        <a:srgbClr val="FFFFFF"/>
      </a:lt1>
      <a:dk2>
        <a:srgbClr val="093254"/>
      </a:dk2>
      <a:lt2>
        <a:srgbClr val="FFFFFF"/>
      </a:lt2>
      <a:accent1>
        <a:srgbClr val="005659"/>
      </a:accent1>
      <a:accent2>
        <a:srgbClr val="093254"/>
      </a:accent2>
      <a:accent3>
        <a:srgbClr val="3FA947"/>
      </a:accent3>
      <a:accent4>
        <a:srgbClr val="00734F"/>
      </a:accent4>
      <a:accent5>
        <a:srgbClr val="92C82E"/>
      </a:accent5>
      <a:accent6>
        <a:srgbClr val="F36C20"/>
      </a:accent6>
      <a:hlink>
        <a:srgbClr val="00BFDF"/>
      </a:hlink>
      <a:folHlink>
        <a:srgbClr val="7330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FBC8EA80-A3DA-E54B-88C8-85CC3B551E85}" vid="{D8FACF28-C2FD-DE47-9339-3293D0449437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7E63EF2496EC4A8317235C224509C7" ma:contentTypeVersion="15" ma:contentTypeDescription="Create a new document." ma:contentTypeScope="" ma:versionID="2567e716e479f0fe1fad83c07d0475b4">
  <xsd:schema xmlns:xsd="http://www.w3.org/2001/XMLSchema" xmlns:xs="http://www.w3.org/2001/XMLSchema" xmlns:p="http://schemas.microsoft.com/office/2006/metadata/properties" xmlns:ns2="f6493094-0435-4eae-a32c-76983131fc0f" xmlns:ns3="1bca0e2f-16d9-4d6a-8327-7fd70d55969c" targetNamespace="http://schemas.microsoft.com/office/2006/metadata/properties" ma:root="true" ma:fieldsID="012dbca595c35fff498512ea9a6f57f6" ns2:_="" ns3:_="">
    <xsd:import namespace="f6493094-0435-4eae-a32c-76983131fc0f"/>
    <xsd:import namespace="1bca0e2f-16d9-4d6a-8327-7fd70d5596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493094-0435-4eae-a32c-76983131fc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524ab7d2-68ae-4300-a5cd-dbcd0e7db7b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ca0e2f-16d9-4d6a-8327-7fd70d55969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8ae85c5a-a45e-43e1-b40a-0ff7d4a9c2a1}" ma:internalName="TaxCatchAll" ma:showField="CatchAllData" ma:web="1bca0e2f-16d9-4d6a-8327-7fd70d5596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bca0e2f-16d9-4d6a-8327-7fd70d55969c" xsi:nil="true"/>
    <lcf76f155ced4ddcb4097134ff3c332f xmlns="f6493094-0435-4eae-a32c-76983131fc0f">
      <Terms xmlns="http://schemas.microsoft.com/office/infopath/2007/PartnerControls"/>
    </lcf76f155ced4ddcb4097134ff3c332f>
  </documentManagement>
</p:properties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43A5EA38-37C1-4151-A73D-857D7B0043F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6B3449-B266-4568-9CF6-FBDCCCC0DF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493094-0435-4eae-a32c-76983131fc0f"/>
    <ds:schemaRef ds:uri="1bca0e2f-16d9-4d6a-8327-7fd70d5596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B1ABF76-BADC-4C69-B0E6-CD9F8E4572A9}">
  <ds:schemaRefs>
    <ds:schemaRef ds:uri="http://purl.org/dc/terms/"/>
    <ds:schemaRef ds:uri="http://purl.org/dc/elements/1.1/"/>
    <ds:schemaRef ds:uri="http://www.w3.org/XML/1998/namespace"/>
    <ds:schemaRef ds:uri="1bca0e2f-16d9-4d6a-8327-7fd70d55969c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f6493094-0435-4eae-a32c-76983131fc0f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16C6590A-747E-4865-82DA-B15F42952E12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1649</Words>
  <Application>Microsoft Office PowerPoint</Application>
  <PresentationFormat>On-screen Show (4:3)</PresentationFormat>
  <Paragraphs>215</Paragraphs>
  <Slides>27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Open Sans</vt:lpstr>
      <vt:lpstr>Wingdings</vt:lpstr>
      <vt:lpstr>Blank Presentation</vt:lpstr>
      <vt:lpstr>Office Theme</vt:lpstr>
      <vt:lpstr>How Much Does It Really Cost?</vt:lpstr>
      <vt:lpstr>A Special Note for Teachers</vt:lpstr>
      <vt:lpstr>Students will be able to…</vt:lpstr>
      <vt:lpstr>Before we get Started…</vt:lpstr>
      <vt:lpstr>Minds On Activity</vt:lpstr>
      <vt:lpstr>Class Exploration Activity</vt:lpstr>
      <vt:lpstr>Part A: Simple Interest Rate</vt:lpstr>
      <vt:lpstr>Part A: Simple Interest Rate</vt:lpstr>
      <vt:lpstr>Part A: Simple Interest Rate</vt:lpstr>
      <vt:lpstr>Part A: Simple Interest Rate</vt:lpstr>
      <vt:lpstr>Part A: Simple Interest Rate</vt:lpstr>
      <vt:lpstr>Part A: Simple Interest Rate</vt:lpstr>
      <vt:lpstr>Part B: Compound Interest Rate</vt:lpstr>
      <vt:lpstr>Part B: Compound Interest Rate</vt:lpstr>
      <vt:lpstr>PowerPoint Presentation</vt:lpstr>
      <vt:lpstr>PowerPoint Presentation</vt:lpstr>
      <vt:lpstr>Part B: Compound Interest Rate</vt:lpstr>
      <vt:lpstr>Part B: Compound Interest Rate</vt:lpstr>
      <vt:lpstr>Part B: Compound Interest Rate</vt:lpstr>
      <vt:lpstr>Part B: Compound Interest Rate</vt:lpstr>
      <vt:lpstr>Reflection Questions</vt:lpstr>
      <vt:lpstr>Part C: Down Payment</vt:lpstr>
      <vt:lpstr>Part C: Down Payment</vt:lpstr>
      <vt:lpstr>Part C: Down Payment</vt:lpstr>
      <vt:lpstr>Part C: Down Payment</vt:lpstr>
      <vt:lpstr>Exit Slip</vt:lpstr>
      <vt:lpstr>Exit Slip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Frontier College Literacy. Learning for Life</dc:title>
  <dc:creator/>
  <cp:lastModifiedBy/>
  <cp:revision>25</cp:revision>
  <dcterms:created xsi:type="dcterms:W3CDTF">2011-06-06T13:23:04Z</dcterms:created>
  <dcterms:modified xsi:type="dcterms:W3CDTF">2023-03-21T17:39:58Z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Editor">
    <vt:lpwstr>Shannon Stevens</vt:lpwstr>
  </property>
  <property fmtid="{D5CDD505-2E9C-101B-9397-08002B2CF9AE}" pid="3" name="Order">
    <vt:r8>935800</vt:r8>
  </property>
  <property fmtid="{D5CDD505-2E9C-101B-9397-08002B2CF9AE}" pid="4" name="display_urn:schemas-microsoft-com:office:office#Author">
    <vt:lpwstr>Shannon Stevens</vt:lpwstr>
  </property>
  <property fmtid="{D5CDD505-2E9C-101B-9397-08002B2CF9AE}" pid="5" name="ContentTypeId">
    <vt:lpwstr>0x0101006F7E63EF2496EC4A8317235C224509C7</vt:lpwstr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_ExtendedDescription">
    <vt:lpwstr/>
  </property>
  <property fmtid="{D5CDD505-2E9C-101B-9397-08002B2CF9AE}" pid="9" name="TemplateUrl">
    <vt:lpwstr/>
  </property>
  <property fmtid="{D5CDD505-2E9C-101B-9397-08002B2CF9AE}" pid="10" name="ComplianceAssetId">
    <vt:lpwstr/>
  </property>
  <property fmtid="{D5CDD505-2E9C-101B-9397-08002B2CF9AE}" pid="11" name="MediaServiceImageTags">
    <vt:lpwstr/>
  </property>
</Properties>
</file>