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3"/>
  </p:notesMasterIdLst>
  <p:sldIdLst>
    <p:sldId id="257" r:id="rId5"/>
    <p:sldId id="258" r:id="rId6"/>
    <p:sldId id="266" r:id="rId7"/>
    <p:sldId id="267" r:id="rId8"/>
    <p:sldId id="274" r:id="rId9"/>
    <p:sldId id="268" r:id="rId10"/>
    <p:sldId id="269" r:id="rId11"/>
    <p:sldId id="277" r:id="rId12"/>
    <p:sldId id="261" r:id="rId13"/>
    <p:sldId id="263" r:id="rId14"/>
    <p:sldId id="262" r:id="rId15"/>
    <p:sldId id="270" r:id="rId16"/>
    <p:sldId id="275" r:id="rId17"/>
    <p:sldId id="264" r:id="rId18"/>
    <p:sldId id="259" r:id="rId19"/>
    <p:sldId id="273" r:id="rId20"/>
    <p:sldId id="272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2vTI3bI8neYmkKtcK7ttw==" hashData="2SVck/eOwm/vziQCDc6sBmi4UcbhJqz7pMJCfARq7+wYeFb5rlcWnT2iM+QKEjflz8A/0d+PvTjrdofXcKbvcw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9D81-E848-4632-91C2-191F5F4C3632}" type="datetimeFigureOut">
              <a:rPr lang="en-CA" smtClean="0"/>
              <a:t>2022-01-04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87E5C-601B-4E3D-A40C-BFF70F10DA1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74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smarteraboutmoney.ca/plan-manage/planning-basics/understanding-tax/understanding-the-tax-deductions-on-your-pay-stub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Understanding the tax deductions on your pay stub | Understanding tax | GetSmarterAboutMoney.ca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87E5C-601B-4E3D-A40C-BFF70F10DA1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052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03E4B8F-E39D-415C-9FD1-48324CFEA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338"/>
            <a:ext cx="92329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7997122-2720-4A39-86CE-E05558E9E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2"/>
            <a:ext cx="32591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88843"/>
            <a:ext cx="8424936" cy="1080119"/>
          </a:xfrm>
        </p:spPr>
        <p:txBody>
          <a:bodyPr/>
          <a:lstStyle>
            <a:lvl1pPr algn="ctr">
              <a:lnSpc>
                <a:spcPct val="85000"/>
              </a:lnSpc>
              <a:defRPr sz="4800">
                <a:solidFill>
                  <a:srgbClr val="003E3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68960"/>
            <a:ext cx="8424936" cy="4572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477E2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062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–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FC0B54-ED9A-4E13-8A46-BBB9F19D66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FEC84E0-E8A2-4A7C-9084-B475B6EAE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0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70A8-5592-4F1E-9924-BDE11EB0ED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6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9BD86C0-2772-4189-86E9-098651FA57A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12776"/>
            <a:ext cx="7923981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2A868-16CD-4CF7-B8ED-85A4CFD72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6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0799EC-A505-4BE5-8DFA-14BA55F04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2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C06ACB7-5103-4CE3-A320-1ECD112E9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E0088AB-2F15-49EA-91AE-98AF43308D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0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1CCA2-AA7E-4B68-8941-5D40FBD449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6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1EA6E0-76D8-414F-8690-39B83060E0D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12776"/>
            <a:ext cx="3816423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99992" y="1412776"/>
            <a:ext cx="3888432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7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column w/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E8E6791-D5FC-4B2B-B748-38B3BF267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F5D9F7-8903-4DA0-A733-26C7BFBFC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0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036A0B-4DDD-43E2-9B5A-B29E2ECCE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6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F2AA1A-C8EC-4D2B-A9A5-7A786BEBA968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412776"/>
            <a:ext cx="3816423" cy="414982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499994" y="1413682"/>
            <a:ext cx="3888358" cy="41759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54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DF36F9-56FB-4643-8EAD-98A57CF20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7FE9CFE-02B6-43C1-956B-6355F1C18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0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9FAB0-E70E-4FFA-A2A9-BBD8D724BD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6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ED6DB6B-13E3-4C07-85CE-B296F542255B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7920807" cy="40324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121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9ECDE7D-AA42-49C7-B705-46C40359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1A9595E-D42C-41E1-93C7-51ECB35AD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0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DF1A14-F7D4-49B8-B169-41463095C9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6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12117CC-225F-43E4-858F-38FF4E50F699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5"/>
            <a:ext cx="7920807" cy="33843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314" y="5084765"/>
            <a:ext cx="7920037" cy="288453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32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E935-9219-43BD-B1C0-C994441A7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FA3E0-56BB-4937-B7CF-80E6F25D3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0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7BEA60-25F7-4235-8519-8171C889DE8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6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4C9E0CC-6315-494F-A250-AE318807BD41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41E4F5-F8D4-48A7-9FEA-B815523A7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451726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D0207-A730-4C47-B9BB-528A1D0B5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75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47BDD8E6-94B4-4324-B352-A493B32A3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B8B2888-6F86-4D23-A78B-4E993287D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0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0AE22C-54BA-47F2-B87A-AE69A3357E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6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424D7C-5C6A-40CD-A93D-FCFE8953F2BA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314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99993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08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024B81F-5BB8-4B8E-883D-34BAAFF43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3A2507E-B04E-4B2C-A4D4-E987A1A86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0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26494-C4D9-4E43-9B35-E3B9ECA58EC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6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5C493DD-CECC-4356-B072-73C4182D6195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1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885732-474B-4DDD-B953-CA5FDDFE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3400"/>
            <a:ext cx="7707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8FB72D-B1B0-4943-8AB9-D1F22E9C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95400"/>
            <a:ext cx="7707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05F9EB-1644-46EB-86D6-DEC607BB9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FF5126-6DDE-4404-9A2D-065253B180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52113-A41C-4BA0-8B97-22C7491C40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57548E-CA4B-4924-BBB6-DB64FB4B2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8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owa.ca/ontario-tax-calculator" TargetMode="External"/><Relationship Id="rId2" Type="http://schemas.openxmlformats.org/officeDocument/2006/relationships/hyperlink" Target="https://www.youtube.com/watch?v=jSpvkaRIs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tsmarteraboutmoney.ca/plan-manage/planning-basics/understanding-tax/understanding-the-tax-deductions-on-your-pay-stub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8D7C075-C074-4110-8A70-E252F32F0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989138"/>
            <a:ext cx="8424862" cy="10795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Budgeting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47F8F22D-8145-40F0-A28E-026AFAD1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3068638"/>
            <a:ext cx="8424862" cy="457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8BF1E"/>
                </a:solidFill>
                <a:latin typeface="Open Sans" panose="020B0606030504020204" pitchFamily="34" charset="0"/>
              </a:rPr>
              <a:t>Grade 8+</a:t>
            </a:r>
          </a:p>
        </p:txBody>
      </p:sp>
      <p:cxnSp>
        <p:nvCxnSpPr>
          <p:cNvPr id="13316" name="Straight Connector 3">
            <a:extLst>
              <a:ext uri="{FF2B5EF4-FFF2-40B4-BE49-F238E27FC236}">
                <a16:creationId xmlns:a16="http://schemas.microsoft.com/office/drawing/2014/main" id="{A0C7CF5E-54EB-4692-A20D-FEEBA01D7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088" y="2924175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D75F7E-FD71-4E39-92E2-C69FF1AF9C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7507" y="996593"/>
            <a:ext cx="72953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/>
              <a:t>A. </a:t>
            </a:r>
            <a:r>
              <a:rPr lang="en-US" sz="2000" dirty="0"/>
              <a:t>Set aside a certain amount to </a:t>
            </a:r>
            <a:r>
              <a:rPr lang="en-US" sz="2000" b="1" dirty="0"/>
              <a:t>save (20%) </a:t>
            </a:r>
            <a:r>
              <a:rPr lang="en-US" sz="2000" dirty="0"/>
              <a:t>and spend the rest </a:t>
            </a:r>
            <a:r>
              <a:rPr lang="en-US" sz="2000" b="1" dirty="0"/>
              <a:t>(80%) </a:t>
            </a:r>
            <a:r>
              <a:rPr lang="en-US" sz="2000" dirty="0"/>
              <a:t>on </a:t>
            </a:r>
            <a:r>
              <a:rPr lang="en-US" sz="2000" b="1" dirty="0"/>
              <a:t>whatever you want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You can change the proportions (80/20 to 70/30 or 60/40) depending upon what your goals 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B.</a:t>
            </a:r>
            <a:r>
              <a:rPr lang="en-US" sz="2000" dirty="0"/>
              <a:t> </a:t>
            </a:r>
            <a:r>
              <a:rPr lang="en-US" sz="2000" b="1" dirty="0"/>
              <a:t>50/30/20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Divides your money into </a:t>
            </a:r>
            <a:r>
              <a:rPr lang="en-US" sz="2000" b="1" dirty="0"/>
              <a:t>three buckets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Bucket 1 is for </a:t>
            </a:r>
            <a:r>
              <a:rPr lang="en-US" sz="2000" b="1" dirty="0"/>
              <a:t>fixed expenses </a:t>
            </a:r>
            <a:r>
              <a:rPr lang="en-US" sz="2000" dirty="0"/>
              <a:t>(50% of your income),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Bucket 2 is for </a:t>
            </a:r>
            <a:r>
              <a:rPr lang="en-US" sz="2000" b="1" dirty="0"/>
              <a:t>lifestyle expenses </a:t>
            </a:r>
            <a:r>
              <a:rPr lang="en-US" sz="2000" dirty="0"/>
              <a:t>(30% of your income)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Bucket 3 is for </a:t>
            </a:r>
            <a:r>
              <a:rPr lang="en-US" sz="2000" b="1" dirty="0"/>
              <a:t>future expenses </a:t>
            </a:r>
            <a:r>
              <a:rPr lang="en-US" sz="2000" dirty="0"/>
              <a:t>(20% of your income).</a:t>
            </a:r>
            <a:endParaRPr lang="en-CA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F91D0F-070D-4DED-84F8-9BF03C3C8140}"/>
              </a:ext>
            </a:extLst>
          </p:cNvPr>
          <p:cNvSpPr txBox="1">
            <a:spLocks/>
          </p:cNvSpPr>
          <p:nvPr/>
        </p:nvSpPr>
        <p:spPr bwMode="auto">
          <a:xfrm>
            <a:off x="608665" y="155944"/>
            <a:ext cx="7501872" cy="9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kern="0" dirty="0"/>
              <a:t>3. Percentage / Bucket Budget</a:t>
            </a:r>
            <a:endParaRPr lang="en-CA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F3D7EE-F7C2-43FB-8242-F1E18F775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3"/>
          <a:stretch/>
        </p:blipFill>
        <p:spPr>
          <a:xfrm>
            <a:off x="5558320" y="2054831"/>
            <a:ext cx="3453924" cy="277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C166-DD1A-4DA2-AA91-09116C82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08" y="268462"/>
            <a:ext cx="8750491" cy="1029016"/>
          </a:xfrm>
        </p:spPr>
        <p:txBody>
          <a:bodyPr/>
          <a:lstStyle/>
          <a:p>
            <a:pPr algn="ctr"/>
            <a:r>
              <a:rPr lang="en-US" dirty="0"/>
              <a:t>4. Cash Only Budget / Envelope System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3F578-2AD5-4E69-A948-1773C652D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91" y="1525079"/>
            <a:ext cx="4947969" cy="4578449"/>
          </a:xfrm>
        </p:spPr>
        <p:txBody>
          <a:bodyPr/>
          <a:lstStyle/>
          <a:p>
            <a:r>
              <a:rPr lang="en-US" sz="2400" dirty="0"/>
              <a:t>Since tapping your debit or credit card is so easy and convenient, sometimes we don’t even pay attention to how much something costs. </a:t>
            </a:r>
          </a:p>
          <a:p>
            <a:r>
              <a:rPr lang="en-US" sz="2400" dirty="0"/>
              <a:t>By using cash, you are forced to be more aware and physically limit your spending by budgeting how much you have towards various expenses.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CCE15-182F-4BE1-9672-81CC696C4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217" y="1788268"/>
            <a:ext cx="4001783" cy="32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29D95-49E5-4587-B144-B3CB03128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Each time you get a paycheck, you make a budget to determine where that money goes. </a:t>
            </a:r>
          </a:p>
          <a:p>
            <a:r>
              <a:rPr lang="en-US" sz="2400" dirty="0"/>
              <a:t>Calendar budgeting is similar to Reverse Budgeting &amp; Zero-Based Budgeting </a:t>
            </a:r>
          </a:p>
          <a:p>
            <a:r>
              <a:rPr lang="en-US" sz="2400" dirty="0"/>
              <a:t>Use a calendar to adjust your budget weekly based on incomes and expenses </a:t>
            </a:r>
          </a:p>
          <a:p>
            <a:r>
              <a:rPr lang="en-US" sz="2400" dirty="0"/>
              <a:t>This is a good option when you have multiple incomes</a:t>
            </a:r>
            <a:endParaRPr lang="en-CA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326878-7EFE-47D2-B4DE-5199E225C91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52474" y="355501"/>
            <a:ext cx="811306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kern="0" dirty="0"/>
              <a:t>5. Calendar Budgeting</a:t>
            </a:r>
            <a:br>
              <a:rPr lang="en-US" kern="0" dirty="0"/>
            </a:br>
            <a:r>
              <a:rPr lang="en-US" kern="0" dirty="0"/>
              <a:t>(Bi-weekly or Monthly Budget)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28697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AE3762-52C8-4018-923C-582E21228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8701" y="0"/>
            <a:ext cx="9421402" cy="66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5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14009-61F6-49B7-8A6E-5E0A3E84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Digital Budgeting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0C845-FC7E-4307-966F-239BD7CB6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97" y="1219200"/>
            <a:ext cx="8544581" cy="4114722"/>
          </a:xfrm>
        </p:spPr>
        <p:txBody>
          <a:bodyPr/>
          <a:lstStyle/>
          <a:p>
            <a:r>
              <a:rPr lang="en-US" sz="2400" dirty="0"/>
              <a:t>Using an App or online tool </a:t>
            </a:r>
          </a:p>
          <a:p>
            <a:r>
              <a:rPr lang="en-US" sz="2400" dirty="0"/>
              <a:t>You estimate how much money you should be spending in various categories</a:t>
            </a:r>
          </a:p>
          <a:p>
            <a:r>
              <a:rPr lang="en-US" sz="2400" dirty="0"/>
              <a:t>As you spend money the tool puts the items and amount spent into the correct categories </a:t>
            </a:r>
          </a:p>
          <a:p>
            <a:r>
              <a:rPr lang="en-CA" sz="2400" dirty="0"/>
              <a:t>Automatically graphs and shows you where you might be overspending</a:t>
            </a:r>
          </a:p>
          <a:p>
            <a:r>
              <a:rPr lang="en-CA" sz="2400" dirty="0"/>
              <a:t>Potentially automatically rounds purchases up and places additional change into savings</a:t>
            </a:r>
          </a:p>
          <a:p>
            <a:r>
              <a:rPr lang="en-CA" sz="2400" dirty="0"/>
              <a:t>Note: you may need to pay for this budgeting tool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8734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6818-C1B8-4721-BFDC-295132B8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21" y="170539"/>
            <a:ext cx="8047612" cy="685800"/>
          </a:xfrm>
        </p:spPr>
        <p:txBody>
          <a:bodyPr/>
          <a:lstStyle/>
          <a:p>
            <a:pPr algn="ctr"/>
            <a:r>
              <a:rPr lang="en-US" dirty="0"/>
              <a:t>Don’t Forget About Taxes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D43A4-504C-4D15-86AB-A7E0E1A91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44" y="934948"/>
            <a:ext cx="8880295" cy="5250095"/>
          </a:xfrm>
        </p:spPr>
        <p:txBody>
          <a:bodyPr/>
          <a:lstStyle/>
          <a:p>
            <a:r>
              <a:rPr lang="en-US" sz="2400" dirty="0"/>
              <a:t>When creating a budget, it is important to remember there are taxes on items you plan to purchase and that taxes are taken off your income. </a:t>
            </a:r>
          </a:p>
          <a:p>
            <a:r>
              <a:rPr lang="en-US" sz="2400" dirty="0"/>
              <a:t>When you do your taxes, you may need to pay additional taxes. Your tax return is due on April 30</a:t>
            </a:r>
            <a:r>
              <a:rPr lang="en-US" sz="2400" baseline="30000" dirty="0"/>
              <a:t>th</a:t>
            </a:r>
            <a:r>
              <a:rPr lang="en-US" sz="2400" dirty="0"/>
              <a:t> each year.  </a:t>
            </a:r>
          </a:p>
          <a:p>
            <a:pPr marL="0" indent="0">
              <a:buNone/>
            </a:pPr>
            <a:r>
              <a:rPr lang="en-US" sz="2400" dirty="0"/>
              <a:t>In Ontario, Employers must deduct the following off your earnings: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inherit"/>
              </a:rPr>
              <a:t>Income tax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inherit"/>
              </a:rPr>
              <a:t>Employee contributions to Employment Insurance (EI)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inherit"/>
              </a:rPr>
              <a:t>Employee contributions to the Canada Pension Plan (CPP)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inherit"/>
              </a:rPr>
              <a:t>Ontario Health Premium (OHP) – if your income is more than $20,000 a year. </a:t>
            </a:r>
          </a:p>
        </p:txBody>
      </p:sp>
    </p:spTree>
    <p:extLst>
      <p:ext uri="{BB962C8B-B14F-4D97-AF65-F5344CB8AC3E}">
        <p14:creationId xmlns:p14="http://schemas.microsoft.com/office/powerpoint/2010/main" val="161837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EE6B0-2B6D-4B42-A703-BBC4A654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46" y="20932"/>
            <a:ext cx="6785907" cy="1000125"/>
          </a:xfrm>
        </p:spPr>
        <p:txBody>
          <a:bodyPr/>
          <a:lstStyle/>
          <a:p>
            <a:pPr algn="ctr"/>
            <a:r>
              <a:rPr lang="en-US" dirty="0"/>
              <a:t>Federal Income Tax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A72E04-8F2C-433F-AB2D-7BD3589C2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923" y="729465"/>
            <a:ext cx="8826154" cy="51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29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6DEC-2C64-472B-B7A3-2398D8AC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09" y="297095"/>
            <a:ext cx="7923981" cy="685800"/>
          </a:xfrm>
        </p:spPr>
        <p:txBody>
          <a:bodyPr/>
          <a:lstStyle/>
          <a:p>
            <a:pPr algn="ctr"/>
            <a:r>
              <a:rPr lang="en-US" dirty="0"/>
              <a:t>Gross Vs. Net Pay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F7095-4B79-4113-991D-089A2D57E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76" y="1321942"/>
            <a:ext cx="8133614" cy="4482957"/>
          </a:xfrm>
        </p:spPr>
        <p:txBody>
          <a:bodyPr/>
          <a:lstStyle/>
          <a:p>
            <a:pPr algn="l" fontAlgn="base"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inherit"/>
              </a:rPr>
              <a:t>Gross pay –</a:t>
            </a:r>
            <a:r>
              <a:rPr lang="en-US" sz="2400" dirty="0">
                <a:solidFill>
                  <a:srgbClr val="000000"/>
                </a:solidFill>
                <a:latin typeface="inherit"/>
              </a:rPr>
              <a:t> Your “gross” pay is the amount you make every week, every month or every hour before your employer deducts any income taxes, payroll taxes (EI and CPP) or other items.</a:t>
            </a:r>
          </a:p>
          <a:p>
            <a:pPr algn="l" fontAlgn="base"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inherit"/>
              </a:rPr>
              <a:t>Net pay –</a:t>
            </a:r>
            <a:r>
              <a:rPr lang="en-US" sz="2400" dirty="0">
                <a:solidFill>
                  <a:srgbClr val="000000"/>
                </a:solidFill>
                <a:latin typeface="inherit"/>
              </a:rPr>
              <a:t> Your “net” or “take home” pay is your gross pay, less all amounts deducted and remitted to CRA on your behalf by your employer.</a:t>
            </a:r>
          </a:p>
          <a:p>
            <a:pPr marL="0" indent="0" algn="l" fontAlgn="base">
              <a:buNone/>
            </a:pPr>
            <a:endParaRPr lang="en-US" sz="2400" dirty="0">
              <a:solidFill>
                <a:srgbClr val="000000"/>
              </a:solidFill>
              <a:latin typeface="inherit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inherit"/>
              </a:rPr>
              <a:t>Why is it important for you to know the difference between gross pay and net pay? </a:t>
            </a:r>
          </a:p>
          <a:p>
            <a:pPr algn="l" fontAlgn="base"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inherit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1133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5684-34DF-487E-AAFE-AD9AF180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Options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2ED6C-6E21-43AF-96DC-F083F7C1F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While watching the YouTube video about six styles of budgeting, fill out the attached worksheet and describe the various kinds of budgets.</a:t>
            </a: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099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6 Styles of Budgeting Explained | How to Make A Budget – YouTube</a:t>
            </a:r>
            <a:r>
              <a:rPr lang="en-US" dirty="0">
                <a:solidFill>
                  <a:srgbClr val="009999"/>
                </a:solidFill>
              </a:rPr>
              <a:t>:</a:t>
            </a:r>
            <a:endParaRPr lang="en-US" dirty="0"/>
          </a:p>
          <a:p>
            <a:pPr marL="0" indent="0">
              <a:buNone/>
            </a:pPr>
            <a:r>
              <a:rPr lang="en-CA" dirty="0">
                <a:hlinkClick r:id="rId2"/>
              </a:rPr>
              <a:t>https://www.youtube.com/watch?v=jSpvkaRIsOM</a:t>
            </a:r>
            <a:r>
              <a:rPr lang="en-US" dirty="0"/>
              <a:t> 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2. </a:t>
            </a:r>
            <a:r>
              <a:rPr lang="en-US" dirty="0"/>
              <a:t>Let’s look on a website to calculate taxes on potential incomes:</a:t>
            </a:r>
          </a:p>
          <a:p>
            <a:r>
              <a:rPr lang="en-US" dirty="0"/>
              <a:t> </a:t>
            </a:r>
            <a:r>
              <a:rPr lang="en-CA" dirty="0"/>
              <a:t>Ontario Income Tax Calculator | WOWA.ca:  </a:t>
            </a:r>
            <a:r>
              <a:rPr lang="en-CA" dirty="0">
                <a:hlinkClick r:id="rId3"/>
              </a:rPr>
              <a:t>https://wowa.ca/ontario-tax-calculator</a:t>
            </a:r>
            <a:r>
              <a:rPr lang="en-CA" dirty="0"/>
              <a:t> </a:t>
            </a:r>
          </a:p>
          <a:p>
            <a:r>
              <a:rPr lang="en-CA" dirty="0">
                <a:hlinkClick r:id="rId4"/>
              </a:rPr>
              <a:t>https://www.getsmarteraboutmoney.ca/plan-manage/planning-basics/understanding-tax/understanding-the-tax-deductions-on-your-pay-stub/</a:t>
            </a:r>
            <a:r>
              <a:rPr lang="en-CA" dirty="0"/>
              <a:t>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997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/>
                <a:ea typeface="MS PGothic"/>
              </a:rPr>
              <a:t>A Special Note For Teachers</a:t>
            </a:r>
            <a:endParaRPr lang="en-US" altLang="en-US">
              <a:solidFill>
                <a:srgbClr val="005954"/>
              </a:solidFill>
              <a:latin typeface="Open Sans" panose="020B0606030504020204" pitchFamily="34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AA7A99F-5A5E-4725-93BE-836BF9A3B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5040" y="1268412"/>
            <a:ext cx="5533920" cy="46914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057" y="40655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</a:rPr>
              <a:t>Review – What is a budget?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0" y="1397288"/>
            <a:ext cx="8480950" cy="433645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u="sng" dirty="0"/>
          </a:p>
          <a:p>
            <a:pPr marL="0" indent="0" eaLnBrk="1" hangingPunct="1">
              <a:buNone/>
            </a:pPr>
            <a:r>
              <a:rPr lang="en-US" altLang="en-US" sz="2000" u="sng" dirty="0"/>
              <a:t>What is an expense? </a:t>
            </a:r>
          </a:p>
          <a:p>
            <a:pPr marL="0" indent="0" eaLnBrk="1" hangingPunct="1">
              <a:buNone/>
            </a:pPr>
            <a:r>
              <a:rPr lang="en-CA" sz="2000" dirty="0"/>
              <a:t>Money spent on items or services.</a:t>
            </a:r>
          </a:p>
          <a:p>
            <a:pPr marL="0" indent="0" eaLnBrk="1" hangingPunct="1">
              <a:buNone/>
            </a:pPr>
            <a:r>
              <a:rPr lang="en-CA" sz="2000" b="1" dirty="0"/>
              <a:t>Example: Paying for an end of school trip to Wonderland</a:t>
            </a:r>
            <a:endParaRPr lang="en-US" altLang="en-US" sz="2000" b="1" u="sng" dirty="0"/>
          </a:p>
          <a:p>
            <a:pPr marL="0" indent="0" eaLnBrk="1" hangingPunct="1">
              <a:buNone/>
            </a:pPr>
            <a:endParaRPr lang="en-US" altLang="en-US" sz="2000" u="sng" dirty="0"/>
          </a:p>
          <a:p>
            <a:pPr marL="0" indent="0" eaLnBrk="1" hangingPunct="1">
              <a:buNone/>
            </a:pPr>
            <a:r>
              <a:rPr lang="en-US" altLang="en-US" sz="2000" u="sng" dirty="0"/>
              <a:t>What is Income?</a:t>
            </a:r>
          </a:p>
          <a:p>
            <a:pPr marL="0" indent="0" eaLnBrk="1" hangingPunct="1">
              <a:buNone/>
            </a:pPr>
            <a:r>
              <a:rPr lang="en-CA" sz="2000" dirty="0"/>
              <a:t>Income is the money you receive from different sources. Generally, this is called </a:t>
            </a:r>
            <a:r>
              <a:rPr lang="en-CA" sz="2000" b="1" dirty="0"/>
              <a:t>earned income, </a:t>
            </a:r>
            <a:r>
              <a:rPr lang="en-CA" sz="2000" dirty="0"/>
              <a:t>which is money you earn from various sources, like a job, chores &amp; allowance. </a:t>
            </a:r>
          </a:p>
          <a:p>
            <a:pPr marL="0" indent="0" eaLnBrk="1" hangingPunct="1">
              <a:buNone/>
            </a:pPr>
            <a:r>
              <a:rPr lang="en-CA" altLang="en-US" sz="2000" b="1" dirty="0"/>
              <a:t>Example: You earn $25.00 dollars a week for completing all your chores. This money is considered part of your income. </a:t>
            </a:r>
            <a:br>
              <a:rPr lang="en-CA" dirty="0"/>
            </a:br>
            <a:endParaRPr lang="en-US" altLang="en-US" u="sng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Handout/worksheet 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6057" y="1125537"/>
            <a:ext cx="6599032" cy="0"/>
          </a:xfrm>
          <a:prstGeom prst="line">
            <a:avLst/>
          </a:prstGeom>
          <a:noFill/>
          <a:ln w="38100" algn="ctr">
            <a:solidFill>
              <a:schemeClr val="accent1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8" name="Picture 4" descr="What is Budgeting and Why is it Important? | My Money Coach">
            <a:extLst>
              <a:ext uri="{FF2B5EF4-FFF2-40B4-BE49-F238E27FC236}">
                <a16:creationId xmlns:a16="http://schemas.microsoft.com/office/drawing/2014/main" id="{89D9C0A4-3DAF-FB4B-B0A4-CA501294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96" y="1473212"/>
            <a:ext cx="1985286" cy="9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CC94-8032-9248-B9D1-F85E24AC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Why Is Budgeting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A6E17-FA7A-5D4B-8C1E-D53283AAA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1664412"/>
            <a:ext cx="8399054" cy="3924827"/>
          </a:xfrm>
        </p:spPr>
        <p:txBody>
          <a:bodyPr/>
          <a:lstStyle/>
          <a:p>
            <a:pPr>
              <a:lnSpc>
                <a:spcPts val="2880"/>
              </a:lnSpc>
            </a:pPr>
            <a:r>
              <a:rPr lang="en-US" sz="2400" dirty="0"/>
              <a:t>Helps you save money for future expenses</a:t>
            </a:r>
          </a:p>
          <a:p>
            <a:pPr>
              <a:lnSpc>
                <a:spcPts val="2880"/>
              </a:lnSpc>
            </a:pPr>
            <a:r>
              <a:rPr lang="en-US" sz="2400" dirty="0"/>
              <a:t>Allows you to track how much you earn and how much you spend </a:t>
            </a:r>
          </a:p>
          <a:p>
            <a:pPr>
              <a:lnSpc>
                <a:spcPts val="2880"/>
              </a:lnSpc>
            </a:pPr>
            <a:r>
              <a:rPr lang="en-US" sz="2400" dirty="0"/>
              <a:t>Budgeting </a:t>
            </a:r>
            <a:r>
              <a:rPr lang="en-CA" sz="2400" dirty="0"/>
              <a:t>creates a spending plan for your money and can help ensure there is always enough money for your expenses and possible emergencies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9B64D0-FF4D-45D0-BF66-71DAA39AF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089" y="195209"/>
            <a:ext cx="7031822" cy="58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6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B5C6-0864-A54A-BF13-5BAFC8B2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43" y="214557"/>
            <a:ext cx="6695777" cy="685800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How Can You Save Money?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79381E-B407-4A4F-B620-F8AE0E6A1C47}"/>
              </a:ext>
            </a:extLst>
          </p:cNvPr>
          <p:cNvSpPr/>
          <p:nvPr/>
        </p:nvSpPr>
        <p:spPr bwMode="auto">
          <a:xfrm>
            <a:off x="50152" y="1473317"/>
            <a:ext cx="1696420" cy="159582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6835BF-2AC6-2C44-AB34-0858120B3490}"/>
              </a:ext>
            </a:extLst>
          </p:cNvPr>
          <p:cNvSpPr/>
          <p:nvPr/>
        </p:nvSpPr>
        <p:spPr bwMode="auto">
          <a:xfrm>
            <a:off x="693643" y="3161171"/>
            <a:ext cx="2242103" cy="192453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A15882-54EA-944F-8CE6-7421AAC9A9E4}"/>
              </a:ext>
            </a:extLst>
          </p:cNvPr>
          <p:cNvSpPr/>
          <p:nvPr/>
        </p:nvSpPr>
        <p:spPr bwMode="auto">
          <a:xfrm>
            <a:off x="3433235" y="1312356"/>
            <a:ext cx="2463302" cy="23758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2E116E-548B-384F-B94B-51667D9BBB7B}"/>
              </a:ext>
            </a:extLst>
          </p:cNvPr>
          <p:cNvSpPr/>
          <p:nvPr/>
        </p:nvSpPr>
        <p:spPr bwMode="auto">
          <a:xfrm>
            <a:off x="5344445" y="3456812"/>
            <a:ext cx="2411842" cy="210550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A8AB3D-BA65-424C-A9A4-E64A61E33EC5}"/>
              </a:ext>
            </a:extLst>
          </p:cNvPr>
          <p:cNvSpPr/>
          <p:nvPr/>
        </p:nvSpPr>
        <p:spPr bwMode="auto">
          <a:xfrm>
            <a:off x="6552625" y="711408"/>
            <a:ext cx="2548328" cy="246547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48D738-0061-8B40-9896-4FF880A780B0}"/>
              </a:ext>
            </a:extLst>
          </p:cNvPr>
          <p:cNvSpPr txBox="1"/>
          <p:nvPr/>
        </p:nvSpPr>
        <p:spPr>
          <a:xfrm>
            <a:off x="105969" y="1733822"/>
            <a:ext cx="1531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Set Savings Goals!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4395D1-D183-864D-B57A-DE96C0C1C52D}"/>
              </a:ext>
            </a:extLst>
          </p:cNvPr>
          <p:cNvSpPr txBox="1"/>
          <p:nvPr/>
        </p:nvSpPr>
        <p:spPr>
          <a:xfrm>
            <a:off x="737040" y="3688168"/>
            <a:ext cx="2175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 the difference between needs and wants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0DB41C-366B-5B44-A578-384F1E9F49FD}"/>
              </a:ext>
            </a:extLst>
          </p:cNvPr>
          <p:cNvSpPr txBox="1"/>
          <p:nvPr/>
        </p:nvSpPr>
        <p:spPr>
          <a:xfrm>
            <a:off x="3362928" y="2059494"/>
            <a:ext cx="254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Track your spending (expenses) in a budget plan!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55C685-C9E3-2C4B-808E-8116161BEFBC}"/>
              </a:ext>
            </a:extLst>
          </p:cNvPr>
          <p:cNvSpPr txBox="1"/>
          <p:nvPr/>
        </p:nvSpPr>
        <p:spPr>
          <a:xfrm>
            <a:off x="5244964" y="3968097"/>
            <a:ext cx="2548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Save regularly! For example: Save $5 every week from your allowance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DA010C-5347-9748-B66C-0A4C74395B0F}"/>
              </a:ext>
            </a:extLst>
          </p:cNvPr>
          <p:cNvSpPr txBox="1"/>
          <p:nvPr/>
        </p:nvSpPr>
        <p:spPr>
          <a:xfrm>
            <a:off x="6649764" y="1096661"/>
            <a:ext cx="2411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Make good spending decisions. I.e., don’t buy the first thing you see </a:t>
            </a:r>
          </a:p>
        </p:txBody>
      </p:sp>
      <p:pic>
        <p:nvPicPr>
          <p:cNvPr id="2050" name="Picture 2" descr="Piggy Bank PNG Clip Art Image​ | Gallery Yopriceville - High-Quality Images  and Transparent PNG Free Clipart">
            <a:extLst>
              <a:ext uri="{FF2B5EF4-FFF2-40B4-BE49-F238E27FC236}">
                <a16:creationId xmlns:a16="http://schemas.microsoft.com/office/drawing/2014/main" id="{E666AEE9-67FC-5C47-A2DF-1039040EF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67" y="3275710"/>
            <a:ext cx="1053267" cy="10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xpense Manager - Track your Expense">
            <a:extLst>
              <a:ext uri="{FF2B5EF4-FFF2-40B4-BE49-F238E27FC236}">
                <a16:creationId xmlns:a16="http://schemas.microsoft.com/office/drawing/2014/main" id="{9DFA5E7B-044B-CD44-AD9C-D62775832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63" y="3816286"/>
            <a:ext cx="1657144" cy="165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What are Needs and Wants? | Teaching Resources | MoneySense">
            <a:extLst>
              <a:ext uri="{FF2B5EF4-FFF2-40B4-BE49-F238E27FC236}">
                <a16:creationId xmlns:a16="http://schemas.microsoft.com/office/drawing/2014/main" id="{09F78E5C-B813-724A-9D3C-201942E5A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7"/>
          <a:stretch/>
        </p:blipFill>
        <p:spPr bwMode="auto">
          <a:xfrm rot="20577174">
            <a:off x="1814392" y="1141126"/>
            <a:ext cx="749549" cy="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are Needs and Wants? | Teaching Resources | MoneySense">
            <a:extLst>
              <a:ext uri="{FF2B5EF4-FFF2-40B4-BE49-F238E27FC236}">
                <a16:creationId xmlns:a16="http://schemas.microsoft.com/office/drawing/2014/main" id="{AFC11860-AF94-2C40-8111-E44329E1D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03"/>
          <a:stretch/>
        </p:blipFill>
        <p:spPr bwMode="auto">
          <a:xfrm>
            <a:off x="2092002" y="1912269"/>
            <a:ext cx="870720" cy="89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7C1EAF-4537-F24D-BCF3-B8BC9A7D802E}"/>
              </a:ext>
            </a:extLst>
          </p:cNvPr>
          <p:cNvCxnSpPr>
            <a:cxnSpLocks/>
            <a:stCxn id="5" idx="5"/>
            <a:endCxn id="10" idx="1"/>
          </p:cNvCxnSpPr>
          <p:nvPr/>
        </p:nvCxnSpPr>
        <p:spPr bwMode="auto">
          <a:xfrm flipH="1">
            <a:off x="1021991" y="2835440"/>
            <a:ext cx="476146" cy="6075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96F9B4-3E15-FC4B-AB1C-E048A4DE958F}"/>
              </a:ext>
            </a:extLst>
          </p:cNvPr>
          <p:cNvCxnSpPr>
            <a:cxnSpLocks/>
            <a:stCxn id="10" idx="7"/>
          </p:cNvCxnSpPr>
          <p:nvPr/>
        </p:nvCxnSpPr>
        <p:spPr bwMode="auto">
          <a:xfrm flipV="1">
            <a:off x="2607398" y="3136753"/>
            <a:ext cx="995323" cy="3062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061DAE-AA00-AB4E-B55D-753FBFE4D460}"/>
              </a:ext>
            </a:extLst>
          </p:cNvPr>
          <p:cNvCxnSpPr/>
          <p:nvPr/>
        </p:nvCxnSpPr>
        <p:spPr bwMode="auto">
          <a:xfrm>
            <a:off x="5655497" y="3088670"/>
            <a:ext cx="506168" cy="3681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926608-4C23-3A43-875C-EBEDC67BAD3E}"/>
              </a:ext>
            </a:extLst>
          </p:cNvPr>
          <p:cNvCxnSpPr>
            <a:cxnSpLocks/>
          </p:cNvCxnSpPr>
          <p:nvPr/>
        </p:nvCxnSpPr>
        <p:spPr bwMode="auto">
          <a:xfrm flipV="1">
            <a:off x="7220243" y="3176883"/>
            <a:ext cx="392256" cy="2488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1885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F656-43B1-564A-AE69-49DCFEEAC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63" y="466689"/>
            <a:ext cx="3964707" cy="61125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Sample Budget Plan 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97FE39E-6D57-424C-9DC0-29D7A255A087}"/>
              </a:ext>
            </a:extLst>
          </p:cNvPr>
          <p:cNvSpPr/>
          <p:nvPr/>
        </p:nvSpPr>
        <p:spPr bwMode="auto">
          <a:xfrm>
            <a:off x="350295" y="1542904"/>
            <a:ext cx="4043362" cy="2271712"/>
          </a:xfrm>
          <a:prstGeom prst="wedgeRoundRect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3FF15-1FCC-D646-A223-95C87A343139}"/>
              </a:ext>
            </a:extLst>
          </p:cNvPr>
          <p:cNvSpPr txBox="1"/>
          <p:nvPr/>
        </p:nvSpPr>
        <p:spPr>
          <a:xfrm>
            <a:off x="736057" y="1712907"/>
            <a:ext cx="3271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Check out this sample monthly budget planner! Use this to help track your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/>
              </a:rPr>
              <a:t>spending!</a:t>
            </a:r>
          </a:p>
        </p:txBody>
      </p:sp>
      <p:pic>
        <p:nvPicPr>
          <p:cNvPr id="3078" name="Picture 6" descr="KreativeChick Sticker for iOS &amp; Android | GIPHY">
            <a:extLst>
              <a:ext uri="{FF2B5EF4-FFF2-40B4-BE49-F238E27FC236}">
                <a16:creationId xmlns:a16="http://schemas.microsoft.com/office/drawing/2014/main" id="{DDA50BE2-DA8B-7B45-AF69-81CEF70B2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9"/>
          <a:stretch/>
        </p:blipFill>
        <p:spPr bwMode="auto">
          <a:xfrm>
            <a:off x="1270618" y="4140331"/>
            <a:ext cx="2202715" cy="19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6F5C5950-2E8C-4943-8148-864E0122CDDE}"/>
              </a:ext>
            </a:extLst>
          </p:cNvPr>
          <p:cNvSpPr/>
          <p:nvPr/>
        </p:nvSpPr>
        <p:spPr bwMode="auto">
          <a:xfrm rot="20049039">
            <a:off x="3195783" y="4372414"/>
            <a:ext cx="1134022" cy="55313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98DA2B59-A7BD-4C5E-9D84-68A4B05E6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" r="1594" b="1468"/>
          <a:stretch/>
        </p:blipFill>
        <p:spPr>
          <a:xfrm>
            <a:off x="4722848" y="184935"/>
            <a:ext cx="4195122" cy="5774076"/>
          </a:xfrm>
          <a:ln>
            <a:solidFill>
              <a:schemeClr val="bg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D7A11B-5004-4086-8E9B-265E759EFEC3}"/>
              </a:ext>
            </a:extLst>
          </p:cNvPr>
          <p:cNvSpPr txBox="1"/>
          <p:nvPr/>
        </p:nvSpPr>
        <p:spPr>
          <a:xfrm>
            <a:off x="4787298" y="216518"/>
            <a:ext cx="629988" cy="2501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960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97FE39E-6D57-424C-9DC0-29D7A255A087}"/>
              </a:ext>
            </a:extLst>
          </p:cNvPr>
          <p:cNvSpPr/>
          <p:nvPr/>
        </p:nvSpPr>
        <p:spPr bwMode="auto">
          <a:xfrm>
            <a:off x="350295" y="1542904"/>
            <a:ext cx="4043362" cy="2271712"/>
          </a:xfrm>
          <a:prstGeom prst="wedgeRoundRect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3FF15-1FCC-D646-A223-95C87A343139}"/>
              </a:ext>
            </a:extLst>
          </p:cNvPr>
          <p:cNvSpPr txBox="1"/>
          <p:nvPr/>
        </p:nvSpPr>
        <p:spPr>
          <a:xfrm>
            <a:off x="736057" y="1712907"/>
            <a:ext cx="3271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Check out this sample monthly budget planner! Use this to help track your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/>
              </a:rPr>
              <a:t>Income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!</a:t>
            </a:r>
          </a:p>
        </p:txBody>
      </p:sp>
      <p:pic>
        <p:nvPicPr>
          <p:cNvPr id="3078" name="Picture 6" descr="KreativeChick Sticker for iOS &amp; Android | GIPHY">
            <a:extLst>
              <a:ext uri="{FF2B5EF4-FFF2-40B4-BE49-F238E27FC236}">
                <a16:creationId xmlns:a16="http://schemas.microsoft.com/office/drawing/2014/main" id="{DDA50BE2-DA8B-7B45-AF69-81CEF70B2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9"/>
          <a:stretch/>
        </p:blipFill>
        <p:spPr bwMode="auto">
          <a:xfrm>
            <a:off x="1270618" y="4140331"/>
            <a:ext cx="2202715" cy="19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6F5C5950-2E8C-4943-8148-864E0122CDDE}"/>
              </a:ext>
            </a:extLst>
          </p:cNvPr>
          <p:cNvSpPr/>
          <p:nvPr/>
        </p:nvSpPr>
        <p:spPr bwMode="auto">
          <a:xfrm rot="20049039">
            <a:off x="3195783" y="4372414"/>
            <a:ext cx="1134022" cy="55313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ECC084-0C0B-439B-9E19-C6CC52E51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4432"/>
            <a:ext cx="4368937" cy="566879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05B0A8-D11C-42C7-B863-A6719CA1878B}"/>
              </a:ext>
            </a:extLst>
          </p:cNvPr>
          <p:cNvSpPr txBox="1"/>
          <p:nvPr/>
        </p:nvSpPr>
        <p:spPr>
          <a:xfrm>
            <a:off x="4636449" y="359331"/>
            <a:ext cx="629988" cy="2501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FCCEAD-66D5-4D19-993A-1CDF8A13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63" y="466689"/>
            <a:ext cx="3964707" cy="611250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Sample Budget Plan </a:t>
            </a:r>
          </a:p>
        </p:txBody>
      </p:sp>
    </p:spTree>
    <p:extLst>
      <p:ext uri="{BB962C8B-B14F-4D97-AF65-F5344CB8AC3E}">
        <p14:creationId xmlns:p14="http://schemas.microsoft.com/office/powerpoint/2010/main" val="333623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E05DF-2D09-4E3C-9542-7606C659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" y="210111"/>
            <a:ext cx="8853340" cy="685800"/>
          </a:xfrm>
        </p:spPr>
        <p:txBody>
          <a:bodyPr/>
          <a:lstStyle/>
          <a:p>
            <a:pPr algn="ctr"/>
            <a:r>
              <a:rPr lang="en-US" dirty="0"/>
              <a:t>1. Reverse Budgeting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F38F3-F554-42FD-9D5E-6C930D7DA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50" y="948487"/>
            <a:ext cx="8074026" cy="911324"/>
          </a:xfrm>
        </p:spPr>
        <p:txBody>
          <a:bodyPr/>
          <a:lstStyle/>
          <a:p>
            <a:r>
              <a:rPr lang="en-US" dirty="0"/>
              <a:t>Identify your Income and all your expenses</a:t>
            </a:r>
          </a:p>
          <a:p>
            <a:r>
              <a:rPr lang="en-US" dirty="0"/>
              <a:t>Your budget is what you have left over after all your expenses </a:t>
            </a:r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7EBE60-434D-420B-9D42-92282605092C}"/>
              </a:ext>
            </a:extLst>
          </p:cNvPr>
          <p:cNvSpPr txBox="1">
            <a:spLocks/>
          </p:cNvSpPr>
          <p:nvPr/>
        </p:nvSpPr>
        <p:spPr bwMode="auto">
          <a:xfrm>
            <a:off x="1655267" y="5103342"/>
            <a:ext cx="5563760" cy="100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Subtract all your expenses from your income</a:t>
            </a:r>
          </a:p>
          <a:p>
            <a:r>
              <a:rPr lang="en-US" kern="0" dirty="0"/>
              <a:t>Ensure every dollar is accounted for</a:t>
            </a:r>
            <a:endParaRPr lang="en-CA" kern="0" dirty="0"/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7D3A398-2EBD-43FD-BA41-D1D17198A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45972"/>
          <a:stretch/>
        </p:blipFill>
        <p:spPr>
          <a:xfrm>
            <a:off x="1466850" y="2053584"/>
            <a:ext cx="5893661" cy="19700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14C3833-50B6-43B9-892C-86CE85D213DA}"/>
              </a:ext>
            </a:extLst>
          </p:cNvPr>
          <p:cNvSpPr txBox="1">
            <a:spLocks/>
          </p:cNvSpPr>
          <p:nvPr/>
        </p:nvSpPr>
        <p:spPr bwMode="auto">
          <a:xfrm>
            <a:off x="-1024432" y="4312390"/>
            <a:ext cx="105653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kern="0" dirty="0"/>
              <a:t>2. Zero Based Budget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326302050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f3cb47-7ddb-4c19-b7fa-7a0a8aba5842">
      <UserInfo>
        <DisplayName/>
        <AccountId xsi:nil="true"/>
        <AccountType/>
      </UserInfo>
    </SharedWithUsers>
    <TaxCatchAll xmlns="58f3cb47-7ddb-4c19-b7fa-7a0a8aba5842" xsi:nil="true"/>
    <lcf76f155ced4ddcb4097134ff3c332f xmlns="30b57f21-544d-4ccf-a224-cf4bd29a42a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36AF21ECD984DAE009D672589A92C" ma:contentTypeVersion="16" ma:contentTypeDescription="Create a new document." ma:contentTypeScope="" ma:versionID="2e60272f744566d631b97ccba38f4cb9">
  <xsd:schema xmlns:xsd="http://www.w3.org/2001/XMLSchema" xmlns:xs="http://www.w3.org/2001/XMLSchema" xmlns:p="http://schemas.microsoft.com/office/2006/metadata/properties" xmlns:ns2="30b57f21-544d-4ccf-a224-cf4bd29a42a3" xmlns:ns3="58f3cb47-7ddb-4c19-b7fa-7a0a8aba5842" targetNamespace="http://schemas.microsoft.com/office/2006/metadata/properties" ma:root="true" ma:fieldsID="7ed1a5f2217b9fbc1cc1d9e8e59b541e" ns2:_="" ns3:_="">
    <xsd:import namespace="30b57f21-544d-4ccf-a224-cf4bd29a42a3"/>
    <xsd:import namespace="58f3cb47-7ddb-4c19-b7fa-7a0a8aba5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57f21-544d-4ccf-a224-cf4bd29a4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4ff290c-aeff-4dbd-ad2e-2ebfab9861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3cb47-7ddb-4c19-b7fa-7a0a8aba584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dbdabb-e35b-47aa-a42e-66e0c01efd38}" ma:internalName="TaxCatchAll" ma:showField="CatchAllData" ma:web="58f3cb47-7ddb-4c19-b7fa-7a0a8aba5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5B0454-AB55-46FB-8D9B-960EFEFE4018}">
  <ds:schemaRefs>
    <ds:schemaRef ds:uri="1bca0e2f-16d9-4d6a-8327-7fd70d55969c"/>
    <ds:schemaRef ds:uri="f6493094-0435-4eae-a32c-76983131fc0f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E37F63-969B-4C57-A49C-89A7CB3ED5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4D2022-1ED9-48F2-A8C7-76DA665717D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Microsoft Office PowerPoint</Application>
  <PresentationFormat>On-screen Show (4:3)</PresentationFormat>
  <Paragraphs>93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inherit</vt:lpstr>
      <vt:lpstr>Open Sans</vt:lpstr>
      <vt:lpstr>Blank Presentation</vt:lpstr>
      <vt:lpstr>Budgeting</vt:lpstr>
      <vt:lpstr>A Special Note For Teachers</vt:lpstr>
      <vt:lpstr>Review – What is a budget?</vt:lpstr>
      <vt:lpstr>Why Is Budgeting Important?</vt:lpstr>
      <vt:lpstr>PowerPoint Presentation</vt:lpstr>
      <vt:lpstr>How Can You Save Money?</vt:lpstr>
      <vt:lpstr>Sample Budget Plan </vt:lpstr>
      <vt:lpstr>Sample Budget Plan </vt:lpstr>
      <vt:lpstr>1. Reverse Budgeting</vt:lpstr>
      <vt:lpstr>PowerPoint Presentation</vt:lpstr>
      <vt:lpstr>4. Cash Only Budget / Envelope System</vt:lpstr>
      <vt:lpstr>5. Calendar Budgeting (Bi-weekly or Monthly Budget)</vt:lpstr>
      <vt:lpstr>PowerPoint Presentation</vt:lpstr>
      <vt:lpstr>6. Digital Budgeting</vt:lpstr>
      <vt:lpstr>Don’t Forget About Taxes</vt:lpstr>
      <vt:lpstr>Federal Income Tax</vt:lpstr>
      <vt:lpstr>Gross Vs. Net Pay</vt:lpstr>
      <vt:lpstr>Assignment Options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Balancing Budgets Part 1</dc:title>
  <dc:creator/>
  <cp:lastModifiedBy/>
  <cp:revision>34</cp:revision>
  <dcterms:created xsi:type="dcterms:W3CDTF">2021-06-28T17:31:43Z</dcterms:created>
  <dcterms:modified xsi:type="dcterms:W3CDTF">2022-01-04T19:00:20Z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0x010100FDD36AF21ECD984DAE009D672589A92C</vt:lpwstr>
  </property>
  <property fmtid="{D5CDD505-2E9C-101B-9397-08002B2CF9AE}" pid="3" name="Order">
    <vt:r8>19300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</Properties>
</file>