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892" r:id="rId4"/>
  </p:sldMasterIdLst>
  <p:notesMasterIdLst>
    <p:notesMasterId r:id="rId25"/>
  </p:notesMasterIdLst>
  <p:sldIdLst>
    <p:sldId id="363" r:id="rId5"/>
    <p:sldId id="383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378" r:id="rId20"/>
    <p:sldId id="379" r:id="rId21"/>
    <p:sldId id="380" r:id="rId22"/>
    <p:sldId id="381" r:id="rId23"/>
    <p:sldId id="382" r:id="rId2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modifyVerifier cryptProviderType="rsaAES" cryptAlgorithmClass="hash" cryptAlgorithmType="typeAny" cryptAlgorithmSid="14" spinCount="100000" saltData="gClmdbK52XcRFP4eyY0RxQ==" hashData="EWbE7aWJj6LjNwokkkHHyylsK8/AmGg9kE84CDqLusD+38BY7a0umxF1orgGw3tkgI8uIddsanzEuAoZEj/upQ=="/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71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AE042A-A48E-4CA5-B9F9-76C936455E36}" v="5" dt="2023-03-30T18:53:05.80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Google Shape;68;g123de75d5cf_1_0:notes">
            <a:extLst>
              <a:ext uri="{FF2B5EF4-FFF2-40B4-BE49-F238E27FC236}">
                <a16:creationId xmlns:a16="http://schemas.microsoft.com/office/drawing/2014/main" id="{0835CBF7-5E7F-BD0B-7302-811CA1D0065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9218" name="Google Shape;69;g123de75d5cf_1_0:notes">
            <a:extLst>
              <a:ext uri="{FF2B5EF4-FFF2-40B4-BE49-F238E27FC236}">
                <a16:creationId xmlns:a16="http://schemas.microsoft.com/office/drawing/2014/main" id="{C55900A1-4E4F-59CE-F17D-0E9E384C9CD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219" name="Google Shape;70;g123de75d5cf_1_0:notes">
            <a:extLst>
              <a:ext uri="{FF2B5EF4-FFF2-40B4-BE49-F238E27FC236}">
                <a16:creationId xmlns:a16="http://schemas.microsoft.com/office/drawing/2014/main" id="{1B045251-86F1-F0F7-BDC6-6898FABFA3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40FCD35-C85C-3A4F-9419-AFE4A9A31073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6916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214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8918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9853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251406" y="365129"/>
            <a:ext cx="8638967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251406" y="1825625"/>
            <a:ext cx="8638967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84" lvl="0" indent="-30478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057297" lvl="5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180" lvl="6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064" lvl="7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5946" lvl="8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13;p2">
            <a:extLst>
              <a:ext uri="{FF2B5EF4-FFF2-40B4-BE49-F238E27FC236}">
                <a16:creationId xmlns:a16="http://schemas.microsoft.com/office/drawing/2014/main" id="{6C99DF3A-4F53-FFA9-BE93-EAC502B58377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4;p2">
            <a:extLst>
              <a:ext uri="{FF2B5EF4-FFF2-40B4-BE49-F238E27FC236}">
                <a16:creationId xmlns:a16="http://schemas.microsoft.com/office/drawing/2014/main" id="{47B1C58C-862F-15AD-A271-4B3EB25C0E83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5;p2">
            <a:extLst>
              <a:ext uri="{FF2B5EF4-FFF2-40B4-BE49-F238E27FC236}">
                <a16:creationId xmlns:a16="http://schemas.microsoft.com/office/drawing/2014/main" id="{DC375EF9-C07F-91AF-D3B1-144A0535DF83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13DFA-96B8-4B46-BF7D-A03F389B0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00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;p3">
            <a:extLst>
              <a:ext uri="{FF2B5EF4-FFF2-40B4-BE49-F238E27FC236}">
                <a16:creationId xmlns:a16="http://schemas.microsoft.com/office/drawing/2014/main" id="{0ADB823D-2BA8-AB98-9D60-5DBC0B55264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" r="175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21;p3">
            <a:extLst>
              <a:ext uri="{FF2B5EF4-FFF2-40B4-BE49-F238E27FC236}">
                <a16:creationId xmlns:a16="http://schemas.microsoft.com/office/drawing/2014/main" id="{09D53A39-EB8F-CEC2-9137-DB01BE3BD89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5611813"/>
            <a:ext cx="26003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251405" y="1122363"/>
            <a:ext cx="8593914" cy="23876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4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251405" y="3724349"/>
            <a:ext cx="8593914" cy="153345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54E697-6D80-4421-D827-44CBDDCECA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933440" y="5999219"/>
            <a:ext cx="2911879" cy="32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9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oogle Shape;10;p2">
            <a:extLst>
              <a:ext uri="{FF2B5EF4-FFF2-40B4-BE49-F238E27FC236}">
                <a16:creationId xmlns:a16="http://schemas.microsoft.com/office/drawing/2014/main" id="{05050A78-BCC0-962B-9F54-BC5A7503ACF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25"/>
            <a:ext cx="914400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Google Shape;11;p2">
            <a:extLst>
              <a:ext uri="{FF2B5EF4-FFF2-40B4-BE49-F238E27FC236}">
                <a16:creationId xmlns:a16="http://schemas.microsoft.com/office/drawing/2014/main" id="{6EFB601F-E4D3-4F95-67AA-C1DDE5009E1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50825" y="365125"/>
            <a:ext cx="86391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12;p2">
            <a:extLst>
              <a:ext uri="{FF2B5EF4-FFF2-40B4-BE49-F238E27FC236}">
                <a16:creationId xmlns:a16="http://schemas.microsoft.com/office/drawing/2014/main" id="{5BE0B752-3506-0846-0CD5-07806A66CA3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250825" y="1825625"/>
            <a:ext cx="863917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3" name="Google Shape;13;p2">
            <a:extLst>
              <a:ext uri="{FF2B5EF4-FFF2-40B4-BE49-F238E27FC236}">
                <a16:creationId xmlns:a16="http://schemas.microsoft.com/office/drawing/2014/main" id="{8AD8C511-E917-E5C9-AB84-8257300C47FD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3927475" y="6356350"/>
            <a:ext cx="12858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kern="0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2">
            <a:extLst>
              <a:ext uri="{FF2B5EF4-FFF2-40B4-BE49-F238E27FC236}">
                <a16:creationId xmlns:a16="http://schemas.microsoft.com/office/drawing/2014/main" id="{48B2B30E-2E04-0A9C-948B-20BCC3DF94D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kern="0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5" name="Google Shape;15;p2">
            <a:extLst>
              <a:ext uri="{FF2B5EF4-FFF2-40B4-BE49-F238E27FC236}">
                <a16:creationId xmlns:a16="http://schemas.microsoft.com/office/drawing/2014/main" id="{DEDCBDAF-3D0C-0D23-44F1-8EB95B542AF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43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50" b="0" i="0" u="none" strike="noStrike" kern="0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fld id="{A285CD37-B78A-0540-8384-2A7FB6DF0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Google Shape;16;p2">
            <a:extLst>
              <a:ext uri="{FF2B5EF4-FFF2-40B4-BE49-F238E27FC236}">
                <a16:creationId xmlns:a16="http://schemas.microsoft.com/office/drawing/2014/main" id="{C0A6DCD9-8F9B-FA96-BBB0-04657622B51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97625"/>
            <a:ext cx="339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5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Google Shape;72;g123de75d5cf_1_0">
            <a:extLst>
              <a:ext uri="{FF2B5EF4-FFF2-40B4-BE49-F238E27FC236}">
                <a16:creationId xmlns:a16="http://schemas.microsoft.com/office/drawing/2014/main" id="{15200245-58C1-E057-7F9B-29621FC573C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250825" y="1698625"/>
            <a:ext cx="8594725" cy="1790700"/>
          </a:xfrm>
        </p:spPr>
        <p:txBody>
          <a:bodyPr lIns="68569" tIns="34275" rIns="68569" bIns="34275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Adjusting Budgets: Individual</a:t>
            </a:r>
          </a:p>
        </p:txBody>
      </p:sp>
      <p:sp>
        <p:nvSpPr>
          <p:cNvPr id="8194" name="Google Shape;73;g123de75d5cf_1_0">
            <a:extLst>
              <a:ext uri="{FF2B5EF4-FFF2-40B4-BE49-F238E27FC236}">
                <a16:creationId xmlns:a16="http://schemas.microsoft.com/office/drawing/2014/main" id="{9CC9F96B-0ACC-91DC-98A9-B36E9BA7D5BF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>
          <a:xfrm>
            <a:off x="250825" y="3651250"/>
            <a:ext cx="8594725" cy="1149350"/>
          </a:xfrm>
        </p:spPr>
        <p:txBody>
          <a:bodyPr lIns="68569" tIns="34275" rIns="68569" bIns="34275"/>
          <a:lstStyle/>
          <a:p>
            <a:pPr eaLnBrk="1" hangingPunct="1">
              <a:spcAft>
                <a:spcPct val="0"/>
              </a:spcAft>
              <a:buClr>
                <a:srgbClr val="FFFFFF"/>
              </a:buClr>
            </a:pPr>
            <a:r>
              <a: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Grade 9+</a:t>
            </a:r>
          </a:p>
        </p:txBody>
      </p:sp>
    </p:spTree>
    <p:extLst>
      <p:ext uri="{BB962C8B-B14F-4D97-AF65-F5344CB8AC3E}">
        <p14:creationId xmlns:p14="http://schemas.microsoft.com/office/powerpoint/2010/main" val="3044660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Scenario 1: Rent Increase</a:t>
            </a:r>
            <a:endParaRPr lang="en-CA" sz="36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ts val="2400"/>
              </a:lnSpc>
              <a:buSzTx/>
              <a:buNone/>
            </a:pPr>
            <a:r>
              <a:rPr lang="en-US" sz="4200" dirty="0"/>
              <a:t>You received advanced notice from your landlord that a rent increase will take effect this month. Your new monthly rent will be $900 per month. </a:t>
            </a:r>
          </a:p>
          <a:p>
            <a:pPr marL="0" indent="0">
              <a:lnSpc>
                <a:spcPts val="2400"/>
              </a:lnSpc>
              <a:buSzTx/>
              <a:buNone/>
            </a:pPr>
            <a:endParaRPr lang="en-US" sz="4200" dirty="0"/>
          </a:p>
          <a:p>
            <a:pPr marL="0" indent="0">
              <a:lnSpc>
                <a:spcPts val="2400"/>
              </a:lnSpc>
              <a:buSzTx/>
              <a:buNone/>
            </a:pPr>
            <a:r>
              <a:rPr lang="en-US" sz="4200" b="1" dirty="0">
                <a:solidFill>
                  <a:srgbClr val="EA7123"/>
                </a:solidFill>
              </a:rPr>
              <a:t>How will you adjust your budget? </a:t>
            </a:r>
          </a:p>
          <a:p>
            <a:pPr marL="0" indent="0">
              <a:lnSpc>
                <a:spcPts val="2400"/>
              </a:lnSpc>
              <a:buSzTx/>
              <a:buNone/>
            </a:pPr>
            <a:r>
              <a:rPr lang="en-US" sz="4200" dirty="0"/>
              <a:t>Review slides 10-14 for options on your expenses. </a:t>
            </a:r>
          </a:p>
          <a:p>
            <a:pPr marL="0" indent="0">
              <a:lnSpc>
                <a:spcPts val="2400"/>
              </a:lnSpc>
              <a:buSzTx/>
              <a:buNone/>
            </a:pPr>
            <a:r>
              <a:rPr lang="en-US" sz="4200" b="1" dirty="0"/>
              <a:t>Adjust your budget and fill in the “Adjusted Budget 1” column.</a:t>
            </a:r>
          </a:p>
          <a:p>
            <a:pPr marL="0" indent="0">
              <a:lnSpc>
                <a:spcPts val="2400"/>
              </a:lnSpc>
              <a:buSzTx/>
              <a:buNone/>
            </a:pPr>
            <a:endParaRPr lang="en-US" sz="4200" dirty="0"/>
          </a:p>
          <a:p>
            <a:pPr marL="0" indent="0">
              <a:lnSpc>
                <a:spcPts val="2400"/>
              </a:lnSpc>
              <a:buSzTx/>
              <a:buNone/>
            </a:pPr>
            <a:r>
              <a:rPr lang="en-US" sz="4200" b="1" dirty="0"/>
              <a:t>Note: </a:t>
            </a:r>
            <a:r>
              <a:rPr lang="en-US" sz="4200" dirty="0"/>
              <a:t>You have the option to choose which expense(s) to adjust. You are not required to adjust all budgeted expenses shown on slides 10-14.</a:t>
            </a:r>
          </a:p>
          <a:p>
            <a:pPr marL="342900" indent="-342900">
              <a:lnSpc>
                <a:spcPts val="25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543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Expense Options</a:t>
            </a:r>
            <a:endParaRPr lang="en-CA" sz="36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 marL="38098" indent="0">
              <a:buNone/>
            </a:pPr>
            <a:r>
              <a:rPr lang="en-US" sz="2400" b="1">
                <a:solidFill>
                  <a:srgbClr val="005954"/>
                </a:solidFill>
              </a:rPr>
              <a:t>Savings</a:t>
            </a:r>
          </a:p>
          <a:p>
            <a:pPr marL="38098" indent="0">
              <a:buNone/>
            </a:pPr>
            <a:endParaRPr lang="en-US" sz="2000"/>
          </a:p>
          <a:p>
            <a:pPr marL="38098" indent="0">
              <a:buNone/>
            </a:pPr>
            <a:r>
              <a:rPr lang="en-US" sz="2000"/>
              <a:t>Do you want to adjust your savings?</a:t>
            </a:r>
            <a:endParaRPr lang="en-CA" sz="2000"/>
          </a:p>
          <a:p>
            <a:pPr marL="342900" indent="-342900">
              <a:lnSpc>
                <a:spcPts val="25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B1A3EC-99C2-FBF6-17F5-38986C4D2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2750246"/>
            <a:ext cx="2808312" cy="287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11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Expense Options</a:t>
            </a:r>
            <a:endParaRPr lang="en-CA" sz="36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837" y="1295021"/>
            <a:ext cx="8638967" cy="4267957"/>
          </a:xfrm>
        </p:spPr>
        <p:txBody>
          <a:bodyPr>
            <a:normAutofit/>
          </a:bodyPr>
          <a:lstStyle/>
          <a:p>
            <a:pPr marL="0" indent="0" hangingPunct="1">
              <a:buFontTx/>
              <a:buNone/>
            </a:pPr>
            <a:r>
              <a:rPr lang="en-US" altLang="en-US" sz="2000" b="1">
                <a:solidFill>
                  <a:srgbClr val="005954"/>
                </a:solidFill>
              </a:rPr>
              <a:t>Food</a:t>
            </a:r>
          </a:p>
          <a:p>
            <a:pPr marL="0" indent="0" hangingPunct="1">
              <a:buFontTx/>
              <a:buNone/>
            </a:pPr>
            <a:r>
              <a:rPr lang="en-US" altLang="en-US" sz="2000"/>
              <a:t>Currently your avatar uses Option 1.</a:t>
            </a:r>
          </a:p>
          <a:p>
            <a:pPr marL="0" indent="0">
              <a:lnSpc>
                <a:spcPts val="2500"/>
              </a:lnSpc>
              <a:buNone/>
            </a:pPr>
            <a:endParaRPr lang="en-CA" sz="200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endParaRPr lang="en-CA" sz="200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endParaRPr lang="en-CA" sz="200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endParaRPr lang="en-CA" sz="200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endParaRPr lang="en-CA" sz="200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endParaRPr lang="en-CA" sz="200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endParaRPr lang="en-CA" sz="2000"/>
          </a:p>
          <a:p>
            <a:pPr marL="342900" indent="-342900">
              <a:lnSpc>
                <a:spcPts val="25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id="{3C8A4920-58AD-1BD3-E91B-65782D84A39B}"/>
              </a:ext>
            </a:extLst>
          </p:cNvPr>
          <p:cNvSpPr/>
          <p:nvPr/>
        </p:nvSpPr>
        <p:spPr>
          <a:xfrm>
            <a:off x="3241534" y="2221215"/>
            <a:ext cx="2660925" cy="3591640"/>
          </a:xfrm>
          <a:prstGeom prst="roundRect">
            <a:avLst>
              <a:gd name="adj" fmla="val 16667"/>
            </a:avLst>
          </a:prstGeom>
          <a:solidFill>
            <a:srgbClr val="3DC5C4">
              <a:alpha val="23922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3DC5C4"/>
                </a:solidFill>
              </a:defRPr>
            </a:pPr>
            <a:endParaRPr/>
          </a:p>
        </p:txBody>
      </p:sp>
      <p:sp>
        <p:nvSpPr>
          <p:cNvPr id="7" name="Rectangle: Rounded Corners 8">
            <a:extLst>
              <a:ext uri="{FF2B5EF4-FFF2-40B4-BE49-F238E27FC236}">
                <a16:creationId xmlns:a16="http://schemas.microsoft.com/office/drawing/2014/main" id="{68872037-5A23-292A-106A-13D8733F2807}"/>
              </a:ext>
            </a:extLst>
          </p:cNvPr>
          <p:cNvSpPr/>
          <p:nvPr/>
        </p:nvSpPr>
        <p:spPr>
          <a:xfrm>
            <a:off x="6087540" y="2181922"/>
            <a:ext cx="2660925" cy="3630933"/>
          </a:xfrm>
          <a:prstGeom prst="roundRect">
            <a:avLst>
              <a:gd name="adj" fmla="val 16667"/>
            </a:avLst>
          </a:prstGeom>
          <a:solidFill>
            <a:srgbClr val="3DC5C4">
              <a:alpha val="23922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3DC5C4"/>
                </a:solidFill>
              </a:defRPr>
            </a:pPr>
            <a:endParaRPr/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FB595171-049E-D795-073E-F6DB67C1C857}"/>
              </a:ext>
            </a:extLst>
          </p:cNvPr>
          <p:cNvSpPr txBox="1"/>
          <p:nvPr/>
        </p:nvSpPr>
        <p:spPr>
          <a:xfrm>
            <a:off x="395535" y="2284906"/>
            <a:ext cx="2660926" cy="3416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800" b="1"/>
            </a:pPr>
            <a:r>
              <a:t>Option 1 </a:t>
            </a:r>
            <a:endParaRPr lang="en-CA"/>
          </a:p>
          <a:p>
            <a:pPr algn="ctr">
              <a:defRPr sz="1800" b="1"/>
            </a:pPr>
            <a:endParaRPr/>
          </a:p>
          <a:p>
            <a:pPr marL="342900" indent="-342900">
              <a:buSzPct val="100000"/>
              <a:buFont typeface="Arial"/>
              <a:buChar char="•"/>
              <a:defRPr sz="1600"/>
            </a:pPr>
            <a:r>
              <a:rPr lang="en-US"/>
              <a:t>Buy meals at a restaurant once and a while</a:t>
            </a:r>
          </a:p>
          <a:p>
            <a:pPr marL="342900" indent="-342900">
              <a:buSzPct val="100000"/>
              <a:buFont typeface="Arial"/>
              <a:buChar char="•"/>
              <a:defRPr sz="1600"/>
            </a:pPr>
            <a:r>
              <a:rPr lang="en-US"/>
              <a:t>Buy groceries and make meals at home</a:t>
            </a:r>
          </a:p>
          <a:p>
            <a:pPr marL="342900" indent="-342900">
              <a:buSzPct val="100000"/>
              <a:buFont typeface="Arial"/>
              <a:buChar char="•"/>
              <a:defRPr sz="1600"/>
            </a:pPr>
            <a:r>
              <a:rPr lang="en-US"/>
              <a:t>Occasionally have desserts and snacks</a:t>
            </a:r>
          </a:p>
          <a:p>
            <a:pPr marL="342900" indent="-342900">
              <a:buSzPct val="100000"/>
              <a:buFont typeface="Arial"/>
              <a:buChar char="•"/>
              <a:defRPr sz="1600"/>
            </a:pPr>
            <a:r>
              <a:rPr lang="en-US"/>
              <a:t>Save on groceries by </a:t>
            </a:r>
            <a:r>
              <a:rPr lang="en-CA"/>
              <a:t>using coupons</a:t>
            </a:r>
            <a:endParaRPr/>
          </a:p>
          <a:p>
            <a:pPr>
              <a:defRPr sz="1600"/>
            </a:pPr>
            <a:endParaRPr/>
          </a:p>
          <a:p>
            <a:pPr algn="ctr">
              <a:defRPr sz="2000"/>
            </a:pPr>
            <a:r>
              <a:t>$ </a:t>
            </a:r>
            <a:r>
              <a:rPr lang="en-CA"/>
              <a:t>450</a:t>
            </a:r>
            <a:r>
              <a:t> per month</a:t>
            </a:r>
          </a:p>
        </p:txBody>
      </p:sp>
      <p:sp>
        <p:nvSpPr>
          <p:cNvPr id="9" name="Rectangle: Rounded Corners 1">
            <a:extLst>
              <a:ext uri="{FF2B5EF4-FFF2-40B4-BE49-F238E27FC236}">
                <a16:creationId xmlns:a16="http://schemas.microsoft.com/office/drawing/2014/main" id="{5BA35A3E-F997-5264-2DD9-9C61804EE6CB}"/>
              </a:ext>
            </a:extLst>
          </p:cNvPr>
          <p:cNvSpPr/>
          <p:nvPr/>
        </p:nvSpPr>
        <p:spPr>
          <a:xfrm>
            <a:off x="395536" y="2223016"/>
            <a:ext cx="2660925" cy="3591640"/>
          </a:xfrm>
          <a:prstGeom prst="roundRect">
            <a:avLst>
              <a:gd name="adj" fmla="val 16667"/>
            </a:avLst>
          </a:prstGeom>
          <a:solidFill>
            <a:srgbClr val="3DC5C4">
              <a:alpha val="23922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3DC5C4"/>
                </a:solidFill>
              </a:defRPr>
            </a:pPr>
            <a:endParaRPr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2FA25479-09E7-6B67-EE99-6A4CE9FF76F9}"/>
              </a:ext>
            </a:extLst>
          </p:cNvPr>
          <p:cNvSpPr txBox="1"/>
          <p:nvPr/>
        </p:nvSpPr>
        <p:spPr>
          <a:xfrm>
            <a:off x="3241535" y="2299445"/>
            <a:ext cx="2660924" cy="3447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800" b="1"/>
            </a:pPr>
            <a:r>
              <a:t>Option 2</a:t>
            </a:r>
          </a:p>
          <a:p>
            <a:pPr>
              <a:defRPr sz="1600"/>
            </a:pPr>
            <a:endParaRPr/>
          </a:p>
          <a:p>
            <a:pPr marL="342900" indent="-342900">
              <a:buSzPct val="100000"/>
              <a:buFont typeface="Arial"/>
              <a:buChar char="•"/>
              <a:defRPr sz="1600"/>
            </a:pPr>
            <a:r>
              <a:rPr lang="en-US"/>
              <a:t>Buy meals at a restaurant once a month only</a:t>
            </a:r>
          </a:p>
          <a:p>
            <a:pPr marL="342900" indent="-342900">
              <a:buSzPct val="100000"/>
              <a:buFont typeface="Arial"/>
              <a:buChar char="•"/>
              <a:defRPr sz="1600"/>
            </a:pPr>
            <a:r>
              <a:rPr lang="en-US"/>
              <a:t>Groceries are mostly fresh</a:t>
            </a:r>
          </a:p>
          <a:p>
            <a:pPr marL="342900" indent="-342900">
              <a:buSzPct val="100000"/>
              <a:buFont typeface="Arial"/>
              <a:buChar char="•"/>
              <a:defRPr sz="1600"/>
            </a:pPr>
            <a:r>
              <a:rPr lang="en-US"/>
              <a:t>Snacks and desserts once-in-a-while</a:t>
            </a:r>
          </a:p>
          <a:p>
            <a:pPr marL="342900" indent="-342900">
              <a:buSzPct val="100000"/>
              <a:buFont typeface="Arial"/>
              <a:buChar char="•"/>
              <a:defRPr sz="1600"/>
            </a:pPr>
            <a:r>
              <a:rPr lang="en-US"/>
              <a:t>Save on groceries by using coupons</a:t>
            </a:r>
          </a:p>
          <a:p>
            <a:pPr>
              <a:defRPr sz="2000"/>
            </a:pPr>
            <a:endParaRPr/>
          </a:p>
          <a:p>
            <a:pPr algn="ctr">
              <a:defRPr sz="2000"/>
            </a:pPr>
            <a:r>
              <a:t>$ </a:t>
            </a:r>
            <a:r>
              <a:rPr lang="en-CA"/>
              <a:t>380</a:t>
            </a:r>
            <a:r>
              <a:t> per month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6C180D6A-67FF-D22F-DA60-6D9322D4DD21}"/>
              </a:ext>
            </a:extLst>
          </p:cNvPr>
          <p:cNvSpPr txBox="1"/>
          <p:nvPr/>
        </p:nvSpPr>
        <p:spPr>
          <a:xfrm>
            <a:off x="6087540" y="2284906"/>
            <a:ext cx="2660924" cy="3447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800" b="1"/>
            </a:pPr>
            <a:r>
              <a:t>Option 3 </a:t>
            </a:r>
          </a:p>
          <a:p>
            <a:pPr algn="ctr">
              <a:defRPr sz="1800" b="1"/>
            </a:pPr>
            <a:endParaRPr/>
          </a:p>
          <a:p>
            <a:pPr marL="342900" indent="-342900">
              <a:buSzPct val="100000"/>
              <a:buFont typeface="Arial"/>
              <a:buChar char="•"/>
              <a:defRPr sz="1600"/>
            </a:pPr>
            <a:r>
              <a:rPr lang="en-CA"/>
              <a:t>Do not eat out at restaurants</a:t>
            </a:r>
            <a:endParaRPr/>
          </a:p>
          <a:p>
            <a:pPr marL="342900" indent="-342900">
              <a:buSzPct val="100000"/>
              <a:buFont typeface="Arial"/>
              <a:buChar char="•"/>
              <a:defRPr sz="1600"/>
            </a:pPr>
            <a:r>
              <a:rPr lang="en-CA"/>
              <a:t>Groceries are mostly fresh, but not always the best quality</a:t>
            </a:r>
            <a:endParaRPr/>
          </a:p>
          <a:p>
            <a:pPr marL="342900" indent="-342900">
              <a:buSzPct val="100000"/>
              <a:buFont typeface="Arial"/>
              <a:buChar char="•"/>
              <a:defRPr sz="1600"/>
            </a:pPr>
            <a:r>
              <a:rPr lang="en-CA"/>
              <a:t>Only buys what you need, not what you want</a:t>
            </a:r>
            <a:endParaRPr/>
          </a:p>
          <a:p>
            <a:pPr marL="342900" indent="-342900">
              <a:buSzPct val="100000"/>
              <a:buFont typeface="Arial"/>
              <a:buChar char="•"/>
              <a:defRPr sz="1600"/>
            </a:pPr>
            <a:r>
              <a:rPr lang="en-CA"/>
              <a:t>Only buy items that are on sale</a:t>
            </a:r>
            <a:endParaRPr/>
          </a:p>
          <a:p>
            <a:pPr>
              <a:defRPr sz="1800"/>
            </a:pPr>
            <a:endParaRPr/>
          </a:p>
          <a:p>
            <a:pPr algn="ctr">
              <a:defRPr sz="2000"/>
            </a:pPr>
            <a:r>
              <a:t>$ </a:t>
            </a:r>
            <a:r>
              <a:rPr lang="en-CA"/>
              <a:t>300</a:t>
            </a:r>
            <a:r>
              <a:t> per month</a:t>
            </a:r>
          </a:p>
        </p:txBody>
      </p:sp>
      <p:pic>
        <p:nvPicPr>
          <p:cNvPr id="12" name="Picture 4" descr="Picture 4">
            <a:extLst>
              <a:ext uri="{FF2B5EF4-FFF2-40B4-BE49-F238E27FC236}">
                <a16:creationId xmlns:a16="http://schemas.microsoft.com/office/drawing/2014/main" id="{A7A50DB5-D3C2-4FE7-34D5-33B769641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625" y="217761"/>
            <a:ext cx="1512170" cy="140828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8933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Expense Options</a:t>
            </a:r>
            <a:endParaRPr lang="en-CA" sz="36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837" y="1295021"/>
            <a:ext cx="8638967" cy="4267957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2000" b="1">
                <a:solidFill>
                  <a:srgbClr val="005954"/>
                </a:solidFill>
              </a:rPr>
              <a:t>Entertainment</a:t>
            </a:r>
          </a:p>
          <a:p>
            <a:pPr marL="0" indent="0">
              <a:buNone/>
            </a:pPr>
            <a:r>
              <a:rPr lang="en-US" altLang="en-US" sz="2000"/>
              <a:t>Currently your avatar uses Option 1.</a:t>
            </a:r>
          </a:p>
          <a:p>
            <a:pPr marL="0" indent="0">
              <a:lnSpc>
                <a:spcPts val="2500"/>
              </a:lnSpc>
              <a:buNone/>
            </a:pPr>
            <a:endParaRPr lang="en-CA" sz="200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endParaRPr lang="en-CA" sz="200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endParaRPr lang="en-CA" sz="200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endParaRPr lang="en-CA" sz="200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endParaRPr lang="en-CA" sz="200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endParaRPr lang="en-CA" sz="200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endParaRPr lang="en-CA" sz="2000"/>
          </a:p>
          <a:p>
            <a:pPr marL="342900" indent="-342900">
              <a:lnSpc>
                <a:spcPts val="25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698473-C7D4-23E3-B216-D0D3E71D1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573025">
            <a:off x="6408160" y="618082"/>
            <a:ext cx="1525511" cy="12419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BF326C-FE5B-79A2-54E3-8AF792F537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319" y="266659"/>
            <a:ext cx="1883457" cy="12556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EC63E6-70D6-565D-24AB-AC862EE222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2154" y="140470"/>
            <a:ext cx="771381" cy="138182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10B8BC2-D53B-4133-B3A7-E066F60A31C3}"/>
              </a:ext>
            </a:extLst>
          </p:cNvPr>
          <p:cNvSpPr/>
          <p:nvPr/>
        </p:nvSpPr>
        <p:spPr bwMode="auto">
          <a:xfrm>
            <a:off x="395536" y="2253837"/>
            <a:ext cx="2660923" cy="3572468"/>
          </a:xfrm>
          <a:prstGeom prst="roundRect">
            <a:avLst/>
          </a:prstGeom>
          <a:solidFill>
            <a:srgbClr val="005954">
              <a:alpha val="2392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3DC5C4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011F70B-675A-C834-432F-F1ECC9B477A8}"/>
              </a:ext>
            </a:extLst>
          </p:cNvPr>
          <p:cNvSpPr/>
          <p:nvPr/>
        </p:nvSpPr>
        <p:spPr bwMode="auto">
          <a:xfrm>
            <a:off x="3241536" y="2293129"/>
            <a:ext cx="2660923" cy="3533176"/>
          </a:xfrm>
          <a:prstGeom prst="roundRect">
            <a:avLst/>
          </a:prstGeom>
          <a:solidFill>
            <a:srgbClr val="005954">
              <a:alpha val="2392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3DC5C4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B42F232-239C-CF1D-8FD1-958F70158447}"/>
              </a:ext>
            </a:extLst>
          </p:cNvPr>
          <p:cNvSpPr/>
          <p:nvPr/>
        </p:nvSpPr>
        <p:spPr bwMode="auto">
          <a:xfrm>
            <a:off x="6087541" y="2253836"/>
            <a:ext cx="2660923" cy="3572469"/>
          </a:xfrm>
          <a:prstGeom prst="roundRect">
            <a:avLst/>
          </a:prstGeom>
          <a:solidFill>
            <a:srgbClr val="005954">
              <a:alpha val="2392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3DC5C4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0D14C3-4743-35BA-7954-2E84C0C92329}"/>
              </a:ext>
            </a:extLst>
          </p:cNvPr>
          <p:cNvSpPr txBox="1"/>
          <p:nvPr/>
        </p:nvSpPr>
        <p:spPr>
          <a:xfrm>
            <a:off x="395536" y="2440757"/>
            <a:ext cx="2660922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/>
              <a:t>Option 1 </a:t>
            </a:r>
          </a:p>
          <a:p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/>
              <a:t>3 streaming services every month (movies, videos, songs,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/>
              <a:t>2 gaming apps or video games every month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/>
              <a:t>Brand new hobby supplies (</a:t>
            </a:r>
            <a:r>
              <a:rPr lang="en-US" sz="1600" err="1"/>
              <a:t>ie</a:t>
            </a:r>
            <a:r>
              <a:rPr lang="en-US" sz="1600"/>
              <a:t>. crafts, helmet, exercising equipment, etc.)</a:t>
            </a:r>
            <a:br>
              <a:rPr lang="en-US" sz="1600"/>
            </a:br>
            <a:r>
              <a:rPr lang="en-US" sz="900"/>
              <a:t>  </a:t>
            </a:r>
            <a:endParaRPr lang="en-US" sz="2800"/>
          </a:p>
          <a:p>
            <a:pPr algn="ctr"/>
            <a:r>
              <a:rPr lang="en-CA" sz="2000"/>
              <a:t>$ 60 per month</a:t>
            </a:r>
            <a:endParaRPr lang="en-US" sz="2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3D3128-FFAE-5911-F86B-A4C450A39D64}"/>
              </a:ext>
            </a:extLst>
          </p:cNvPr>
          <p:cNvSpPr txBox="1"/>
          <p:nvPr/>
        </p:nvSpPr>
        <p:spPr>
          <a:xfrm>
            <a:off x="3241537" y="2440757"/>
            <a:ext cx="266092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/>
              <a:t>Option 2 </a:t>
            </a:r>
          </a:p>
          <a:p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/>
              <a:t>2 streaming services every month (movies, videos, songs,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/>
              <a:t>1 gaming app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/>
              <a:t>Purchase some hobby supplies on sale</a:t>
            </a:r>
          </a:p>
          <a:p>
            <a:endParaRPr lang="en-US" sz="1600"/>
          </a:p>
          <a:p>
            <a:endParaRPr lang="en-US" sz="1600"/>
          </a:p>
          <a:p>
            <a:r>
              <a:rPr lang="en-US" sz="900"/>
              <a:t> </a:t>
            </a:r>
            <a:r>
              <a:rPr lang="en-US" sz="1100"/>
              <a:t> </a:t>
            </a:r>
            <a:br>
              <a:rPr lang="en-US" sz="2000"/>
            </a:br>
            <a:r>
              <a:rPr lang="en-US" sz="900"/>
              <a:t> </a:t>
            </a:r>
            <a:endParaRPr lang="en-US" sz="400"/>
          </a:p>
          <a:p>
            <a:endParaRPr lang="en-US" sz="400"/>
          </a:p>
          <a:p>
            <a:pPr algn="ctr"/>
            <a:r>
              <a:rPr lang="en-CA" sz="2000"/>
              <a:t>$ 35 per month</a:t>
            </a:r>
            <a:endParaRPr lang="en-US" sz="2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D206BB-88C8-1E48-BE00-ACCD36475963}"/>
              </a:ext>
            </a:extLst>
          </p:cNvPr>
          <p:cNvSpPr txBox="1"/>
          <p:nvPr/>
        </p:nvSpPr>
        <p:spPr>
          <a:xfrm>
            <a:off x="6099150" y="2409985"/>
            <a:ext cx="26609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/>
              <a:t>Option 3 </a:t>
            </a:r>
          </a:p>
          <a:p>
            <a:endParaRPr lang="en-US" sz="16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/>
              <a:t>1 streaming services every month (movies, videos, songs,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/>
              <a:t>Purchase all hobby supplies on sale, trading platforms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/>
              <a:t>Must wait a few months before getting all the supplies</a:t>
            </a:r>
          </a:p>
          <a:p>
            <a:endParaRPr lang="en-US" sz="1800"/>
          </a:p>
          <a:p>
            <a:pPr algn="ctr"/>
            <a:r>
              <a:rPr lang="en-CA" sz="2000"/>
              <a:t>$ 20 per month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704975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Expense Options</a:t>
            </a:r>
            <a:endParaRPr lang="en-CA" sz="36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837" y="1295021"/>
            <a:ext cx="8638967" cy="4267957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2000" b="1">
                <a:solidFill>
                  <a:srgbClr val="005954"/>
                </a:solidFill>
              </a:rPr>
              <a:t>Internet &amp; Cable</a:t>
            </a:r>
          </a:p>
          <a:p>
            <a:pPr marL="0" indent="0" eaLnBrk="1" hangingPunct="1">
              <a:buNone/>
            </a:pPr>
            <a:r>
              <a:rPr lang="en-US" altLang="en-US" sz="2000"/>
              <a:t>Currently your avatar</a:t>
            </a:r>
            <a:r>
              <a:rPr lang="en-CA" sz="2000"/>
              <a:t> </a:t>
            </a:r>
            <a:r>
              <a:rPr lang="en-US" altLang="en-US" sz="2000"/>
              <a:t>uses Option 1.</a:t>
            </a:r>
          </a:p>
          <a:p>
            <a:pPr marL="0" indent="0">
              <a:lnSpc>
                <a:spcPts val="2500"/>
              </a:lnSpc>
              <a:buNone/>
            </a:pPr>
            <a:endParaRPr lang="en-CA" sz="200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endParaRPr lang="en-CA" sz="200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endParaRPr lang="en-CA" sz="200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endParaRPr lang="en-CA" sz="200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endParaRPr lang="en-CA" sz="200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endParaRPr lang="en-CA" sz="200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endParaRPr lang="en-CA" sz="2000"/>
          </a:p>
          <a:p>
            <a:pPr marL="342900" indent="-342900">
              <a:lnSpc>
                <a:spcPts val="25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EA7C96C-11C3-254B-D6C6-F5BFD9752C27}"/>
              </a:ext>
            </a:extLst>
          </p:cNvPr>
          <p:cNvSpPr/>
          <p:nvPr/>
        </p:nvSpPr>
        <p:spPr bwMode="auto">
          <a:xfrm>
            <a:off x="470917" y="2336748"/>
            <a:ext cx="2660923" cy="3324500"/>
          </a:xfrm>
          <a:prstGeom prst="roundRect">
            <a:avLst/>
          </a:prstGeom>
          <a:solidFill>
            <a:srgbClr val="EA7123">
              <a:alpha val="2392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3DC5C4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EF8D161-89D7-E763-DD21-2A6CCDC9EA79}"/>
              </a:ext>
            </a:extLst>
          </p:cNvPr>
          <p:cNvSpPr/>
          <p:nvPr/>
        </p:nvSpPr>
        <p:spPr bwMode="auto">
          <a:xfrm>
            <a:off x="3279229" y="2376039"/>
            <a:ext cx="2660923" cy="3285209"/>
          </a:xfrm>
          <a:prstGeom prst="roundRect">
            <a:avLst/>
          </a:prstGeom>
          <a:solidFill>
            <a:srgbClr val="EA7123">
              <a:alpha val="2392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3DC5C4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4F1F53-982D-E8BD-E397-E5D456902152}"/>
              </a:ext>
            </a:extLst>
          </p:cNvPr>
          <p:cNvSpPr/>
          <p:nvPr/>
        </p:nvSpPr>
        <p:spPr bwMode="auto">
          <a:xfrm>
            <a:off x="6087541" y="2376039"/>
            <a:ext cx="2660923" cy="3285209"/>
          </a:xfrm>
          <a:prstGeom prst="roundRect">
            <a:avLst/>
          </a:prstGeom>
          <a:solidFill>
            <a:srgbClr val="EA7123">
              <a:alpha val="2392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3DC5C4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258D58-50A1-3E65-BAAE-290DCB415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678" y="301348"/>
            <a:ext cx="2106869" cy="16483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740602-88CD-8B73-57B6-AF9B9EC98210}"/>
              </a:ext>
            </a:extLst>
          </p:cNvPr>
          <p:cNvSpPr txBox="1"/>
          <p:nvPr/>
        </p:nvSpPr>
        <p:spPr>
          <a:xfrm>
            <a:off x="470917" y="2523667"/>
            <a:ext cx="266092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/>
              <a:t>Option 1 </a:t>
            </a:r>
          </a:p>
          <a:p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/>
              <a:t>Unlimited 5G high-speed internet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/>
              <a:t>Internet is always reliable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/>
              <a:t>Basic cable + 20 TV channels</a:t>
            </a:r>
          </a:p>
          <a:p>
            <a:endParaRPr lang="en-US" sz="2800"/>
          </a:p>
          <a:p>
            <a:pPr algn="ctr"/>
            <a:r>
              <a:rPr lang="en-CA" sz="2000"/>
              <a:t>$ 120 per month</a:t>
            </a:r>
            <a:endParaRPr lang="en-US" sz="20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36E6E9-312C-4534-0096-7565C00B2953}"/>
              </a:ext>
            </a:extLst>
          </p:cNvPr>
          <p:cNvSpPr txBox="1"/>
          <p:nvPr/>
        </p:nvSpPr>
        <p:spPr>
          <a:xfrm>
            <a:off x="3279230" y="2523667"/>
            <a:ext cx="2660922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/>
              <a:t>Option 2 </a:t>
            </a:r>
          </a:p>
          <a:p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/>
              <a:t>Unlimited 4G internet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/>
              <a:t>Internet is often reliable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/>
              <a:t>No cable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/>
              <a:t>Includes Netflix &amp; Crave</a:t>
            </a:r>
            <a:endParaRPr lang="en-US" sz="2000"/>
          </a:p>
          <a:p>
            <a:r>
              <a:rPr lang="en-US" sz="2000"/>
              <a:t> </a:t>
            </a:r>
            <a:r>
              <a:rPr lang="en-US" sz="1200"/>
              <a:t>   </a:t>
            </a:r>
            <a:br>
              <a:rPr lang="en-US" sz="1200"/>
            </a:br>
            <a:r>
              <a:rPr lang="en-US" sz="900"/>
              <a:t> </a:t>
            </a:r>
            <a:r>
              <a:rPr lang="en-US" sz="1050"/>
              <a:t> </a:t>
            </a:r>
            <a:r>
              <a:rPr lang="en-US" sz="1100"/>
              <a:t> </a:t>
            </a:r>
            <a:r>
              <a:rPr lang="en-US" sz="1200"/>
              <a:t> </a:t>
            </a:r>
            <a:br>
              <a:rPr lang="en-US" sz="2000"/>
            </a:br>
            <a:r>
              <a:rPr lang="en-US" sz="1200"/>
              <a:t> </a:t>
            </a:r>
            <a:endParaRPr lang="en-US" sz="1800"/>
          </a:p>
          <a:p>
            <a:pPr algn="ctr"/>
            <a:r>
              <a:rPr lang="en-CA" sz="2000"/>
              <a:t>$ 90 per month</a:t>
            </a:r>
            <a:endParaRPr lang="en-US" sz="2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CF6FB5-93D9-5C35-6CDD-51E921FAB9BB}"/>
              </a:ext>
            </a:extLst>
          </p:cNvPr>
          <p:cNvSpPr txBox="1"/>
          <p:nvPr/>
        </p:nvSpPr>
        <p:spPr>
          <a:xfrm>
            <a:off x="6087542" y="2523667"/>
            <a:ext cx="266092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/>
              <a:t>Option 3 </a:t>
            </a:r>
          </a:p>
          <a:p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/>
              <a:t>Unlimited 3G internet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/>
              <a:t>Internet is unstable during busy hours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/>
              <a:t>No cable TV, no streaming platforms</a:t>
            </a:r>
            <a:endParaRPr lang="en-US" sz="2000"/>
          </a:p>
          <a:p>
            <a:r>
              <a:rPr lang="en-US" sz="1200"/>
              <a:t>   </a:t>
            </a:r>
          </a:p>
          <a:p>
            <a:endParaRPr lang="en-US" sz="2000"/>
          </a:p>
          <a:p>
            <a:endParaRPr lang="en-US" sz="1400"/>
          </a:p>
          <a:p>
            <a:pPr algn="ctr"/>
            <a:r>
              <a:rPr lang="en-CA" sz="2000"/>
              <a:t>$ 60 per month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384640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Expense Options</a:t>
            </a:r>
            <a:endParaRPr lang="en-CA" sz="36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837" y="1295021"/>
            <a:ext cx="8638967" cy="4267957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2000" b="1">
                <a:solidFill>
                  <a:srgbClr val="005954"/>
                </a:solidFill>
              </a:rPr>
              <a:t>Cell Phone Plan</a:t>
            </a:r>
          </a:p>
          <a:p>
            <a:pPr marL="0" indent="0" eaLnBrk="1" hangingPunct="1">
              <a:buNone/>
            </a:pPr>
            <a:r>
              <a:rPr lang="en-US" altLang="en-US" sz="2000"/>
              <a:t>Currently your avatar uses Option 1.</a:t>
            </a:r>
          </a:p>
          <a:p>
            <a:pPr marL="0" indent="0">
              <a:lnSpc>
                <a:spcPts val="2500"/>
              </a:lnSpc>
              <a:buNone/>
            </a:pPr>
            <a:endParaRPr lang="en-CA" sz="200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endParaRPr lang="en-CA" sz="200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endParaRPr lang="en-CA" sz="200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endParaRPr lang="en-CA" sz="200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endParaRPr lang="en-CA" sz="200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endParaRPr lang="en-CA" sz="2000">
              <a:ea typeface="+mn-lt"/>
              <a:cs typeface="+mn-lt"/>
            </a:endParaRPr>
          </a:p>
          <a:p>
            <a:pPr marL="0" indent="0">
              <a:lnSpc>
                <a:spcPts val="2500"/>
              </a:lnSpc>
              <a:buNone/>
            </a:pPr>
            <a:endParaRPr lang="en-CA" sz="2000"/>
          </a:p>
          <a:p>
            <a:pPr marL="0" indent="0">
              <a:lnSpc>
                <a:spcPts val="2500"/>
              </a:lnSpc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3456A7B-F55D-2800-3C43-7D75370F3C5F}"/>
              </a:ext>
            </a:extLst>
          </p:cNvPr>
          <p:cNvSpPr/>
          <p:nvPr/>
        </p:nvSpPr>
        <p:spPr bwMode="auto">
          <a:xfrm>
            <a:off x="395536" y="2264740"/>
            <a:ext cx="2660923" cy="3324500"/>
          </a:xfrm>
          <a:prstGeom prst="roundRect">
            <a:avLst/>
          </a:prstGeom>
          <a:solidFill>
            <a:srgbClr val="FDCE3A">
              <a:alpha val="2392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3DC5C4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EB42D2-8282-1EA4-F29A-52A03AF7082F}"/>
              </a:ext>
            </a:extLst>
          </p:cNvPr>
          <p:cNvSpPr/>
          <p:nvPr/>
        </p:nvSpPr>
        <p:spPr bwMode="auto">
          <a:xfrm>
            <a:off x="3203848" y="2304031"/>
            <a:ext cx="2660923" cy="3285209"/>
          </a:xfrm>
          <a:prstGeom prst="roundRect">
            <a:avLst/>
          </a:prstGeom>
          <a:solidFill>
            <a:srgbClr val="FDCE3A">
              <a:alpha val="2392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3DC5C4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62C6124-B7D5-1A05-1FB6-6C57849FC646}"/>
              </a:ext>
            </a:extLst>
          </p:cNvPr>
          <p:cNvSpPr/>
          <p:nvPr/>
        </p:nvSpPr>
        <p:spPr bwMode="auto">
          <a:xfrm>
            <a:off x="6043597" y="2271793"/>
            <a:ext cx="2660923" cy="3285209"/>
          </a:xfrm>
          <a:prstGeom prst="roundRect">
            <a:avLst/>
          </a:prstGeom>
          <a:solidFill>
            <a:srgbClr val="FDCE3A">
              <a:alpha val="2392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3DC5C4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82E41A-EB3E-1439-C945-5B31DC733BD8}"/>
              </a:ext>
            </a:extLst>
          </p:cNvPr>
          <p:cNvSpPr txBox="1"/>
          <p:nvPr/>
        </p:nvSpPr>
        <p:spPr>
          <a:xfrm>
            <a:off x="395536" y="2451659"/>
            <a:ext cx="266092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/>
              <a:t>Option 1 </a:t>
            </a:r>
          </a:p>
          <a:p>
            <a:endParaRPr lang="en-US" sz="1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/>
              <a:t>Data: 10GB per month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/>
              <a:t>Unlimited calling and texting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/>
              <a:t>Includes Caller ID and  voicemail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/>
              <a:t>Stable connection</a:t>
            </a:r>
          </a:p>
          <a:p>
            <a:endParaRPr lang="en-US" sz="1400"/>
          </a:p>
          <a:p>
            <a:endParaRPr lang="en-US" sz="1400"/>
          </a:p>
          <a:p>
            <a:endParaRPr lang="en-US" sz="1400"/>
          </a:p>
          <a:p>
            <a:pPr algn="ctr"/>
            <a:r>
              <a:rPr lang="en-CA" sz="2000"/>
              <a:t>$ 60 per month</a:t>
            </a:r>
            <a:endParaRPr lang="en-US" sz="2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82AE09-8874-19C9-9C62-AB00ACB4E8A2}"/>
              </a:ext>
            </a:extLst>
          </p:cNvPr>
          <p:cNvSpPr txBox="1"/>
          <p:nvPr/>
        </p:nvSpPr>
        <p:spPr>
          <a:xfrm>
            <a:off x="3203849" y="2451659"/>
            <a:ext cx="26609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/>
              <a:t>Option 2 </a:t>
            </a:r>
          </a:p>
          <a:p>
            <a:endParaRPr lang="en-US" sz="1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/>
              <a:t>Data: 2.5GB per month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/>
              <a:t>Unlimited calling and texting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/>
              <a:t>No Caller ID, no voicemail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/>
              <a:t>Connection is okay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/>
              <a:t>Pay-as-you-go plan</a:t>
            </a:r>
            <a:endParaRPr lang="en-US" sz="2000"/>
          </a:p>
          <a:p>
            <a:br>
              <a:rPr lang="en-US" sz="1400"/>
            </a:br>
            <a:r>
              <a:rPr lang="en-US" sz="1200"/>
              <a:t> </a:t>
            </a:r>
            <a:endParaRPr lang="en-US" sz="1400"/>
          </a:p>
          <a:p>
            <a:pPr algn="ctr"/>
            <a:r>
              <a:rPr lang="en-CA" sz="2000"/>
              <a:t>$ 35 per month</a:t>
            </a:r>
            <a:endParaRPr lang="en-US" sz="2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047C4D-3A08-515F-0A11-264A8C2873AE}"/>
              </a:ext>
            </a:extLst>
          </p:cNvPr>
          <p:cNvSpPr txBox="1"/>
          <p:nvPr/>
        </p:nvSpPr>
        <p:spPr>
          <a:xfrm>
            <a:off x="6030249" y="2359326"/>
            <a:ext cx="26609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/>
              <a:t>Option 3 </a:t>
            </a:r>
          </a:p>
          <a:p>
            <a:endParaRPr lang="en-US" sz="1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/>
              <a:t>Data: 500 </a:t>
            </a:r>
            <a:r>
              <a:rPr lang="en-US" sz="1600" b="1"/>
              <a:t>MB</a:t>
            </a:r>
            <a:r>
              <a:rPr lang="en-US" sz="1600"/>
              <a:t> per month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/>
              <a:t>100 minutes calling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/>
              <a:t>Unlimited texting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/>
              <a:t>No Caller ID, no voicemail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/>
              <a:t>Connection not always stable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/>
              <a:t>Pay-as-you-go plan</a:t>
            </a:r>
            <a:endParaRPr lang="en-US" sz="1400"/>
          </a:p>
          <a:p>
            <a:pPr algn="ctr"/>
            <a:r>
              <a:rPr lang="en-CA" sz="2000"/>
              <a:t>$ 25 per month</a:t>
            </a:r>
            <a:endParaRPr lang="en-US" sz="20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DE6D0B-C6F1-88A0-A249-DA9593D7F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279" y="249913"/>
            <a:ext cx="1719901" cy="173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47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Balance Your Budget</a:t>
            </a:r>
            <a:endParaRPr lang="en-CA" sz="36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602" y="1673017"/>
            <a:ext cx="3693565" cy="1159676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SzTx/>
              <a:buNone/>
            </a:pPr>
            <a:r>
              <a:rPr lang="en-US" sz="2000" b="1"/>
              <a:t>Does your “Adjusted Budget 1” equal “Total Income”?</a:t>
            </a:r>
          </a:p>
          <a:p>
            <a:pPr marL="0" indent="0">
              <a:lnSpc>
                <a:spcPts val="2400"/>
              </a:lnSpc>
              <a:buSzTx/>
              <a:buNone/>
            </a:pPr>
            <a:endParaRPr lang="en-US" sz="2000" b="1"/>
          </a:p>
          <a:p>
            <a:pPr marL="0" indent="0">
              <a:lnSpc>
                <a:spcPts val="2400"/>
              </a:lnSpc>
              <a:buSzTx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B98D8F22-B27A-FB76-C09A-7A354ACC760D}"/>
              </a:ext>
            </a:extLst>
          </p:cNvPr>
          <p:cNvSpPr txBox="1"/>
          <p:nvPr/>
        </p:nvSpPr>
        <p:spPr>
          <a:xfrm>
            <a:off x="566208" y="4338650"/>
            <a:ext cx="3806122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1800" b="1">
                <a:solidFill>
                  <a:srgbClr val="005954"/>
                </a:solidFill>
              </a:defRPr>
            </a:pPr>
            <a:endParaRPr/>
          </a:p>
        </p:txBody>
      </p:sp>
      <p:pic>
        <p:nvPicPr>
          <p:cNvPr id="6" name="Picture 14" descr="Picture 14">
            <a:extLst>
              <a:ext uri="{FF2B5EF4-FFF2-40B4-BE49-F238E27FC236}">
                <a16:creationId xmlns:a16="http://schemas.microsoft.com/office/drawing/2014/main" id="{1E2EE3DA-F0C9-3BD3-5D6D-F8C1DCD24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60" y="2670056"/>
            <a:ext cx="1201043" cy="1063309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7613D4-9AB0-9E42-D278-41C06B77AD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81" r="1932"/>
          <a:stretch/>
        </p:blipFill>
        <p:spPr>
          <a:xfrm>
            <a:off x="4439688" y="1358679"/>
            <a:ext cx="3806122" cy="4600896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8" name="Graphic 5" descr="Graphic 5">
            <a:extLst>
              <a:ext uri="{FF2B5EF4-FFF2-40B4-BE49-F238E27FC236}">
                <a16:creationId xmlns:a16="http://schemas.microsoft.com/office/drawing/2014/main" id="{AEEE146D-266F-FBB1-F73D-C326D2550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5570" flipH="1">
            <a:off x="3866645" y="1671127"/>
            <a:ext cx="849117" cy="84911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Graphic 10" descr="Graphic 10">
            <a:extLst>
              <a:ext uri="{FF2B5EF4-FFF2-40B4-BE49-F238E27FC236}">
                <a16:creationId xmlns:a16="http://schemas.microsoft.com/office/drawing/2014/main" id="{26C984BB-7518-9389-821E-CC4625921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029507" flipH="1" flipV="1">
            <a:off x="4213462" y="4767859"/>
            <a:ext cx="1018328" cy="101832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13">
            <a:extLst>
              <a:ext uri="{FF2B5EF4-FFF2-40B4-BE49-F238E27FC236}">
                <a16:creationId xmlns:a16="http://schemas.microsoft.com/office/drawing/2014/main" id="{61C67515-7853-6AEE-2E68-005388394895}"/>
              </a:ext>
            </a:extLst>
          </p:cNvPr>
          <p:cNvSpPr txBox="1"/>
          <p:nvPr/>
        </p:nvSpPr>
        <p:spPr>
          <a:xfrm>
            <a:off x="371260" y="3969632"/>
            <a:ext cx="3866922" cy="224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/>
            </a:pPr>
            <a:r>
              <a:rPr sz="2000"/>
              <a:t>If your budgeted expenses are </a:t>
            </a:r>
            <a:r>
              <a:rPr sz="2000" b="1"/>
              <a:t>more than</a:t>
            </a:r>
            <a:r>
              <a:rPr sz="2000"/>
              <a:t> your income, where can you reduce expenses?</a:t>
            </a:r>
          </a:p>
          <a:p>
            <a:pPr>
              <a:defRPr sz="1600"/>
            </a:pPr>
            <a:endParaRPr sz="2000"/>
          </a:p>
          <a:p>
            <a:pPr>
              <a:defRPr sz="1600"/>
            </a:pPr>
            <a:r>
              <a:rPr sz="2000"/>
              <a:t>If your budgeted expenses are </a:t>
            </a:r>
            <a:r>
              <a:rPr sz="2000" b="1"/>
              <a:t>less than </a:t>
            </a:r>
            <a:r>
              <a:rPr sz="2000"/>
              <a:t>your income, where do you want to put the extra money?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757FC4A7-5DAA-56E2-E930-BCF45587175D}"/>
              </a:ext>
            </a:extLst>
          </p:cNvPr>
          <p:cNvSpPr txBox="1"/>
          <p:nvPr/>
        </p:nvSpPr>
        <p:spPr>
          <a:xfrm>
            <a:off x="1578278" y="2880302"/>
            <a:ext cx="2861410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1800" b="1">
                <a:solidFill>
                  <a:srgbClr val="005954"/>
                </a:solidFill>
              </a:defRPr>
            </a:pPr>
            <a:r>
              <a:t>Pro Tip:</a:t>
            </a:r>
          </a:p>
          <a:p>
            <a:pPr>
              <a:defRPr sz="1800">
                <a:solidFill>
                  <a:srgbClr val="005954"/>
                </a:solidFill>
              </a:defRPr>
            </a:pPr>
            <a:r>
              <a:t>Try to spend only the money you earn.</a:t>
            </a:r>
          </a:p>
        </p:txBody>
      </p:sp>
    </p:spTree>
    <p:extLst>
      <p:ext uri="{BB962C8B-B14F-4D97-AF65-F5344CB8AC3E}">
        <p14:creationId xmlns:p14="http://schemas.microsoft.com/office/powerpoint/2010/main" val="101413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  <p:bldP spid="6" grpId="0" animBg="1" advAuto="0"/>
      <p:bldP spid="4" grpId="0" animBg="1" advAuto="0"/>
      <p:bldP spid="10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Picture 5">
            <a:extLst>
              <a:ext uri="{FF2B5EF4-FFF2-40B4-BE49-F238E27FC236}">
                <a16:creationId xmlns:a16="http://schemas.microsoft.com/office/drawing/2014/main" id="{9A597EFD-17FD-6D9B-7315-251EF2B28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6" y="1898101"/>
            <a:ext cx="4582731" cy="30617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9E0598D-133A-FB4B-C556-7A5158A84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35" y="3140968"/>
            <a:ext cx="1921938" cy="292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6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Scenario 2: Reduced Income</a:t>
            </a:r>
            <a:endParaRPr lang="en-CA" sz="36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837" y="1295021"/>
            <a:ext cx="8638967" cy="4267957"/>
          </a:xfrm>
        </p:spPr>
        <p:txBody>
          <a:bodyPr>
            <a:normAutofit/>
          </a:bodyPr>
          <a:lstStyle/>
          <a:p>
            <a:pPr marL="0" indent="0">
              <a:lnSpc>
                <a:spcPts val="2600"/>
              </a:lnSpc>
              <a:buSzTx/>
              <a:buNone/>
            </a:pPr>
            <a:r>
              <a:rPr lang="en-US" sz="2000"/>
              <a:t>The employer reduced the work hours of your avatar. Instead of 25 hours per week, they will only work 20 hours. Their new income is now $1,240 per month. Your avatar will continue with their crafting business that earns $100 per month. </a:t>
            </a:r>
          </a:p>
          <a:p>
            <a:pPr marL="0" indent="0">
              <a:lnSpc>
                <a:spcPts val="2600"/>
              </a:lnSpc>
              <a:buSzTx/>
              <a:buNone/>
            </a:pPr>
            <a:endParaRPr lang="en-US" sz="2000"/>
          </a:p>
          <a:p>
            <a:pPr marL="0" indent="0">
              <a:lnSpc>
                <a:spcPts val="2600"/>
              </a:lnSpc>
              <a:buSzTx/>
              <a:buNone/>
            </a:pPr>
            <a:r>
              <a:rPr lang="en-US" sz="2000"/>
              <a:t>Fill in the new income:</a:t>
            </a:r>
          </a:p>
          <a:p>
            <a:pPr>
              <a:lnSpc>
                <a:spcPts val="2600"/>
              </a:lnSpc>
            </a:pPr>
            <a:r>
              <a:rPr lang="en-US" sz="2000"/>
              <a:t>New Income #1 </a:t>
            </a:r>
          </a:p>
          <a:p>
            <a:pPr>
              <a:lnSpc>
                <a:spcPts val="2600"/>
              </a:lnSpc>
            </a:pPr>
            <a:r>
              <a:rPr lang="en-US" sz="2000"/>
              <a:t>New Income #2 </a:t>
            </a:r>
          </a:p>
          <a:p>
            <a:pPr>
              <a:lnSpc>
                <a:spcPts val="2600"/>
              </a:lnSpc>
            </a:pPr>
            <a:r>
              <a:rPr lang="en-US" sz="2000"/>
              <a:t>Calculate your “Total New Income”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982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Adjusted Budget 2</a:t>
            </a:r>
            <a:endParaRPr lang="en-CA" sz="36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837" y="1295021"/>
            <a:ext cx="8638967" cy="4267957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SzTx/>
              <a:buNone/>
            </a:pPr>
            <a:r>
              <a:rPr lang="en-US" sz="2000" dirty="0"/>
              <a:t>With your reduced income, how will you adjust your budget? </a:t>
            </a:r>
          </a:p>
          <a:p>
            <a:pPr marL="0" indent="0">
              <a:lnSpc>
                <a:spcPts val="2400"/>
              </a:lnSpc>
              <a:buSzTx/>
              <a:buNone/>
            </a:pPr>
            <a:r>
              <a:rPr lang="en-US" sz="2000" dirty="0"/>
              <a:t>Review slides 10-14 again for options on expenses. </a:t>
            </a:r>
          </a:p>
          <a:p>
            <a:pPr marL="0" indent="0">
              <a:lnSpc>
                <a:spcPts val="2400"/>
              </a:lnSpc>
              <a:buSzTx/>
              <a:buNone/>
            </a:pPr>
            <a:r>
              <a:rPr lang="en-US" sz="2000" b="1" dirty="0"/>
              <a:t>Adjust your budget, and fill in the “Adjusted Budget 2” column.</a:t>
            </a:r>
          </a:p>
          <a:p>
            <a:pPr marL="0" indent="0">
              <a:lnSpc>
                <a:spcPts val="2400"/>
              </a:lnSpc>
              <a:buSzTx/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SzTx/>
              <a:buNone/>
            </a:pPr>
            <a:r>
              <a:rPr lang="en-US" sz="2000" dirty="0"/>
              <a:t>Note: Your rent remains at the new level, at $900 per month.</a:t>
            </a:r>
          </a:p>
          <a:p>
            <a:pPr marL="0" indent="0">
              <a:lnSpc>
                <a:spcPts val="2400"/>
              </a:lnSpc>
              <a:buSzTx/>
              <a:buNone/>
            </a:pPr>
            <a:endParaRPr lang="en-US" sz="2000" dirty="0"/>
          </a:p>
          <a:p>
            <a:pPr marL="0" indent="0">
              <a:lnSpc>
                <a:spcPts val="2400"/>
              </a:lnSpc>
              <a:buSzTx/>
              <a:buNone/>
            </a:pPr>
            <a:r>
              <a:rPr lang="en-US" sz="2000" dirty="0"/>
              <a:t>Remember to balance your budget. </a:t>
            </a:r>
          </a:p>
          <a:p>
            <a:pPr marL="0" indent="0">
              <a:lnSpc>
                <a:spcPts val="2400"/>
              </a:lnSpc>
              <a:buSzTx/>
              <a:buNone/>
            </a:pPr>
            <a:r>
              <a:rPr lang="en-US" sz="2000" b="1" dirty="0"/>
              <a:t>Does your “Adjusted Budget 2” equal “Total Income”?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33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/>
              <a:t>A Special Note for Teachers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853656-CD7E-E42D-9884-228304ED30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5" r="1182"/>
          <a:stretch/>
        </p:blipFill>
        <p:spPr>
          <a:xfrm>
            <a:off x="1803929" y="1613855"/>
            <a:ext cx="5533920" cy="469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37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Student Reflection</a:t>
            </a:r>
            <a:endParaRPr lang="en-CA" sz="36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464409"/>
            <a:ext cx="8638967" cy="4267957"/>
          </a:xfrm>
        </p:spPr>
        <p:txBody>
          <a:bodyPr>
            <a:normAutofit/>
          </a:bodyPr>
          <a:lstStyle/>
          <a:p>
            <a:pPr>
              <a:lnSpc>
                <a:spcPts val="2400"/>
              </a:lnSpc>
              <a:buSzPct val="100000"/>
              <a:buAutoNum type="arabicPeriod"/>
            </a:pPr>
            <a:r>
              <a:rPr lang="en-US" sz="2000"/>
              <a:t>Was it easy for you to make adjustments to the budget? Why or why not?</a:t>
            </a:r>
          </a:p>
          <a:p>
            <a:pPr>
              <a:lnSpc>
                <a:spcPts val="2400"/>
              </a:lnSpc>
              <a:buSzPct val="100000"/>
              <a:buAutoNum type="arabicPeriod"/>
            </a:pPr>
            <a:r>
              <a:rPr lang="en-US" sz="2000"/>
              <a:t>Choose one expense that you adjusted and explain how you decided between the options available. </a:t>
            </a:r>
          </a:p>
          <a:p>
            <a:pPr>
              <a:lnSpc>
                <a:spcPts val="2400"/>
              </a:lnSpc>
              <a:buSzPct val="100000"/>
              <a:buAutoNum type="arabicPeriod"/>
            </a:pPr>
            <a:r>
              <a:rPr lang="en-US" sz="2000"/>
              <a:t>When unexpected changes occur, do you think it is easy to make compromises in our lifestyle? For example, opting for slower internet or less data on your phone?</a:t>
            </a:r>
          </a:p>
          <a:p>
            <a:pPr>
              <a:lnSpc>
                <a:spcPts val="2400"/>
              </a:lnSpc>
              <a:buSzPct val="100000"/>
              <a:buAutoNum type="arabicPeriod"/>
            </a:pPr>
            <a:r>
              <a:rPr lang="en-US" sz="2000"/>
              <a:t>Do you think your avatar could use their savings to resolve the unexpected financial changes? Would it be a short-term or long-term solution?</a:t>
            </a:r>
          </a:p>
          <a:p>
            <a:pPr>
              <a:lnSpc>
                <a:spcPts val="2400"/>
              </a:lnSpc>
              <a:buSzPct val="100000"/>
              <a:buAutoNum type="arabicPeriod"/>
            </a:pPr>
            <a:r>
              <a:rPr lang="en-US" sz="2000"/>
              <a:t>What are some ways we can plan for unexpected financial changes in our own life?</a:t>
            </a:r>
          </a:p>
          <a:p>
            <a:pPr marL="342900" indent="-342900">
              <a:lnSpc>
                <a:spcPts val="2500"/>
              </a:lnSpc>
              <a:buSzPct val="100000"/>
            </a:pPr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4" name="Picture 4" descr="Picture 4">
            <a:extLst>
              <a:ext uri="{FF2B5EF4-FFF2-40B4-BE49-F238E27FC236}">
                <a16:creationId xmlns:a16="http://schemas.microsoft.com/office/drawing/2014/main" id="{76021647-CA3E-CB13-A523-6AA0247D94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816" b="433"/>
          <a:stretch>
            <a:fillRect/>
          </a:stretch>
        </p:blipFill>
        <p:spPr>
          <a:xfrm>
            <a:off x="7273108" y="365129"/>
            <a:ext cx="1193028" cy="11760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57178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Students will Learn…</a:t>
            </a:r>
            <a:endParaRPr lang="en-CA" sz="36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  <a:defRPr sz="2000"/>
            </a:pPr>
            <a:r>
              <a:rPr lang="en-US" sz="2000"/>
              <a:t>Common living expenses and bills</a:t>
            </a:r>
          </a:p>
          <a:p>
            <a:pPr>
              <a:lnSpc>
                <a:spcPts val="2400"/>
              </a:lnSpc>
              <a:spcBef>
                <a:spcPts val="600"/>
              </a:spcBef>
              <a:defRPr sz="2000"/>
            </a:pPr>
            <a:r>
              <a:rPr lang="en-US" sz="2000"/>
              <a:t>Adjusting a budget according to unexpected financial changes</a:t>
            </a:r>
          </a:p>
          <a:p>
            <a:pPr>
              <a:lnSpc>
                <a:spcPts val="2400"/>
              </a:lnSpc>
              <a:spcBef>
                <a:spcPts val="600"/>
              </a:spcBef>
              <a:defRPr sz="2000"/>
            </a:pPr>
            <a:r>
              <a:rPr lang="en-US" sz="2000"/>
              <a:t>Considerations for budgeting as an individual</a:t>
            </a:r>
            <a:endParaRPr lang="en-US" sz="2000">
              <a:highlight>
                <a:srgbClr val="FFFF00"/>
              </a:highlight>
            </a:endParaRPr>
          </a:p>
          <a:p>
            <a:pPr marL="342900" indent="-342900">
              <a:lnSpc>
                <a:spcPts val="25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27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/>
              <a:t>Minds On 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7" y="1952089"/>
            <a:ext cx="5946193" cy="4267957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ts val="2400"/>
              </a:lnSpc>
              <a:buSzTx/>
              <a:buNone/>
              <a:defRPr b="1"/>
            </a:pPr>
            <a:r>
              <a:rPr lang="en-US" sz="4400"/>
              <a:t>Think-Pair-Share</a:t>
            </a:r>
          </a:p>
          <a:p>
            <a:pPr marL="0" indent="0">
              <a:lnSpc>
                <a:spcPts val="2400"/>
              </a:lnSpc>
              <a:buSzTx/>
              <a:buNone/>
            </a:pPr>
            <a:endParaRPr lang="en-US" sz="4400" b="1"/>
          </a:p>
          <a:p>
            <a:pPr marL="0" indent="0">
              <a:lnSpc>
                <a:spcPts val="2400"/>
              </a:lnSpc>
              <a:buSzTx/>
              <a:buNone/>
            </a:pPr>
            <a:r>
              <a:rPr lang="en-US" sz="4400"/>
              <a:t>What is budgeting?</a:t>
            </a:r>
          </a:p>
          <a:p>
            <a:pPr marL="0" indent="0">
              <a:lnSpc>
                <a:spcPts val="2400"/>
              </a:lnSpc>
              <a:buSzTx/>
              <a:buNone/>
            </a:pPr>
            <a:r>
              <a:rPr lang="en-US" sz="4400"/>
              <a:t>Why do we need to adjust our budgets?</a:t>
            </a:r>
          </a:p>
          <a:p>
            <a:pPr marL="0" indent="0">
              <a:lnSpc>
                <a:spcPts val="2400"/>
              </a:lnSpc>
              <a:buSzTx/>
              <a:buNone/>
            </a:pPr>
            <a:endParaRPr lang="en-US" sz="4400"/>
          </a:p>
          <a:p>
            <a:pPr marL="0" indent="0">
              <a:lnSpc>
                <a:spcPts val="2400"/>
              </a:lnSpc>
              <a:buSzTx/>
              <a:buNone/>
            </a:pPr>
            <a:r>
              <a:rPr lang="en-US" sz="4400"/>
              <a:t>Examples:</a:t>
            </a:r>
          </a:p>
          <a:p>
            <a:pPr>
              <a:lnSpc>
                <a:spcPts val="2400"/>
              </a:lnSpc>
              <a:buFont typeface="Arial"/>
            </a:pPr>
            <a:r>
              <a:rPr lang="en-US" sz="4400">
                <a:ea typeface="+mn-lt"/>
                <a:cs typeface="+mn-lt"/>
              </a:rPr>
              <a:t>Your schedule changes and you work less hours</a:t>
            </a:r>
          </a:p>
          <a:p>
            <a:pPr>
              <a:lnSpc>
                <a:spcPts val="2400"/>
              </a:lnSpc>
              <a:buFont typeface="Arial"/>
            </a:pPr>
            <a:r>
              <a:rPr lang="en-US" sz="4400">
                <a:ea typeface="+mn-lt"/>
                <a:cs typeface="+mn-lt"/>
              </a:rPr>
              <a:t>Your business is doing great! You made extra money</a:t>
            </a:r>
          </a:p>
          <a:p>
            <a:pPr>
              <a:lnSpc>
                <a:spcPts val="2400"/>
              </a:lnSpc>
              <a:buFont typeface="Arial"/>
            </a:pPr>
            <a:r>
              <a:rPr lang="en-US" sz="4400"/>
              <a:t>You want to buy a plane ticket to go on a trip</a:t>
            </a:r>
          </a:p>
          <a:p>
            <a:pPr>
              <a:lnSpc>
                <a:spcPts val="2400"/>
              </a:lnSpc>
              <a:buFont typeface="Arial"/>
            </a:pPr>
            <a:r>
              <a:rPr lang="en-US" sz="4400"/>
              <a:t>You injured yourself and have medical expenses</a:t>
            </a:r>
          </a:p>
          <a:p>
            <a:pPr marL="0" indent="0">
              <a:lnSpc>
                <a:spcPts val="2500"/>
              </a:lnSpc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4" name="Content Placeholder 4" descr="Content Placeholder 4">
            <a:extLst>
              <a:ext uri="{FF2B5EF4-FFF2-40B4-BE49-F238E27FC236}">
                <a16:creationId xmlns:a16="http://schemas.microsoft.com/office/drawing/2014/main" id="{32357D38-568B-A514-1B44-EEA4F39D4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448" y="3234913"/>
            <a:ext cx="1880961" cy="211195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68731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397450-C4BE-F7B1-5354-3B16C0D53A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93" t="2656" r="2014"/>
          <a:stretch/>
        </p:blipFill>
        <p:spPr>
          <a:xfrm>
            <a:off x="719688" y="3570277"/>
            <a:ext cx="2959671" cy="32877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128DE3-C8AA-2CDC-375B-12DC29C46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767" y="2187189"/>
            <a:ext cx="3734466" cy="203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0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Choose Your Avatar…</a:t>
            </a:r>
            <a:endParaRPr lang="en-CA" sz="36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51DD34-36AA-793E-43D8-C7572600A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09" y="1581438"/>
            <a:ext cx="1260142" cy="19195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BEE0D0-A4B5-CF5B-FEED-DB60492D5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509429"/>
            <a:ext cx="1924816" cy="19195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7CB4D8-0755-DF09-1B90-EFCCDF47A4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773"/>
          <a:stretch/>
        </p:blipFill>
        <p:spPr>
          <a:xfrm>
            <a:off x="467544" y="4084518"/>
            <a:ext cx="1964899" cy="18928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91B080-9EBC-EB55-1679-D5E6DB1F09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43" r="3241"/>
          <a:stretch/>
        </p:blipFill>
        <p:spPr>
          <a:xfrm>
            <a:off x="4572000" y="4084518"/>
            <a:ext cx="1766156" cy="21015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986AD2-4E06-D626-46DF-2A72572F88C8}"/>
              </a:ext>
            </a:extLst>
          </p:cNvPr>
          <p:cNvSpPr txBox="1"/>
          <p:nvPr/>
        </p:nvSpPr>
        <p:spPr>
          <a:xfrm>
            <a:off x="2390835" y="1685751"/>
            <a:ext cx="19648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/>
              <a:t>Age: </a:t>
            </a:r>
            <a:r>
              <a:rPr lang="en-US" sz="1300" dirty="0"/>
              <a:t>17, currently in high school</a:t>
            </a:r>
          </a:p>
          <a:p>
            <a:r>
              <a:rPr lang="en-US" sz="1300" b="1" dirty="0"/>
              <a:t>Interests: </a:t>
            </a:r>
            <a:r>
              <a:rPr lang="en-US" sz="1300" dirty="0"/>
              <a:t>Watch cat videos on YouTube, snowboarding and coffee</a:t>
            </a:r>
          </a:p>
          <a:p>
            <a:r>
              <a:rPr lang="en-US" sz="1300" b="1" dirty="0"/>
              <a:t>Life goals: </a:t>
            </a:r>
            <a:r>
              <a:rPr lang="en-US" sz="1300" dirty="0"/>
              <a:t>Travel </a:t>
            </a:r>
            <a:r>
              <a:rPr lang="en-CA" sz="1300" dirty="0"/>
              <a:t>around the world</a:t>
            </a:r>
            <a:endParaRPr lang="en-US" sz="13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BE0D3C-5C74-5C45-0701-E22FF1ABA658}"/>
              </a:ext>
            </a:extLst>
          </p:cNvPr>
          <p:cNvSpPr txBox="1"/>
          <p:nvPr/>
        </p:nvSpPr>
        <p:spPr>
          <a:xfrm>
            <a:off x="6338156" y="1705446"/>
            <a:ext cx="196490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/>
              <a:t>Age:</a:t>
            </a:r>
            <a:r>
              <a:rPr lang="en-US" sz="1300" dirty="0"/>
              <a:t> 17, currently in high school</a:t>
            </a:r>
          </a:p>
          <a:p>
            <a:r>
              <a:rPr lang="en-US" sz="1300" b="1" dirty="0"/>
              <a:t>Interests: </a:t>
            </a:r>
            <a:r>
              <a:rPr lang="en-US" sz="1300" dirty="0"/>
              <a:t>Reading, soccer, guitar and making music</a:t>
            </a:r>
          </a:p>
          <a:p>
            <a:r>
              <a:rPr lang="en-US" sz="1300" b="1" dirty="0"/>
              <a:t>Life goals: </a:t>
            </a:r>
            <a:r>
              <a:rPr lang="en-US" sz="1300" dirty="0"/>
              <a:t>Start his own business </a:t>
            </a:r>
            <a:endParaRPr lang="en-CA" sz="13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A16FB2-B73F-65A1-B24F-AE098D49CA62}"/>
              </a:ext>
            </a:extLst>
          </p:cNvPr>
          <p:cNvSpPr txBox="1"/>
          <p:nvPr/>
        </p:nvSpPr>
        <p:spPr>
          <a:xfrm>
            <a:off x="2518631" y="4184545"/>
            <a:ext cx="19648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/>
              <a:t>Age: </a:t>
            </a:r>
            <a:r>
              <a:rPr lang="en-US" sz="1300" dirty="0"/>
              <a:t>18, currently in high school</a:t>
            </a:r>
          </a:p>
          <a:p>
            <a:r>
              <a:rPr lang="en-US" sz="1300" b="1" dirty="0"/>
              <a:t>Interests: </a:t>
            </a:r>
            <a:r>
              <a:rPr lang="en-US" sz="1300" dirty="0"/>
              <a:t>Baking, surfing and watercolors</a:t>
            </a:r>
          </a:p>
          <a:p>
            <a:r>
              <a:rPr lang="en-US" sz="1300" b="1" dirty="0"/>
              <a:t>Life goals: </a:t>
            </a:r>
            <a:r>
              <a:rPr lang="en-US" sz="1300" dirty="0"/>
              <a:t>Become a certified scuba diver, research about the oceans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9084BE-3BCF-28BD-5DCA-E4035E777D51}"/>
              </a:ext>
            </a:extLst>
          </p:cNvPr>
          <p:cNvSpPr txBox="1"/>
          <p:nvPr/>
        </p:nvSpPr>
        <p:spPr>
          <a:xfrm>
            <a:off x="6426626" y="4084518"/>
            <a:ext cx="196489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/>
              <a:t>Age: </a:t>
            </a:r>
            <a:r>
              <a:rPr lang="en-US" sz="1300" dirty="0"/>
              <a:t>18, currently in high school</a:t>
            </a:r>
          </a:p>
          <a:p>
            <a:r>
              <a:rPr lang="en-US" sz="1300" b="1" dirty="0"/>
              <a:t>Interests: </a:t>
            </a:r>
            <a:r>
              <a:rPr lang="en-US" sz="1300" dirty="0"/>
              <a:t>Basketball, rock music and stand-up comedies</a:t>
            </a:r>
          </a:p>
          <a:p>
            <a:r>
              <a:rPr lang="en-US" sz="1300" b="1" dirty="0"/>
              <a:t>Life goals: </a:t>
            </a:r>
            <a:r>
              <a:rPr lang="en-US" sz="1300" dirty="0"/>
              <a:t>Become a sports coach</a:t>
            </a:r>
          </a:p>
        </p:txBody>
      </p:sp>
    </p:spTree>
    <p:extLst>
      <p:ext uri="{BB962C8B-B14F-4D97-AF65-F5344CB8AC3E}">
        <p14:creationId xmlns:p14="http://schemas.microsoft.com/office/powerpoint/2010/main" val="3669397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Build a Monthly Budget</a:t>
            </a:r>
            <a:endParaRPr lang="en-CA" sz="36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 marL="0" indent="0">
              <a:lnSpc>
                <a:spcPts val="2600"/>
              </a:lnSpc>
              <a:buSzTx/>
              <a:buNone/>
            </a:pPr>
            <a:r>
              <a:rPr lang="en-US" sz="2000"/>
              <a:t>This month, your avatar found a part-time job at a grocery store that pays minimum wage: $15.50 per hour. They work 25 hours per week and earn $1,550 every month. Your avatar also sells hand-made crafts on the side and earns $100 a month. These are the </a:t>
            </a:r>
            <a:r>
              <a:rPr lang="en-US" sz="2000" b="1"/>
              <a:t>income</a:t>
            </a:r>
            <a:r>
              <a:rPr lang="en-US" sz="2000"/>
              <a:t> or </a:t>
            </a:r>
            <a:r>
              <a:rPr lang="en-US" sz="2000" b="1"/>
              <a:t>earnings</a:t>
            </a:r>
            <a:r>
              <a:rPr lang="en-US" sz="2000"/>
              <a:t>.</a:t>
            </a:r>
          </a:p>
          <a:p>
            <a:pPr marL="0" indent="0">
              <a:lnSpc>
                <a:spcPts val="2600"/>
              </a:lnSpc>
              <a:buSzTx/>
              <a:buNone/>
            </a:pPr>
            <a:endParaRPr lang="en-US" sz="2000"/>
          </a:p>
          <a:p>
            <a:pPr marL="0" indent="0">
              <a:lnSpc>
                <a:spcPts val="2600"/>
              </a:lnSpc>
              <a:buSzTx/>
              <a:buNone/>
            </a:pPr>
            <a:r>
              <a:rPr lang="en-US" sz="2000"/>
              <a:t>Using the Monthly Budget sheet, fill in:</a:t>
            </a:r>
          </a:p>
          <a:p>
            <a:pPr>
              <a:lnSpc>
                <a:spcPts val="2600"/>
              </a:lnSpc>
            </a:pPr>
            <a:r>
              <a:rPr lang="en-US" sz="2000"/>
              <a:t>Income #1 </a:t>
            </a:r>
          </a:p>
          <a:p>
            <a:pPr>
              <a:lnSpc>
                <a:spcPts val="2600"/>
              </a:lnSpc>
            </a:pPr>
            <a:r>
              <a:rPr lang="en-US" sz="2000"/>
              <a:t>Income #2 </a:t>
            </a:r>
          </a:p>
          <a:p>
            <a:pPr>
              <a:lnSpc>
                <a:spcPts val="2600"/>
              </a:lnSpc>
            </a:pPr>
            <a:r>
              <a:rPr lang="en-US" sz="2000"/>
              <a:t>Calculate your “Total Income”</a:t>
            </a:r>
          </a:p>
          <a:p>
            <a:pPr marL="342900" indent="-342900">
              <a:lnSpc>
                <a:spcPts val="25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81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Build a Monthly Budget</a:t>
            </a:r>
            <a:endParaRPr lang="en-CA" sz="36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7" y="1952089"/>
            <a:ext cx="3172513" cy="4267957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SzTx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000"/>
              <a:t>Budget</a:t>
            </a:r>
          </a:p>
          <a:p>
            <a:pPr marL="0" indent="0">
              <a:buSzTx/>
              <a:buNone/>
            </a:pPr>
            <a:r>
              <a:rPr lang="en-US" sz="2000"/>
              <a:t>A plan for how you will use your money.</a:t>
            </a:r>
          </a:p>
          <a:p>
            <a:pPr marL="0" indent="0">
              <a:buSzTx/>
              <a:buNone/>
            </a:pPr>
            <a:endParaRPr lang="en-US" sz="2000"/>
          </a:p>
          <a:p>
            <a:pPr marL="0" indent="0">
              <a:buSzTx/>
              <a:buNone/>
            </a:pPr>
            <a:r>
              <a:rPr lang="en-US" sz="2000"/>
              <a:t>Your avatar knows some of the monthly expenses. Here is the amount they budgeted. </a:t>
            </a:r>
            <a:r>
              <a:rPr lang="en-US" sz="2000" b="1"/>
              <a:t>Fill in the “Initial Budget” column and calculate the total.</a:t>
            </a:r>
          </a:p>
          <a:p>
            <a:pPr marL="0" indent="0">
              <a:lnSpc>
                <a:spcPts val="2400"/>
              </a:lnSpc>
              <a:buSzTx/>
              <a:buNone/>
            </a:pPr>
            <a:endParaRPr lang="en-US" sz="2000" b="1"/>
          </a:p>
          <a:p>
            <a:pPr marL="342900" indent="-342900">
              <a:lnSpc>
                <a:spcPts val="25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D2AB3EF8-50D9-16FF-F518-3328DB9672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7035227"/>
              </p:ext>
            </p:extLst>
          </p:nvPr>
        </p:nvGraphicFramePr>
        <p:xfrm>
          <a:off x="3676996" y="1798344"/>
          <a:ext cx="4824537" cy="370332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713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0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chemeClr val="bg1"/>
                          </a:solidFill>
                        </a:rPr>
                        <a:t>Expenses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CA" b="1">
                          <a:solidFill>
                            <a:schemeClr val="bg1"/>
                          </a:solidFill>
                        </a:rPr>
                        <a:t>Initial </a:t>
                      </a:r>
                      <a:r>
                        <a:rPr b="1">
                          <a:solidFill>
                            <a:schemeClr val="bg1"/>
                          </a:solidFill>
                        </a:rPr>
                        <a:t>Budget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Rent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t>$</a:t>
                      </a:r>
                      <a:r>
                        <a:rPr lang="en-CA"/>
                        <a:t>7</a:t>
                      </a:r>
                      <a:r>
                        <a:t>00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Utilities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t>$45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Food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en-CA"/>
                        <a:t>$450</a:t>
                      </a:r>
                      <a:endParaRPr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Clothing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t>$40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Entertainment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en-CA"/>
                        <a:t>$60</a:t>
                      </a:r>
                      <a:endParaRPr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Internet &amp; Cable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t>$120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Cell Phone Plan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t>$60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Transportation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t>$50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848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Savings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en-CA"/>
                        <a:t>$125</a:t>
                      </a:r>
                      <a:endParaRPr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7358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Balance Your Budget</a:t>
            </a:r>
            <a:endParaRPr lang="en-CA" sz="36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075" y="1550006"/>
            <a:ext cx="3693565" cy="4267957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SzTx/>
              <a:buNone/>
            </a:pPr>
            <a:r>
              <a:rPr lang="en-US" sz="2000" b="1"/>
              <a:t>“Total Initial Budget” should equal “Total Income”</a:t>
            </a:r>
          </a:p>
          <a:p>
            <a:pPr marL="342900" indent="-342900">
              <a:lnSpc>
                <a:spcPts val="25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B98D8F22-B27A-FB76-C09A-7A354ACC760D}"/>
              </a:ext>
            </a:extLst>
          </p:cNvPr>
          <p:cNvSpPr txBox="1"/>
          <p:nvPr/>
        </p:nvSpPr>
        <p:spPr>
          <a:xfrm>
            <a:off x="566208" y="4338650"/>
            <a:ext cx="3806122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1800" b="1">
                <a:solidFill>
                  <a:srgbClr val="005954"/>
                </a:solidFill>
              </a:defRPr>
            </a:pPr>
            <a:r>
              <a:t>Pro Tip:</a:t>
            </a:r>
          </a:p>
          <a:p>
            <a:pPr>
              <a:defRPr sz="1800">
                <a:solidFill>
                  <a:srgbClr val="005954"/>
                </a:solidFill>
              </a:defRPr>
            </a:pPr>
            <a:r>
              <a:t>T</a:t>
            </a:r>
            <a:r>
              <a:rPr lang="en-CA"/>
              <a:t>his means you are only spending </a:t>
            </a:r>
            <a:r>
              <a:t>the money you earn.</a:t>
            </a:r>
          </a:p>
        </p:txBody>
      </p:sp>
      <p:pic>
        <p:nvPicPr>
          <p:cNvPr id="6" name="Picture 14" descr="Picture 14">
            <a:extLst>
              <a:ext uri="{FF2B5EF4-FFF2-40B4-BE49-F238E27FC236}">
                <a16:creationId xmlns:a16="http://schemas.microsoft.com/office/drawing/2014/main" id="{1E2EE3DA-F0C9-3BD3-5D6D-F8C1DCD24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75" y="3275341"/>
            <a:ext cx="1201043" cy="1063309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7613D4-9AB0-9E42-D278-41C06B77AD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81" r="1932"/>
          <a:stretch/>
        </p:blipFill>
        <p:spPr>
          <a:xfrm>
            <a:off x="4439688" y="1358679"/>
            <a:ext cx="3806122" cy="4600896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8" name="Graphic 5" descr="Graphic 5">
            <a:extLst>
              <a:ext uri="{FF2B5EF4-FFF2-40B4-BE49-F238E27FC236}">
                <a16:creationId xmlns:a16="http://schemas.microsoft.com/office/drawing/2014/main" id="{AEEE146D-266F-FBB1-F73D-C326D2550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5570" flipH="1">
            <a:off x="3866645" y="1671127"/>
            <a:ext cx="849117" cy="84911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Graphic 10" descr="Graphic 10">
            <a:extLst>
              <a:ext uri="{FF2B5EF4-FFF2-40B4-BE49-F238E27FC236}">
                <a16:creationId xmlns:a16="http://schemas.microsoft.com/office/drawing/2014/main" id="{26C984BB-7518-9389-821E-CC4625921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029507" flipH="1" flipV="1">
            <a:off x="4213462" y="4767859"/>
            <a:ext cx="1018328" cy="101832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086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  <p:bldP spid="6" grpId="0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United for Literacy">
      <a:dk1>
        <a:srgbClr val="000000"/>
      </a:dk1>
      <a:lt1>
        <a:srgbClr val="FFFFFF"/>
      </a:lt1>
      <a:dk2>
        <a:srgbClr val="093254"/>
      </a:dk2>
      <a:lt2>
        <a:srgbClr val="FFFFFF"/>
      </a:lt2>
      <a:accent1>
        <a:srgbClr val="005659"/>
      </a:accent1>
      <a:accent2>
        <a:srgbClr val="093254"/>
      </a:accent2>
      <a:accent3>
        <a:srgbClr val="3FA947"/>
      </a:accent3>
      <a:accent4>
        <a:srgbClr val="00734F"/>
      </a:accent4>
      <a:accent5>
        <a:srgbClr val="92C82E"/>
      </a:accent5>
      <a:accent6>
        <a:srgbClr val="F36C20"/>
      </a:accent6>
      <a:hlink>
        <a:srgbClr val="00BFDF"/>
      </a:hlink>
      <a:folHlink>
        <a:srgbClr val="7330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FBC8EA80-A3DA-E54B-88C8-85CC3B551E85}" vid="{D8FACF28-C2FD-DE47-9339-3293D0449437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Blank Presentatio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Blank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bca0e2f-16d9-4d6a-8327-7fd70d55969c" xsi:nil="true"/>
    <lcf76f155ced4ddcb4097134ff3c332f xmlns="f6493094-0435-4eae-a32c-76983131fc0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7E63EF2496EC4A8317235C224509C7" ma:contentTypeVersion="15" ma:contentTypeDescription="Create a new document." ma:contentTypeScope="" ma:versionID="2567e716e479f0fe1fad83c07d0475b4">
  <xsd:schema xmlns:xsd="http://www.w3.org/2001/XMLSchema" xmlns:xs="http://www.w3.org/2001/XMLSchema" xmlns:p="http://schemas.microsoft.com/office/2006/metadata/properties" xmlns:ns2="f6493094-0435-4eae-a32c-76983131fc0f" xmlns:ns3="1bca0e2f-16d9-4d6a-8327-7fd70d55969c" targetNamespace="http://schemas.microsoft.com/office/2006/metadata/properties" ma:root="true" ma:fieldsID="012dbca595c35fff498512ea9a6f57f6" ns2:_="" ns3:_="">
    <xsd:import namespace="f6493094-0435-4eae-a32c-76983131fc0f"/>
    <xsd:import namespace="1bca0e2f-16d9-4d6a-8327-7fd70d5596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93094-0435-4eae-a32c-76983131fc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24ab7d2-68ae-4300-a5cd-dbcd0e7db7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a0e2f-16d9-4d6a-8327-7fd70d55969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ae85c5a-a45e-43e1-b40a-0ff7d4a9c2a1}" ma:internalName="TaxCatchAll" ma:showField="CatchAllData" ma:web="1bca0e2f-16d9-4d6a-8327-7fd70d5596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5A9CE6-E014-4A1B-95FD-B18BF581C216}">
  <ds:schemaRefs>
    <ds:schemaRef ds:uri="1bca0e2f-16d9-4d6a-8327-7fd70d55969c"/>
    <ds:schemaRef ds:uri="f6493094-0435-4eae-a32c-76983131fc0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23A179E-2626-46BE-B619-5242E95BECCF}">
  <ds:schemaRefs>
    <ds:schemaRef ds:uri="1bca0e2f-16d9-4d6a-8327-7fd70d55969c"/>
    <ds:schemaRef ds:uri="f6493094-0435-4eae-a32c-76983131fc0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70F1B4A-A2E3-4FC3-885A-19BCBB77C6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1223</Words>
  <Application>Microsoft Office PowerPoint</Application>
  <PresentationFormat>On-screen Show (4:3)</PresentationFormat>
  <Paragraphs>244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Adjusting Budgets: Individual</vt:lpstr>
      <vt:lpstr>A Special Note for Teachers</vt:lpstr>
      <vt:lpstr>Students will Learn…</vt:lpstr>
      <vt:lpstr>Minds On Activity</vt:lpstr>
      <vt:lpstr>PowerPoint Presentation</vt:lpstr>
      <vt:lpstr>Choose Your Avatar…</vt:lpstr>
      <vt:lpstr>Build a Monthly Budget</vt:lpstr>
      <vt:lpstr>Build a Monthly Budget</vt:lpstr>
      <vt:lpstr>Balance Your Budget</vt:lpstr>
      <vt:lpstr>Scenario 1: Rent Increase</vt:lpstr>
      <vt:lpstr>Expense Options</vt:lpstr>
      <vt:lpstr>Expense Options</vt:lpstr>
      <vt:lpstr>Expense Options</vt:lpstr>
      <vt:lpstr>Expense Options</vt:lpstr>
      <vt:lpstr>Expense Options</vt:lpstr>
      <vt:lpstr>Balance Your Budget</vt:lpstr>
      <vt:lpstr>PowerPoint Presentation</vt:lpstr>
      <vt:lpstr>Scenario 2: Reduced Income</vt:lpstr>
      <vt:lpstr>Adjusted Budget 2</vt:lpstr>
      <vt:lpstr>Student 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</cp:revision>
  <dcterms:modified xsi:type="dcterms:W3CDTF">2023-03-30T20:08:35Z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0x0101006F7E63EF2496EC4A8317235C224509C7</vt:lpwstr>
  </property>
  <property fmtid="{D5CDD505-2E9C-101B-9397-08002B2CF9AE}" pid="3" name="MediaServiceImageTags">
    <vt:lpwstr/>
  </property>
</Properties>
</file>