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4"/>
  </p:sldMasterIdLst>
  <p:notesMasterIdLst>
    <p:notesMasterId r:id="rId46"/>
  </p:notesMasterIdLst>
  <p:sldIdLst>
    <p:sldId id="257" r:id="rId5"/>
    <p:sldId id="300" r:id="rId6"/>
    <p:sldId id="290" r:id="rId7"/>
    <p:sldId id="285" r:id="rId8"/>
    <p:sldId id="291"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81" r:id="rId25"/>
    <p:sldId id="273" r:id="rId26"/>
    <p:sldId id="274" r:id="rId27"/>
    <p:sldId id="275" r:id="rId28"/>
    <p:sldId id="282" r:id="rId29"/>
    <p:sldId id="295" r:id="rId30"/>
    <p:sldId id="296" r:id="rId31"/>
    <p:sldId id="283" r:id="rId32"/>
    <p:sldId id="276" r:id="rId33"/>
    <p:sldId id="294" r:id="rId34"/>
    <p:sldId id="277" r:id="rId35"/>
    <p:sldId id="278" r:id="rId36"/>
    <p:sldId id="279" r:id="rId37"/>
    <p:sldId id="292" r:id="rId38"/>
    <p:sldId id="297" r:id="rId39"/>
    <p:sldId id="289" r:id="rId40"/>
    <p:sldId id="298" r:id="rId41"/>
    <p:sldId id="299" r:id="rId42"/>
    <p:sldId id="284" r:id="rId43"/>
    <p:sldId id="280" r:id="rId44"/>
    <p:sldId id="286" r:id="rId45"/>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modifyVerifier cryptProviderType="rsaAES" cryptAlgorithmClass="hash" cryptAlgorithmType="typeAny" cryptAlgorithmSid="14" spinCount="100000" saltData="+u9ZPcsHyx0TOIgnv3B+XA==" hashData="EWVmmWRIkOEOuocMkEmWYLnLho89mDOW5vcM2o6XwEubHEQjViqV81Gfnmf3Q/7nFRpAbn2TwgdBRtoI7C6L+g=="/>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D9ECFB"/>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B50FC-FDA5-455C-821F-A8027DF02181}" v="1880" dt="2023-02-28T16:42:52.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6327"/>
  </p:normalViewPr>
  <p:slideViewPr>
    <p:cSldViewPr snapToGrid="0" snapToObjects="1" showGuides="1">
      <p:cViewPr varScale="1">
        <p:scale>
          <a:sx n="51" d="100"/>
          <a:sy n="51" d="100"/>
        </p:scale>
        <p:origin x="1464"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Google Shape;3;n">
            <a:extLst>
              <a:ext uri="{FF2B5EF4-FFF2-40B4-BE49-F238E27FC236}">
                <a16:creationId xmlns:a16="http://schemas.microsoft.com/office/drawing/2014/main" id="{B74386CB-802F-3306-D160-539A97A38E90}"/>
              </a:ext>
            </a:extLst>
          </p:cNvPr>
          <p:cNvSpPr txBox="1">
            <a:spLocks noGrp="1" noChangeArrowheads="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123" name="Google Shape;4;n">
            <a:extLst>
              <a:ext uri="{FF2B5EF4-FFF2-40B4-BE49-F238E27FC236}">
                <a16:creationId xmlns:a16="http://schemas.microsoft.com/office/drawing/2014/main" id="{FB7C9540-0A9B-5762-C49D-F2B9BFA2FC7D}"/>
              </a:ext>
            </a:extLst>
          </p:cNvPr>
          <p:cNvSpPr txBox="1">
            <a:spLocks noGrp="1" noChangeArrowheads="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124" name="Google Shape;5;n">
            <a:extLst>
              <a:ext uri="{FF2B5EF4-FFF2-40B4-BE49-F238E27FC236}">
                <a16:creationId xmlns:a16="http://schemas.microsoft.com/office/drawing/2014/main" id="{C4C847F3-66B3-73FF-D53C-F5CC4CE3959B}"/>
              </a:ext>
            </a:extLst>
          </p:cNvPr>
          <p:cNvSpPr>
            <a:spLocks noGrp="1" noRot="1" noChangeAspect="1"/>
          </p:cNvSpPr>
          <p:nvPr>
            <p:ph type="sldImg" idx="3"/>
          </p:nvPr>
        </p:nvSpPr>
        <p:spPr bwMode="auto">
          <a:xfrm>
            <a:off x="1371600" y="1143000"/>
            <a:ext cx="4114800"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5125" name="Google Shape;6;n">
            <a:extLst>
              <a:ext uri="{FF2B5EF4-FFF2-40B4-BE49-F238E27FC236}">
                <a16:creationId xmlns:a16="http://schemas.microsoft.com/office/drawing/2014/main" id="{47B5F684-7992-D9C4-13E0-A404DBBAB143}"/>
              </a:ext>
            </a:extLst>
          </p:cNvPr>
          <p:cNvSpPr txBox="1">
            <a:spLocks noGrp="1" noChangeArrowheads="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5126" name="Google Shape;7;n">
            <a:extLst>
              <a:ext uri="{FF2B5EF4-FFF2-40B4-BE49-F238E27FC236}">
                <a16:creationId xmlns:a16="http://schemas.microsoft.com/office/drawing/2014/main" id="{5FF23117-1D7A-D503-F5BC-5B14D90EAFBC}"/>
              </a:ext>
            </a:extLst>
          </p:cNvPr>
          <p:cNvSpPr txBox="1">
            <a:spLocks noGrp="1" noChangeArrowheads="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5127" name="Google Shape;8;n">
            <a:extLst>
              <a:ext uri="{FF2B5EF4-FFF2-40B4-BE49-F238E27FC236}">
                <a16:creationId xmlns:a16="http://schemas.microsoft.com/office/drawing/2014/main" id="{3AC28878-FCB4-91F1-C602-27F014B5B4D7}"/>
              </a:ext>
            </a:extLst>
          </p:cNvPr>
          <p:cNvSpPr txBox="1">
            <a:spLocks noGrp="1" noChangeArrowheads="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cs typeface="Calibri" panose="020F0502020204030204" pitchFamily="34" charset="0"/>
                <a:sym typeface="Calibri" panose="020F0502020204030204" pitchFamily="34" charset="0"/>
              </a:defRPr>
            </a:lvl1pPr>
          </a:lstStyle>
          <a:p>
            <a:fld id="{141D2969-8D0D-6A40-88F6-BFE0C17D4197}" type="slidenum">
              <a:rPr lang="en-US" altLang="en-US"/>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68;g123de75d5cf_1_0:notes">
            <a:extLst>
              <a:ext uri="{FF2B5EF4-FFF2-40B4-BE49-F238E27FC236}">
                <a16:creationId xmlns:a16="http://schemas.microsoft.com/office/drawing/2014/main" id="{0835CBF7-5E7F-BD0B-7302-811CA1D00656}"/>
              </a:ext>
            </a:extLst>
          </p:cNvPr>
          <p:cNvSpPr>
            <a:spLocks noGrp="1" noRot="1" noChangeAspect="1" noTextEdit="1"/>
          </p:cNvSpPr>
          <p:nvPr>
            <p:ph type="sldImg" idx="2"/>
          </p:nvPr>
        </p:nvSpPr>
        <p:spPr>
          <a:noFill/>
          <a:ln>
            <a:headEnd/>
            <a:tailEnd/>
          </a:ln>
        </p:spPr>
      </p:sp>
      <p:sp>
        <p:nvSpPr>
          <p:cNvPr id="9218" name="Google Shape;69;g123de75d5cf_1_0:notes">
            <a:extLst>
              <a:ext uri="{FF2B5EF4-FFF2-40B4-BE49-F238E27FC236}">
                <a16:creationId xmlns:a16="http://schemas.microsoft.com/office/drawing/2014/main" id="{C55900A1-4E4F-59CE-F17D-0E9E384C9CD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9219" name="Google Shape;70;g123de75d5cf_1_0:notes">
            <a:extLst>
              <a:ext uri="{FF2B5EF4-FFF2-40B4-BE49-F238E27FC236}">
                <a16:creationId xmlns:a16="http://schemas.microsoft.com/office/drawing/2014/main" id="{1B045251-86F1-F0F7-BDC6-6898FABFA3FF}"/>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40FCD35-C85C-3A4F-9419-AFE4A9A31073}"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11</a:t>
            </a:fld>
            <a:endParaRPr lang="en-US" altLang="en-US"/>
          </a:p>
        </p:txBody>
      </p:sp>
    </p:spTree>
    <p:extLst>
      <p:ext uri="{BB962C8B-B14F-4D97-AF65-F5344CB8AC3E}">
        <p14:creationId xmlns:p14="http://schemas.microsoft.com/office/powerpoint/2010/main" val="2699892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12</a:t>
            </a:fld>
            <a:endParaRPr lang="en-US" altLang="en-US"/>
          </a:p>
        </p:txBody>
      </p:sp>
    </p:spTree>
    <p:extLst>
      <p:ext uri="{BB962C8B-B14F-4D97-AF65-F5344CB8AC3E}">
        <p14:creationId xmlns:p14="http://schemas.microsoft.com/office/powerpoint/2010/main" val="140627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13</a:t>
            </a:fld>
            <a:endParaRPr lang="en-US" altLang="en-US"/>
          </a:p>
        </p:txBody>
      </p:sp>
    </p:spTree>
    <p:extLst>
      <p:ext uri="{BB962C8B-B14F-4D97-AF65-F5344CB8AC3E}">
        <p14:creationId xmlns:p14="http://schemas.microsoft.com/office/powerpoint/2010/main" val="388220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14</a:t>
            </a:fld>
            <a:endParaRPr lang="en-US" altLang="en-US"/>
          </a:p>
        </p:txBody>
      </p:sp>
    </p:spTree>
    <p:extLst>
      <p:ext uri="{BB962C8B-B14F-4D97-AF65-F5344CB8AC3E}">
        <p14:creationId xmlns:p14="http://schemas.microsoft.com/office/powerpoint/2010/main" val="898437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15</a:t>
            </a:fld>
            <a:endParaRPr lang="en-US" altLang="en-US"/>
          </a:p>
        </p:txBody>
      </p:sp>
    </p:spTree>
    <p:extLst>
      <p:ext uri="{BB962C8B-B14F-4D97-AF65-F5344CB8AC3E}">
        <p14:creationId xmlns:p14="http://schemas.microsoft.com/office/powerpoint/2010/main" val="2993002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16</a:t>
            </a:fld>
            <a:endParaRPr lang="en-US" altLang="en-US"/>
          </a:p>
        </p:txBody>
      </p:sp>
    </p:spTree>
    <p:extLst>
      <p:ext uri="{BB962C8B-B14F-4D97-AF65-F5344CB8AC3E}">
        <p14:creationId xmlns:p14="http://schemas.microsoft.com/office/powerpoint/2010/main" val="2556922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17</a:t>
            </a:fld>
            <a:endParaRPr lang="en-US" altLang="en-US"/>
          </a:p>
        </p:txBody>
      </p:sp>
    </p:spTree>
    <p:extLst>
      <p:ext uri="{BB962C8B-B14F-4D97-AF65-F5344CB8AC3E}">
        <p14:creationId xmlns:p14="http://schemas.microsoft.com/office/powerpoint/2010/main" val="206518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18</a:t>
            </a:fld>
            <a:endParaRPr lang="en-US" altLang="en-US"/>
          </a:p>
        </p:txBody>
      </p:sp>
    </p:spTree>
    <p:extLst>
      <p:ext uri="{BB962C8B-B14F-4D97-AF65-F5344CB8AC3E}">
        <p14:creationId xmlns:p14="http://schemas.microsoft.com/office/powerpoint/2010/main" val="3836032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19</a:t>
            </a:fld>
            <a:endParaRPr lang="en-US" altLang="en-US"/>
          </a:p>
        </p:txBody>
      </p:sp>
    </p:spTree>
    <p:extLst>
      <p:ext uri="{BB962C8B-B14F-4D97-AF65-F5344CB8AC3E}">
        <p14:creationId xmlns:p14="http://schemas.microsoft.com/office/powerpoint/2010/main" val="1463165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23</a:t>
            </a:fld>
            <a:endParaRPr lang="en-US" altLang="en-US"/>
          </a:p>
        </p:txBody>
      </p:sp>
    </p:spTree>
    <p:extLst>
      <p:ext uri="{BB962C8B-B14F-4D97-AF65-F5344CB8AC3E}">
        <p14:creationId xmlns:p14="http://schemas.microsoft.com/office/powerpoint/2010/main" val="106565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981115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26</a:t>
            </a:fld>
            <a:endParaRPr lang="en-US" altLang="en-US"/>
          </a:p>
        </p:txBody>
      </p:sp>
    </p:spTree>
    <p:extLst>
      <p:ext uri="{BB962C8B-B14F-4D97-AF65-F5344CB8AC3E}">
        <p14:creationId xmlns:p14="http://schemas.microsoft.com/office/powerpoint/2010/main" val="173167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35588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62;p1:notes">
            <a:extLst>
              <a:ext uri="{FF2B5EF4-FFF2-40B4-BE49-F238E27FC236}">
                <a16:creationId xmlns:a16="http://schemas.microsoft.com/office/drawing/2014/main" id="{26045871-3D03-B242-AFF2-CCF4924F8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7170" name="Google Shape;63;p1:notes">
            <a:extLst>
              <a:ext uri="{FF2B5EF4-FFF2-40B4-BE49-F238E27FC236}">
                <a16:creationId xmlns:a16="http://schemas.microsoft.com/office/drawing/2014/main" id="{88CC3061-FD35-28B0-E140-CC654E3A0CE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100206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6</a:t>
            </a:fld>
            <a:endParaRPr lang="en-US" altLang="en-US"/>
          </a:p>
        </p:txBody>
      </p:sp>
    </p:spTree>
    <p:extLst>
      <p:ext uri="{BB962C8B-B14F-4D97-AF65-F5344CB8AC3E}">
        <p14:creationId xmlns:p14="http://schemas.microsoft.com/office/powerpoint/2010/main" val="134652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7</a:t>
            </a:fld>
            <a:endParaRPr lang="en-US" altLang="en-US"/>
          </a:p>
        </p:txBody>
      </p:sp>
    </p:spTree>
    <p:extLst>
      <p:ext uri="{BB962C8B-B14F-4D97-AF65-F5344CB8AC3E}">
        <p14:creationId xmlns:p14="http://schemas.microsoft.com/office/powerpoint/2010/main" val="327689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8</a:t>
            </a:fld>
            <a:endParaRPr lang="en-US" altLang="en-US"/>
          </a:p>
        </p:txBody>
      </p:sp>
    </p:spTree>
    <p:extLst>
      <p:ext uri="{BB962C8B-B14F-4D97-AF65-F5344CB8AC3E}">
        <p14:creationId xmlns:p14="http://schemas.microsoft.com/office/powerpoint/2010/main" val="194991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9</a:t>
            </a:fld>
            <a:endParaRPr lang="en-US" altLang="en-US"/>
          </a:p>
        </p:txBody>
      </p:sp>
    </p:spTree>
    <p:extLst>
      <p:ext uri="{BB962C8B-B14F-4D97-AF65-F5344CB8AC3E}">
        <p14:creationId xmlns:p14="http://schemas.microsoft.com/office/powerpoint/2010/main" val="166180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fld id="{141D2969-8D0D-6A40-88F6-BFE0C17D4197}" type="slidenum">
              <a:rPr lang="en-US" altLang="en-US" smtClean="0"/>
              <a:pPr/>
              <a:t>10</a:t>
            </a:fld>
            <a:endParaRPr lang="en-US" altLang="en-US"/>
          </a:p>
        </p:txBody>
      </p:sp>
    </p:spTree>
    <p:extLst>
      <p:ext uri="{BB962C8B-B14F-4D97-AF65-F5344CB8AC3E}">
        <p14:creationId xmlns:p14="http://schemas.microsoft.com/office/powerpoint/2010/main" val="2483120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4" name="Google Shape;18;p3">
            <a:extLst>
              <a:ext uri="{FF2B5EF4-FFF2-40B4-BE49-F238E27FC236}">
                <a16:creationId xmlns:a16="http://schemas.microsoft.com/office/drawing/2014/main" id="{0ADB823D-2BA8-AB98-9D60-5DBC0B5526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7442" r="175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21;p3">
            <a:extLst>
              <a:ext uri="{FF2B5EF4-FFF2-40B4-BE49-F238E27FC236}">
                <a16:creationId xmlns:a16="http://schemas.microsoft.com/office/drawing/2014/main" id="{09D53A39-EB8F-CEC2-9137-DB01BE3BD8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5611813"/>
            <a:ext cx="2600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9;p3"/>
          <p:cNvSpPr txBox="1">
            <a:spLocks noGrp="1"/>
          </p:cNvSpPr>
          <p:nvPr>
            <p:ph type="ctrTitle"/>
          </p:nvPr>
        </p:nvSpPr>
        <p:spPr>
          <a:xfrm>
            <a:off x="251405" y="1122363"/>
            <a:ext cx="8593914" cy="2387600"/>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 name="Google Shape;20;p3"/>
          <p:cNvSpPr txBox="1">
            <a:spLocks noGrp="1"/>
          </p:cNvSpPr>
          <p:nvPr>
            <p:ph type="subTitle" idx="1"/>
          </p:nvPr>
        </p:nvSpPr>
        <p:spPr>
          <a:xfrm>
            <a:off x="251405" y="3724349"/>
            <a:ext cx="8593914" cy="1533455"/>
          </a:xfrm>
          <a:prstGeom prst="rect">
            <a:avLst/>
          </a:prstGeom>
          <a:noFill/>
          <a:ln>
            <a:noFill/>
          </a:ln>
        </p:spPr>
        <p:txBody>
          <a:bodyPr spcFirstLastPara="1">
            <a:normAutofit/>
          </a:bodyPr>
          <a:lstStyle>
            <a:lvl1pPr lvl="0" algn="l">
              <a:lnSpc>
                <a:spcPct val="90000"/>
              </a:lnSpc>
              <a:spcBef>
                <a:spcPts val="750"/>
              </a:spcBef>
              <a:spcAft>
                <a:spcPts val="0"/>
              </a:spcAft>
              <a:buClr>
                <a:schemeClr val="lt1"/>
              </a:buClr>
              <a:buSzPts val="2800"/>
              <a:buNone/>
              <a:defRPr sz="2100" b="0" i="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pic>
        <p:nvPicPr>
          <p:cNvPr id="6" name="Picture 5">
            <a:extLst>
              <a:ext uri="{FF2B5EF4-FFF2-40B4-BE49-F238E27FC236}">
                <a16:creationId xmlns:a16="http://schemas.microsoft.com/office/drawing/2014/main" id="{F654E697-6D80-4421-D827-44CBDDCECA27}"/>
              </a:ext>
            </a:extLst>
          </p:cNvPr>
          <p:cNvPicPr>
            <a:picLocks noChangeAspect="1"/>
          </p:cNvPicPr>
          <p:nvPr userDrawn="1"/>
        </p:nvPicPr>
        <p:blipFill>
          <a:blip r:embed="rId4"/>
          <a:srcRect/>
          <a:stretch/>
        </p:blipFill>
        <p:spPr>
          <a:xfrm>
            <a:off x="5933440" y="5999219"/>
            <a:ext cx="2911879" cy="322488"/>
          </a:xfrm>
          <a:prstGeom prst="rect">
            <a:avLst/>
          </a:prstGeom>
        </p:spPr>
      </p:pic>
    </p:spTree>
    <p:extLst>
      <p:ext uri="{BB962C8B-B14F-4D97-AF65-F5344CB8AC3E}">
        <p14:creationId xmlns:p14="http://schemas.microsoft.com/office/powerpoint/2010/main" val="66469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4" name="Google Shape;24;p4"/>
          <p:cNvSpPr txBox="1">
            <a:spLocks noGrp="1"/>
          </p:cNvSpPr>
          <p:nvPr>
            <p:ph type="body" idx="1"/>
          </p:nvPr>
        </p:nvSpPr>
        <p:spPr>
          <a:xfrm>
            <a:off x="251406" y="1825625"/>
            <a:ext cx="8638967"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 name="Google Shape;13;p2">
            <a:extLst>
              <a:ext uri="{FF2B5EF4-FFF2-40B4-BE49-F238E27FC236}">
                <a16:creationId xmlns:a16="http://schemas.microsoft.com/office/drawing/2014/main" id="{6C99DF3A-4F53-FFA9-BE93-EAC502B58377}"/>
              </a:ext>
            </a:extLst>
          </p:cNvPr>
          <p:cNvSpPr txBox="1">
            <a:spLocks noGrp="1"/>
          </p:cNvSpPr>
          <p:nvPr>
            <p:ph type="dt" idx="11"/>
          </p:nvPr>
        </p:nvSpPr>
        <p:spPr>
          <a:ln/>
        </p:spPr>
        <p:txBody>
          <a:bodyPr/>
          <a:lstStyle>
            <a:lvl1pPr>
              <a:defRPr/>
            </a:lvl1pPr>
          </a:lstStyle>
          <a:p>
            <a:pPr>
              <a:defRPr/>
            </a:pPr>
            <a:endParaRPr/>
          </a:p>
        </p:txBody>
      </p:sp>
      <p:sp>
        <p:nvSpPr>
          <p:cNvPr id="5" name="Google Shape;14;p2">
            <a:extLst>
              <a:ext uri="{FF2B5EF4-FFF2-40B4-BE49-F238E27FC236}">
                <a16:creationId xmlns:a16="http://schemas.microsoft.com/office/drawing/2014/main" id="{47B1C58C-862F-15AD-A271-4B3EB25C0E83}"/>
              </a:ext>
            </a:extLst>
          </p:cNvPr>
          <p:cNvSpPr txBox="1">
            <a:spLocks noGrp="1"/>
          </p:cNvSpPr>
          <p:nvPr>
            <p:ph type="ftr" idx="12"/>
          </p:nvPr>
        </p:nvSpPr>
        <p:spPr>
          <a:ln/>
        </p:spPr>
        <p:txBody>
          <a:bodyPr/>
          <a:lstStyle>
            <a:lvl1pPr>
              <a:defRPr/>
            </a:lvl1pPr>
          </a:lstStyle>
          <a:p>
            <a:pPr>
              <a:defRPr/>
            </a:pPr>
            <a:endParaRPr/>
          </a:p>
        </p:txBody>
      </p:sp>
      <p:sp>
        <p:nvSpPr>
          <p:cNvPr id="6" name="Google Shape;15;p2">
            <a:extLst>
              <a:ext uri="{FF2B5EF4-FFF2-40B4-BE49-F238E27FC236}">
                <a16:creationId xmlns:a16="http://schemas.microsoft.com/office/drawing/2014/main" id="{DC375EF9-C07F-91AF-D3B1-144A0535DF83}"/>
              </a:ext>
            </a:extLst>
          </p:cNvPr>
          <p:cNvSpPr txBox="1">
            <a:spLocks noGrp="1"/>
          </p:cNvSpPr>
          <p:nvPr>
            <p:ph type="sldNum" idx="13"/>
          </p:nvPr>
        </p:nvSpPr>
        <p:spPr>
          <a:ln/>
        </p:spPr>
        <p:txBody>
          <a:bodyPr/>
          <a:lstStyle>
            <a:lvl1pPr>
              <a:defRPr/>
            </a:lvl1pPr>
          </a:lstStyle>
          <a:p>
            <a:pPr>
              <a:defRPr/>
            </a:pPr>
            <a:fld id="{FBF13DFA-96B8-4B46-BF7D-A03F389B0CC4}" type="slidenum">
              <a:rPr lang="en-US"/>
              <a:pPr>
                <a:defRPr/>
              </a:pPr>
              <a:t>‹#›</a:t>
            </a:fld>
            <a:endParaRPr lang="en-US"/>
          </a:p>
        </p:txBody>
      </p:sp>
    </p:spTree>
    <p:extLst>
      <p:ext uri="{BB962C8B-B14F-4D97-AF65-F5344CB8AC3E}">
        <p14:creationId xmlns:p14="http://schemas.microsoft.com/office/powerpoint/2010/main" val="248740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28"/>
        <p:cNvGrpSpPr/>
        <p:nvPr/>
      </p:nvGrpSpPr>
      <p:grpSpPr>
        <a:xfrm>
          <a:off x="0" y="0"/>
          <a:ext cx="0" cy="0"/>
          <a:chOff x="0" y="0"/>
          <a:chExt cx="0" cy="0"/>
        </a:xfrm>
      </p:grpSpPr>
      <p:sp>
        <p:nvSpPr>
          <p:cNvPr id="4" name="Google Shape;29;p5">
            <a:extLst>
              <a:ext uri="{FF2B5EF4-FFF2-40B4-BE49-F238E27FC236}">
                <a16:creationId xmlns:a16="http://schemas.microsoft.com/office/drawing/2014/main" id="{147EB0C2-E376-BFB7-4209-9D9AB84C0A2A}"/>
              </a:ext>
            </a:extLst>
          </p:cNvPr>
          <p:cNvSpPr/>
          <p:nvPr/>
        </p:nvSpPr>
        <p:spPr>
          <a:xfrm>
            <a:off x="250825" y="6315075"/>
            <a:ext cx="377825" cy="447675"/>
          </a:xfrm>
          <a:prstGeom prst="rect">
            <a:avLst/>
          </a:prstGeom>
          <a:solidFill>
            <a:schemeClr val="accent2"/>
          </a:solidFill>
          <a:ln>
            <a:noFill/>
          </a:ln>
        </p:spPr>
        <p:txBody>
          <a:bodyPr spcFirstLastPara="1" lIns="68569" tIns="34275" rIns="68569" bIns="34275" anchor="ctr"/>
          <a:lstStyle/>
          <a:p>
            <a:pPr algn="ctr" eaLnBrk="1" fontAlgn="auto" hangingPunct="1">
              <a:spcBef>
                <a:spcPts val="0"/>
              </a:spcBef>
              <a:spcAft>
                <a:spcPts val="0"/>
              </a:spcAft>
              <a:buClr>
                <a:srgbClr val="000000"/>
              </a:buClr>
              <a:buFont typeface="Arial"/>
              <a:buNone/>
              <a:defRPr/>
            </a:pPr>
            <a:endParaRPr sz="1350" kern="0">
              <a:solidFill>
                <a:schemeClr val="lt1"/>
              </a:solidFill>
              <a:latin typeface="Calibri"/>
              <a:ea typeface="Calibri"/>
              <a:cs typeface="Calibri"/>
              <a:sym typeface="Calibri"/>
            </a:endParaRPr>
          </a:p>
        </p:txBody>
      </p:sp>
      <p:pic>
        <p:nvPicPr>
          <p:cNvPr id="5" name="Google Shape;35;p5">
            <a:extLst>
              <a:ext uri="{FF2B5EF4-FFF2-40B4-BE49-F238E27FC236}">
                <a16:creationId xmlns:a16="http://schemas.microsoft.com/office/drawing/2014/main" id="{6714EE7F-1089-B0F9-74E1-949F806CFF1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402388"/>
            <a:ext cx="3286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Google Shape;30;p5"/>
          <p:cNvSpPr txBox="1">
            <a:spLocks noGrp="1"/>
          </p:cNvSpPr>
          <p:nvPr>
            <p:ph type="title"/>
          </p:nvPr>
        </p:nvSpPr>
        <p:spPr>
          <a:xfrm>
            <a:off x="251406" y="576266"/>
            <a:ext cx="8638967" cy="2852737"/>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1" name="Google Shape;31;p5"/>
          <p:cNvSpPr txBox="1">
            <a:spLocks noGrp="1"/>
          </p:cNvSpPr>
          <p:nvPr>
            <p:ph type="body" idx="1"/>
          </p:nvPr>
        </p:nvSpPr>
        <p:spPr>
          <a:xfrm>
            <a:off x="251406" y="3651214"/>
            <a:ext cx="8638967" cy="1500187"/>
          </a:xfrm>
          <a:prstGeom prst="rect">
            <a:avLst/>
          </a:prstGeom>
          <a:noFill/>
          <a:ln>
            <a:noFill/>
          </a:ln>
        </p:spPr>
        <p:txBody>
          <a:bodyPr spcFirstLastPara="1">
            <a:normAutofit/>
          </a:bodyPr>
          <a:lstStyle>
            <a:lvl1pPr marL="342884" lvl="0" indent="-171442" algn="l">
              <a:lnSpc>
                <a:spcPct val="90000"/>
              </a:lnSpc>
              <a:spcBef>
                <a:spcPts val="750"/>
              </a:spcBef>
              <a:spcAft>
                <a:spcPts val="0"/>
              </a:spcAft>
              <a:buClr>
                <a:schemeClr val="lt1"/>
              </a:buClr>
              <a:buSzPts val="2400"/>
              <a:buNone/>
              <a:defRPr sz="1800">
                <a:solidFill>
                  <a:schemeClr val="lt1"/>
                </a:solidFill>
                <a:latin typeface="Arial"/>
                <a:ea typeface="Arial"/>
                <a:cs typeface="Arial"/>
                <a:sym typeface="Arial"/>
              </a:defRPr>
            </a:lvl1pPr>
            <a:lvl2pPr marL="685766" lvl="1" indent="-171442" algn="l">
              <a:lnSpc>
                <a:spcPct val="90000"/>
              </a:lnSpc>
              <a:spcBef>
                <a:spcPts val="375"/>
              </a:spcBef>
              <a:spcAft>
                <a:spcPts val="0"/>
              </a:spcAft>
              <a:buClr>
                <a:srgbClr val="888888"/>
              </a:buClr>
              <a:buSzPts val="2000"/>
              <a:buNone/>
              <a:defRPr sz="1500">
                <a:solidFill>
                  <a:srgbClr val="888888"/>
                </a:solidFill>
              </a:defRPr>
            </a:lvl2pPr>
            <a:lvl3pPr marL="1028649" lvl="2" indent="-171442" algn="l">
              <a:lnSpc>
                <a:spcPct val="90000"/>
              </a:lnSpc>
              <a:spcBef>
                <a:spcPts val="375"/>
              </a:spcBef>
              <a:spcAft>
                <a:spcPts val="0"/>
              </a:spcAft>
              <a:buClr>
                <a:srgbClr val="888888"/>
              </a:buClr>
              <a:buSzPts val="1800"/>
              <a:buNone/>
              <a:defRPr sz="1350">
                <a:solidFill>
                  <a:srgbClr val="888888"/>
                </a:solidFill>
              </a:defRPr>
            </a:lvl3pPr>
            <a:lvl4pPr marL="1371532" lvl="3" indent="-171442" algn="l">
              <a:lnSpc>
                <a:spcPct val="90000"/>
              </a:lnSpc>
              <a:spcBef>
                <a:spcPts val="375"/>
              </a:spcBef>
              <a:spcAft>
                <a:spcPts val="0"/>
              </a:spcAft>
              <a:buClr>
                <a:srgbClr val="888888"/>
              </a:buClr>
              <a:buSzPts val="1600"/>
              <a:buNone/>
              <a:defRPr sz="1200">
                <a:solidFill>
                  <a:srgbClr val="888888"/>
                </a:solidFill>
              </a:defRPr>
            </a:lvl4pPr>
            <a:lvl5pPr marL="1714415" lvl="4" indent="-171442" algn="l">
              <a:lnSpc>
                <a:spcPct val="90000"/>
              </a:lnSpc>
              <a:spcBef>
                <a:spcPts val="375"/>
              </a:spcBef>
              <a:spcAft>
                <a:spcPts val="0"/>
              </a:spcAft>
              <a:buClr>
                <a:srgbClr val="888888"/>
              </a:buClr>
              <a:buSzPts val="1600"/>
              <a:buNone/>
              <a:defRPr sz="1200">
                <a:solidFill>
                  <a:srgbClr val="888888"/>
                </a:solidFill>
              </a:defRPr>
            </a:lvl5pPr>
            <a:lvl6pPr marL="2057297" lvl="5" indent="-171442" algn="l">
              <a:lnSpc>
                <a:spcPct val="90000"/>
              </a:lnSpc>
              <a:spcBef>
                <a:spcPts val="375"/>
              </a:spcBef>
              <a:spcAft>
                <a:spcPts val="0"/>
              </a:spcAft>
              <a:buClr>
                <a:srgbClr val="888888"/>
              </a:buClr>
              <a:buSzPts val="1600"/>
              <a:buNone/>
              <a:defRPr sz="1200">
                <a:solidFill>
                  <a:srgbClr val="888888"/>
                </a:solidFill>
              </a:defRPr>
            </a:lvl6pPr>
            <a:lvl7pPr marL="2400180" lvl="6" indent="-171442" algn="l">
              <a:lnSpc>
                <a:spcPct val="90000"/>
              </a:lnSpc>
              <a:spcBef>
                <a:spcPts val="375"/>
              </a:spcBef>
              <a:spcAft>
                <a:spcPts val="0"/>
              </a:spcAft>
              <a:buClr>
                <a:srgbClr val="888888"/>
              </a:buClr>
              <a:buSzPts val="1600"/>
              <a:buNone/>
              <a:defRPr sz="1200">
                <a:solidFill>
                  <a:srgbClr val="888888"/>
                </a:solidFill>
              </a:defRPr>
            </a:lvl7pPr>
            <a:lvl8pPr marL="2743064" lvl="7" indent="-171442" algn="l">
              <a:lnSpc>
                <a:spcPct val="90000"/>
              </a:lnSpc>
              <a:spcBef>
                <a:spcPts val="375"/>
              </a:spcBef>
              <a:spcAft>
                <a:spcPts val="0"/>
              </a:spcAft>
              <a:buClr>
                <a:srgbClr val="888888"/>
              </a:buClr>
              <a:buSzPts val="1600"/>
              <a:buNone/>
              <a:defRPr sz="1200">
                <a:solidFill>
                  <a:srgbClr val="888888"/>
                </a:solidFill>
              </a:defRPr>
            </a:lvl8pPr>
            <a:lvl9pPr marL="3085946" lvl="8" indent="-171442" algn="l">
              <a:lnSpc>
                <a:spcPct val="90000"/>
              </a:lnSpc>
              <a:spcBef>
                <a:spcPts val="375"/>
              </a:spcBef>
              <a:spcAft>
                <a:spcPts val="0"/>
              </a:spcAft>
              <a:buClr>
                <a:srgbClr val="888888"/>
              </a:buClr>
              <a:buSzPts val="1600"/>
              <a:buNone/>
              <a:defRPr sz="1200">
                <a:solidFill>
                  <a:srgbClr val="888888"/>
                </a:solidFill>
              </a:defRPr>
            </a:lvl9pPr>
          </a:lstStyle>
          <a:p>
            <a:pPr lvl="0"/>
            <a:r>
              <a:rPr lang="en-US"/>
              <a:t>Click to edit Master text styles</a:t>
            </a:r>
          </a:p>
        </p:txBody>
      </p:sp>
      <p:sp>
        <p:nvSpPr>
          <p:cNvPr id="6" name="Google Shape;32;p5">
            <a:extLst>
              <a:ext uri="{FF2B5EF4-FFF2-40B4-BE49-F238E27FC236}">
                <a16:creationId xmlns:a16="http://schemas.microsoft.com/office/drawing/2014/main" id="{76432660-6E11-DB33-BE9C-741DBFC46B5C}"/>
              </a:ext>
            </a:extLst>
          </p:cNvPr>
          <p:cNvSpPr txBox="1">
            <a:spLocks noGrp="1"/>
          </p:cNvSpPr>
          <p:nvPr>
            <p:ph type="ftr" idx="10"/>
          </p:nvPr>
        </p:nvSpPr>
        <p:spPr/>
        <p:txBody>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33;p5">
            <a:extLst>
              <a:ext uri="{FF2B5EF4-FFF2-40B4-BE49-F238E27FC236}">
                <a16:creationId xmlns:a16="http://schemas.microsoft.com/office/drawing/2014/main" id="{2C372CD4-23A2-0D7A-923E-E4B10D2734B7}"/>
              </a:ext>
            </a:extLst>
          </p:cNvPr>
          <p:cNvSpPr txBox="1">
            <a:spLocks noGrp="1"/>
          </p:cNvSpPr>
          <p:nvPr>
            <p:ph type="sldNum" idx="11"/>
          </p:nvPr>
        </p:nvSpPr>
        <p:spPr/>
        <p:txBody>
          <a:bodyPr/>
          <a:lstStyle>
            <a:lvl1pPr marL="0" lvl="0" indent="0" algn="r">
              <a:spcBef>
                <a:spcPts val="0"/>
              </a:spcBef>
              <a:buNone/>
              <a:defRPr smtClean="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877BA65-FAC8-3E48-A4AE-838EE3AD59A7}" type="slidenum">
              <a:rPr lang="en-US"/>
              <a:pPr>
                <a:defRPr/>
              </a:pPr>
              <a:t>‹#›</a:t>
            </a:fld>
            <a:endParaRPr lang="en-US"/>
          </a:p>
        </p:txBody>
      </p:sp>
      <p:sp>
        <p:nvSpPr>
          <p:cNvPr id="8" name="Google Shape;34;p5">
            <a:extLst>
              <a:ext uri="{FF2B5EF4-FFF2-40B4-BE49-F238E27FC236}">
                <a16:creationId xmlns:a16="http://schemas.microsoft.com/office/drawing/2014/main" id="{517C3E89-57D4-9A54-3AB6-1913BB72DCB9}"/>
              </a:ext>
            </a:extLst>
          </p:cNvPr>
          <p:cNvSpPr txBox="1">
            <a:spLocks noGrp="1"/>
          </p:cNvSpPr>
          <p:nvPr>
            <p:ph type="dt" idx="12"/>
          </p:nvPr>
        </p:nvSpPr>
        <p:spPr/>
        <p:txBody>
          <a:bodyPr/>
          <a:lstStyle>
            <a:lvl1pPr lvl="0" algn="ctr">
              <a:spcBef>
                <a:spcPts val="0"/>
              </a:spcBef>
              <a:spcAft>
                <a:spcPts val="0"/>
              </a:spcAft>
              <a:buSzPts val="1400"/>
              <a:buNone/>
              <a:defRPr sz="750" b="0"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Tree>
    <p:extLst>
      <p:ext uri="{BB962C8B-B14F-4D97-AF65-F5344CB8AC3E}">
        <p14:creationId xmlns:p14="http://schemas.microsoft.com/office/powerpoint/2010/main" val="158329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8" name="Google Shape;38;p6"/>
          <p:cNvSpPr txBox="1">
            <a:spLocks noGrp="1"/>
          </p:cNvSpPr>
          <p:nvPr>
            <p:ph type="body" idx="1"/>
          </p:nvPr>
        </p:nvSpPr>
        <p:spPr>
          <a:xfrm>
            <a:off x="251404" y="1825625"/>
            <a:ext cx="4263446"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39" name="Google Shape;39;p6"/>
          <p:cNvSpPr txBox="1">
            <a:spLocks noGrp="1"/>
          </p:cNvSpPr>
          <p:nvPr>
            <p:ph type="body" idx="2"/>
          </p:nvPr>
        </p:nvSpPr>
        <p:spPr>
          <a:xfrm>
            <a:off x="4629152" y="1825625"/>
            <a:ext cx="4261221"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5" name="Google Shape;13;p2">
            <a:extLst>
              <a:ext uri="{FF2B5EF4-FFF2-40B4-BE49-F238E27FC236}">
                <a16:creationId xmlns:a16="http://schemas.microsoft.com/office/drawing/2014/main" id="{3349555E-4282-49BF-6F3F-2CB7898D4BA1}"/>
              </a:ext>
            </a:extLst>
          </p:cNvPr>
          <p:cNvSpPr txBox="1">
            <a:spLocks noGrp="1"/>
          </p:cNvSpPr>
          <p:nvPr>
            <p:ph type="dt" idx="11"/>
          </p:nvPr>
        </p:nvSpPr>
        <p:spPr>
          <a:ln/>
        </p:spPr>
        <p:txBody>
          <a:bodyPr/>
          <a:lstStyle>
            <a:lvl1pPr>
              <a:defRPr/>
            </a:lvl1pPr>
          </a:lstStyle>
          <a:p>
            <a:pPr>
              <a:defRPr/>
            </a:pPr>
            <a:endParaRPr/>
          </a:p>
        </p:txBody>
      </p:sp>
      <p:sp>
        <p:nvSpPr>
          <p:cNvPr id="6" name="Google Shape;14;p2">
            <a:extLst>
              <a:ext uri="{FF2B5EF4-FFF2-40B4-BE49-F238E27FC236}">
                <a16:creationId xmlns:a16="http://schemas.microsoft.com/office/drawing/2014/main" id="{E0EAF839-6127-B074-04E9-BA412815EDB6}"/>
              </a:ext>
            </a:extLst>
          </p:cNvPr>
          <p:cNvSpPr txBox="1">
            <a:spLocks noGrp="1"/>
          </p:cNvSpPr>
          <p:nvPr>
            <p:ph type="ftr" idx="12"/>
          </p:nvPr>
        </p:nvSpPr>
        <p:spPr>
          <a:ln/>
        </p:spPr>
        <p:txBody>
          <a:bodyPr/>
          <a:lstStyle>
            <a:lvl1pPr>
              <a:defRPr/>
            </a:lvl1pPr>
          </a:lstStyle>
          <a:p>
            <a:pPr>
              <a:defRPr/>
            </a:pPr>
            <a:endParaRPr/>
          </a:p>
        </p:txBody>
      </p:sp>
      <p:sp>
        <p:nvSpPr>
          <p:cNvPr id="7" name="Google Shape;15;p2">
            <a:extLst>
              <a:ext uri="{FF2B5EF4-FFF2-40B4-BE49-F238E27FC236}">
                <a16:creationId xmlns:a16="http://schemas.microsoft.com/office/drawing/2014/main" id="{A426EA51-A98F-BF55-27B5-890F9C7132A3}"/>
              </a:ext>
            </a:extLst>
          </p:cNvPr>
          <p:cNvSpPr txBox="1">
            <a:spLocks noGrp="1"/>
          </p:cNvSpPr>
          <p:nvPr>
            <p:ph type="sldNum" idx="13"/>
          </p:nvPr>
        </p:nvSpPr>
        <p:spPr>
          <a:ln/>
        </p:spPr>
        <p:txBody>
          <a:bodyPr/>
          <a:lstStyle>
            <a:lvl1pPr>
              <a:defRPr/>
            </a:lvl1pPr>
          </a:lstStyle>
          <a:p>
            <a:pPr>
              <a:defRPr/>
            </a:pPr>
            <a:fld id="{2A68E2CE-23DC-E54B-8912-813F53AF00AA}" type="slidenum">
              <a:rPr lang="en-US"/>
              <a:pPr>
                <a:defRPr/>
              </a:pPr>
              <a:t>‹#›</a:t>
            </a:fld>
            <a:endParaRPr lang="en-US"/>
          </a:p>
        </p:txBody>
      </p:sp>
    </p:spTree>
    <p:extLst>
      <p:ext uri="{BB962C8B-B14F-4D97-AF65-F5344CB8AC3E}">
        <p14:creationId xmlns:p14="http://schemas.microsoft.com/office/powerpoint/2010/main" val="279339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 name="Google Shape;13;p2">
            <a:extLst>
              <a:ext uri="{FF2B5EF4-FFF2-40B4-BE49-F238E27FC236}">
                <a16:creationId xmlns:a16="http://schemas.microsoft.com/office/drawing/2014/main" id="{B2E1F83A-749D-2F04-2BD9-76BDFC061420}"/>
              </a:ext>
            </a:extLst>
          </p:cNvPr>
          <p:cNvSpPr txBox="1">
            <a:spLocks noGrp="1"/>
          </p:cNvSpPr>
          <p:nvPr>
            <p:ph type="dt" idx="11"/>
          </p:nvPr>
        </p:nvSpPr>
        <p:spPr>
          <a:ln/>
        </p:spPr>
        <p:txBody>
          <a:bodyPr/>
          <a:lstStyle>
            <a:lvl1pPr>
              <a:defRPr/>
            </a:lvl1pPr>
          </a:lstStyle>
          <a:p>
            <a:pPr>
              <a:defRPr/>
            </a:pPr>
            <a:endParaRPr/>
          </a:p>
        </p:txBody>
      </p:sp>
      <p:sp>
        <p:nvSpPr>
          <p:cNvPr id="4" name="Google Shape;14;p2">
            <a:extLst>
              <a:ext uri="{FF2B5EF4-FFF2-40B4-BE49-F238E27FC236}">
                <a16:creationId xmlns:a16="http://schemas.microsoft.com/office/drawing/2014/main" id="{5AA40ECC-C564-53BD-261B-7B4E6AB62104}"/>
              </a:ext>
            </a:extLst>
          </p:cNvPr>
          <p:cNvSpPr txBox="1">
            <a:spLocks noGrp="1"/>
          </p:cNvSpPr>
          <p:nvPr>
            <p:ph type="ftr" idx="12"/>
          </p:nvPr>
        </p:nvSpPr>
        <p:spPr>
          <a:ln/>
        </p:spPr>
        <p:txBody>
          <a:bodyPr/>
          <a:lstStyle>
            <a:lvl1pPr>
              <a:defRPr/>
            </a:lvl1pPr>
          </a:lstStyle>
          <a:p>
            <a:pPr>
              <a:defRPr/>
            </a:pPr>
            <a:endParaRPr/>
          </a:p>
        </p:txBody>
      </p:sp>
      <p:sp>
        <p:nvSpPr>
          <p:cNvPr id="5" name="Google Shape;15;p2">
            <a:extLst>
              <a:ext uri="{FF2B5EF4-FFF2-40B4-BE49-F238E27FC236}">
                <a16:creationId xmlns:a16="http://schemas.microsoft.com/office/drawing/2014/main" id="{8879F9DB-92AC-6482-E8FD-98B6EF488874}"/>
              </a:ext>
            </a:extLst>
          </p:cNvPr>
          <p:cNvSpPr txBox="1">
            <a:spLocks noGrp="1"/>
          </p:cNvSpPr>
          <p:nvPr>
            <p:ph type="sldNum" idx="13"/>
          </p:nvPr>
        </p:nvSpPr>
        <p:spPr>
          <a:ln/>
        </p:spPr>
        <p:txBody>
          <a:bodyPr/>
          <a:lstStyle>
            <a:lvl1pPr>
              <a:defRPr/>
            </a:lvl1pPr>
          </a:lstStyle>
          <a:p>
            <a:pPr>
              <a:defRPr/>
            </a:pPr>
            <a:fld id="{B6D075FB-C882-194A-BBC0-D76E231F5E62}" type="slidenum">
              <a:rPr lang="en-US"/>
              <a:pPr>
                <a:defRPr/>
              </a:pPr>
              <a:t>‹#›</a:t>
            </a:fld>
            <a:endParaRPr lang="en-US"/>
          </a:p>
        </p:txBody>
      </p:sp>
    </p:spTree>
    <p:extLst>
      <p:ext uri="{BB962C8B-B14F-4D97-AF65-F5344CB8AC3E}">
        <p14:creationId xmlns:p14="http://schemas.microsoft.com/office/powerpoint/2010/main" val="149187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2" name="Google Shape;13;p2">
            <a:extLst>
              <a:ext uri="{FF2B5EF4-FFF2-40B4-BE49-F238E27FC236}">
                <a16:creationId xmlns:a16="http://schemas.microsoft.com/office/drawing/2014/main" id="{7976B7EB-4A61-D7F3-9DCC-A1EFA7C00DFC}"/>
              </a:ext>
            </a:extLst>
          </p:cNvPr>
          <p:cNvSpPr txBox="1">
            <a:spLocks noGrp="1"/>
          </p:cNvSpPr>
          <p:nvPr>
            <p:ph type="dt" idx="11"/>
          </p:nvPr>
        </p:nvSpPr>
        <p:spPr>
          <a:ln/>
        </p:spPr>
        <p:txBody>
          <a:bodyPr/>
          <a:lstStyle>
            <a:lvl1pPr>
              <a:defRPr/>
            </a:lvl1pPr>
          </a:lstStyle>
          <a:p>
            <a:pPr>
              <a:defRPr/>
            </a:pPr>
            <a:endParaRPr/>
          </a:p>
        </p:txBody>
      </p:sp>
      <p:sp>
        <p:nvSpPr>
          <p:cNvPr id="3" name="Google Shape;14;p2">
            <a:extLst>
              <a:ext uri="{FF2B5EF4-FFF2-40B4-BE49-F238E27FC236}">
                <a16:creationId xmlns:a16="http://schemas.microsoft.com/office/drawing/2014/main" id="{E71E64A3-66C8-8BCC-9A56-E6E31C280A6F}"/>
              </a:ext>
            </a:extLst>
          </p:cNvPr>
          <p:cNvSpPr txBox="1">
            <a:spLocks noGrp="1"/>
          </p:cNvSpPr>
          <p:nvPr>
            <p:ph type="ftr" idx="12"/>
          </p:nvPr>
        </p:nvSpPr>
        <p:spPr>
          <a:ln/>
        </p:spPr>
        <p:txBody>
          <a:bodyPr/>
          <a:lstStyle>
            <a:lvl1pPr>
              <a:defRPr/>
            </a:lvl1pPr>
          </a:lstStyle>
          <a:p>
            <a:pPr>
              <a:defRPr/>
            </a:pPr>
            <a:endParaRPr/>
          </a:p>
        </p:txBody>
      </p:sp>
      <p:sp>
        <p:nvSpPr>
          <p:cNvPr id="4" name="Google Shape;15;p2">
            <a:extLst>
              <a:ext uri="{FF2B5EF4-FFF2-40B4-BE49-F238E27FC236}">
                <a16:creationId xmlns:a16="http://schemas.microsoft.com/office/drawing/2014/main" id="{5A11AB16-E821-B61A-25E3-C112E4570D43}"/>
              </a:ext>
            </a:extLst>
          </p:cNvPr>
          <p:cNvSpPr txBox="1">
            <a:spLocks noGrp="1"/>
          </p:cNvSpPr>
          <p:nvPr>
            <p:ph type="sldNum" idx="13"/>
          </p:nvPr>
        </p:nvSpPr>
        <p:spPr>
          <a:ln/>
        </p:spPr>
        <p:txBody>
          <a:bodyPr/>
          <a:lstStyle>
            <a:lvl1pPr>
              <a:defRPr/>
            </a:lvl1pPr>
          </a:lstStyle>
          <a:p>
            <a:pPr>
              <a:defRPr/>
            </a:pPr>
            <a:fld id="{F1067FF5-14D7-F746-BE91-127C2B5D48FA}" type="slidenum">
              <a:rPr lang="en-US"/>
              <a:pPr>
                <a:defRPr/>
              </a:pPr>
              <a:t>‹#›</a:t>
            </a:fld>
            <a:endParaRPr lang="en-US"/>
          </a:p>
        </p:txBody>
      </p:sp>
    </p:spTree>
    <p:extLst>
      <p:ext uri="{BB962C8B-B14F-4D97-AF65-F5344CB8AC3E}">
        <p14:creationId xmlns:p14="http://schemas.microsoft.com/office/powerpoint/2010/main" val="333547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51407" y="365125"/>
            <a:ext cx="3327614"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2"/>
              </a:buClr>
              <a:buSzPts val="3200"/>
              <a:buFont typeface="Arial"/>
              <a:buNone/>
              <a:defRPr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6" name="Google Shape;56;p10"/>
          <p:cNvSpPr>
            <a:spLocks noGrp="1"/>
          </p:cNvSpPr>
          <p:nvPr>
            <p:ph type="pic" idx="2"/>
          </p:nvPr>
        </p:nvSpPr>
        <p:spPr>
          <a:xfrm>
            <a:off x="3927915" y="365130"/>
            <a:ext cx="4962456" cy="5685189"/>
          </a:xfrm>
          <a:prstGeom prst="rect">
            <a:avLst/>
          </a:prstGeom>
          <a:noFill/>
          <a:ln>
            <a:noFill/>
          </a:ln>
        </p:spPr>
      </p:sp>
      <p:sp>
        <p:nvSpPr>
          <p:cNvPr id="57" name="Google Shape;57;p10"/>
          <p:cNvSpPr txBox="1">
            <a:spLocks noGrp="1"/>
          </p:cNvSpPr>
          <p:nvPr>
            <p:ph type="body" idx="1"/>
          </p:nvPr>
        </p:nvSpPr>
        <p:spPr>
          <a:xfrm>
            <a:off x="251407" y="2202510"/>
            <a:ext cx="3327614" cy="3847803"/>
          </a:xfrm>
          <a:prstGeom prst="rect">
            <a:avLst/>
          </a:prstGeom>
          <a:noFill/>
          <a:ln>
            <a:noFill/>
          </a:ln>
        </p:spPr>
        <p:txBody>
          <a:bodyPr spcFirstLastPara="1">
            <a:normAutofit/>
          </a:bodyPr>
          <a:lstStyle>
            <a:lvl1pPr marL="342884" lvl="0" indent="-171442" algn="l">
              <a:lnSpc>
                <a:spcPct val="90000"/>
              </a:lnSpc>
              <a:spcBef>
                <a:spcPts val="750"/>
              </a:spcBef>
              <a:spcAft>
                <a:spcPts val="0"/>
              </a:spcAft>
              <a:buClr>
                <a:schemeClr val="dk1"/>
              </a:buClr>
              <a:buSzPts val="1600"/>
              <a:buNone/>
              <a:defRPr sz="1200" b="0" i="0">
                <a:latin typeface="Arial"/>
                <a:ea typeface="Arial"/>
                <a:cs typeface="Arial"/>
                <a:sym typeface="Arial"/>
              </a:defRPr>
            </a:lvl1pPr>
            <a:lvl2pPr marL="685766" lvl="1" indent="-171442" algn="l">
              <a:lnSpc>
                <a:spcPct val="90000"/>
              </a:lnSpc>
              <a:spcBef>
                <a:spcPts val="375"/>
              </a:spcBef>
              <a:spcAft>
                <a:spcPts val="0"/>
              </a:spcAft>
              <a:buClr>
                <a:schemeClr val="dk1"/>
              </a:buClr>
              <a:buSzPts val="1400"/>
              <a:buNone/>
              <a:defRPr sz="1050"/>
            </a:lvl2pPr>
            <a:lvl3pPr marL="1028649" lvl="2" indent="-171442" algn="l">
              <a:lnSpc>
                <a:spcPct val="90000"/>
              </a:lnSpc>
              <a:spcBef>
                <a:spcPts val="375"/>
              </a:spcBef>
              <a:spcAft>
                <a:spcPts val="0"/>
              </a:spcAft>
              <a:buClr>
                <a:schemeClr val="dk1"/>
              </a:buClr>
              <a:buSzPts val="1200"/>
              <a:buNone/>
              <a:defRPr sz="900"/>
            </a:lvl3pPr>
            <a:lvl4pPr marL="1371532" lvl="3" indent="-171442" algn="l">
              <a:lnSpc>
                <a:spcPct val="90000"/>
              </a:lnSpc>
              <a:spcBef>
                <a:spcPts val="375"/>
              </a:spcBef>
              <a:spcAft>
                <a:spcPts val="0"/>
              </a:spcAft>
              <a:buClr>
                <a:schemeClr val="dk1"/>
              </a:buClr>
              <a:buSzPts val="1000"/>
              <a:buNone/>
              <a:defRPr sz="750"/>
            </a:lvl4pPr>
            <a:lvl5pPr marL="1714415" lvl="4" indent="-171442" algn="l">
              <a:lnSpc>
                <a:spcPct val="90000"/>
              </a:lnSpc>
              <a:spcBef>
                <a:spcPts val="375"/>
              </a:spcBef>
              <a:spcAft>
                <a:spcPts val="0"/>
              </a:spcAft>
              <a:buClr>
                <a:schemeClr val="dk1"/>
              </a:buClr>
              <a:buSzPts val="1000"/>
              <a:buNone/>
              <a:defRPr sz="750"/>
            </a:lvl5pPr>
            <a:lvl6pPr marL="2057297" lvl="5" indent="-171442" algn="l">
              <a:lnSpc>
                <a:spcPct val="90000"/>
              </a:lnSpc>
              <a:spcBef>
                <a:spcPts val="375"/>
              </a:spcBef>
              <a:spcAft>
                <a:spcPts val="0"/>
              </a:spcAft>
              <a:buClr>
                <a:schemeClr val="dk1"/>
              </a:buClr>
              <a:buSzPts val="1000"/>
              <a:buNone/>
              <a:defRPr sz="750"/>
            </a:lvl6pPr>
            <a:lvl7pPr marL="2400180" lvl="6" indent="-171442" algn="l">
              <a:lnSpc>
                <a:spcPct val="90000"/>
              </a:lnSpc>
              <a:spcBef>
                <a:spcPts val="375"/>
              </a:spcBef>
              <a:spcAft>
                <a:spcPts val="0"/>
              </a:spcAft>
              <a:buClr>
                <a:schemeClr val="dk1"/>
              </a:buClr>
              <a:buSzPts val="1000"/>
              <a:buNone/>
              <a:defRPr sz="750"/>
            </a:lvl7pPr>
            <a:lvl8pPr marL="2743064" lvl="7" indent="-171442" algn="l">
              <a:lnSpc>
                <a:spcPct val="90000"/>
              </a:lnSpc>
              <a:spcBef>
                <a:spcPts val="375"/>
              </a:spcBef>
              <a:spcAft>
                <a:spcPts val="0"/>
              </a:spcAft>
              <a:buClr>
                <a:schemeClr val="dk1"/>
              </a:buClr>
              <a:buSzPts val="1000"/>
              <a:buNone/>
              <a:defRPr sz="750"/>
            </a:lvl8pPr>
            <a:lvl9pPr marL="3085946" lvl="8" indent="-171442" algn="l">
              <a:lnSpc>
                <a:spcPct val="90000"/>
              </a:lnSpc>
              <a:spcBef>
                <a:spcPts val="375"/>
              </a:spcBef>
              <a:spcAft>
                <a:spcPts val="0"/>
              </a:spcAft>
              <a:buClr>
                <a:schemeClr val="dk1"/>
              </a:buClr>
              <a:buSzPts val="1000"/>
              <a:buNone/>
              <a:defRPr sz="750"/>
            </a:lvl9pPr>
          </a:lstStyle>
          <a:p>
            <a:pPr lvl="0"/>
            <a:r>
              <a:rPr lang="en-US"/>
              <a:t>Click to edit Master text styles</a:t>
            </a:r>
          </a:p>
        </p:txBody>
      </p:sp>
      <p:sp>
        <p:nvSpPr>
          <p:cNvPr id="5" name="Google Shape;13;p2">
            <a:extLst>
              <a:ext uri="{FF2B5EF4-FFF2-40B4-BE49-F238E27FC236}">
                <a16:creationId xmlns:a16="http://schemas.microsoft.com/office/drawing/2014/main" id="{CFBC95EF-7ED6-DFA4-20F3-80352B48238E}"/>
              </a:ext>
            </a:extLst>
          </p:cNvPr>
          <p:cNvSpPr txBox="1">
            <a:spLocks noGrp="1"/>
          </p:cNvSpPr>
          <p:nvPr>
            <p:ph type="dt" idx="11"/>
          </p:nvPr>
        </p:nvSpPr>
        <p:spPr>
          <a:ln/>
        </p:spPr>
        <p:txBody>
          <a:bodyPr/>
          <a:lstStyle>
            <a:lvl1pPr>
              <a:defRPr/>
            </a:lvl1pPr>
          </a:lstStyle>
          <a:p>
            <a:pPr>
              <a:defRPr/>
            </a:pPr>
            <a:endParaRPr/>
          </a:p>
        </p:txBody>
      </p:sp>
      <p:sp>
        <p:nvSpPr>
          <p:cNvPr id="6" name="Google Shape;14;p2">
            <a:extLst>
              <a:ext uri="{FF2B5EF4-FFF2-40B4-BE49-F238E27FC236}">
                <a16:creationId xmlns:a16="http://schemas.microsoft.com/office/drawing/2014/main" id="{22A760E0-5975-1B0F-4174-2C13F092F5E2}"/>
              </a:ext>
            </a:extLst>
          </p:cNvPr>
          <p:cNvSpPr txBox="1">
            <a:spLocks noGrp="1"/>
          </p:cNvSpPr>
          <p:nvPr>
            <p:ph type="ftr" idx="12"/>
          </p:nvPr>
        </p:nvSpPr>
        <p:spPr>
          <a:ln/>
        </p:spPr>
        <p:txBody>
          <a:bodyPr/>
          <a:lstStyle>
            <a:lvl1pPr>
              <a:defRPr/>
            </a:lvl1pPr>
          </a:lstStyle>
          <a:p>
            <a:pPr>
              <a:defRPr/>
            </a:pPr>
            <a:endParaRPr/>
          </a:p>
        </p:txBody>
      </p:sp>
      <p:sp>
        <p:nvSpPr>
          <p:cNvPr id="7" name="Google Shape;15;p2">
            <a:extLst>
              <a:ext uri="{FF2B5EF4-FFF2-40B4-BE49-F238E27FC236}">
                <a16:creationId xmlns:a16="http://schemas.microsoft.com/office/drawing/2014/main" id="{82BC3D7D-3C18-1787-2EF3-3C54A64EE412}"/>
              </a:ext>
            </a:extLst>
          </p:cNvPr>
          <p:cNvSpPr txBox="1">
            <a:spLocks noGrp="1"/>
          </p:cNvSpPr>
          <p:nvPr>
            <p:ph type="sldNum" idx="13"/>
          </p:nvPr>
        </p:nvSpPr>
        <p:spPr>
          <a:ln/>
        </p:spPr>
        <p:txBody>
          <a:bodyPr/>
          <a:lstStyle>
            <a:lvl1pPr>
              <a:defRPr/>
            </a:lvl1pPr>
          </a:lstStyle>
          <a:p>
            <a:pPr>
              <a:defRPr/>
            </a:pPr>
            <a:fld id="{E705869F-BF89-E046-B66F-463A58889DB9}" type="slidenum">
              <a:rPr lang="en-US"/>
              <a:pPr>
                <a:defRPr/>
              </a:pPr>
              <a:t>‹#›</a:t>
            </a:fld>
            <a:endParaRPr lang="en-US"/>
          </a:p>
        </p:txBody>
      </p:sp>
    </p:spTree>
    <p:extLst>
      <p:ext uri="{BB962C8B-B14F-4D97-AF65-F5344CB8AC3E}">
        <p14:creationId xmlns:p14="http://schemas.microsoft.com/office/powerpoint/2010/main" val="316553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oogle Shape;10;p2">
            <a:extLst>
              <a:ext uri="{FF2B5EF4-FFF2-40B4-BE49-F238E27FC236}">
                <a16:creationId xmlns:a16="http://schemas.microsoft.com/office/drawing/2014/main" id="{05050A78-BCC0-962B-9F54-BC5A7503ACF5}"/>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825625"/>
            <a:ext cx="9144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Google Shape;11;p2">
            <a:extLst>
              <a:ext uri="{FF2B5EF4-FFF2-40B4-BE49-F238E27FC236}">
                <a16:creationId xmlns:a16="http://schemas.microsoft.com/office/drawing/2014/main" id="{6EFB601F-E4D3-4F95-67AA-C1DDE5009E1E}"/>
              </a:ext>
            </a:extLst>
          </p:cNvPr>
          <p:cNvSpPr txBox="1">
            <a:spLocks noGrp="1" noChangeArrowheads="1"/>
          </p:cNvSpPr>
          <p:nvPr>
            <p:ph type="title"/>
          </p:nvPr>
        </p:nvSpPr>
        <p:spPr bwMode="auto">
          <a:xfrm>
            <a:off x="250825" y="365125"/>
            <a:ext cx="86391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Google Shape;12;p2">
            <a:extLst>
              <a:ext uri="{FF2B5EF4-FFF2-40B4-BE49-F238E27FC236}">
                <a16:creationId xmlns:a16="http://schemas.microsoft.com/office/drawing/2014/main" id="{5BE0B752-3506-0846-0CD5-07806A66CA3C}"/>
              </a:ext>
            </a:extLst>
          </p:cNvPr>
          <p:cNvSpPr txBox="1">
            <a:spLocks noGrp="1" noChangeArrowheads="1"/>
          </p:cNvSpPr>
          <p:nvPr>
            <p:ph type="body" idx="1"/>
          </p:nvPr>
        </p:nvSpPr>
        <p:spPr bwMode="auto">
          <a:xfrm>
            <a:off x="250825" y="1825625"/>
            <a:ext cx="86391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3" name="Google Shape;13;p2">
            <a:extLst>
              <a:ext uri="{FF2B5EF4-FFF2-40B4-BE49-F238E27FC236}">
                <a16:creationId xmlns:a16="http://schemas.microsoft.com/office/drawing/2014/main" id="{8AD8C511-E917-E5C9-AB84-8257300C47FD}"/>
              </a:ext>
            </a:extLst>
          </p:cNvPr>
          <p:cNvSpPr txBox="1">
            <a:spLocks noGrp="1"/>
          </p:cNvSpPr>
          <p:nvPr>
            <p:ph type="dt" idx="10"/>
          </p:nvPr>
        </p:nvSpPr>
        <p:spPr>
          <a:xfrm>
            <a:off x="3927475" y="6356350"/>
            <a:ext cx="1285875" cy="365125"/>
          </a:xfrm>
          <a:prstGeom prst="rect">
            <a:avLst/>
          </a:prstGeom>
          <a:noFill/>
          <a:ln>
            <a:noFill/>
          </a:ln>
        </p:spPr>
        <p:txBody>
          <a:bodyPr spcFirstLastPara="1" wrap="square" lIns="91425" tIns="45700" rIns="91425" bIns="45700" anchor="ctr" anchorCtr="0">
            <a:noAutofit/>
          </a:bodyPr>
          <a:lstStyle>
            <a:lvl1pPr marR="0" lvl="0" algn="ctr"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4" name="Google Shape;14;p2">
            <a:extLst>
              <a:ext uri="{FF2B5EF4-FFF2-40B4-BE49-F238E27FC236}">
                <a16:creationId xmlns:a16="http://schemas.microsoft.com/office/drawing/2014/main" id="{48B2B30E-2E04-0A9C-948B-20BCC3DF94D1}"/>
              </a:ext>
            </a:extLst>
          </p:cNvPr>
          <p:cNvSpPr txBox="1">
            <a:spLocks noGrp="1"/>
          </p:cNvSpPr>
          <p:nvPr>
            <p:ph type="ftr" idx="11"/>
          </p:nvPr>
        </p:nvSpPr>
        <p:spPr>
          <a:xfrm>
            <a:off x="628650" y="6356350"/>
            <a:ext cx="3086100" cy="365125"/>
          </a:xfrm>
          <a:prstGeom prst="rect">
            <a:avLst/>
          </a:prstGeom>
          <a:noFill/>
          <a:ln>
            <a:noFill/>
          </a:ln>
        </p:spPr>
        <p:txBody>
          <a:bodyPr spcFirstLastPara="1" wrap="square" lIns="91425" tIns="45700" rIns="91425" bIns="45700" anchor="ctr" anchorCtr="0">
            <a:noAutofit/>
          </a:bodyPr>
          <a:lstStyle>
            <a:lvl1pPr marR="0" lvl="0" algn="l"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5" name="Google Shape;15;p2">
            <a:extLst>
              <a:ext uri="{FF2B5EF4-FFF2-40B4-BE49-F238E27FC236}">
                <a16:creationId xmlns:a16="http://schemas.microsoft.com/office/drawing/2014/main" id="{DEDCBDAF-3D0C-0D23-44F1-8EB95B542AFB}"/>
              </a:ext>
            </a:extLst>
          </p:cNvPr>
          <p:cNvSpPr txBox="1">
            <a:spLocks noGrp="1"/>
          </p:cNvSpPr>
          <p:nvPr>
            <p:ph type="sldNum" idx="12"/>
          </p:nvPr>
        </p:nvSpPr>
        <p:spPr>
          <a:xfrm>
            <a:off x="6457950" y="6356350"/>
            <a:ext cx="243205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Clr>
                <a:srgbClr val="000000"/>
              </a:buClr>
              <a:buFont typeface="Arial"/>
              <a:buNone/>
              <a:defRPr sz="750" b="0" i="0" u="none" strike="noStrike" kern="0" cap="none" smtClean="0">
                <a:solidFill>
                  <a:schemeClr val="lt1"/>
                </a:solidFill>
                <a:latin typeface="Arial"/>
                <a:ea typeface="Arial"/>
                <a:cs typeface="Arial"/>
                <a:sym typeface="Arial"/>
              </a:defRPr>
            </a:lvl1pPr>
            <a:lvl2pPr marL="0" marR="0" lvl="1" indent="0" algn="r" rtl="0">
              <a:spcBef>
                <a:spcPts val="0"/>
              </a:spcBef>
              <a:buNone/>
              <a:defRPr sz="750" b="0" i="0" u="none" strike="noStrike" cap="none">
                <a:solidFill>
                  <a:schemeClr val="lt1"/>
                </a:solidFill>
                <a:latin typeface="Arial"/>
                <a:ea typeface="Arial"/>
                <a:cs typeface="Arial"/>
                <a:sym typeface="Arial"/>
              </a:defRPr>
            </a:lvl2pPr>
            <a:lvl3pPr marL="0" marR="0" lvl="2" indent="0" algn="r" rtl="0">
              <a:spcBef>
                <a:spcPts val="0"/>
              </a:spcBef>
              <a:buNone/>
              <a:defRPr sz="750" b="0" i="0" u="none" strike="noStrike" cap="none">
                <a:solidFill>
                  <a:schemeClr val="lt1"/>
                </a:solidFill>
                <a:latin typeface="Arial"/>
                <a:ea typeface="Arial"/>
                <a:cs typeface="Arial"/>
                <a:sym typeface="Arial"/>
              </a:defRPr>
            </a:lvl3pPr>
            <a:lvl4pPr marL="0" marR="0" lvl="3" indent="0" algn="r" rtl="0">
              <a:spcBef>
                <a:spcPts val="0"/>
              </a:spcBef>
              <a:buNone/>
              <a:defRPr sz="750" b="0" i="0" u="none" strike="noStrike" cap="none">
                <a:solidFill>
                  <a:schemeClr val="lt1"/>
                </a:solidFill>
                <a:latin typeface="Arial"/>
                <a:ea typeface="Arial"/>
                <a:cs typeface="Arial"/>
                <a:sym typeface="Arial"/>
              </a:defRPr>
            </a:lvl4pPr>
            <a:lvl5pPr marL="0" marR="0" lvl="4" indent="0" algn="r" rtl="0">
              <a:spcBef>
                <a:spcPts val="0"/>
              </a:spcBef>
              <a:buNone/>
              <a:defRPr sz="750" b="0" i="0" u="none" strike="noStrike" cap="none">
                <a:solidFill>
                  <a:schemeClr val="lt1"/>
                </a:solidFill>
                <a:latin typeface="Arial"/>
                <a:ea typeface="Arial"/>
                <a:cs typeface="Arial"/>
                <a:sym typeface="Arial"/>
              </a:defRPr>
            </a:lvl5pPr>
            <a:lvl6pPr marL="0" marR="0" lvl="5" indent="0" algn="r" rtl="0">
              <a:spcBef>
                <a:spcPts val="0"/>
              </a:spcBef>
              <a:buNone/>
              <a:defRPr sz="750" b="0" i="0" u="none" strike="noStrike" cap="none">
                <a:solidFill>
                  <a:schemeClr val="lt1"/>
                </a:solidFill>
                <a:latin typeface="Arial"/>
                <a:ea typeface="Arial"/>
                <a:cs typeface="Arial"/>
                <a:sym typeface="Arial"/>
              </a:defRPr>
            </a:lvl6pPr>
            <a:lvl7pPr marL="0" marR="0" lvl="6" indent="0" algn="r" rtl="0">
              <a:spcBef>
                <a:spcPts val="0"/>
              </a:spcBef>
              <a:buNone/>
              <a:defRPr sz="750" b="0" i="0" u="none" strike="noStrike" cap="none">
                <a:solidFill>
                  <a:schemeClr val="lt1"/>
                </a:solidFill>
                <a:latin typeface="Arial"/>
                <a:ea typeface="Arial"/>
                <a:cs typeface="Arial"/>
                <a:sym typeface="Arial"/>
              </a:defRPr>
            </a:lvl7pPr>
            <a:lvl8pPr marL="0" marR="0" lvl="7" indent="0" algn="r" rtl="0">
              <a:spcBef>
                <a:spcPts val="0"/>
              </a:spcBef>
              <a:buNone/>
              <a:defRPr sz="750" b="0" i="0" u="none" strike="noStrike" cap="none">
                <a:solidFill>
                  <a:schemeClr val="lt1"/>
                </a:solidFill>
                <a:latin typeface="Arial"/>
                <a:ea typeface="Arial"/>
                <a:cs typeface="Arial"/>
                <a:sym typeface="Arial"/>
              </a:defRPr>
            </a:lvl8pPr>
            <a:lvl9pPr marL="0" marR="0" lvl="8" indent="0" algn="r" rtl="0">
              <a:spcBef>
                <a:spcPts val="0"/>
              </a:spcBef>
              <a:buNone/>
              <a:defRPr sz="750" b="0" i="0" u="none" strike="noStrike" cap="none">
                <a:solidFill>
                  <a:schemeClr val="lt1"/>
                </a:solidFill>
                <a:latin typeface="Arial"/>
                <a:ea typeface="Arial"/>
                <a:cs typeface="Arial"/>
                <a:sym typeface="Arial"/>
              </a:defRPr>
            </a:lvl9pPr>
          </a:lstStyle>
          <a:p>
            <a:pPr>
              <a:defRPr/>
            </a:pPr>
            <a:fld id="{A285CD37-B78A-0540-8384-2A7FB6DF0FE6}" type="slidenum">
              <a:rPr lang="en-US"/>
              <a:pPr>
                <a:defRPr/>
              </a:pPr>
              <a:t>‹#›</a:t>
            </a:fld>
            <a:endParaRPr lang="en-US"/>
          </a:p>
        </p:txBody>
      </p:sp>
      <p:pic>
        <p:nvPicPr>
          <p:cNvPr id="1032" name="Google Shape;16;p2">
            <a:extLst>
              <a:ext uri="{FF2B5EF4-FFF2-40B4-BE49-F238E27FC236}">
                <a16:creationId xmlns:a16="http://schemas.microsoft.com/office/drawing/2014/main" id="{C0A6DCD9-8F9B-FA96-BBB0-04657622B513}"/>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6397625"/>
            <a:ext cx="339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65" r:id="rId1"/>
    <p:sldLayoutId id="2147483660" r:id="rId2"/>
    <p:sldLayoutId id="2147483666" r:id="rId3"/>
    <p:sldLayoutId id="2147483661" r:id="rId4"/>
    <p:sldLayoutId id="2147483662" r:id="rId5"/>
    <p:sldLayoutId id="2147483663" r:id="rId6"/>
    <p:sldLayoutId id="2147483664" r:id="rId7"/>
  </p:sldLayoutIdLst>
  <p:hf sldNum="0"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0.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8.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20.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19.xml"/><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31.png"/><Relationship Id="rId2" Type="http://schemas.openxmlformats.org/officeDocument/2006/relationships/hyperlink" Target="https://www.investopedia.com/terms/e/exponential-growth.as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34.png"/><Relationship Id="rId2"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530.png"/><Relationship Id="rId11" Type="http://schemas.openxmlformats.org/officeDocument/2006/relationships/image" Target="../media/image57.png"/><Relationship Id="rId5" Type="http://schemas.openxmlformats.org/officeDocument/2006/relationships/image" Target="../media/image520.png"/><Relationship Id="rId10" Type="http://schemas.openxmlformats.org/officeDocument/2006/relationships/image" Target="../media/image560.png"/><Relationship Id="rId4" Type="http://schemas.openxmlformats.org/officeDocument/2006/relationships/image" Target="../media/image510.png"/><Relationship Id="rId9"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8.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41.png"/><Relationship Id="rId10" Type="http://schemas.openxmlformats.org/officeDocument/2006/relationships/image" Target="../media/image63.png"/><Relationship Id="rId4" Type="http://schemas.openxmlformats.org/officeDocument/2006/relationships/image" Target="../media/image40.pn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wf91rEGw88Q&amp;t=9s" TargetMode="External"/><Relationship Id="rId2" Type="http://schemas.openxmlformats.org/officeDocument/2006/relationships/slideLayout" Target="../slideLayouts/slideLayout2.xml"/><Relationship Id="rId1" Type="http://schemas.openxmlformats.org/officeDocument/2006/relationships/video" Target="https://www.youtube.com/embed/wf91rEGw88Q?start=9&amp;feature=oembed" TargetMode="External"/><Relationship Id="rId4" Type="http://schemas.openxmlformats.org/officeDocument/2006/relationships/image" Target="../media/image7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lculatestuff.com/financial/simple-interest-calculato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calculatestuff.com/financial/compound-interest-calculato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Google Shape;72;g123de75d5cf_1_0">
            <a:extLst>
              <a:ext uri="{FF2B5EF4-FFF2-40B4-BE49-F238E27FC236}">
                <a16:creationId xmlns:a16="http://schemas.microsoft.com/office/drawing/2014/main" id="{15200245-58C1-E057-7F9B-29621FC573C6}"/>
              </a:ext>
            </a:extLst>
          </p:cNvPr>
          <p:cNvSpPr txBox="1">
            <a:spLocks noGrp="1" noChangeArrowheads="1"/>
          </p:cNvSpPr>
          <p:nvPr>
            <p:ph type="ctrTitle"/>
          </p:nvPr>
        </p:nvSpPr>
        <p:spPr>
          <a:xfrm>
            <a:off x="250825" y="1698625"/>
            <a:ext cx="8594725" cy="1790700"/>
          </a:xfrm>
        </p:spPr>
        <p:txBody>
          <a:bodyPr lIns="68569" tIns="34275" rIns="68569" bIns="34275"/>
          <a:lstStyle/>
          <a:p>
            <a:pPr eaLnBrk="1" hangingPunct="1">
              <a:spcBef>
                <a:spcPct val="0"/>
              </a:spcBef>
              <a:spcAft>
                <a:spcPct val="0"/>
              </a:spcAft>
              <a:buClr>
                <a:srgbClr val="FFFFFF"/>
              </a:buClr>
              <a:buFont typeface="Arial" panose="020B0604020202020204" pitchFamily="34" charset="0"/>
              <a:buNone/>
            </a:pPr>
            <a:r>
              <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rPr>
              <a:t>Why ‘Interest’ Should Interest You?</a:t>
            </a:r>
          </a:p>
        </p:txBody>
      </p:sp>
      <p:sp>
        <p:nvSpPr>
          <p:cNvPr id="8194" name="Google Shape;73;g123de75d5cf_1_0">
            <a:extLst>
              <a:ext uri="{FF2B5EF4-FFF2-40B4-BE49-F238E27FC236}">
                <a16:creationId xmlns:a16="http://schemas.microsoft.com/office/drawing/2014/main" id="{9CC9F96B-0ACC-91DC-98A9-B36E9BA7D5BF}"/>
              </a:ext>
            </a:extLst>
          </p:cNvPr>
          <p:cNvSpPr txBox="1">
            <a:spLocks noGrp="1" noChangeArrowheads="1"/>
          </p:cNvSpPr>
          <p:nvPr>
            <p:ph type="subTitle" idx="1"/>
          </p:nvPr>
        </p:nvSpPr>
        <p:spPr>
          <a:xfrm>
            <a:off x="250825" y="3651250"/>
            <a:ext cx="8594725" cy="1149350"/>
          </a:xfrm>
        </p:spPr>
        <p:txBody>
          <a:bodyPr lIns="68569" tIns="34275" rIns="68569" bIns="34275"/>
          <a:lstStyle/>
          <a:p>
            <a:pPr eaLnBrk="1" hangingPunct="1">
              <a:spcAft>
                <a:spcPct val="0"/>
              </a:spcAft>
              <a:buClr>
                <a:srgbClr val="FFFFFF"/>
              </a:buClr>
            </a:pPr>
            <a:r>
              <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rPr>
              <a:t>Grade 11+ Introductory Lesson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Pause and Reflect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r>
              <a:rPr lang="en-US" sz="2000" b="1" dirty="0">
                <a:solidFill>
                  <a:srgbClr val="005954"/>
                </a:solidFill>
                <a:ea typeface="+mn-lt"/>
                <a:cs typeface="+mn-lt"/>
              </a:rPr>
              <a:t>What did you notice?</a:t>
            </a:r>
            <a:endParaRPr lang="en-US" sz="2000" dirty="0">
              <a:ea typeface="+mn-lt"/>
              <a:cs typeface="+mn-lt"/>
            </a:endParaRPr>
          </a:p>
          <a:p>
            <a:pPr marL="0" indent="0">
              <a:lnSpc>
                <a:spcPts val="2400"/>
              </a:lnSpc>
              <a:buNone/>
            </a:pPr>
            <a:r>
              <a:rPr lang="en-US" sz="2000" dirty="0">
                <a:cs typeface="Arial"/>
              </a:rPr>
              <a:t>Scroll down and look at the graphs on </a:t>
            </a:r>
            <a:r>
              <a:rPr lang="en-US" sz="2000" b="1" dirty="0">
                <a:cs typeface="Arial"/>
              </a:rPr>
              <a:t>both</a:t>
            </a:r>
            <a:r>
              <a:rPr lang="en-US" sz="2000" dirty="0">
                <a:cs typeface="Arial"/>
              </a:rPr>
              <a:t> calculators. With every adjustment that you made, what happened to…</a:t>
            </a:r>
          </a:p>
          <a:p>
            <a:pPr>
              <a:lnSpc>
                <a:spcPts val="2400"/>
              </a:lnSpc>
            </a:pPr>
            <a:r>
              <a:rPr lang="en-US" sz="2000" b="1" dirty="0">
                <a:cs typeface="Arial"/>
              </a:rPr>
              <a:t>total interest</a:t>
            </a:r>
            <a:r>
              <a:rPr lang="en-US" sz="2000" dirty="0">
                <a:cs typeface="Arial"/>
              </a:rPr>
              <a:t>? </a:t>
            </a:r>
          </a:p>
          <a:p>
            <a:pPr>
              <a:lnSpc>
                <a:spcPts val="2400"/>
              </a:lnSpc>
            </a:pPr>
            <a:r>
              <a:rPr lang="en-US" sz="2000" b="1" dirty="0">
                <a:cs typeface="Arial"/>
              </a:rPr>
              <a:t>future value </a:t>
            </a:r>
            <a:r>
              <a:rPr lang="en-US" sz="2000" dirty="0">
                <a:cs typeface="Arial"/>
              </a:rPr>
              <a:t>(Future Value = Principal + Interest)?</a:t>
            </a:r>
          </a:p>
          <a:p>
            <a:pPr>
              <a:lnSpc>
                <a:spcPts val="2400"/>
              </a:lnSpc>
            </a:pPr>
            <a:r>
              <a:rPr lang="en-US" sz="2000" dirty="0">
                <a:cs typeface="Arial"/>
              </a:rPr>
              <a:t>the pie charts and the bar graphs?</a:t>
            </a:r>
          </a:p>
          <a:p>
            <a:pPr>
              <a:lnSpc>
                <a:spcPts val="2400"/>
              </a:lnSpc>
            </a:pPr>
            <a:r>
              <a:rPr lang="en-US" sz="2000" dirty="0">
                <a:cs typeface="Arial"/>
              </a:rPr>
              <a:t>Comparing the bar graphs of simple interest vs. compound interest, what are some similarities and differences?</a:t>
            </a:r>
          </a:p>
        </p:txBody>
      </p:sp>
      <p:pic>
        <p:nvPicPr>
          <p:cNvPr id="4" name="Picture 3">
            <a:extLst>
              <a:ext uri="{FF2B5EF4-FFF2-40B4-BE49-F238E27FC236}">
                <a16:creationId xmlns:a16="http://schemas.microsoft.com/office/drawing/2014/main" id="{877AF9A2-31CF-5852-8E01-C5CC6C905501}"/>
              </a:ext>
            </a:extLst>
          </p:cNvPr>
          <p:cNvPicPr>
            <a:picLocks noChangeAspect="1"/>
          </p:cNvPicPr>
          <p:nvPr/>
        </p:nvPicPr>
        <p:blipFill rotWithShape="1">
          <a:blip r:embed="rId3"/>
          <a:srcRect l="6765" t="2794" r="3824" b="3621"/>
          <a:stretch/>
        </p:blipFill>
        <p:spPr>
          <a:xfrm>
            <a:off x="4834874" y="485741"/>
            <a:ext cx="938606" cy="942722"/>
          </a:xfrm>
          <a:prstGeom prst="rect">
            <a:avLst/>
          </a:prstGeom>
        </p:spPr>
      </p:pic>
    </p:spTree>
    <p:extLst>
      <p:ext uri="{BB962C8B-B14F-4D97-AF65-F5344CB8AC3E}">
        <p14:creationId xmlns:p14="http://schemas.microsoft.com/office/powerpoint/2010/main" val="83508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762125"/>
            <a:ext cx="8638967" cy="4414838"/>
          </a:xfrm>
        </p:spPr>
        <p:txBody>
          <a:bodyPr>
            <a:normAutofit/>
          </a:bodyPr>
          <a:lstStyle/>
          <a:p>
            <a:pPr marL="0" indent="0">
              <a:lnSpc>
                <a:spcPts val="2400"/>
              </a:lnSpc>
              <a:buNone/>
            </a:pPr>
            <a:r>
              <a:rPr lang="en-US" sz="2000" b="1" dirty="0">
                <a:solidFill>
                  <a:srgbClr val="005954"/>
                </a:solidFill>
                <a:cs typeface="Arial"/>
              </a:rPr>
              <a:t>Explore further! </a:t>
            </a:r>
          </a:p>
          <a:p>
            <a:pPr marL="0" indent="0">
              <a:lnSpc>
                <a:spcPts val="2400"/>
              </a:lnSpc>
              <a:buNone/>
            </a:pPr>
            <a:r>
              <a:rPr lang="en-US" sz="2000" b="1" dirty="0">
                <a:solidFill>
                  <a:srgbClr val="005954"/>
                </a:solidFill>
                <a:cs typeface="Arial"/>
              </a:rPr>
              <a:t>Feel free to change the principal, interest rate, term, and compounding period on your own. </a:t>
            </a:r>
          </a:p>
          <a:p>
            <a:pPr marL="0" indent="0">
              <a:lnSpc>
                <a:spcPts val="2400"/>
              </a:lnSpc>
              <a:buNone/>
            </a:pPr>
            <a:endParaRPr lang="en-US" sz="2000" b="1" dirty="0">
              <a:solidFill>
                <a:srgbClr val="005954"/>
              </a:solidFill>
              <a:cs typeface="Arial"/>
            </a:endParaRPr>
          </a:p>
          <a:p>
            <a:pPr marL="0" indent="0">
              <a:lnSpc>
                <a:spcPts val="2400"/>
              </a:lnSpc>
              <a:buNone/>
            </a:pPr>
            <a:r>
              <a:rPr lang="en-US" sz="2000" dirty="0">
                <a:solidFill>
                  <a:schemeClr val="tx1"/>
                </a:solidFill>
                <a:cs typeface="Arial"/>
              </a:rPr>
              <a:t>Some suggestions are on the next few slides.</a:t>
            </a:r>
          </a:p>
        </p:txBody>
      </p:sp>
      <p:cxnSp>
        <p:nvCxnSpPr>
          <p:cNvPr id="4" name="Straight Connector 3">
            <a:extLst>
              <a:ext uri="{FF2B5EF4-FFF2-40B4-BE49-F238E27FC236}">
                <a16:creationId xmlns:a16="http://schemas.microsoft.com/office/drawing/2014/main" id="{FA4FD766-2A80-EAD4-C2D8-DEAEDE376C23}"/>
              </a:ext>
            </a:extLst>
          </p:cNvPr>
          <p:cNvCxnSpPr>
            <a:cxnSpLocks/>
          </p:cNvCxnSpPr>
          <p:nvPr/>
        </p:nvCxnSpPr>
        <p:spPr bwMode="auto">
          <a:xfrm>
            <a:off x="3194512" y="2580460"/>
            <a:ext cx="1064538"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a:extLst>
              <a:ext uri="{FF2B5EF4-FFF2-40B4-BE49-F238E27FC236}">
                <a16:creationId xmlns:a16="http://schemas.microsoft.com/office/drawing/2014/main" id="{71AF9DE6-62F7-8F4A-4348-36A0EC4695D3}"/>
              </a:ext>
            </a:extLst>
          </p:cNvPr>
          <p:cNvCxnSpPr>
            <a:cxnSpLocks/>
          </p:cNvCxnSpPr>
          <p:nvPr/>
        </p:nvCxnSpPr>
        <p:spPr bwMode="auto">
          <a:xfrm>
            <a:off x="4371124" y="2580460"/>
            <a:ext cx="1454889"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a:extLst>
              <a:ext uri="{FF2B5EF4-FFF2-40B4-BE49-F238E27FC236}">
                <a16:creationId xmlns:a16="http://schemas.microsoft.com/office/drawing/2014/main" id="{5DABD20D-6F6F-8985-8112-E7BD77D3DD0D}"/>
              </a:ext>
            </a:extLst>
          </p:cNvPr>
          <p:cNvCxnSpPr>
            <a:cxnSpLocks/>
          </p:cNvCxnSpPr>
          <p:nvPr/>
        </p:nvCxnSpPr>
        <p:spPr bwMode="auto">
          <a:xfrm>
            <a:off x="6021112" y="2580460"/>
            <a:ext cx="515419"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a:extLst>
              <a:ext uri="{FF2B5EF4-FFF2-40B4-BE49-F238E27FC236}">
                <a16:creationId xmlns:a16="http://schemas.microsoft.com/office/drawing/2014/main" id="{DD2BF6D3-62F3-D022-8F0B-18BC64C6A8D6}"/>
              </a:ext>
            </a:extLst>
          </p:cNvPr>
          <p:cNvCxnSpPr>
            <a:cxnSpLocks/>
          </p:cNvCxnSpPr>
          <p:nvPr/>
        </p:nvCxnSpPr>
        <p:spPr bwMode="auto">
          <a:xfrm>
            <a:off x="348884" y="2888879"/>
            <a:ext cx="2518246"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7">
            <a:extLst>
              <a:ext uri="{FF2B5EF4-FFF2-40B4-BE49-F238E27FC236}">
                <a16:creationId xmlns:a16="http://schemas.microsoft.com/office/drawing/2014/main" id="{3C17F474-744A-DD29-2D38-5FF8D8AB2411}"/>
              </a:ext>
            </a:extLst>
          </p:cNvPr>
          <p:cNvPicPr>
            <a:picLocks noChangeAspect="1"/>
          </p:cNvPicPr>
          <p:nvPr/>
        </p:nvPicPr>
        <p:blipFill>
          <a:blip r:embed="rId3"/>
          <a:stretch>
            <a:fillRect/>
          </a:stretch>
        </p:blipFill>
        <p:spPr>
          <a:xfrm>
            <a:off x="5816606" y="4425566"/>
            <a:ext cx="2476604" cy="1306896"/>
          </a:xfrm>
          <a:prstGeom prst="rect">
            <a:avLst/>
          </a:prstGeom>
        </p:spPr>
      </p:pic>
    </p:spTree>
    <p:extLst>
      <p:ext uri="{BB962C8B-B14F-4D97-AF65-F5344CB8AC3E}">
        <p14:creationId xmlns:p14="http://schemas.microsoft.com/office/powerpoint/2010/main" val="242617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r>
              <a:rPr lang="en-US" sz="2000" b="1" dirty="0">
                <a:solidFill>
                  <a:srgbClr val="005954"/>
                </a:solidFill>
              </a:rPr>
              <a:t>Suggestion: Try changing the principal on both calculators.</a:t>
            </a:r>
            <a:endParaRPr lang="en-US" sz="2000" dirty="0">
              <a:solidFill>
                <a:srgbClr val="005954"/>
              </a:solidFill>
            </a:endParaRPr>
          </a:p>
          <a:p>
            <a:pPr>
              <a:lnSpc>
                <a:spcPts val="2400"/>
              </a:lnSpc>
            </a:pPr>
            <a:r>
              <a:rPr lang="en-US" sz="2000" dirty="0">
                <a:cs typeface="Arial"/>
              </a:rPr>
              <a:t>$200</a:t>
            </a:r>
          </a:p>
          <a:p>
            <a:pPr>
              <a:lnSpc>
                <a:spcPts val="2400"/>
              </a:lnSpc>
            </a:pPr>
            <a:r>
              <a:rPr lang="en-US" sz="2000" dirty="0">
                <a:cs typeface="Arial"/>
              </a:rPr>
              <a:t>$1,500</a:t>
            </a:r>
          </a:p>
          <a:p>
            <a:pPr>
              <a:lnSpc>
                <a:spcPts val="2400"/>
              </a:lnSpc>
            </a:pPr>
            <a:r>
              <a:rPr lang="en-US" sz="2000" dirty="0">
                <a:cs typeface="Arial"/>
              </a:rPr>
              <a:t>$10,000</a:t>
            </a:r>
          </a:p>
          <a:p>
            <a:pPr>
              <a:lnSpc>
                <a:spcPts val="2400"/>
              </a:lnSpc>
            </a:pPr>
            <a:r>
              <a:rPr lang="en-US" sz="2000" dirty="0">
                <a:cs typeface="Arial"/>
              </a:rPr>
              <a:t>$0</a:t>
            </a:r>
          </a:p>
          <a:p>
            <a:pPr>
              <a:lnSpc>
                <a:spcPts val="2400"/>
              </a:lnSpc>
            </a:pPr>
            <a:r>
              <a:rPr lang="en-US" sz="2000" dirty="0">
                <a:cs typeface="Arial"/>
              </a:rPr>
              <a:t>Etc.</a:t>
            </a:r>
          </a:p>
          <a:p>
            <a:pPr>
              <a:lnSpc>
                <a:spcPts val="2400"/>
              </a:lnSpc>
            </a:pPr>
            <a:endParaRPr lang="en-US" sz="2000" dirty="0"/>
          </a:p>
          <a:p>
            <a:pPr marL="38098" indent="0">
              <a:lnSpc>
                <a:spcPts val="2400"/>
              </a:lnSpc>
              <a:buNone/>
            </a:pPr>
            <a:r>
              <a:rPr lang="en-US" sz="2000" dirty="0">
                <a:cs typeface="Arial"/>
              </a:rPr>
              <a:t>As you make changes, scroll down and look at the graphs on </a:t>
            </a:r>
            <a:r>
              <a:rPr lang="en-US" sz="2000" b="1" dirty="0">
                <a:cs typeface="Arial"/>
              </a:rPr>
              <a:t>both</a:t>
            </a:r>
            <a:r>
              <a:rPr lang="en-US" sz="2000" dirty="0">
                <a:cs typeface="Arial"/>
              </a:rPr>
              <a:t> calculators.</a:t>
            </a:r>
            <a:endParaRPr lang="en-US" sz="2000" dirty="0"/>
          </a:p>
        </p:txBody>
      </p:sp>
      <p:cxnSp>
        <p:nvCxnSpPr>
          <p:cNvPr id="4" name="Straight Connector 3">
            <a:extLst>
              <a:ext uri="{FF2B5EF4-FFF2-40B4-BE49-F238E27FC236}">
                <a16:creationId xmlns:a16="http://schemas.microsoft.com/office/drawing/2014/main" id="{B66FF13C-B53B-BC36-80A2-EA10F934E227}"/>
              </a:ext>
            </a:extLst>
          </p:cNvPr>
          <p:cNvCxnSpPr>
            <a:cxnSpLocks/>
          </p:cNvCxnSpPr>
          <p:nvPr/>
        </p:nvCxnSpPr>
        <p:spPr bwMode="auto">
          <a:xfrm>
            <a:off x="4016906" y="2278987"/>
            <a:ext cx="1024221"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64829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19250"/>
            <a:ext cx="8638967" cy="4557713"/>
          </a:xfrm>
        </p:spPr>
        <p:txBody>
          <a:bodyPr>
            <a:normAutofit/>
          </a:bodyPr>
          <a:lstStyle/>
          <a:p>
            <a:pPr marL="0" indent="0">
              <a:lnSpc>
                <a:spcPts val="2400"/>
              </a:lnSpc>
              <a:buNone/>
            </a:pPr>
            <a:r>
              <a:rPr lang="en-US" sz="2000" b="1" dirty="0">
                <a:solidFill>
                  <a:srgbClr val="005954"/>
                </a:solidFill>
                <a:cs typeface="Arial"/>
              </a:rPr>
              <a:t>Suggestion: Try changing the compounding period. </a:t>
            </a:r>
            <a:r>
              <a:rPr lang="en-US" sz="2000" dirty="0">
                <a:solidFill>
                  <a:srgbClr val="005954"/>
                </a:solidFill>
                <a:cs typeface="Arial"/>
              </a:rPr>
              <a:t>Of course, this only applies to compound interest.</a:t>
            </a:r>
          </a:p>
          <a:p>
            <a:pPr marL="0" indent="0">
              <a:lnSpc>
                <a:spcPts val="2400"/>
              </a:lnSpc>
              <a:buNone/>
            </a:pPr>
            <a:endParaRPr lang="en-US" sz="2000" b="1" dirty="0">
              <a:solidFill>
                <a:srgbClr val="003E38"/>
              </a:solidFill>
              <a:cs typeface="Arial"/>
            </a:endParaRPr>
          </a:p>
          <a:p>
            <a:pPr>
              <a:lnSpc>
                <a:spcPts val="2400"/>
              </a:lnSpc>
            </a:pPr>
            <a:r>
              <a:rPr lang="en-US" sz="2000" b="1" dirty="0">
                <a:ea typeface="MS PGothic"/>
                <a:cs typeface="Arial"/>
              </a:rPr>
              <a:t>Semi-Annually:</a:t>
            </a:r>
            <a:r>
              <a:rPr lang="en-US" sz="2000" dirty="0">
                <a:ea typeface="MS PGothic"/>
                <a:cs typeface="Arial"/>
              </a:rPr>
              <a:t> Every 6 months or half year. Interest compounds twice a year.</a:t>
            </a:r>
            <a:endParaRPr lang="en-US" sz="2000" dirty="0">
              <a:cs typeface="Arial"/>
            </a:endParaRPr>
          </a:p>
          <a:p>
            <a:pPr>
              <a:lnSpc>
                <a:spcPts val="2400"/>
              </a:lnSpc>
            </a:pPr>
            <a:r>
              <a:rPr lang="en-US" sz="2000" b="1" dirty="0">
                <a:ea typeface="MS PGothic"/>
                <a:cs typeface="Arial"/>
              </a:rPr>
              <a:t>Quarterly:</a:t>
            </a:r>
            <a:r>
              <a:rPr lang="en-US" sz="2000" dirty="0">
                <a:ea typeface="MS PGothic"/>
                <a:cs typeface="Arial"/>
              </a:rPr>
              <a:t> Every 3 months. Interest compounds 4 times a year.</a:t>
            </a:r>
            <a:endParaRPr lang="en-US" sz="2000" dirty="0">
              <a:cs typeface="Arial"/>
            </a:endParaRPr>
          </a:p>
          <a:p>
            <a:pPr>
              <a:lnSpc>
                <a:spcPts val="2400"/>
              </a:lnSpc>
            </a:pPr>
            <a:r>
              <a:rPr lang="en-US" sz="2000" b="1" dirty="0">
                <a:ea typeface="MS PGothic"/>
                <a:cs typeface="Arial"/>
              </a:rPr>
              <a:t>Monthly:</a:t>
            </a:r>
            <a:r>
              <a:rPr lang="en-US" sz="2000" dirty="0">
                <a:ea typeface="MS PGothic"/>
                <a:cs typeface="Arial"/>
              </a:rPr>
              <a:t> Every month. Interest compounds 12 times a year.</a:t>
            </a:r>
            <a:endParaRPr lang="en-US" sz="2000" dirty="0">
              <a:cs typeface="Arial"/>
            </a:endParaRPr>
          </a:p>
          <a:p>
            <a:pPr>
              <a:lnSpc>
                <a:spcPts val="2400"/>
              </a:lnSpc>
            </a:pPr>
            <a:r>
              <a:rPr lang="en-US" sz="2000" b="1" dirty="0">
                <a:ea typeface="MS PGothic"/>
                <a:cs typeface="Arial"/>
              </a:rPr>
              <a:t>Bi-weekly:</a:t>
            </a:r>
            <a:r>
              <a:rPr lang="en-US" sz="2000" dirty="0">
                <a:ea typeface="MS PGothic"/>
                <a:cs typeface="Arial"/>
              </a:rPr>
              <a:t> Every 14 days. Interest compounds 26 times a year.</a:t>
            </a:r>
          </a:p>
          <a:p>
            <a:pPr>
              <a:lnSpc>
                <a:spcPts val="2400"/>
              </a:lnSpc>
            </a:pPr>
            <a:r>
              <a:rPr lang="en-US" sz="2000" dirty="0">
                <a:ea typeface="MS PGothic"/>
                <a:cs typeface="Arial"/>
              </a:rPr>
              <a:t>Etc. </a:t>
            </a:r>
          </a:p>
          <a:p>
            <a:pPr marL="38098" indent="0">
              <a:lnSpc>
                <a:spcPts val="2400"/>
              </a:lnSpc>
              <a:buNone/>
            </a:pPr>
            <a:endParaRPr lang="en-US" sz="2000" dirty="0">
              <a:ea typeface="MS PGothic"/>
            </a:endParaRPr>
          </a:p>
          <a:p>
            <a:pPr marL="38098" indent="0">
              <a:lnSpc>
                <a:spcPts val="2400"/>
              </a:lnSpc>
              <a:buNone/>
            </a:pPr>
            <a:r>
              <a:rPr lang="en-US" sz="2000" dirty="0">
                <a:cs typeface="Arial"/>
              </a:rPr>
              <a:t>As you make changes, scroll down and look at the graph.</a:t>
            </a:r>
            <a:endParaRPr lang="en-US" sz="2000" dirty="0"/>
          </a:p>
        </p:txBody>
      </p:sp>
      <p:cxnSp>
        <p:nvCxnSpPr>
          <p:cNvPr id="4" name="Straight Connector 3">
            <a:extLst>
              <a:ext uri="{FF2B5EF4-FFF2-40B4-BE49-F238E27FC236}">
                <a16:creationId xmlns:a16="http://schemas.microsoft.com/office/drawing/2014/main" id="{B66FF13C-B53B-BC36-80A2-EA10F934E227}"/>
              </a:ext>
            </a:extLst>
          </p:cNvPr>
          <p:cNvCxnSpPr>
            <a:cxnSpLocks/>
          </p:cNvCxnSpPr>
          <p:nvPr/>
        </p:nvCxnSpPr>
        <p:spPr bwMode="auto">
          <a:xfrm>
            <a:off x="4055992" y="2064353"/>
            <a:ext cx="2503163"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1849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Pause and Reflect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r>
              <a:rPr lang="en-US" sz="2000" b="1" dirty="0">
                <a:solidFill>
                  <a:srgbClr val="005954"/>
                </a:solidFill>
                <a:ea typeface="+mn-lt"/>
                <a:cs typeface="+mn-lt"/>
              </a:rPr>
              <a:t>What did you notice?</a:t>
            </a:r>
            <a:endParaRPr lang="en-US" sz="2000" dirty="0">
              <a:ea typeface="+mn-lt"/>
              <a:cs typeface="+mn-lt"/>
            </a:endParaRPr>
          </a:p>
          <a:p>
            <a:pPr marL="0" indent="0">
              <a:lnSpc>
                <a:spcPts val="2400"/>
              </a:lnSpc>
              <a:buNone/>
            </a:pPr>
            <a:r>
              <a:rPr lang="en-US" sz="2000" dirty="0">
                <a:cs typeface="Arial"/>
              </a:rPr>
              <a:t>Scroll down and look at the graphs on </a:t>
            </a:r>
            <a:r>
              <a:rPr lang="en-US" sz="2000" b="1" dirty="0">
                <a:cs typeface="Arial"/>
              </a:rPr>
              <a:t>both</a:t>
            </a:r>
            <a:r>
              <a:rPr lang="en-US" sz="2000" dirty="0">
                <a:cs typeface="Arial"/>
              </a:rPr>
              <a:t> calculators. With every adjustment that you made, what happened to…</a:t>
            </a:r>
          </a:p>
          <a:p>
            <a:pPr>
              <a:lnSpc>
                <a:spcPts val="2400"/>
              </a:lnSpc>
            </a:pPr>
            <a:r>
              <a:rPr lang="en-US" sz="2000" b="1" dirty="0">
                <a:cs typeface="Arial"/>
              </a:rPr>
              <a:t>total interest</a:t>
            </a:r>
            <a:r>
              <a:rPr lang="en-US" sz="2000" dirty="0">
                <a:cs typeface="Arial"/>
              </a:rPr>
              <a:t>? </a:t>
            </a:r>
          </a:p>
          <a:p>
            <a:pPr>
              <a:lnSpc>
                <a:spcPts val="2400"/>
              </a:lnSpc>
            </a:pPr>
            <a:r>
              <a:rPr lang="en-US" sz="2000" b="1" dirty="0">
                <a:cs typeface="Arial"/>
              </a:rPr>
              <a:t>future value </a:t>
            </a:r>
            <a:r>
              <a:rPr lang="en-US" sz="2000" dirty="0">
                <a:cs typeface="Arial"/>
              </a:rPr>
              <a:t>(Future Value = Principal + Interest)?</a:t>
            </a:r>
          </a:p>
          <a:p>
            <a:pPr>
              <a:lnSpc>
                <a:spcPts val="2400"/>
              </a:lnSpc>
            </a:pPr>
            <a:r>
              <a:rPr lang="en-US" sz="2000" dirty="0">
                <a:cs typeface="Arial"/>
              </a:rPr>
              <a:t>the pie charts and the bar graphs?</a:t>
            </a:r>
          </a:p>
          <a:p>
            <a:pPr>
              <a:lnSpc>
                <a:spcPts val="2400"/>
              </a:lnSpc>
            </a:pPr>
            <a:r>
              <a:rPr lang="en-US" sz="2000" dirty="0">
                <a:cs typeface="Arial"/>
              </a:rPr>
              <a:t>Comparing the bar graphs of simple interest vs. compound interest, what are some similarities and differences?</a:t>
            </a:r>
          </a:p>
        </p:txBody>
      </p:sp>
      <p:pic>
        <p:nvPicPr>
          <p:cNvPr id="4" name="Picture 3">
            <a:extLst>
              <a:ext uri="{FF2B5EF4-FFF2-40B4-BE49-F238E27FC236}">
                <a16:creationId xmlns:a16="http://schemas.microsoft.com/office/drawing/2014/main" id="{877AF9A2-31CF-5852-8E01-C5CC6C905501}"/>
              </a:ext>
            </a:extLst>
          </p:cNvPr>
          <p:cNvPicPr>
            <a:picLocks noChangeAspect="1"/>
          </p:cNvPicPr>
          <p:nvPr/>
        </p:nvPicPr>
        <p:blipFill rotWithShape="1">
          <a:blip r:embed="rId3"/>
          <a:srcRect l="6765" t="2794" r="3824" b="3621"/>
          <a:stretch/>
        </p:blipFill>
        <p:spPr>
          <a:xfrm>
            <a:off x="4834874" y="485741"/>
            <a:ext cx="938606" cy="942722"/>
          </a:xfrm>
          <a:prstGeom prst="rect">
            <a:avLst/>
          </a:prstGeom>
        </p:spPr>
      </p:pic>
    </p:spTree>
    <p:extLst>
      <p:ext uri="{BB962C8B-B14F-4D97-AF65-F5344CB8AC3E}">
        <p14:creationId xmlns:p14="http://schemas.microsoft.com/office/powerpoint/2010/main" val="4166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lstStyle/>
          <a:p>
            <a:pPr marL="38098" indent="0">
              <a:lnSpc>
                <a:spcPts val="2400"/>
              </a:lnSpc>
              <a:buNone/>
            </a:pPr>
            <a:r>
              <a:rPr lang="en-US" sz="2000" b="1" dirty="0">
                <a:solidFill>
                  <a:schemeClr val="accent1"/>
                </a:solidFill>
              </a:rPr>
              <a:t>Let’s use the same numbers in both calculators, so we can compare between simple and compound interest. </a:t>
            </a:r>
            <a:r>
              <a:rPr lang="en-US" sz="2000" dirty="0">
                <a:cs typeface="Arial"/>
              </a:rPr>
              <a:t>Let’s see what happens if we change the term.</a:t>
            </a:r>
            <a:endParaRPr lang="en-US" sz="2000" dirty="0">
              <a:solidFill>
                <a:schemeClr val="tx1"/>
              </a:solidFill>
            </a:endParaRPr>
          </a:p>
          <a:p>
            <a:pPr marL="38098" indent="0">
              <a:buNone/>
            </a:pPr>
            <a:endParaRPr lang="en-US" sz="2000" dirty="0"/>
          </a:p>
          <a:p>
            <a:pPr marL="38098" indent="0">
              <a:buNone/>
            </a:pPr>
            <a:r>
              <a:rPr lang="en-US" sz="2000" b="1" dirty="0"/>
              <a:t>Simple Interest Calculator:</a:t>
            </a:r>
          </a:p>
          <a:p>
            <a:pPr marL="495298" indent="-457200">
              <a:buSzPct val="100000"/>
              <a:buFont typeface="+mj-lt"/>
              <a:buAutoNum type="arabicPeriod"/>
            </a:pPr>
            <a:r>
              <a:rPr lang="en-US" sz="2000" b="1" dirty="0"/>
              <a:t>Principal: </a:t>
            </a:r>
            <a:r>
              <a:rPr lang="en-US" sz="2000" dirty="0"/>
              <a:t>$1,000</a:t>
            </a:r>
          </a:p>
          <a:p>
            <a:pPr marL="495298" indent="-457200">
              <a:buSzPct val="100000"/>
              <a:buFont typeface="+mj-lt"/>
              <a:buAutoNum type="arabicPeriod"/>
            </a:pPr>
            <a:r>
              <a:rPr lang="en-US" sz="2000" b="1" dirty="0"/>
              <a:t>Interest Rate: </a:t>
            </a:r>
            <a:r>
              <a:rPr lang="en-US" sz="2000" dirty="0"/>
              <a:t>8%</a:t>
            </a:r>
          </a:p>
          <a:p>
            <a:pPr marL="495298" indent="-457200">
              <a:buSzPct val="100000"/>
              <a:buFont typeface="+mj-lt"/>
              <a:buAutoNum type="arabicPeriod"/>
            </a:pPr>
            <a:r>
              <a:rPr lang="en-US" sz="2000" b="1" dirty="0"/>
              <a:t>Term: </a:t>
            </a:r>
            <a:r>
              <a:rPr lang="en-US" sz="2000" dirty="0"/>
              <a:t>10 years</a:t>
            </a:r>
          </a:p>
          <a:p>
            <a:pPr marL="495298" indent="-457200">
              <a:buSzPct val="100000"/>
              <a:buFont typeface="+mj-lt"/>
              <a:buAutoNum type="arabicPeriod"/>
            </a:pPr>
            <a:r>
              <a:rPr lang="en-US" sz="2000" b="1" dirty="0"/>
              <a:t>Start Date: </a:t>
            </a:r>
            <a:r>
              <a:rPr lang="en-US" sz="2000" dirty="0"/>
              <a:t>Choose today’s date</a:t>
            </a:r>
          </a:p>
          <a:p>
            <a:pPr marL="38098" indent="0">
              <a:buNone/>
            </a:pPr>
            <a:endParaRPr lang="en-US" dirty="0"/>
          </a:p>
          <a:p>
            <a:pPr marL="38098" indent="0">
              <a:buNone/>
            </a:pPr>
            <a:endParaRPr lang="en-CA" dirty="0"/>
          </a:p>
        </p:txBody>
      </p:sp>
      <p:sp>
        <p:nvSpPr>
          <p:cNvPr id="6" name="Content Placeholder 2">
            <a:extLst>
              <a:ext uri="{FF2B5EF4-FFF2-40B4-BE49-F238E27FC236}">
                <a16:creationId xmlns:a16="http://schemas.microsoft.com/office/drawing/2014/main" id="{C0063B0E-2072-D87E-2EF7-14780B971B57}"/>
              </a:ext>
            </a:extLst>
          </p:cNvPr>
          <p:cNvSpPr txBox="1">
            <a:spLocks/>
          </p:cNvSpPr>
          <p:nvPr/>
        </p:nvSpPr>
        <p:spPr bwMode="auto">
          <a:xfrm>
            <a:off x="4839040" y="3307346"/>
            <a:ext cx="4051333" cy="274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spcBef>
                <a:spcPts val="750"/>
              </a:spcBef>
              <a:spcAft>
                <a:spcPts val="0"/>
              </a:spcAft>
              <a:buClr>
                <a:schemeClr val="dk1"/>
              </a:buClr>
              <a:buFontTx/>
              <a:buNone/>
            </a:pPr>
            <a:r>
              <a:rPr lang="en-US" sz="2000" b="1" dirty="0">
                <a:solidFill>
                  <a:srgbClr val="000000"/>
                </a:solidFill>
                <a:latin typeface="Arial"/>
                <a:cs typeface="Arial"/>
                <a:sym typeface="Arial"/>
              </a:rPr>
              <a:t>Compound Interest Calculator:</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Principal: </a:t>
            </a:r>
            <a:r>
              <a:rPr lang="en-US" sz="2000" dirty="0">
                <a:solidFill>
                  <a:srgbClr val="000000"/>
                </a:solidFill>
                <a:latin typeface="Arial"/>
                <a:cs typeface="Arial"/>
                <a:sym typeface="Arial"/>
              </a:rPr>
              <a:t>$1,000</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Interest Rate: </a:t>
            </a:r>
            <a:r>
              <a:rPr lang="en-US" sz="2000" dirty="0">
                <a:solidFill>
                  <a:srgbClr val="000000"/>
                </a:solidFill>
                <a:latin typeface="Arial"/>
                <a:cs typeface="Arial"/>
                <a:sym typeface="Arial"/>
              </a:rPr>
              <a:t>8%</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Term: </a:t>
            </a:r>
            <a:r>
              <a:rPr lang="en-US" sz="2000" dirty="0">
                <a:solidFill>
                  <a:srgbClr val="000000"/>
                </a:solidFill>
                <a:latin typeface="Arial"/>
                <a:cs typeface="Arial"/>
                <a:sym typeface="Arial"/>
              </a:rPr>
              <a:t>10 years</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Compounding: </a:t>
            </a:r>
            <a:r>
              <a:rPr lang="en-US" sz="2000" dirty="0">
                <a:solidFill>
                  <a:srgbClr val="000000"/>
                </a:solidFill>
                <a:latin typeface="Arial"/>
                <a:cs typeface="Arial"/>
                <a:sym typeface="Arial"/>
              </a:rPr>
              <a:t>Annually</a:t>
            </a:r>
          </a:p>
          <a:p>
            <a:pPr marL="0" indent="0">
              <a:lnSpc>
                <a:spcPts val="2400"/>
              </a:lnSpc>
              <a:buFontTx/>
              <a:buNone/>
            </a:pPr>
            <a:endParaRPr lang="en-US" sz="1800" kern="0" dirty="0">
              <a:cs typeface="Arial"/>
            </a:endParaRPr>
          </a:p>
          <a:p>
            <a:pPr marL="0" indent="0">
              <a:lnSpc>
                <a:spcPts val="2400"/>
              </a:lnSpc>
              <a:buFontTx/>
              <a:buNone/>
            </a:pPr>
            <a:endParaRPr lang="en-US" sz="1800" kern="0" dirty="0">
              <a:cs typeface="Arial"/>
            </a:endParaRPr>
          </a:p>
          <a:p>
            <a:pPr marL="0" indent="0">
              <a:lnSpc>
                <a:spcPts val="2400"/>
              </a:lnSpc>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lvl="1"/>
            <a:endParaRPr lang="en-US" sz="1800" kern="0" dirty="0">
              <a:cs typeface="Arial"/>
            </a:endParaRPr>
          </a:p>
          <a:p>
            <a:endParaRPr lang="en-US" sz="1800" kern="0" dirty="0">
              <a:cs typeface="Arial"/>
            </a:endParaRPr>
          </a:p>
          <a:p>
            <a:pPr lvl="1"/>
            <a:endParaRPr lang="en-US" sz="1800" kern="0" dirty="0">
              <a:cs typeface="Arial"/>
            </a:endParaRPr>
          </a:p>
          <a:p>
            <a:pPr lvl="1"/>
            <a:endParaRPr lang="en-US" sz="1800" kern="0" dirty="0">
              <a:cs typeface="Arial"/>
            </a:endParaRPr>
          </a:p>
          <a:p>
            <a:pPr lvl="1"/>
            <a:endParaRPr lang="en-US" sz="1800" kern="0" dirty="0">
              <a:cs typeface="Arial"/>
            </a:endParaRPr>
          </a:p>
          <a:p>
            <a:endParaRPr lang="en-US" altLang="en-US" sz="1800" kern="0" dirty="0">
              <a:cs typeface="Arial"/>
            </a:endParaRPr>
          </a:p>
        </p:txBody>
      </p:sp>
      <p:cxnSp>
        <p:nvCxnSpPr>
          <p:cNvPr id="4" name="Straight Connector 3">
            <a:extLst>
              <a:ext uri="{FF2B5EF4-FFF2-40B4-BE49-F238E27FC236}">
                <a16:creationId xmlns:a16="http://schemas.microsoft.com/office/drawing/2014/main" id="{84833111-A39B-BFA0-9CF3-AA5A2A068853}"/>
              </a:ext>
            </a:extLst>
          </p:cNvPr>
          <p:cNvCxnSpPr>
            <a:cxnSpLocks/>
          </p:cNvCxnSpPr>
          <p:nvPr/>
        </p:nvCxnSpPr>
        <p:spPr bwMode="auto">
          <a:xfrm>
            <a:off x="1692077" y="2874539"/>
            <a:ext cx="515419"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2301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r>
              <a:rPr lang="en-US" sz="2000" b="1" dirty="0">
                <a:solidFill>
                  <a:srgbClr val="005954"/>
                </a:solidFill>
              </a:rPr>
              <a:t>Now, let’s try changing the term on both calculators.</a:t>
            </a:r>
            <a:endParaRPr lang="en-US" sz="2000" dirty="0">
              <a:solidFill>
                <a:srgbClr val="005954"/>
              </a:solidFill>
            </a:endParaRPr>
          </a:p>
          <a:p>
            <a:pPr>
              <a:lnSpc>
                <a:spcPts val="2400"/>
              </a:lnSpc>
            </a:pPr>
            <a:r>
              <a:rPr lang="en-US" sz="2000" dirty="0">
                <a:cs typeface="Arial"/>
              </a:rPr>
              <a:t>20 years</a:t>
            </a:r>
          </a:p>
          <a:p>
            <a:pPr>
              <a:lnSpc>
                <a:spcPts val="2400"/>
              </a:lnSpc>
            </a:pPr>
            <a:r>
              <a:rPr lang="en-US" sz="2000" dirty="0">
                <a:cs typeface="Arial"/>
              </a:rPr>
              <a:t>30 years</a:t>
            </a:r>
          </a:p>
          <a:p>
            <a:pPr>
              <a:lnSpc>
                <a:spcPts val="2400"/>
              </a:lnSpc>
            </a:pPr>
            <a:r>
              <a:rPr lang="en-US" sz="2000" dirty="0">
                <a:cs typeface="Arial"/>
              </a:rPr>
              <a:t>40 years</a:t>
            </a:r>
          </a:p>
          <a:p>
            <a:pPr>
              <a:lnSpc>
                <a:spcPts val="2400"/>
              </a:lnSpc>
            </a:pPr>
            <a:r>
              <a:rPr lang="en-US" sz="2000" dirty="0">
                <a:cs typeface="Arial"/>
              </a:rPr>
              <a:t>Etc.</a:t>
            </a:r>
          </a:p>
          <a:p>
            <a:pPr>
              <a:lnSpc>
                <a:spcPts val="2400"/>
              </a:lnSpc>
            </a:pPr>
            <a:endParaRPr lang="en-US" sz="2000" dirty="0"/>
          </a:p>
          <a:p>
            <a:pPr marL="38098" indent="0">
              <a:lnSpc>
                <a:spcPts val="2400"/>
              </a:lnSpc>
              <a:buNone/>
            </a:pPr>
            <a:r>
              <a:rPr lang="en-US" sz="2000" dirty="0">
                <a:cs typeface="Arial"/>
              </a:rPr>
              <a:t>As you make changes, scroll down and look at the graphs on </a:t>
            </a:r>
            <a:r>
              <a:rPr lang="en-US" sz="2000" b="1" dirty="0">
                <a:cs typeface="Arial"/>
              </a:rPr>
              <a:t>both</a:t>
            </a:r>
            <a:r>
              <a:rPr lang="en-US" sz="2000" dirty="0">
                <a:cs typeface="Arial"/>
              </a:rPr>
              <a:t> calculators.</a:t>
            </a:r>
            <a:endParaRPr lang="en-US" sz="2000" dirty="0"/>
          </a:p>
          <a:p>
            <a:pPr marL="38098" indent="0">
              <a:lnSpc>
                <a:spcPts val="2400"/>
              </a:lnSpc>
              <a:buNone/>
            </a:pPr>
            <a:endParaRPr lang="en-US" sz="2000" dirty="0">
              <a:cs typeface="Arial"/>
            </a:endParaRPr>
          </a:p>
        </p:txBody>
      </p:sp>
      <p:cxnSp>
        <p:nvCxnSpPr>
          <p:cNvPr id="4" name="Straight Connector 3">
            <a:extLst>
              <a:ext uri="{FF2B5EF4-FFF2-40B4-BE49-F238E27FC236}">
                <a16:creationId xmlns:a16="http://schemas.microsoft.com/office/drawing/2014/main" id="{B66FF13C-B53B-BC36-80A2-EA10F934E227}"/>
              </a:ext>
            </a:extLst>
          </p:cNvPr>
          <p:cNvCxnSpPr>
            <a:cxnSpLocks/>
          </p:cNvCxnSpPr>
          <p:nvPr/>
        </p:nvCxnSpPr>
        <p:spPr bwMode="auto">
          <a:xfrm>
            <a:off x="3643194" y="2278987"/>
            <a:ext cx="555094"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1996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Pause and Reflect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49075"/>
            <a:ext cx="8638967" cy="4627888"/>
          </a:xfrm>
        </p:spPr>
        <p:txBody>
          <a:bodyPr>
            <a:normAutofit/>
          </a:bodyPr>
          <a:lstStyle/>
          <a:p>
            <a:pPr marL="0" indent="0">
              <a:lnSpc>
                <a:spcPts val="2400"/>
              </a:lnSpc>
              <a:buNone/>
            </a:pPr>
            <a:r>
              <a:rPr lang="en-US" sz="2000" b="1" dirty="0">
                <a:solidFill>
                  <a:srgbClr val="005954"/>
                </a:solidFill>
                <a:ea typeface="+mn-lt"/>
                <a:cs typeface="+mn-lt"/>
              </a:rPr>
              <a:t>What did you notice?</a:t>
            </a:r>
            <a:endParaRPr lang="en-US" sz="2000" dirty="0">
              <a:ea typeface="+mn-lt"/>
              <a:cs typeface="+mn-lt"/>
            </a:endParaRPr>
          </a:p>
          <a:p>
            <a:pPr marL="0" indent="0">
              <a:lnSpc>
                <a:spcPts val="2400"/>
              </a:lnSpc>
              <a:buNone/>
            </a:pPr>
            <a:r>
              <a:rPr lang="en-US" sz="2000" dirty="0">
                <a:ea typeface="+mn-lt"/>
                <a:cs typeface="+mn-lt"/>
              </a:rPr>
              <a:t>What happens with simple interest and compound interest as you increase the term?</a:t>
            </a: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p:txBody>
      </p:sp>
      <p:pic>
        <p:nvPicPr>
          <p:cNvPr id="4" name="Picture 3">
            <a:extLst>
              <a:ext uri="{FF2B5EF4-FFF2-40B4-BE49-F238E27FC236}">
                <a16:creationId xmlns:a16="http://schemas.microsoft.com/office/drawing/2014/main" id="{877AF9A2-31CF-5852-8E01-C5CC6C905501}"/>
              </a:ext>
            </a:extLst>
          </p:cNvPr>
          <p:cNvPicPr>
            <a:picLocks noChangeAspect="1"/>
          </p:cNvPicPr>
          <p:nvPr/>
        </p:nvPicPr>
        <p:blipFill rotWithShape="1">
          <a:blip r:embed="rId3"/>
          <a:srcRect l="6765" t="2794" r="3824" b="3621"/>
          <a:stretch/>
        </p:blipFill>
        <p:spPr>
          <a:xfrm>
            <a:off x="4834874" y="485741"/>
            <a:ext cx="938606" cy="942722"/>
          </a:xfrm>
          <a:prstGeom prst="rect">
            <a:avLst/>
          </a:prstGeom>
        </p:spPr>
      </p:pic>
      <p:sp>
        <p:nvSpPr>
          <p:cNvPr id="5" name="Rectangle: Rounded Corners 4">
            <a:extLst>
              <a:ext uri="{FF2B5EF4-FFF2-40B4-BE49-F238E27FC236}">
                <a16:creationId xmlns:a16="http://schemas.microsoft.com/office/drawing/2014/main" id="{A2063A0D-2C18-4F45-A86A-3ED780C4B081}"/>
              </a:ext>
            </a:extLst>
          </p:cNvPr>
          <p:cNvSpPr/>
          <p:nvPr/>
        </p:nvSpPr>
        <p:spPr bwMode="auto">
          <a:xfrm>
            <a:off x="1248156" y="2874638"/>
            <a:ext cx="6647688" cy="2437543"/>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Content Placeholder 2">
            <a:extLst>
              <a:ext uri="{FF2B5EF4-FFF2-40B4-BE49-F238E27FC236}">
                <a16:creationId xmlns:a16="http://schemas.microsoft.com/office/drawing/2014/main" id="{150CA69D-B2E3-5A9C-3C37-10B76B22D5D5}"/>
              </a:ext>
            </a:extLst>
          </p:cNvPr>
          <p:cNvSpPr txBox="1">
            <a:spLocks/>
          </p:cNvSpPr>
          <p:nvPr/>
        </p:nvSpPr>
        <p:spPr bwMode="auto">
          <a:xfrm>
            <a:off x="1462408" y="3036117"/>
            <a:ext cx="6219183" cy="211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ea typeface="+mn-lt"/>
                <a:cs typeface="+mn-lt"/>
              </a:rPr>
              <a:t>Did you know? </a:t>
            </a:r>
          </a:p>
          <a:p>
            <a:pPr marL="0" indent="0">
              <a:lnSpc>
                <a:spcPts val="2400"/>
              </a:lnSpc>
              <a:buFontTx/>
              <a:buNone/>
            </a:pPr>
            <a:r>
              <a:rPr lang="en-US" sz="1800" kern="0" dirty="0">
                <a:ea typeface="+mn-lt"/>
                <a:cs typeface="+mn-lt"/>
              </a:rPr>
              <a:t>Simple interest is calculated annually. In this exploration of compound interest, we chose the compounding period of “annually” too. If both interests are calculated annually, why does compound interest grow so much faster? What do you think? </a:t>
            </a:r>
            <a:endParaRPr lang="en-US" sz="1800" b="1" kern="0" dirty="0">
              <a:cs typeface="Arial"/>
            </a:endParaRPr>
          </a:p>
          <a:p>
            <a:pPr marL="0" indent="0">
              <a:lnSpc>
                <a:spcPts val="2400"/>
              </a:lnSpc>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lvl="1"/>
            <a:endParaRPr lang="en-US" sz="1800" kern="0" dirty="0">
              <a:cs typeface="Arial"/>
            </a:endParaRPr>
          </a:p>
          <a:p>
            <a:endParaRPr lang="en-US" sz="1800" kern="0" dirty="0">
              <a:cs typeface="Arial"/>
            </a:endParaRPr>
          </a:p>
          <a:p>
            <a:pPr lvl="1"/>
            <a:endParaRPr lang="en-US" sz="1800" kern="0" dirty="0">
              <a:cs typeface="Arial"/>
            </a:endParaRPr>
          </a:p>
          <a:p>
            <a:pPr lvl="1"/>
            <a:endParaRPr lang="en-US" sz="1800" kern="0" dirty="0">
              <a:cs typeface="Arial"/>
            </a:endParaRPr>
          </a:p>
          <a:p>
            <a:pPr lvl="1"/>
            <a:endParaRPr lang="en-US" sz="1800" kern="0" dirty="0">
              <a:cs typeface="Arial"/>
            </a:endParaRPr>
          </a:p>
          <a:p>
            <a:endParaRPr lang="en-US" altLang="en-US" sz="1800" kern="0" dirty="0">
              <a:cs typeface="Arial"/>
            </a:endParaRPr>
          </a:p>
        </p:txBody>
      </p:sp>
      <p:sp>
        <p:nvSpPr>
          <p:cNvPr id="7" name="Content Placeholder 2">
            <a:extLst>
              <a:ext uri="{FF2B5EF4-FFF2-40B4-BE49-F238E27FC236}">
                <a16:creationId xmlns:a16="http://schemas.microsoft.com/office/drawing/2014/main" id="{A37172E0-422F-9997-0AED-FD3D1CB14436}"/>
              </a:ext>
            </a:extLst>
          </p:cNvPr>
          <p:cNvSpPr txBox="1">
            <a:spLocks/>
          </p:cNvSpPr>
          <p:nvPr/>
        </p:nvSpPr>
        <p:spPr bwMode="auto">
          <a:xfrm>
            <a:off x="459894" y="5534179"/>
            <a:ext cx="8331717" cy="434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solidFill>
                  <a:srgbClr val="005954"/>
                </a:solidFill>
                <a:ea typeface="+mn-lt"/>
                <a:cs typeface="+mn-lt"/>
              </a:rPr>
              <a:t>Let’s dive deeper to see how simple interest and compound interest grow!</a:t>
            </a:r>
            <a:endParaRPr lang="en-US" sz="1800" b="1" kern="0" dirty="0">
              <a:solidFill>
                <a:srgbClr val="005954"/>
              </a:solidFill>
              <a:cs typeface="Arial"/>
            </a:endParaRPr>
          </a:p>
          <a:p>
            <a:pPr marL="0" indent="0">
              <a:lnSpc>
                <a:spcPts val="2400"/>
              </a:lnSpc>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lvl="1"/>
            <a:endParaRPr lang="en-US" sz="1800" kern="0" dirty="0">
              <a:cs typeface="Arial"/>
            </a:endParaRPr>
          </a:p>
          <a:p>
            <a:endParaRPr lang="en-US" sz="1800" kern="0" dirty="0">
              <a:cs typeface="Arial"/>
            </a:endParaRPr>
          </a:p>
          <a:p>
            <a:pPr lvl="1"/>
            <a:endParaRPr lang="en-US" sz="1800" kern="0" dirty="0">
              <a:cs typeface="Arial"/>
            </a:endParaRPr>
          </a:p>
          <a:p>
            <a:pPr lvl="1"/>
            <a:endParaRPr lang="en-US" sz="1800" kern="0" dirty="0">
              <a:cs typeface="Arial"/>
            </a:endParaRPr>
          </a:p>
          <a:p>
            <a:pPr lvl="1"/>
            <a:endParaRPr lang="en-US" sz="1800" kern="0" dirty="0">
              <a:cs typeface="Arial"/>
            </a:endParaRPr>
          </a:p>
          <a:p>
            <a:endParaRPr lang="en-US" altLang="en-US" sz="1800" kern="0" dirty="0">
              <a:cs typeface="Arial"/>
            </a:endParaRPr>
          </a:p>
        </p:txBody>
      </p:sp>
    </p:spTree>
    <p:extLst>
      <p:ext uri="{BB962C8B-B14F-4D97-AF65-F5344CB8AC3E}">
        <p14:creationId xmlns:p14="http://schemas.microsoft.com/office/powerpoint/2010/main" val="112940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26464"/>
            <a:ext cx="8638967" cy="4750499"/>
          </a:xfrm>
        </p:spPr>
        <p:txBody>
          <a:bodyPr>
            <a:normAutofit/>
          </a:bodyPr>
          <a:lstStyle/>
          <a:p>
            <a:pPr marL="0" indent="0">
              <a:lnSpc>
                <a:spcPts val="2400"/>
              </a:lnSpc>
              <a:buNone/>
            </a:pPr>
            <a:r>
              <a:rPr lang="en-US" sz="2000" dirty="0">
                <a:cs typeface="Arial"/>
              </a:rPr>
              <a:t>On the simple interest calculator, look at the bar graph. </a:t>
            </a:r>
          </a:p>
          <a:p>
            <a:pPr marL="342900" indent="-342900">
              <a:lnSpc>
                <a:spcPts val="2400"/>
              </a:lnSpc>
            </a:pPr>
            <a:r>
              <a:rPr lang="en-US" sz="2000" dirty="0">
                <a:cs typeface="Arial"/>
              </a:rPr>
              <a:t>Do you think the growth is </a:t>
            </a:r>
            <a:r>
              <a:rPr lang="en-US" sz="2000" b="1" dirty="0">
                <a:cs typeface="Arial"/>
              </a:rPr>
              <a:t>linear</a:t>
            </a:r>
            <a:r>
              <a:rPr lang="en-US" sz="2000" dirty="0">
                <a:cs typeface="Arial"/>
              </a:rPr>
              <a:t> or </a:t>
            </a:r>
            <a:r>
              <a:rPr lang="en-US" sz="2000" b="1" dirty="0">
                <a:cs typeface="Arial"/>
              </a:rPr>
              <a:t>non-linear</a:t>
            </a:r>
            <a:r>
              <a:rPr lang="en-US" sz="2000" dirty="0">
                <a:cs typeface="Arial"/>
              </a:rPr>
              <a:t>?</a:t>
            </a:r>
          </a:p>
          <a:p>
            <a:pPr marL="0" indent="0">
              <a:lnSpc>
                <a:spcPts val="2400"/>
              </a:lnSpc>
              <a:buNone/>
            </a:pPr>
            <a:endParaRPr lang="en-US" sz="2000" dirty="0">
              <a:cs typeface="Arial"/>
            </a:endParaRPr>
          </a:p>
        </p:txBody>
      </p:sp>
      <p:grpSp>
        <p:nvGrpSpPr>
          <p:cNvPr id="13" name="Group 12">
            <a:extLst>
              <a:ext uri="{FF2B5EF4-FFF2-40B4-BE49-F238E27FC236}">
                <a16:creationId xmlns:a16="http://schemas.microsoft.com/office/drawing/2014/main" id="{74E06E95-4DEF-8EC5-E052-F44FBAA60542}"/>
              </a:ext>
            </a:extLst>
          </p:cNvPr>
          <p:cNvGrpSpPr/>
          <p:nvPr/>
        </p:nvGrpSpPr>
        <p:grpSpPr>
          <a:xfrm>
            <a:off x="85371" y="2731332"/>
            <a:ext cx="8801490" cy="3735909"/>
            <a:chOff x="85371" y="2447868"/>
            <a:chExt cx="8801490" cy="3735909"/>
          </a:xfrm>
        </p:grpSpPr>
        <p:grpSp>
          <p:nvGrpSpPr>
            <p:cNvPr id="12" name="Group 11">
              <a:extLst>
                <a:ext uri="{FF2B5EF4-FFF2-40B4-BE49-F238E27FC236}">
                  <a16:creationId xmlns:a16="http://schemas.microsoft.com/office/drawing/2014/main" id="{344D1913-98E3-54FD-C5CE-8A575A0E29F6}"/>
                </a:ext>
              </a:extLst>
            </p:cNvPr>
            <p:cNvGrpSpPr/>
            <p:nvPr/>
          </p:nvGrpSpPr>
          <p:grpSpPr>
            <a:xfrm>
              <a:off x="393148" y="2447868"/>
              <a:ext cx="8493713" cy="3403202"/>
              <a:chOff x="393148" y="2447868"/>
              <a:chExt cx="8493713" cy="3403202"/>
            </a:xfrm>
          </p:grpSpPr>
          <p:pic>
            <p:nvPicPr>
              <p:cNvPr id="6" name="Picture 5">
                <a:extLst>
                  <a:ext uri="{FF2B5EF4-FFF2-40B4-BE49-F238E27FC236}">
                    <a16:creationId xmlns:a16="http://schemas.microsoft.com/office/drawing/2014/main" id="{18F7E6D3-354D-7836-D476-39B1DB37D673}"/>
                  </a:ext>
                </a:extLst>
              </p:cNvPr>
              <p:cNvPicPr>
                <a:picLocks noChangeAspect="1"/>
              </p:cNvPicPr>
              <p:nvPr/>
            </p:nvPicPr>
            <p:blipFill>
              <a:blip r:embed="rId3"/>
              <a:stretch>
                <a:fillRect/>
              </a:stretch>
            </p:blipFill>
            <p:spPr>
              <a:xfrm>
                <a:off x="393148" y="2472798"/>
                <a:ext cx="8493713" cy="3378272"/>
              </a:xfrm>
              <a:prstGeom prst="rect">
                <a:avLst/>
              </a:prstGeom>
              <a:ln>
                <a:solidFill>
                  <a:schemeClr val="bg2"/>
                </a:solid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5A8A06D-F572-9C7C-A0F5-44612D4D79DE}"/>
                      </a:ext>
                    </a:extLst>
                  </p:cNvPr>
                  <p:cNvSpPr txBox="1"/>
                  <p:nvPr/>
                </p:nvSpPr>
                <p:spPr>
                  <a:xfrm>
                    <a:off x="8572969" y="5467628"/>
                    <a:ext cx="25868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𝒙</m:t>
                          </m:r>
                        </m:oMath>
                      </m:oMathPara>
                    </a14:m>
                    <a:endParaRPr lang="en-CA" sz="1800" b="1" dirty="0"/>
                  </a:p>
                </p:txBody>
              </p:sp>
            </mc:Choice>
            <mc:Fallback xmlns="">
              <p:sp>
                <p:nvSpPr>
                  <p:cNvPr id="7" name="TextBox 6">
                    <a:extLst>
                      <a:ext uri="{FF2B5EF4-FFF2-40B4-BE49-F238E27FC236}">
                        <a16:creationId xmlns:a16="http://schemas.microsoft.com/office/drawing/2014/main" id="{45A8A06D-F572-9C7C-A0F5-44612D4D79DE}"/>
                      </a:ext>
                    </a:extLst>
                  </p:cNvPr>
                  <p:cNvSpPr txBox="1">
                    <a:spLocks noRot="1" noChangeAspect="1" noMove="1" noResize="1" noEditPoints="1" noAdjustHandles="1" noChangeArrowheads="1" noChangeShapeType="1" noTextEdit="1"/>
                  </p:cNvSpPr>
                  <p:nvPr/>
                </p:nvSpPr>
                <p:spPr>
                  <a:xfrm>
                    <a:off x="8572969" y="5467628"/>
                    <a:ext cx="258682" cy="276999"/>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ABC1D5-16F2-5144-8BFD-1F4CD4A4C7DF}"/>
                      </a:ext>
                    </a:extLst>
                  </p:cNvPr>
                  <p:cNvSpPr txBox="1"/>
                  <p:nvPr/>
                </p:nvSpPr>
                <p:spPr>
                  <a:xfrm>
                    <a:off x="396660" y="2447868"/>
                    <a:ext cx="3632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𝒚</m:t>
                          </m:r>
                        </m:oMath>
                      </m:oMathPara>
                    </a14:m>
                    <a:endParaRPr lang="en-CA" sz="1800" b="1" dirty="0"/>
                  </a:p>
                </p:txBody>
              </p:sp>
            </mc:Choice>
            <mc:Fallback xmlns="">
              <p:sp>
                <p:nvSpPr>
                  <p:cNvPr id="8" name="TextBox 7">
                    <a:extLst>
                      <a:ext uri="{FF2B5EF4-FFF2-40B4-BE49-F238E27FC236}">
                        <a16:creationId xmlns:a16="http://schemas.microsoft.com/office/drawing/2014/main" id="{06ABC1D5-16F2-5144-8BFD-1F4CD4A4C7DF}"/>
                      </a:ext>
                    </a:extLst>
                  </p:cNvPr>
                  <p:cNvSpPr txBox="1">
                    <a:spLocks noRot="1" noChangeAspect="1" noMove="1" noResize="1" noEditPoints="1" noAdjustHandles="1" noChangeArrowheads="1" noChangeShapeType="1" noTextEdit="1"/>
                  </p:cNvSpPr>
                  <p:nvPr/>
                </p:nvSpPr>
                <p:spPr>
                  <a:xfrm>
                    <a:off x="396660" y="2447868"/>
                    <a:ext cx="363291" cy="276999"/>
                  </a:xfrm>
                  <a:prstGeom prst="rect">
                    <a:avLst/>
                  </a:prstGeom>
                  <a:blipFill>
                    <a:blip r:embed="rId5"/>
                    <a:stretch>
                      <a:fillRect b="-28889"/>
                    </a:stretch>
                  </a:blipFill>
                </p:spPr>
                <p:txBody>
                  <a:bodyPr/>
                  <a:lstStyle/>
                  <a:p>
                    <a:r>
                      <a:rPr lang="en-CA">
                        <a:noFill/>
                      </a:rPr>
                      <a:t> </a:t>
                    </a:r>
                  </a:p>
                </p:txBody>
              </p:sp>
            </mc:Fallback>
          </mc:AlternateContent>
        </p:grpSp>
        <p:sp>
          <p:nvSpPr>
            <p:cNvPr id="10" name="TextBox 9">
              <a:extLst>
                <a:ext uri="{FF2B5EF4-FFF2-40B4-BE49-F238E27FC236}">
                  <a16:creationId xmlns:a16="http://schemas.microsoft.com/office/drawing/2014/main" id="{6A8D04C5-EF26-E0E3-8328-352E48F31A56}"/>
                </a:ext>
              </a:extLst>
            </p:cNvPr>
            <p:cNvSpPr txBox="1"/>
            <p:nvPr/>
          </p:nvSpPr>
          <p:spPr>
            <a:xfrm>
              <a:off x="4512495" y="5876000"/>
              <a:ext cx="564322" cy="307777"/>
            </a:xfrm>
            <a:prstGeom prst="rect">
              <a:avLst/>
            </a:prstGeom>
            <a:noFill/>
          </p:spPr>
          <p:txBody>
            <a:bodyPr wrap="none" rtlCol="0">
              <a:spAutoFit/>
            </a:bodyPr>
            <a:lstStyle/>
            <a:p>
              <a:r>
                <a:rPr lang="en-CA" sz="1400" b="1" dirty="0"/>
                <a:t>Year</a:t>
              </a:r>
            </a:p>
          </p:txBody>
        </p:sp>
        <p:sp>
          <p:nvSpPr>
            <p:cNvPr id="11" name="TextBox 10">
              <a:extLst>
                <a:ext uri="{FF2B5EF4-FFF2-40B4-BE49-F238E27FC236}">
                  <a16:creationId xmlns:a16="http://schemas.microsoft.com/office/drawing/2014/main" id="{90C532DC-E586-6B49-87EA-78389F9667C2}"/>
                </a:ext>
              </a:extLst>
            </p:cNvPr>
            <p:cNvSpPr txBox="1"/>
            <p:nvPr/>
          </p:nvSpPr>
          <p:spPr>
            <a:xfrm rot="16200000">
              <a:off x="-196116" y="3931371"/>
              <a:ext cx="870751" cy="307777"/>
            </a:xfrm>
            <a:prstGeom prst="rect">
              <a:avLst/>
            </a:prstGeom>
            <a:noFill/>
          </p:spPr>
          <p:txBody>
            <a:bodyPr wrap="none" rtlCol="0">
              <a:spAutoFit/>
            </a:bodyPr>
            <a:lstStyle/>
            <a:p>
              <a:r>
                <a:rPr lang="en-CA" sz="1400" b="1" dirty="0"/>
                <a:t>Balance</a:t>
              </a:r>
            </a:p>
          </p:txBody>
        </p:sp>
      </p:grpSp>
      <p:cxnSp>
        <p:nvCxnSpPr>
          <p:cNvPr id="9" name="Straight Connector 8">
            <a:extLst>
              <a:ext uri="{FF2B5EF4-FFF2-40B4-BE49-F238E27FC236}">
                <a16:creationId xmlns:a16="http://schemas.microsoft.com/office/drawing/2014/main" id="{D37CD874-66F5-8C64-2901-00455E314085}"/>
              </a:ext>
            </a:extLst>
          </p:cNvPr>
          <p:cNvCxnSpPr>
            <a:cxnSpLocks/>
          </p:cNvCxnSpPr>
          <p:nvPr/>
        </p:nvCxnSpPr>
        <p:spPr bwMode="auto">
          <a:xfrm flipV="1">
            <a:off x="1015679" y="3169310"/>
            <a:ext cx="7924459" cy="1670767"/>
          </a:xfrm>
          <a:prstGeom prst="line">
            <a:avLst/>
          </a:prstGeom>
          <a:ln w="57150" cap="flat" cmpd="sng" algn="ctr">
            <a:solidFill>
              <a:srgbClr val="C00000"/>
            </a:solidFill>
            <a:prstDash val="solid"/>
            <a:round/>
            <a:headEnd type="none" w="med" len="med"/>
            <a:tailEnd type="arrow"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B9915263-CDBF-5B12-73A7-6C93C4BA1530}"/>
              </a:ext>
            </a:extLst>
          </p:cNvPr>
          <p:cNvSpPr txBox="1"/>
          <p:nvPr/>
        </p:nvSpPr>
        <p:spPr>
          <a:xfrm>
            <a:off x="6305170" y="2037111"/>
            <a:ext cx="1380744" cy="400110"/>
          </a:xfrm>
          <a:prstGeom prst="rect">
            <a:avLst/>
          </a:prstGeom>
          <a:noFill/>
        </p:spPr>
        <p:txBody>
          <a:bodyPr wrap="square" rtlCol="0">
            <a:spAutoFit/>
          </a:bodyPr>
          <a:lstStyle/>
          <a:p>
            <a:r>
              <a:rPr lang="en-CA" sz="2000" b="1" dirty="0">
                <a:solidFill>
                  <a:srgbClr val="005954"/>
                </a:solidFill>
              </a:rPr>
              <a:t>Linear</a:t>
            </a:r>
          </a:p>
        </p:txBody>
      </p:sp>
      <p:sp>
        <p:nvSpPr>
          <p:cNvPr id="15" name="Oval 14">
            <a:extLst>
              <a:ext uri="{FF2B5EF4-FFF2-40B4-BE49-F238E27FC236}">
                <a16:creationId xmlns:a16="http://schemas.microsoft.com/office/drawing/2014/main" id="{21D002EC-F72B-9E7E-4A51-9D5DA9B6247D}"/>
              </a:ext>
            </a:extLst>
          </p:cNvPr>
          <p:cNvSpPr/>
          <p:nvPr/>
        </p:nvSpPr>
        <p:spPr bwMode="auto">
          <a:xfrm>
            <a:off x="6203060" y="1970768"/>
            <a:ext cx="1195961" cy="521553"/>
          </a:xfrm>
          <a:custGeom>
            <a:avLst/>
            <a:gdLst>
              <a:gd name="connsiteX0" fmla="*/ 0 w 1195961"/>
              <a:gd name="connsiteY0" fmla="*/ 260777 h 521553"/>
              <a:gd name="connsiteX1" fmla="*/ 597981 w 1195961"/>
              <a:gd name="connsiteY1" fmla="*/ 0 h 521553"/>
              <a:gd name="connsiteX2" fmla="*/ 1195962 w 1195961"/>
              <a:gd name="connsiteY2" fmla="*/ 260777 h 521553"/>
              <a:gd name="connsiteX3" fmla="*/ 597981 w 1195961"/>
              <a:gd name="connsiteY3" fmla="*/ 521554 h 521553"/>
              <a:gd name="connsiteX4" fmla="*/ 0 w 1195961"/>
              <a:gd name="connsiteY4" fmla="*/ 260777 h 521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961" h="521553" extrusionOk="0">
                <a:moveTo>
                  <a:pt x="0" y="260777"/>
                </a:moveTo>
                <a:cubicBezTo>
                  <a:pt x="-41457" y="68004"/>
                  <a:pt x="298069" y="-11017"/>
                  <a:pt x="597981" y="0"/>
                </a:cubicBezTo>
                <a:cubicBezTo>
                  <a:pt x="916699" y="6483"/>
                  <a:pt x="1211146" y="112223"/>
                  <a:pt x="1195962" y="260777"/>
                </a:cubicBezTo>
                <a:cubicBezTo>
                  <a:pt x="1191167" y="395241"/>
                  <a:pt x="916935" y="556720"/>
                  <a:pt x="597981" y="521554"/>
                </a:cubicBezTo>
                <a:cubicBezTo>
                  <a:pt x="287494" y="494282"/>
                  <a:pt x="16546" y="403438"/>
                  <a:pt x="0" y="260777"/>
                </a:cubicBezTo>
                <a:close/>
              </a:path>
            </a:pathLst>
          </a:custGeom>
          <a:noFill/>
          <a:ln w="38100" cap="flat" cmpd="sng" algn="ctr">
            <a:solidFill>
              <a:srgbClr val="005954"/>
            </a:solidFill>
            <a:prstDash val="solid"/>
            <a:round/>
            <a:headEnd type="none" w="med" len="med"/>
            <a:tailEnd type="none" w="med" len="med"/>
            <a:extLst>
              <a:ext uri="{C807C97D-BFC1-408E-A445-0C87EB9F89A2}">
                <ask:lineSketchStyleProps xmlns:ask="http://schemas.microsoft.com/office/drawing/2018/sketchyshapes" sd="879248734">
                  <a:prstGeom prst="ellipse">
                    <a:avLst/>
                  </a:prstGeom>
                  <ask:type>
                    <ask:lineSketchScribble/>
                  </ask:type>
                </ask:lineSketchStyleProps>
              </a:ext>
            </a:extLst>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420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Interest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26464"/>
                <a:ext cx="8638967" cy="4750499"/>
              </a:xfrm>
            </p:spPr>
            <p:txBody>
              <a:bodyPr>
                <a:normAutofit/>
              </a:bodyPr>
              <a:lstStyle/>
              <a:p>
                <a:pPr marL="0" indent="0">
                  <a:lnSpc>
                    <a:spcPts val="2400"/>
                  </a:lnSpc>
                  <a:buNone/>
                </a:pPr>
                <a:r>
                  <a:rPr lang="en-US" sz="2000" dirty="0">
                    <a:cs typeface="Arial"/>
                  </a:rPr>
                  <a:t>On the simple interest calculator, look at the table of values. </a:t>
                </a:r>
              </a:p>
              <a:p>
                <a:pPr marL="342900" indent="-342900">
                  <a:lnSpc>
                    <a:spcPts val="2400"/>
                  </a:lnSpc>
                </a:pPr>
                <a:r>
                  <a:rPr lang="en-US" sz="2000" dirty="0">
                    <a:ea typeface="+mn-lt"/>
                    <a:cs typeface="+mn-lt"/>
                  </a:rPr>
                  <a:t>As </a:t>
                </a:r>
                <a14:m>
                  <m:oMath xmlns:m="http://schemas.openxmlformats.org/officeDocument/2006/math">
                    <m:r>
                      <a:rPr lang="en-US" sz="2000" i="1" dirty="0" smtClean="0">
                        <a:latin typeface="Cambria Math" panose="02040503050406030204" pitchFamily="18" charset="0"/>
                        <a:ea typeface="+mn-lt"/>
                        <a:cs typeface="+mn-lt"/>
                      </a:rPr>
                      <m:t>𝑥</m:t>
                    </m:r>
                  </m:oMath>
                </a14:m>
                <a:r>
                  <a:rPr lang="en-US" sz="2000" dirty="0">
                    <a:ea typeface="+mn-lt"/>
                    <a:cs typeface="+mn-lt"/>
                  </a:rPr>
                  <a:t> (Year) increases, how much does </a:t>
                </a:r>
                <a14:m>
                  <m:oMath xmlns:m="http://schemas.openxmlformats.org/officeDocument/2006/math">
                    <m:r>
                      <a:rPr lang="en-US" sz="2000" i="1" dirty="0" smtClean="0">
                        <a:latin typeface="Cambria Math" panose="02040503050406030204" pitchFamily="18" charset="0"/>
                        <a:ea typeface="+mn-lt"/>
                        <a:cs typeface="+mn-lt"/>
                      </a:rPr>
                      <m:t>𝑦</m:t>
                    </m:r>
                  </m:oMath>
                </a14:m>
                <a:r>
                  <a:rPr lang="en-US" sz="2000" dirty="0">
                    <a:ea typeface="+mn-lt"/>
                    <a:cs typeface="+mn-lt"/>
                  </a:rPr>
                  <a:t> (Balance) increase?</a:t>
                </a:r>
                <a:endParaRPr lang="en-US" sz="2000"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426464"/>
                <a:ext cx="8638967" cy="4750499"/>
              </a:xfrm>
              <a:blipFill>
                <a:blip r:embed="rId3"/>
                <a:stretch>
                  <a:fillRect l="-1270"/>
                </a:stretch>
              </a:blipFill>
            </p:spPr>
            <p:txBody>
              <a:bodyPr/>
              <a:lstStyle/>
              <a:p>
                <a:r>
                  <a:rPr lang="en-CA">
                    <a:noFill/>
                  </a:rPr>
                  <a:t> </a:t>
                </a:r>
              </a:p>
            </p:txBody>
          </p:sp>
        </mc:Fallback>
      </mc:AlternateContent>
      <p:grpSp>
        <p:nvGrpSpPr>
          <p:cNvPr id="4" name="Group 3">
            <a:extLst>
              <a:ext uri="{FF2B5EF4-FFF2-40B4-BE49-F238E27FC236}">
                <a16:creationId xmlns:a16="http://schemas.microsoft.com/office/drawing/2014/main" id="{D69E5482-B0B6-048C-E74B-2A2797A2C7F9}"/>
              </a:ext>
            </a:extLst>
          </p:cNvPr>
          <p:cNvGrpSpPr/>
          <p:nvPr/>
        </p:nvGrpSpPr>
        <p:grpSpPr>
          <a:xfrm>
            <a:off x="1446489" y="2626007"/>
            <a:ext cx="5391550" cy="3955757"/>
            <a:chOff x="1192360" y="2213765"/>
            <a:chExt cx="5391550" cy="3955757"/>
          </a:xfrm>
        </p:grpSpPr>
        <p:pic>
          <p:nvPicPr>
            <p:cNvPr id="5" name="Picture 4">
              <a:extLst>
                <a:ext uri="{FF2B5EF4-FFF2-40B4-BE49-F238E27FC236}">
                  <a16:creationId xmlns:a16="http://schemas.microsoft.com/office/drawing/2014/main" id="{4DD7F09C-A13A-4CAC-08AA-0336EF0F1095}"/>
                </a:ext>
              </a:extLst>
            </p:cNvPr>
            <p:cNvPicPr>
              <a:picLocks noChangeAspect="1"/>
            </p:cNvPicPr>
            <p:nvPr/>
          </p:nvPicPr>
          <p:blipFill rotWithShape="1">
            <a:blip r:embed="rId4"/>
            <a:srcRect r="53398" b="53083"/>
            <a:stretch/>
          </p:blipFill>
          <p:spPr>
            <a:xfrm>
              <a:off x="1192360" y="2213765"/>
              <a:ext cx="1865885" cy="3955757"/>
            </a:xfrm>
            <a:prstGeom prst="rect">
              <a:avLst/>
            </a:prstGeom>
          </p:spPr>
        </p:pic>
        <p:pic>
          <p:nvPicPr>
            <p:cNvPr id="16" name="Picture 15">
              <a:extLst>
                <a:ext uri="{FF2B5EF4-FFF2-40B4-BE49-F238E27FC236}">
                  <a16:creationId xmlns:a16="http://schemas.microsoft.com/office/drawing/2014/main" id="{FE0800AB-8800-4C12-4F64-14E459A56503}"/>
                </a:ext>
              </a:extLst>
            </p:cNvPr>
            <p:cNvPicPr>
              <a:picLocks noChangeAspect="1"/>
            </p:cNvPicPr>
            <p:nvPr/>
          </p:nvPicPr>
          <p:blipFill>
            <a:blip r:embed="rId5"/>
            <a:stretch>
              <a:fillRect/>
            </a:stretch>
          </p:blipFill>
          <p:spPr>
            <a:xfrm>
              <a:off x="4348155" y="2240451"/>
              <a:ext cx="2235755" cy="3887394"/>
            </a:xfrm>
            <a:prstGeom prst="rect">
              <a:avLst/>
            </a:prstGeom>
          </p:spPr>
        </p:pic>
        <p:pic>
          <p:nvPicPr>
            <p:cNvPr id="17" name="Picture 16">
              <a:extLst>
                <a:ext uri="{FF2B5EF4-FFF2-40B4-BE49-F238E27FC236}">
                  <a16:creationId xmlns:a16="http://schemas.microsoft.com/office/drawing/2014/main" id="{5D4986B8-B1B7-F9C3-E8D8-63747FA21286}"/>
                </a:ext>
              </a:extLst>
            </p:cNvPr>
            <p:cNvPicPr>
              <a:picLocks noChangeAspect="1"/>
            </p:cNvPicPr>
            <p:nvPr/>
          </p:nvPicPr>
          <p:blipFill>
            <a:blip r:embed="rId6"/>
            <a:stretch>
              <a:fillRect/>
            </a:stretch>
          </p:blipFill>
          <p:spPr>
            <a:xfrm>
              <a:off x="2727683" y="2227481"/>
              <a:ext cx="1744425" cy="3932518"/>
            </a:xfrm>
            <a:prstGeom prst="rect">
              <a:avLst/>
            </a:prstGeom>
          </p:spPr>
        </p:pic>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EA40494-7F21-9A0E-7BE6-BBF297E64444}"/>
                  </a:ext>
                </a:extLst>
              </p:cNvPr>
              <p:cNvSpPr txBox="1"/>
              <p:nvPr/>
            </p:nvSpPr>
            <p:spPr>
              <a:xfrm>
                <a:off x="2090693" y="2743645"/>
                <a:ext cx="42960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m:t>
                      </m:r>
                      <m:r>
                        <a:rPr lang="en-CA" sz="2000" b="1" i="1" smtClean="0">
                          <a:latin typeface="Cambria Math" panose="02040503050406030204" pitchFamily="18" charset="0"/>
                        </a:rPr>
                        <m:t>𝒙</m:t>
                      </m:r>
                      <m:r>
                        <a:rPr lang="en-CA" sz="2000" b="1" i="1" smtClean="0">
                          <a:latin typeface="Cambria Math" panose="02040503050406030204" pitchFamily="18" charset="0"/>
                        </a:rPr>
                        <m:t>)</m:t>
                      </m:r>
                    </m:oMath>
                  </m:oMathPara>
                </a14:m>
                <a:endParaRPr lang="en-CA" sz="2000" b="1" dirty="0"/>
              </a:p>
            </p:txBody>
          </p:sp>
        </mc:Choice>
        <mc:Fallback xmlns="">
          <p:sp>
            <p:nvSpPr>
              <p:cNvPr id="18" name="TextBox 17">
                <a:extLst>
                  <a:ext uri="{FF2B5EF4-FFF2-40B4-BE49-F238E27FC236}">
                    <a16:creationId xmlns:a16="http://schemas.microsoft.com/office/drawing/2014/main" id="{5EA40494-7F21-9A0E-7BE6-BBF297E64444}"/>
                  </a:ext>
                </a:extLst>
              </p:cNvPr>
              <p:cNvSpPr txBox="1">
                <a:spLocks noRot="1" noChangeAspect="1" noMove="1" noResize="1" noEditPoints="1" noAdjustHandles="1" noChangeArrowheads="1" noChangeShapeType="1" noTextEdit="1"/>
              </p:cNvSpPr>
              <p:nvPr/>
            </p:nvSpPr>
            <p:spPr>
              <a:xfrm>
                <a:off x="2090693" y="2743645"/>
                <a:ext cx="429605" cy="307777"/>
              </a:xfrm>
              <a:prstGeom prst="rect">
                <a:avLst/>
              </a:prstGeom>
              <a:blipFill>
                <a:blip r:embed="rId7"/>
                <a:stretch>
                  <a:fillRect l="-20000" r="-20000" b="-3725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040F90C-F8E6-6B71-326F-AA9BA146EF54}"/>
                  </a:ext>
                </a:extLst>
              </p:cNvPr>
              <p:cNvSpPr txBox="1"/>
              <p:nvPr/>
            </p:nvSpPr>
            <p:spPr>
              <a:xfrm>
                <a:off x="6065060" y="2739745"/>
                <a:ext cx="4360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1" i="1" smtClean="0">
                          <a:latin typeface="Cambria Math" panose="02040503050406030204" pitchFamily="18" charset="0"/>
                        </a:rPr>
                        <m:t>(</m:t>
                      </m:r>
                      <m:r>
                        <a:rPr lang="en-CA" sz="2000" b="1" i="1" smtClean="0">
                          <a:latin typeface="Cambria Math" panose="02040503050406030204" pitchFamily="18" charset="0"/>
                        </a:rPr>
                        <m:t>𝒚</m:t>
                      </m:r>
                      <m:r>
                        <a:rPr lang="en-CA" sz="2000" b="1" i="1" smtClean="0">
                          <a:latin typeface="Cambria Math" panose="02040503050406030204" pitchFamily="18" charset="0"/>
                        </a:rPr>
                        <m:t>)</m:t>
                      </m:r>
                    </m:oMath>
                  </m:oMathPara>
                </a14:m>
                <a:endParaRPr lang="en-CA" sz="2000" b="1"/>
              </a:p>
            </p:txBody>
          </p:sp>
        </mc:Choice>
        <mc:Fallback xmlns="">
          <p:sp>
            <p:nvSpPr>
              <p:cNvPr id="19" name="TextBox 18">
                <a:extLst>
                  <a:ext uri="{FF2B5EF4-FFF2-40B4-BE49-F238E27FC236}">
                    <a16:creationId xmlns:a16="http://schemas.microsoft.com/office/drawing/2014/main" id="{2040F90C-F8E6-6B71-326F-AA9BA146EF54}"/>
                  </a:ext>
                </a:extLst>
              </p:cNvPr>
              <p:cNvSpPr txBox="1">
                <a:spLocks noRot="1" noChangeAspect="1" noMove="1" noResize="1" noEditPoints="1" noAdjustHandles="1" noChangeArrowheads="1" noChangeShapeType="1" noTextEdit="1"/>
              </p:cNvSpPr>
              <p:nvPr/>
            </p:nvSpPr>
            <p:spPr>
              <a:xfrm>
                <a:off x="6065060" y="2739745"/>
                <a:ext cx="436017" cy="307777"/>
              </a:xfrm>
              <a:prstGeom prst="rect">
                <a:avLst/>
              </a:prstGeom>
              <a:blipFill>
                <a:blip r:embed="rId8"/>
                <a:stretch>
                  <a:fillRect l="-19718" r="-19718" b="-37255"/>
                </a:stretch>
              </a:blipFill>
            </p:spPr>
            <p:txBody>
              <a:bodyPr/>
              <a:lstStyle/>
              <a:p>
                <a:r>
                  <a:rPr lang="en-CA">
                    <a:noFill/>
                  </a:rPr>
                  <a:t> </a:t>
                </a:r>
              </a:p>
            </p:txBody>
          </p:sp>
        </mc:Fallback>
      </mc:AlternateContent>
      <p:sp>
        <p:nvSpPr>
          <p:cNvPr id="20" name="Arrow: Curved Left 19">
            <a:extLst>
              <a:ext uri="{FF2B5EF4-FFF2-40B4-BE49-F238E27FC236}">
                <a16:creationId xmlns:a16="http://schemas.microsoft.com/office/drawing/2014/main" id="{1541669C-BF02-045D-F71A-A8ADB41BA995}"/>
              </a:ext>
            </a:extLst>
          </p:cNvPr>
          <p:cNvSpPr/>
          <p:nvPr/>
        </p:nvSpPr>
        <p:spPr bwMode="auto">
          <a:xfrm>
            <a:off x="2194016" y="3498981"/>
            <a:ext cx="411480" cy="541851"/>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Arrow: Curved Left 20">
            <a:extLst>
              <a:ext uri="{FF2B5EF4-FFF2-40B4-BE49-F238E27FC236}">
                <a16:creationId xmlns:a16="http://schemas.microsoft.com/office/drawing/2014/main" id="{F2A7F25B-E76B-A718-7091-6B9376A10B2F}"/>
              </a:ext>
            </a:extLst>
          </p:cNvPr>
          <p:cNvSpPr/>
          <p:nvPr/>
        </p:nvSpPr>
        <p:spPr bwMode="auto">
          <a:xfrm>
            <a:off x="2194016" y="4087889"/>
            <a:ext cx="411480"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2" name="Arrow: Curved Left 21">
            <a:extLst>
              <a:ext uri="{FF2B5EF4-FFF2-40B4-BE49-F238E27FC236}">
                <a16:creationId xmlns:a16="http://schemas.microsoft.com/office/drawing/2014/main" id="{1E57F900-1B02-6C04-A882-3C494DF63C89}"/>
              </a:ext>
            </a:extLst>
          </p:cNvPr>
          <p:cNvSpPr/>
          <p:nvPr/>
        </p:nvSpPr>
        <p:spPr bwMode="auto">
          <a:xfrm>
            <a:off x="2197730" y="4639210"/>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3" name="Arrow: Curved Left 22">
            <a:extLst>
              <a:ext uri="{FF2B5EF4-FFF2-40B4-BE49-F238E27FC236}">
                <a16:creationId xmlns:a16="http://schemas.microsoft.com/office/drawing/2014/main" id="{0BBBE0C0-CE4B-94B6-63C7-CF6D97FF8A83}"/>
              </a:ext>
            </a:extLst>
          </p:cNvPr>
          <p:cNvSpPr/>
          <p:nvPr/>
        </p:nvSpPr>
        <p:spPr bwMode="auto">
          <a:xfrm>
            <a:off x="2227963" y="5190531"/>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4" name="Arrow: Curved Left 23">
            <a:extLst>
              <a:ext uri="{FF2B5EF4-FFF2-40B4-BE49-F238E27FC236}">
                <a16:creationId xmlns:a16="http://schemas.microsoft.com/office/drawing/2014/main" id="{922614C4-18E1-D18C-78EF-7A0F8CA18ED0}"/>
              </a:ext>
            </a:extLst>
          </p:cNvPr>
          <p:cNvSpPr/>
          <p:nvPr/>
        </p:nvSpPr>
        <p:spPr bwMode="auto">
          <a:xfrm>
            <a:off x="2227963" y="5764904"/>
            <a:ext cx="407766" cy="559005"/>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DF2A121-24C2-E0EF-6E4C-8E9E5BEB3456}"/>
                  </a:ext>
                </a:extLst>
              </p:cNvPr>
              <p:cNvSpPr txBox="1"/>
              <p:nvPr/>
            </p:nvSpPr>
            <p:spPr>
              <a:xfrm>
                <a:off x="2699129" y="3512187"/>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25" name="TextBox 24">
                <a:extLst>
                  <a:ext uri="{FF2B5EF4-FFF2-40B4-BE49-F238E27FC236}">
                    <a16:creationId xmlns:a16="http://schemas.microsoft.com/office/drawing/2014/main" id="{0DF2A121-24C2-E0EF-6E4C-8E9E5BEB3456}"/>
                  </a:ext>
                </a:extLst>
              </p:cNvPr>
              <p:cNvSpPr txBox="1">
                <a:spLocks noRot="1" noChangeAspect="1" noMove="1" noResize="1" noEditPoints="1" noAdjustHandles="1" noChangeArrowheads="1" noChangeShapeType="1" noTextEdit="1"/>
              </p:cNvSpPr>
              <p:nvPr/>
            </p:nvSpPr>
            <p:spPr>
              <a:xfrm>
                <a:off x="2699129" y="3512187"/>
                <a:ext cx="405560" cy="307777"/>
              </a:xfrm>
              <a:prstGeom prst="rect">
                <a:avLst/>
              </a:prstGeom>
              <a:blipFill>
                <a:blip r:embed="rId9"/>
                <a:stretch>
                  <a:fillRect l="-12121" r="-12121"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3DA8B68-0366-AE7B-508E-A399F4973F93}"/>
                  </a:ext>
                </a:extLst>
              </p:cNvPr>
              <p:cNvSpPr txBox="1"/>
              <p:nvPr/>
            </p:nvSpPr>
            <p:spPr>
              <a:xfrm>
                <a:off x="2726561" y="4115859"/>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a:solidFill>
                    <a:srgbClr val="B75011"/>
                  </a:solidFill>
                </a:endParaRPr>
              </a:p>
            </p:txBody>
          </p:sp>
        </mc:Choice>
        <mc:Fallback xmlns="">
          <p:sp>
            <p:nvSpPr>
              <p:cNvPr id="26" name="TextBox 25">
                <a:extLst>
                  <a:ext uri="{FF2B5EF4-FFF2-40B4-BE49-F238E27FC236}">
                    <a16:creationId xmlns:a16="http://schemas.microsoft.com/office/drawing/2014/main" id="{C3DA8B68-0366-AE7B-508E-A399F4973F93}"/>
                  </a:ext>
                </a:extLst>
              </p:cNvPr>
              <p:cNvSpPr txBox="1">
                <a:spLocks noRot="1" noChangeAspect="1" noMove="1" noResize="1" noEditPoints="1" noAdjustHandles="1" noChangeArrowheads="1" noChangeShapeType="1" noTextEdit="1"/>
              </p:cNvSpPr>
              <p:nvPr/>
            </p:nvSpPr>
            <p:spPr>
              <a:xfrm>
                <a:off x="2726561" y="4115859"/>
                <a:ext cx="405560" cy="307777"/>
              </a:xfrm>
              <a:prstGeom prst="rect">
                <a:avLst/>
              </a:prstGeom>
              <a:blipFill>
                <a:blip r:embed="rId10"/>
                <a:stretch>
                  <a:fillRect l="-11940" r="-1194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45153FE-E6D7-C99B-652B-C5BA7086E624}"/>
                  </a:ext>
                </a:extLst>
              </p:cNvPr>
              <p:cNvSpPr txBox="1"/>
              <p:nvPr/>
            </p:nvSpPr>
            <p:spPr>
              <a:xfrm>
                <a:off x="2729197" y="4677302"/>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27" name="TextBox 26">
                <a:extLst>
                  <a:ext uri="{FF2B5EF4-FFF2-40B4-BE49-F238E27FC236}">
                    <a16:creationId xmlns:a16="http://schemas.microsoft.com/office/drawing/2014/main" id="{A45153FE-E6D7-C99B-652B-C5BA7086E624}"/>
                  </a:ext>
                </a:extLst>
              </p:cNvPr>
              <p:cNvSpPr txBox="1">
                <a:spLocks noRot="1" noChangeAspect="1" noMove="1" noResize="1" noEditPoints="1" noAdjustHandles="1" noChangeArrowheads="1" noChangeShapeType="1" noTextEdit="1"/>
              </p:cNvSpPr>
              <p:nvPr/>
            </p:nvSpPr>
            <p:spPr>
              <a:xfrm>
                <a:off x="2729197" y="4677302"/>
                <a:ext cx="405560" cy="307777"/>
              </a:xfrm>
              <a:prstGeom prst="rect">
                <a:avLst/>
              </a:prstGeom>
              <a:blipFill>
                <a:blip r:embed="rId11"/>
                <a:stretch>
                  <a:fillRect l="-12121" r="-12121"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CF2A7CF-1D7C-9D5F-CF85-73A324BB6633}"/>
                  </a:ext>
                </a:extLst>
              </p:cNvPr>
              <p:cNvSpPr txBox="1"/>
              <p:nvPr/>
            </p:nvSpPr>
            <p:spPr>
              <a:xfrm>
                <a:off x="2713016" y="5238745"/>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28" name="TextBox 27">
                <a:extLst>
                  <a:ext uri="{FF2B5EF4-FFF2-40B4-BE49-F238E27FC236}">
                    <a16:creationId xmlns:a16="http://schemas.microsoft.com/office/drawing/2014/main" id="{CCF2A7CF-1D7C-9D5F-CF85-73A324BB6633}"/>
                  </a:ext>
                </a:extLst>
              </p:cNvPr>
              <p:cNvSpPr txBox="1">
                <a:spLocks noRot="1" noChangeAspect="1" noMove="1" noResize="1" noEditPoints="1" noAdjustHandles="1" noChangeArrowheads="1" noChangeShapeType="1" noTextEdit="1"/>
              </p:cNvSpPr>
              <p:nvPr/>
            </p:nvSpPr>
            <p:spPr>
              <a:xfrm>
                <a:off x="2713016" y="5238745"/>
                <a:ext cx="484107" cy="307777"/>
              </a:xfrm>
              <a:prstGeom prst="rect">
                <a:avLst/>
              </a:prstGeom>
              <a:blipFill>
                <a:blip r:embed="rId12"/>
                <a:stretch>
                  <a:fillRect l="-2532" r="-3797"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0CC492A-9273-008B-68FF-1AD4EF02B1B9}"/>
                  </a:ext>
                </a:extLst>
              </p:cNvPr>
              <p:cNvSpPr txBox="1"/>
              <p:nvPr/>
            </p:nvSpPr>
            <p:spPr>
              <a:xfrm>
                <a:off x="2724124" y="5826681"/>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29" name="TextBox 28">
                <a:extLst>
                  <a:ext uri="{FF2B5EF4-FFF2-40B4-BE49-F238E27FC236}">
                    <a16:creationId xmlns:a16="http://schemas.microsoft.com/office/drawing/2014/main" id="{90CC492A-9273-008B-68FF-1AD4EF02B1B9}"/>
                  </a:ext>
                </a:extLst>
              </p:cNvPr>
              <p:cNvSpPr txBox="1">
                <a:spLocks noRot="1" noChangeAspect="1" noMove="1" noResize="1" noEditPoints="1" noAdjustHandles="1" noChangeArrowheads="1" noChangeShapeType="1" noTextEdit="1"/>
              </p:cNvSpPr>
              <p:nvPr/>
            </p:nvSpPr>
            <p:spPr>
              <a:xfrm>
                <a:off x="2724124" y="5826681"/>
                <a:ext cx="484107" cy="307777"/>
              </a:xfrm>
              <a:prstGeom prst="rect">
                <a:avLst/>
              </a:prstGeom>
              <a:blipFill>
                <a:blip r:embed="rId13"/>
                <a:stretch>
                  <a:fillRect l="-2532" r="-2532" b="-12000"/>
                </a:stretch>
              </a:blipFill>
            </p:spPr>
            <p:txBody>
              <a:bodyPr/>
              <a:lstStyle/>
              <a:p>
                <a:r>
                  <a:rPr lang="en-CA">
                    <a:noFill/>
                  </a:rPr>
                  <a:t> </a:t>
                </a:r>
              </a:p>
            </p:txBody>
          </p:sp>
        </mc:Fallback>
      </mc:AlternateContent>
      <p:sp>
        <p:nvSpPr>
          <p:cNvPr id="30" name="Arrow: Curved Left 29">
            <a:extLst>
              <a:ext uri="{FF2B5EF4-FFF2-40B4-BE49-F238E27FC236}">
                <a16:creationId xmlns:a16="http://schemas.microsoft.com/office/drawing/2014/main" id="{67946689-D30A-2617-FC4D-5EA306C63B75}"/>
              </a:ext>
            </a:extLst>
          </p:cNvPr>
          <p:cNvSpPr/>
          <p:nvPr/>
        </p:nvSpPr>
        <p:spPr bwMode="auto">
          <a:xfrm>
            <a:off x="6263945" y="3512768"/>
            <a:ext cx="411480" cy="541851"/>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1" name="Arrow: Curved Left 30">
            <a:extLst>
              <a:ext uri="{FF2B5EF4-FFF2-40B4-BE49-F238E27FC236}">
                <a16:creationId xmlns:a16="http://schemas.microsoft.com/office/drawing/2014/main" id="{7C68B294-383E-20D2-E6D9-468712F4FBDE}"/>
              </a:ext>
            </a:extLst>
          </p:cNvPr>
          <p:cNvSpPr/>
          <p:nvPr/>
        </p:nvSpPr>
        <p:spPr bwMode="auto">
          <a:xfrm>
            <a:off x="6263945" y="4101676"/>
            <a:ext cx="411480"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2" name="Arrow: Curved Left 31">
            <a:extLst>
              <a:ext uri="{FF2B5EF4-FFF2-40B4-BE49-F238E27FC236}">
                <a16:creationId xmlns:a16="http://schemas.microsoft.com/office/drawing/2014/main" id="{C3015D27-0240-D68B-9A86-D2E395823F25}"/>
              </a:ext>
            </a:extLst>
          </p:cNvPr>
          <p:cNvSpPr/>
          <p:nvPr/>
        </p:nvSpPr>
        <p:spPr bwMode="auto">
          <a:xfrm>
            <a:off x="6267659" y="4652997"/>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3" name="Arrow: Curved Left 32">
            <a:extLst>
              <a:ext uri="{FF2B5EF4-FFF2-40B4-BE49-F238E27FC236}">
                <a16:creationId xmlns:a16="http://schemas.microsoft.com/office/drawing/2014/main" id="{B8FED005-8228-6685-6953-6F300F695CBC}"/>
              </a:ext>
            </a:extLst>
          </p:cNvPr>
          <p:cNvSpPr/>
          <p:nvPr/>
        </p:nvSpPr>
        <p:spPr bwMode="auto">
          <a:xfrm>
            <a:off x="6297892" y="5204318"/>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4" name="Arrow: Curved Left 33">
            <a:extLst>
              <a:ext uri="{FF2B5EF4-FFF2-40B4-BE49-F238E27FC236}">
                <a16:creationId xmlns:a16="http://schemas.microsoft.com/office/drawing/2014/main" id="{C1EECE98-BBFC-6571-DC75-9B387FA9B97C}"/>
              </a:ext>
            </a:extLst>
          </p:cNvPr>
          <p:cNvSpPr/>
          <p:nvPr/>
        </p:nvSpPr>
        <p:spPr bwMode="auto">
          <a:xfrm>
            <a:off x="6297892" y="5778691"/>
            <a:ext cx="407766" cy="559005"/>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9F35D88-DFF2-25DC-2E7F-ECA0605C2B50}"/>
                  </a:ext>
                </a:extLst>
              </p:cNvPr>
              <p:cNvSpPr txBox="1"/>
              <p:nvPr/>
            </p:nvSpPr>
            <p:spPr>
              <a:xfrm>
                <a:off x="6807417" y="3566670"/>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+80</m:t>
                      </m:r>
                    </m:oMath>
                  </m:oMathPara>
                </a14:m>
                <a:endParaRPr lang="en-CA" sz="2000" dirty="0">
                  <a:solidFill>
                    <a:srgbClr val="B75011"/>
                  </a:solidFill>
                </a:endParaRPr>
              </a:p>
            </p:txBody>
          </p:sp>
        </mc:Choice>
        <mc:Fallback xmlns="">
          <p:sp>
            <p:nvSpPr>
              <p:cNvPr id="35" name="TextBox 34">
                <a:extLst>
                  <a:ext uri="{FF2B5EF4-FFF2-40B4-BE49-F238E27FC236}">
                    <a16:creationId xmlns:a16="http://schemas.microsoft.com/office/drawing/2014/main" id="{79F35D88-DFF2-25DC-2E7F-ECA0605C2B50}"/>
                  </a:ext>
                </a:extLst>
              </p:cNvPr>
              <p:cNvSpPr txBox="1">
                <a:spLocks noRot="1" noChangeAspect="1" noMove="1" noResize="1" noEditPoints="1" noAdjustHandles="1" noChangeArrowheads="1" noChangeShapeType="1" noTextEdit="1"/>
              </p:cNvSpPr>
              <p:nvPr/>
            </p:nvSpPr>
            <p:spPr>
              <a:xfrm>
                <a:off x="6807417" y="3566670"/>
                <a:ext cx="484107" cy="307777"/>
              </a:xfrm>
              <a:prstGeom prst="rect">
                <a:avLst/>
              </a:prstGeom>
              <a:blipFill>
                <a:blip r:embed="rId14"/>
                <a:stretch>
                  <a:fillRect l="-16456" r="-16456"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E2EA2C4-5682-C8FD-EF85-1CB8FBC5C221}"/>
                  </a:ext>
                </a:extLst>
              </p:cNvPr>
              <p:cNvSpPr txBox="1"/>
              <p:nvPr/>
            </p:nvSpPr>
            <p:spPr>
              <a:xfrm>
                <a:off x="6807417" y="4149382"/>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+80</m:t>
                      </m:r>
                    </m:oMath>
                  </m:oMathPara>
                </a14:m>
                <a:endParaRPr lang="en-CA" sz="2000">
                  <a:solidFill>
                    <a:srgbClr val="B75011"/>
                  </a:solidFill>
                </a:endParaRPr>
              </a:p>
            </p:txBody>
          </p:sp>
        </mc:Choice>
        <mc:Fallback xmlns="">
          <p:sp>
            <p:nvSpPr>
              <p:cNvPr id="36" name="TextBox 35">
                <a:extLst>
                  <a:ext uri="{FF2B5EF4-FFF2-40B4-BE49-F238E27FC236}">
                    <a16:creationId xmlns:a16="http://schemas.microsoft.com/office/drawing/2014/main" id="{EE2EA2C4-5682-C8FD-EF85-1CB8FBC5C221}"/>
                  </a:ext>
                </a:extLst>
              </p:cNvPr>
              <p:cNvSpPr txBox="1">
                <a:spLocks noRot="1" noChangeAspect="1" noMove="1" noResize="1" noEditPoints="1" noAdjustHandles="1" noChangeArrowheads="1" noChangeShapeType="1" noTextEdit="1"/>
              </p:cNvSpPr>
              <p:nvPr/>
            </p:nvSpPr>
            <p:spPr>
              <a:xfrm>
                <a:off x="6807417" y="4149382"/>
                <a:ext cx="484107" cy="307777"/>
              </a:xfrm>
              <a:prstGeom prst="rect">
                <a:avLst/>
              </a:prstGeom>
              <a:blipFill>
                <a:blip r:embed="rId15"/>
                <a:stretch>
                  <a:fillRect l="-16456" r="-16456" b="-1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062086D-2EC8-BB30-7495-450A3436AC58}"/>
                  </a:ext>
                </a:extLst>
              </p:cNvPr>
              <p:cNvSpPr txBox="1"/>
              <p:nvPr/>
            </p:nvSpPr>
            <p:spPr>
              <a:xfrm>
                <a:off x="6807416" y="4703695"/>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+80</m:t>
                      </m:r>
                    </m:oMath>
                  </m:oMathPara>
                </a14:m>
                <a:endParaRPr lang="en-CA" sz="2000">
                  <a:solidFill>
                    <a:srgbClr val="B75011"/>
                  </a:solidFill>
                </a:endParaRPr>
              </a:p>
            </p:txBody>
          </p:sp>
        </mc:Choice>
        <mc:Fallback xmlns="">
          <p:sp>
            <p:nvSpPr>
              <p:cNvPr id="37" name="TextBox 36">
                <a:extLst>
                  <a:ext uri="{FF2B5EF4-FFF2-40B4-BE49-F238E27FC236}">
                    <a16:creationId xmlns:a16="http://schemas.microsoft.com/office/drawing/2014/main" id="{2062086D-2EC8-BB30-7495-450A3436AC58}"/>
                  </a:ext>
                </a:extLst>
              </p:cNvPr>
              <p:cNvSpPr txBox="1">
                <a:spLocks noRot="1" noChangeAspect="1" noMove="1" noResize="1" noEditPoints="1" noAdjustHandles="1" noChangeArrowheads="1" noChangeShapeType="1" noTextEdit="1"/>
              </p:cNvSpPr>
              <p:nvPr/>
            </p:nvSpPr>
            <p:spPr>
              <a:xfrm>
                <a:off x="6807416" y="4703695"/>
                <a:ext cx="484107" cy="307777"/>
              </a:xfrm>
              <a:prstGeom prst="rect">
                <a:avLst/>
              </a:prstGeom>
              <a:blipFill>
                <a:blip r:embed="rId16"/>
                <a:stretch>
                  <a:fillRect l="-16456" r="-16456" b="-1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25B87D4-E899-F572-BE4C-500111B2DDB3}"/>
                  </a:ext>
                </a:extLst>
              </p:cNvPr>
              <p:cNvSpPr txBox="1"/>
              <p:nvPr/>
            </p:nvSpPr>
            <p:spPr>
              <a:xfrm>
                <a:off x="6807416" y="5262553"/>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+80</m:t>
                      </m:r>
                    </m:oMath>
                  </m:oMathPara>
                </a14:m>
                <a:endParaRPr lang="en-CA" sz="2000">
                  <a:solidFill>
                    <a:srgbClr val="B75011"/>
                  </a:solidFill>
                </a:endParaRPr>
              </a:p>
            </p:txBody>
          </p:sp>
        </mc:Choice>
        <mc:Fallback xmlns="">
          <p:sp>
            <p:nvSpPr>
              <p:cNvPr id="38" name="TextBox 37">
                <a:extLst>
                  <a:ext uri="{FF2B5EF4-FFF2-40B4-BE49-F238E27FC236}">
                    <a16:creationId xmlns:a16="http://schemas.microsoft.com/office/drawing/2014/main" id="{725B87D4-E899-F572-BE4C-500111B2DDB3}"/>
                  </a:ext>
                </a:extLst>
              </p:cNvPr>
              <p:cNvSpPr txBox="1">
                <a:spLocks noRot="1" noChangeAspect="1" noMove="1" noResize="1" noEditPoints="1" noAdjustHandles="1" noChangeArrowheads="1" noChangeShapeType="1" noTextEdit="1"/>
              </p:cNvSpPr>
              <p:nvPr/>
            </p:nvSpPr>
            <p:spPr>
              <a:xfrm>
                <a:off x="6807416" y="5262553"/>
                <a:ext cx="484107" cy="307777"/>
              </a:xfrm>
              <a:prstGeom prst="rect">
                <a:avLst/>
              </a:prstGeom>
              <a:blipFill>
                <a:blip r:embed="rId17"/>
                <a:stretch>
                  <a:fillRect l="-16456" r="-16456"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17351AD-5EEF-1258-034A-99356199F22F}"/>
                  </a:ext>
                </a:extLst>
              </p:cNvPr>
              <p:cNvSpPr txBox="1"/>
              <p:nvPr/>
            </p:nvSpPr>
            <p:spPr>
              <a:xfrm>
                <a:off x="6827187" y="5830801"/>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+80</m:t>
                      </m:r>
                    </m:oMath>
                  </m:oMathPara>
                </a14:m>
                <a:endParaRPr lang="en-CA" sz="2000">
                  <a:solidFill>
                    <a:srgbClr val="B75011"/>
                  </a:solidFill>
                </a:endParaRPr>
              </a:p>
            </p:txBody>
          </p:sp>
        </mc:Choice>
        <mc:Fallback xmlns="">
          <p:sp>
            <p:nvSpPr>
              <p:cNvPr id="39" name="TextBox 38">
                <a:extLst>
                  <a:ext uri="{FF2B5EF4-FFF2-40B4-BE49-F238E27FC236}">
                    <a16:creationId xmlns:a16="http://schemas.microsoft.com/office/drawing/2014/main" id="{E17351AD-5EEF-1258-034A-99356199F22F}"/>
                  </a:ext>
                </a:extLst>
              </p:cNvPr>
              <p:cNvSpPr txBox="1">
                <a:spLocks noRot="1" noChangeAspect="1" noMove="1" noResize="1" noEditPoints="1" noAdjustHandles="1" noChangeArrowheads="1" noChangeShapeType="1" noTextEdit="1"/>
              </p:cNvSpPr>
              <p:nvPr/>
            </p:nvSpPr>
            <p:spPr>
              <a:xfrm>
                <a:off x="6827187" y="5830801"/>
                <a:ext cx="484107" cy="307777"/>
              </a:xfrm>
              <a:prstGeom prst="rect">
                <a:avLst/>
              </a:prstGeom>
              <a:blipFill>
                <a:blip r:embed="rId18"/>
                <a:stretch>
                  <a:fillRect l="-16456" r="-16456" b="-9804"/>
                </a:stretch>
              </a:blipFill>
            </p:spPr>
            <p:txBody>
              <a:bodyPr/>
              <a:lstStyle/>
              <a:p>
                <a:r>
                  <a:rPr lang="en-CA">
                    <a:noFill/>
                  </a:rPr>
                  <a:t> </a:t>
                </a:r>
              </a:p>
            </p:txBody>
          </p:sp>
        </mc:Fallback>
      </mc:AlternateContent>
      <p:grpSp>
        <p:nvGrpSpPr>
          <p:cNvPr id="40" name="Group 39">
            <a:extLst>
              <a:ext uri="{FF2B5EF4-FFF2-40B4-BE49-F238E27FC236}">
                <a16:creationId xmlns:a16="http://schemas.microsoft.com/office/drawing/2014/main" id="{26193838-720D-0781-110E-4B14C10813A7}"/>
              </a:ext>
            </a:extLst>
          </p:cNvPr>
          <p:cNvGrpSpPr/>
          <p:nvPr/>
        </p:nvGrpSpPr>
        <p:grpSpPr>
          <a:xfrm>
            <a:off x="7104957" y="2313653"/>
            <a:ext cx="1583532" cy="1111334"/>
            <a:chOff x="7185348" y="1625567"/>
            <a:chExt cx="1721399" cy="1166216"/>
          </a:xfrm>
        </p:grpSpPr>
        <p:sp>
          <p:nvSpPr>
            <p:cNvPr id="41" name="Speech Bubble: Rectangle with Corners Rounded 40">
              <a:extLst>
                <a:ext uri="{FF2B5EF4-FFF2-40B4-BE49-F238E27FC236}">
                  <a16:creationId xmlns:a16="http://schemas.microsoft.com/office/drawing/2014/main" id="{EF3D67B2-ADC4-29B0-8E83-4B0EA60BFB0F}"/>
                </a:ext>
              </a:extLst>
            </p:cNvPr>
            <p:cNvSpPr/>
            <p:nvPr/>
          </p:nvSpPr>
          <p:spPr bwMode="auto">
            <a:xfrm>
              <a:off x="7185348" y="1625567"/>
              <a:ext cx="1597856" cy="1166216"/>
            </a:xfrm>
            <a:prstGeom prst="wedgeRoundRectCallout">
              <a:avLst>
                <a:gd name="adj1" fmla="val -31688"/>
                <a:gd name="adj2" fmla="val 70220"/>
                <a:gd name="adj3" fmla="val 16667"/>
              </a:avLst>
            </a:prstGeom>
            <a:noFill/>
            <a:ln w="19050" cap="flat" cmpd="sng" algn="ctr">
              <a:solidFill>
                <a:srgbClr val="CF5B13"/>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2" name="TextBox 41">
              <a:extLst>
                <a:ext uri="{FF2B5EF4-FFF2-40B4-BE49-F238E27FC236}">
                  <a16:creationId xmlns:a16="http://schemas.microsoft.com/office/drawing/2014/main" id="{399662FD-8807-B939-BECC-EFAB7D985E86}"/>
                </a:ext>
              </a:extLst>
            </p:cNvPr>
            <p:cNvSpPr txBox="1"/>
            <p:nvPr/>
          </p:nvSpPr>
          <p:spPr>
            <a:xfrm>
              <a:off x="7206228" y="1810226"/>
              <a:ext cx="1700519" cy="738664"/>
            </a:xfrm>
            <a:prstGeom prst="rect">
              <a:avLst/>
            </a:prstGeom>
            <a:noFill/>
          </p:spPr>
          <p:txBody>
            <a:bodyPr wrap="square" rtlCol="0">
              <a:spAutoFit/>
            </a:bodyPr>
            <a:lstStyle/>
            <a:p>
              <a:r>
                <a:rPr lang="en-CA" sz="1400" dirty="0"/>
                <a:t>The balance increases by the interest amount.</a:t>
              </a:r>
            </a:p>
          </p:txBody>
        </p:sp>
      </p:grpSp>
    </p:spTree>
    <p:extLst>
      <p:ext uri="{BB962C8B-B14F-4D97-AF65-F5344CB8AC3E}">
        <p14:creationId xmlns:p14="http://schemas.microsoft.com/office/powerpoint/2010/main" val="177463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strVal val="#ppt_x"/>
                                          </p:val>
                                        </p:tav>
                                        <p:tav tm="100000">
                                          <p:val>
                                            <p:strVal val="#ppt_x"/>
                                          </p:val>
                                        </p:tav>
                                      </p:tavLst>
                                    </p:anim>
                                    <p:anim calcmode="lin" valueType="num">
                                      <p:cBhvr>
                                        <p:cTn id="3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500"/>
                                        <p:tgtEl>
                                          <p:spTgt spid="31"/>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childTnLst>
                          </p:cTn>
                        </p:par>
                        <p:par>
                          <p:cTn id="89" fill="hold">
                            <p:stCondLst>
                              <p:cond delay="1500"/>
                            </p:stCondLst>
                            <p:childTnLst>
                              <p:par>
                                <p:cTn id="90" presetID="10" presetClass="entr" presetSubtype="0"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par>
                          <p:cTn id="97" fill="hold">
                            <p:stCondLst>
                              <p:cond delay="2500"/>
                            </p:stCondLst>
                            <p:childTnLst>
                              <p:par>
                                <p:cTn id="98" presetID="10" presetClass="entr" presetSubtype="0"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500"/>
                                        <p:tgtEl>
                                          <p:spTgt spid="29"/>
                                        </p:tgtEl>
                                      </p:cBhvr>
                                    </p:animEffect>
                                  </p:childTnLst>
                                </p:cTn>
                              </p:par>
                            </p:childTnLst>
                          </p:cTn>
                        </p:par>
                        <p:par>
                          <p:cTn id="101" fill="hold">
                            <p:stCondLst>
                              <p:cond delay="3000"/>
                            </p:stCondLst>
                            <p:childTnLst>
                              <p:par>
                                <p:cTn id="102" presetID="10" presetClass="entr" presetSubtype="0" fill="hold" grpId="0" nodeType="after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childTnLst>
                          </p:cTn>
                        </p:par>
                        <p:par>
                          <p:cTn id="105" fill="hold">
                            <p:stCondLst>
                              <p:cond delay="3500"/>
                            </p:stCondLst>
                            <p:childTnLst>
                              <p:par>
                                <p:cTn id="106" presetID="10"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P spid="23" grpId="0" animBg="1"/>
      <p:bldP spid="24" grpId="0" animBg="1"/>
      <p:bldP spid="25" grpId="0"/>
      <p:bldP spid="26" grpId="0"/>
      <p:bldP spid="27" grpId="0"/>
      <p:bldP spid="28" grpId="0"/>
      <p:bldP spid="29" grpId="0"/>
      <p:bldP spid="30" grpId="0" animBg="1"/>
      <p:bldP spid="31" grpId="0" animBg="1"/>
      <p:bldP spid="32" grpId="0" animBg="1"/>
      <p:bldP spid="33" grpId="0" animBg="1"/>
      <p:bldP spid="34" grpId="0" animBg="1"/>
      <p:bldP spid="35" grpId="0"/>
      <p:bldP spid="36"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A Special Note for Teachers</a:t>
            </a:r>
          </a:p>
        </p:txBody>
      </p:sp>
      <p:pic>
        <p:nvPicPr>
          <p:cNvPr id="6" name="Picture 5">
            <a:extLst>
              <a:ext uri="{FF2B5EF4-FFF2-40B4-BE49-F238E27FC236}">
                <a16:creationId xmlns:a16="http://schemas.microsoft.com/office/drawing/2014/main" id="{A9853656-CD7E-E42D-9884-228304ED3055}"/>
              </a:ext>
            </a:extLst>
          </p:cNvPr>
          <p:cNvPicPr>
            <a:picLocks noChangeAspect="1"/>
          </p:cNvPicPr>
          <p:nvPr/>
        </p:nvPicPr>
        <p:blipFill rotWithShape="1">
          <a:blip r:embed="rId2"/>
          <a:srcRect l="1455" r="1182"/>
          <a:stretch/>
        </p:blipFill>
        <p:spPr>
          <a:xfrm>
            <a:off x="1803929" y="1613855"/>
            <a:ext cx="5533920" cy="4691405"/>
          </a:xfrm>
          <a:prstGeom prst="rect">
            <a:avLst/>
          </a:prstGeom>
        </p:spPr>
      </p:pic>
    </p:spTree>
    <p:extLst>
      <p:ext uri="{BB962C8B-B14F-4D97-AF65-F5344CB8AC3E}">
        <p14:creationId xmlns:p14="http://schemas.microsoft.com/office/powerpoint/2010/main" val="318783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Interest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507665"/>
              </a:xfrm>
            </p:spPr>
            <p:txBody>
              <a:bodyPr>
                <a:normAutofit/>
              </a:bodyPr>
              <a:lstStyle/>
              <a:p>
                <a:pPr marL="0" indent="0">
                  <a:lnSpc>
                    <a:spcPts val="1800"/>
                  </a:lnSpc>
                  <a:buNone/>
                </a:pPr>
                <a:r>
                  <a:rPr lang="en-US" sz="1800" dirty="0">
                    <a:latin typeface="+mn-lt"/>
                  </a:rPr>
                  <a:t>For simple interest, when </a:t>
                </a:r>
                <a14:m>
                  <m:oMath xmlns:m="http://schemas.openxmlformats.org/officeDocument/2006/math">
                    <m:r>
                      <a:rPr lang="en-US" sz="1800" i="1" dirty="0" smtClean="0">
                        <a:latin typeface="Cambria Math" panose="02040503050406030204" pitchFamily="18" charset="0"/>
                      </a:rPr>
                      <m:t>𝑥</m:t>
                    </m:r>
                  </m:oMath>
                </a14:m>
                <a:r>
                  <a:rPr lang="en-US" sz="1800" dirty="0">
                    <a:latin typeface="+mn-lt"/>
                  </a:rPr>
                  <a:t> increases, </a:t>
                </a:r>
                <a14:m>
                  <m:oMath xmlns:m="http://schemas.openxmlformats.org/officeDocument/2006/math">
                    <m:r>
                      <a:rPr lang="en-US" sz="1800" i="1" dirty="0" smtClean="0">
                        <a:latin typeface="Cambria Math" panose="02040503050406030204" pitchFamily="18" charset="0"/>
                      </a:rPr>
                      <m:t>𝑦</m:t>
                    </m:r>
                  </m:oMath>
                </a14:m>
                <a:r>
                  <a:rPr lang="en-US" sz="1800" dirty="0">
                    <a:latin typeface="+mn-lt"/>
                  </a:rPr>
                  <a:t> increases </a:t>
                </a:r>
                <a:r>
                  <a:rPr lang="en-US" sz="1800" b="1" dirty="0">
                    <a:latin typeface="+mn-lt"/>
                  </a:rPr>
                  <a:t>at a constant rate</a:t>
                </a:r>
                <a:r>
                  <a:rPr lang="en-US" sz="1800" dirty="0">
                    <a:latin typeface="+mn-lt"/>
                  </a:rPr>
                  <a:t>.</a:t>
                </a:r>
              </a:p>
              <a:p>
                <a:pPr marL="0" indent="0">
                  <a:lnSpc>
                    <a:spcPts val="1800"/>
                  </a:lnSpc>
                  <a:buNone/>
                </a:pPr>
                <a:endParaRPr lang="en-US" sz="1800" b="1" dirty="0">
                  <a:solidFill>
                    <a:schemeClr val="accent4"/>
                  </a:solidFill>
                  <a:latin typeface="+mn-lt"/>
                </a:endParaRPr>
              </a:p>
              <a:p>
                <a:pPr marL="0" indent="0">
                  <a:lnSpc>
                    <a:spcPts val="1800"/>
                  </a:lnSpc>
                  <a:buNone/>
                </a:pPr>
                <a:r>
                  <a:rPr lang="en-US" sz="1800" b="1" dirty="0">
                    <a:solidFill>
                      <a:schemeClr val="accent4"/>
                    </a:solidFill>
                    <a:latin typeface="+mn-lt"/>
                  </a:rPr>
                  <a:t>Do you recall?</a:t>
                </a:r>
              </a:p>
              <a:p>
                <a:pPr marL="0" indent="0">
                  <a:lnSpc>
                    <a:spcPts val="1800"/>
                  </a:lnSpc>
                  <a:buNone/>
                </a:pPr>
                <a:r>
                  <a:rPr lang="en-US" sz="1800" dirty="0">
                    <a:latin typeface="+mn-lt"/>
                  </a:rPr>
                  <a:t>A </a:t>
                </a:r>
                <a:r>
                  <a:rPr lang="en-US" sz="1800" b="1" dirty="0">
                    <a:latin typeface="+mn-lt"/>
                  </a:rPr>
                  <a:t>constant rate of change </a:t>
                </a:r>
                <a:r>
                  <a:rPr lang="en-US" sz="1800" dirty="0">
                    <a:latin typeface="+mn-lt"/>
                  </a:rPr>
                  <a:t>is </a:t>
                </a:r>
                <a:r>
                  <a:rPr lang="en-US" sz="1800" b="1" dirty="0">
                    <a:latin typeface="+mn-lt"/>
                  </a:rPr>
                  <a:t>linear</a:t>
                </a:r>
                <a:r>
                  <a:rPr lang="en-US" sz="1800" dirty="0">
                    <a:latin typeface="+mn-lt"/>
                  </a:rPr>
                  <a:t>. </a:t>
                </a:r>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gn="ctr">
                  <a:lnSpc>
                    <a:spcPts val="2400"/>
                  </a:lnSpc>
                  <a:buNone/>
                </a:pPr>
                <a:r>
                  <a:rPr lang="en-US" sz="2200" b="1" dirty="0">
                    <a:solidFill>
                      <a:schemeClr val="accent2"/>
                    </a:solidFill>
                  </a:rPr>
                  <a:t>Simple interest rates are linear growth!</a:t>
                </a:r>
              </a:p>
              <a:p>
                <a:pPr marL="0" indent="0">
                  <a:lnSpc>
                    <a:spcPts val="2400"/>
                  </a:lnSpc>
                  <a:buNone/>
                </a:pPr>
                <a:endParaRPr lang="en-US" sz="2000" dirty="0">
                  <a:cs typeface="Arial"/>
                </a:endParaRPr>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350334"/>
                <a:ext cx="8638967" cy="5507665"/>
              </a:xfrm>
              <a:blipFill>
                <a:blip r:embed="rId2"/>
                <a:stretch>
                  <a:fillRect l="-56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3C27E3C-DA94-C2D8-81C6-9B8F3E8A56F2}"/>
                  </a:ext>
                </a:extLst>
              </p:cNvPr>
              <p:cNvSpPr txBox="1"/>
              <p:nvPr/>
            </p:nvSpPr>
            <p:spPr>
              <a:xfrm>
                <a:off x="4586429" y="4353784"/>
                <a:ext cx="136172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𝑥</m:t>
                      </m:r>
                      <m:r>
                        <a:rPr lang="en-CA" b="0" i="1" smtClean="0">
                          <a:latin typeface="Cambria Math" panose="02040503050406030204" pitchFamily="18" charset="0"/>
                        </a:rPr>
                        <m:t>=1</m:t>
                      </m:r>
                    </m:oMath>
                  </m:oMathPara>
                </a14:m>
                <a:endParaRPr lang="en-CA" sz="1000" dirty="0"/>
              </a:p>
            </p:txBody>
          </p:sp>
        </mc:Choice>
        <mc:Fallback xmlns="">
          <p:sp>
            <p:nvSpPr>
              <p:cNvPr id="29" name="TextBox 28">
                <a:extLst>
                  <a:ext uri="{FF2B5EF4-FFF2-40B4-BE49-F238E27FC236}">
                    <a16:creationId xmlns:a16="http://schemas.microsoft.com/office/drawing/2014/main" id="{13C27E3C-DA94-C2D8-81C6-9B8F3E8A56F2}"/>
                  </a:ext>
                </a:extLst>
              </p:cNvPr>
              <p:cNvSpPr txBox="1">
                <a:spLocks noRot="1" noChangeAspect="1" noMove="1" noResize="1" noEditPoints="1" noAdjustHandles="1" noChangeArrowheads="1" noChangeShapeType="1" noTextEdit="1"/>
              </p:cNvSpPr>
              <p:nvPr/>
            </p:nvSpPr>
            <p:spPr>
              <a:xfrm>
                <a:off x="4586429" y="4353784"/>
                <a:ext cx="1361726" cy="215444"/>
              </a:xfrm>
              <a:prstGeom prst="rect">
                <a:avLst/>
              </a:prstGeom>
              <a:blipFill>
                <a:blip r:embed="rId3"/>
                <a:stretch>
                  <a:fillRect l="-4018" r="-2232" b="-33333"/>
                </a:stretch>
              </a:blipFill>
            </p:spPr>
            <p:txBody>
              <a:bodyPr/>
              <a:lstStyle/>
              <a:p>
                <a:r>
                  <a:rPr lang="en-CA">
                    <a:noFill/>
                  </a:rPr>
                  <a:t> </a:t>
                </a:r>
              </a:p>
            </p:txBody>
          </p:sp>
        </mc:Fallback>
      </mc:AlternateContent>
      <p:cxnSp>
        <p:nvCxnSpPr>
          <p:cNvPr id="4" name="Straight Connector 3">
            <a:extLst>
              <a:ext uri="{FF2B5EF4-FFF2-40B4-BE49-F238E27FC236}">
                <a16:creationId xmlns:a16="http://schemas.microsoft.com/office/drawing/2014/main" id="{24F72153-BC3E-6D78-DBE5-D2CEBF14B083}"/>
              </a:ext>
            </a:extLst>
          </p:cNvPr>
          <p:cNvCxnSpPr>
            <a:cxnSpLocks/>
          </p:cNvCxnSpPr>
          <p:nvPr/>
        </p:nvCxnSpPr>
        <p:spPr bwMode="auto">
          <a:xfrm flipV="1">
            <a:off x="2083455" y="3233596"/>
            <a:ext cx="5278112" cy="1755409"/>
          </a:xfrm>
          <a:prstGeom prst="line">
            <a:avLst/>
          </a:prstGeom>
          <a:ln w="38100" cap="flat" cmpd="sng" algn="ctr">
            <a:solidFill>
              <a:srgbClr val="C00000"/>
            </a:solidFill>
            <a:prstDash val="solid"/>
            <a:round/>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inor">
            <a:schemeClr val="tx1"/>
          </a:fontRef>
        </p:style>
      </p:cxnSp>
      <p:grpSp>
        <p:nvGrpSpPr>
          <p:cNvPr id="31" name="Group 30">
            <a:extLst>
              <a:ext uri="{FF2B5EF4-FFF2-40B4-BE49-F238E27FC236}">
                <a16:creationId xmlns:a16="http://schemas.microsoft.com/office/drawing/2014/main" id="{A20CCEF3-FFAD-3705-21C8-B7AA5AF6B800}"/>
              </a:ext>
            </a:extLst>
          </p:cNvPr>
          <p:cNvGrpSpPr/>
          <p:nvPr/>
        </p:nvGrpSpPr>
        <p:grpSpPr>
          <a:xfrm>
            <a:off x="1707872" y="2838956"/>
            <a:ext cx="5579135" cy="2870779"/>
            <a:chOff x="2379335" y="3199165"/>
            <a:chExt cx="5579135" cy="2870779"/>
          </a:xfrm>
        </p:grpSpPr>
        <p:cxnSp>
          <p:nvCxnSpPr>
            <p:cNvPr id="8" name="Straight Connector 7">
              <a:extLst>
                <a:ext uri="{FF2B5EF4-FFF2-40B4-BE49-F238E27FC236}">
                  <a16:creationId xmlns:a16="http://schemas.microsoft.com/office/drawing/2014/main" id="{8EAA6DE2-3019-BC94-FED9-A4C442058E10}"/>
                </a:ext>
              </a:extLst>
            </p:cNvPr>
            <p:cNvCxnSpPr>
              <a:cxnSpLocks/>
            </p:cNvCxnSpPr>
            <p:nvPr/>
          </p:nvCxnSpPr>
          <p:spPr>
            <a:xfrm>
              <a:off x="2742626" y="3280215"/>
              <a:ext cx="0" cy="2459736"/>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262DB8-F868-2908-EE46-A74CE60FFFF9}"/>
                </a:ext>
              </a:extLst>
            </p:cNvPr>
            <p:cNvCxnSpPr>
              <a:cxnSpLocks/>
            </p:cNvCxnSpPr>
            <p:nvPr/>
          </p:nvCxnSpPr>
          <p:spPr>
            <a:xfrm flipH="1">
              <a:off x="2742626" y="5727641"/>
              <a:ext cx="5215844" cy="15358"/>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22B3724-4286-436B-5D63-570FD7E9CFC7}"/>
                </a:ext>
              </a:extLst>
            </p:cNvPr>
            <p:cNvSpPr txBox="1"/>
            <p:nvPr/>
          </p:nvSpPr>
          <p:spPr>
            <a:xfrm rot="16200000">
              <a:off x="2091109" y="4281227"/>
              <a:ext cx="884229" cy="307777"/>
            </a:xfrm>
            <a:prstGeom prst="rect">
              <a:avLst/>
            </a:prstGeom>
            <a:noFill/>
          </p:spPr>
          <p:txBody>
            <a:bodyPr wrap="square" rtlCol="0">
              <a:spAutoFit/>
            </a:bodyPr>
            <a:lstStyle/>
            <a:p>
              <a:r>
                <a:rPr lang="en-CA" sz="1400" b="1" dirty="0"/>
                <a:t>Balance</a:t>
              </a:r>
            </a:p>
          </p:txBody>
        </p:sp>
        <p:sp>
          <p:nvSpPr>
            <p:cNvPr id="17" name="TextBox 16">
              <a:extLst>
                <a:ext uri="{FF2B5EF4-FFF2-40B4-BE49-F238E27FC236}">
                  <a16:creationId xmlns:a16="http://schemas.microsoft.com/office/drawing/2014/main" id="{0D947F82-F636-29AC-BC38-7C69E0E42851}"/>
                </a:ext>
              </a:extLst>
            </p:cNvPr>
            <p:cNvSpPr txBox="1"/>
            <p:nvPr/>
          </p:nvSpPr>
          <p:spPr>
            <a:xfrm>
              <a:off x="5144326" y="5762167"/>
              <a:ext cx="564322" cy="307777"/>
            </a:xfrm>
            <a:prstGeom prst="rect">
              <a:avLst/>
            </a:prstGeom>
            <a:noFill/>
          </p:spPr>
          <p:txBody>
            <a:bodyPr wrap="none" rtlCol="0">
              <a:spAutoFit/>
            </a:bodyPr>
            <a:lstStyle/>
            <a:p>
              <a:r>
                <a:rPr lang="en-CA" sz="1400" b="1" dirty="0"/>
                <a:t>Year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A7984A-60B3-4E5C-F6A1-D9DD557011BE}"/>
                    </a:ext>
                  </a:extLst>
                </p:cNvPr>
                <p:cNvSpPr txBox="1"/>
                <p:nvPr/>
              </p:nvSpPr>
              <p:spPr>
                <a:xfrm>
                  <a:off x="2379335" y="3199165"/>
                  <a:ext cx="3632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𝒚</m:t>
                        </m:r>
                      </m:oMath>
                    </m:oMathPara>
                  </a14:m>
                  <a:endParaRPr lang="en-CA" sz="1800" b="1" dirty="0"/>
                </a:p>
              </p:txBody>
            </p:sp>
          </mc:Choice>
          <mc:Fallback xmlns="">
            <p:sp>
              <p:nvSpPr>
                <p:cNvPr id="18" name="TextBox 17">
                  <a:extLst>
                    <a:ext uri="{FF2B5EF4-FFF2-40B4-BE49-F238E27FC236}">
                      <a16:creationId xmlns:a16="http://schemas.microsoft.com/office/drawing/2014/main" id="{4DA7984A-60B3-4E5C-F6A1-D9DD557011BE}"/>
                    </a:ext>
                  </a:extLst>
                </p:cNvPr>
                <p:cNvSpPr txBox="1">
                  <a:spLocks noRot="1" noChangeAspect="1" noMove="1" noResize="1" noEditPoints="1" noAdjustHandles="1" noChangeArrowheads="1" noChangeShapeType="1" noTextEdit="1"/>
                </p:cNvSpPr>
                <p:nvPr/>
              </p:nvSpPr>
              <p:spPr>
                <a:xfrm>
                  <a:off x="2379335" y="3199165"/>
                  <a:ext cx="363291" cy="276999"/>
                </a:xfrm>
                <a:prstGeom prst="rect">
                  <a:avLst/>
                </a:prstGeom>
                <a:blipFill>
                  <a:blip r:embed="rId4"/>
                  <a:stretch>
                    <a:fillRect b="-288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8DAAF67-540F-A05C-0A93-7BC77B7035EC}"/>
                    </a:ext>
                  </a:extLst>
                </p:cNvPr>
                <p:cNvSpPr txBox="1"/>
                <p:nvPr/>
              </p:nvSpPr>
              <p:spPr>
                <a:xfrm>
                  <a:off x="7630792" y="5725842"/>
                  <a:ext cx="25868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𝒙</m:t>
                        </m:r>
                      </m:oMath>
                    </m:oMathPara>
                  </a14:m>
                  <a:endParaRPr lang="en-CA" sz="1800" b="1" dirty="0"/>
                </a:p>
              </p:txBody>
            </p:sp>
          </mc:Choice>
          <mc:Fallback xmlns="">
            <p:sp>
              <p:nvSpPr>
                <p:cNvPr id="19" name="TextBox 18">
                  <a:extLst>
                    <a:ext uri="{FF2B5EF4-FFF2-40B4-BE49-F238E27FC236}">
                      <a16:creationId xmlns:a16="http://schemas.microsoft.com/office/drawing/2014/main" id="{08DAAF67-540F-A05C-0A93-7BC77B7035EC}"/>
                    </a:ext>
                  </a:extLst>
                </p:cNvPr>
                <p:cNvSpPr txBox="1">
                  <a:spLocks noRot="1" noChangeAspect="1" noMove="1" noResize="1" noEditPoints="1" noAdjustHandles="1" noChangeArrowheads="1" noChangeShapeType="1" noTextEdit="1"/>
                </p:cNvSpPr>
                <p:nvPr/>
              </p:nvSpPr>
              <p:spPr>
                <a:xfrm>
                  <a:off x="7630792" y="5725842"/>
                  <a:ext cx="258682" cy="276999"/>
                </a:xfrm>
                <a:prstGeom prst="rect">
                  <a:avLst/>
                </a:prstGeom>
                <a:blipFill>
                  <a:blip r:embed="rId5"/>
                  <a:stretch>
                    <a:fillRect/>
                  </a:stretch>
                </a:blipFill>
              </p:spPr>
              <p:txBody>
                <a:bodyPr/>
                <a:lstStyle/>
                <a:p>
                  <a:r>
                    <a:rPr lang="en-CA">
                      <a:noFill/>
                    </a:rPr>
                    <a:t> </a:t>
                  </a:r>
                </a:p>
              </p:txBody>
            </p:sp>
          </mc:Fallback>
        </mc:AlternateContent>
      </p:grpSp>
      <p:cxnSp>
        <p:nvCxnSpPr>
          <p:cNvPr id="22" name="Straight Arrow Connector 21">
            <a:extLst>
              <a:ext uri="{FF2B5EF4-FFF2-40B4-BE49-F238E27FC236}">
                <a16:creationId xmlns:a16="http://schemas.microsoft.com/office/drawing/2014/main" id="{50BC5668-04B7-5EF1-7612-ED72B527A05B}"/>
              </a:ext>
            </a:extLst>
          </p:cNvPr>
          <p:cNvCxnSpPr>
            <a:cxnSpLocks/>
          </p:cNvCxnSpPr>
          <p:nvPr/>
        </p:nvCxnSpPr>
        <p:spPr>
          <a:xfrm flipV="1">
            <a:off x="2083455" y="4989005"/>
            <a:ext cx="2093529"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AA94C00-C240-11A3-AC17-623267A476CE}"/>
              </a:ext>
            </a:extLst>
          </p:cNvPr>
          <p:cNvCxnSpPr>
            <a:cxnSpLocks/>
          </p:cNvCxnSpPr>
          <p:nvPr/>
        </p:nvCxnSpPr>
        <p:spPr>
          <a:xfrm flipV="1">
            <a:off x="4137504" y="4310898"/>
            <a:ext cx="0" cy="678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3DF819C-6E41-6E29-8E90-87429C651ABD}"/>
                  </a:ext>
                </a:extLst>
              </p:cNvPr>
              <p:cNvSpPr txBox="1"/>
              <p:nvPr/>
            </p:nvSpPr>
            <p:spPr>
              <a:xfrm>
                <a:off x="2176389" y="5021517"/>
                <a:ext cx="194929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𝑥</m:t>
                      </m:r>
                      <m:r>
                        <a:rPr lang="en-CA" b="0" i="1" smtClean="0">
                          <a:latin typeface="Cambria Math" panose="02040503050406030204" pitchFamily="18" charset="0"/>
                        </a:rPr>
                        <m:t>=1</m:t>
                      </m:r>
                    </m:oMath>
                  </m:oMathPara>
                </a14:m>
                <a:endParaRPr lang="en-CA" sz="800" dirty="0"/>
              </a:p>
            </p:txBody>
          </p:sp>
        </mc:Choice>
        <mc:Fallback xmlns="">
          <p:sp>
            <p:nvSpPr>
              <p:cNvPr id="25" name="TextBox 24">
                <a:extLst>
                  <a:ext uri="{FF2B5EF4-FFF2-40B4-BE49-F238E27FC236}">
                    <a16:creationId xmlns:a16="http://schemas.microsoft.com/office/drawing/2014/main" id="{03DF819C-6E41-6E29-8E90-87429C651ABD}"/>
                  </a:ext>
                </a:extLst>
              </p:cNvPr>
              <p:cNvSpPr txBox="1">
                <a:spLocks noRot="1" noChangeAspect="1" noMove="1" noResize="1" noEditPoints="1" noAdjustHandles="1" noChangeArrowheads="1" noChangeShapeType="1" noTextEdit="1"/>
              </p:cNvSpPr>
              <p:nvPr/>
            </p:nvSpPr>
            <p:spPr>
              <a:xfrm>
                <a:off x="2176389" y="5021517"/>
                <a:ext cx="1949297" cy="215444"/>
              </a:xfrm>
              <a:prstGeom prst="rect">
                <a:avLst/>
              </a:prstGeom>
              <a:blipFill>
                <a:blip r:embed="rId6"/>
                <a:stretch>
                  <a:fillRect b="-3428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B8BBBC7-DF46-5EAA-C22B-CCAA7823EBCA}"/>
                  </a:ext>
                </a:extLst>
              </p:cNvPr>
              <p:cNvSpPr txBox="1"/>
              <p:nvPr/>
            </p:nvSpPr>
            <p:spPr>
              <a:xfrm>
                <a:off x="4038951" y="4573824"/>
                <a:ext cx="1365517" cy="425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𝑦</m:t>
                      </m:r>
                      <m:r>
                        <a:rPr lang="en-CA" b="0" i="1" smtClean="0">
                          <a:latin typeface="Cambria Math" panose="02040503050406030204" pitchFamily="18" charset="0"/>
                        </a:rPr>
                        <m:t>=$80 </m:t>
                      </m:r>
                    </m:oMath>
                  </m:oMathPara>
                </a14:m>
                <a:endParaRPr lang="en-CA" sz="1000" dirty="0"/>
              </a:p>
            </p:txBody>
          </p:sp>
        </mc:Choice>
        <mc:Fallback xmlns="">
          <p:sp>
            <p:nvSpPr>
              <p:cNvPr id="26" name="TextBox 25">
                <a:extLst>
                  <a:ext uri="{FF2B5EF4-FFF2-40B4-BE49-F238E27FC236}">
                    <a16:creationId xmlns:a16="http://schemas.microsoft.com/office/drawing/2014/main" id="{2B8BBBC7-DF46-5EAA-C22B-CCAA7823EBCA}"/>
                  </a:ext>
                </a:extLst>
              </p:cNvPr>
              <p:cNvSpPr txBox="1">
                <a:spLocks noRot="1" noChangeAspect="1" noMove="1" noResize="1" noEditPoints="1" noAdjustHandles="1" noChangeArrowheads="1" noChangeShapeType="1" noTextEdit="1"/>
              </p:cNvSpPr>
              <p:nvPr/>
            </p:nvSpPr>
            <p:spPr>
              <a:xfrm>
                <a:off x="4038951" y="4573824"/>
                <a:ext cx="1365517" cy="425950"/>
              </a:xfrm>
              <a:prstGeom prst="rect">
                <a:avLst/>
              </a:prstGeom>
              <a:blipFill>
                <a:blip r:embed="rId7"/>
                <a:stretch>
                  <a:fillRect b="-1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189AFEA-3DBE-2B33-A747-81A202547AF8}"/>
                  </a:ext>
                </a:extLst>
              </p:cNvPr>
              <p:cNvSpPr txBox="1"/>
              <p:nvPr/>
            </p:nvSpPr>
            <p:spPr>
              <a:xfrm>
                <a:off x="6205731" y="3745428"/>
                <a:ext cx="1155836" cy="425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𝑦</m:t>
                      </m:r>
                      <m:r>
                        <a:rPr lang="en-CA" b="0" i="1" smtClean="0">
                          <a:latin typeface="Cambria Math" panose="02040503050406030204" pitchFamily="18" charset="0"/>
                        </a:rPr>
                        <m:t>=$80</m:t>
                      </m:r>
                    </m:oMath>
                  </m:oMathPara>
                </a14:m>
                <a:endParaRPr lang="en-CA" sz="1000" dirty="0"/>
              </a:p>
            </p:txBody>
          </p:sp>
        </mc:Choice>
        <mc:Fallback xmlns="">
          <p:sp>
            <p:nvSpPr>
              <p:cNvPr id="30" name="TextBox 29">
                <a:extLst>
                  <a:ext uri="{FF2B5EF4-FFF2-40B4-BE49-F238E27FC236}">
                    <a16:creationId xmlns:a16="http://schemas.microsoft.com/office/drawing/2014/main" id="{F189AFEA-3DBE-2B33-A747-81A202547AF8}"/>
                  </a:ext>
                </a:extLst>
              </p:cNvPr>
              <p:cNvSpPr txBox="1">
                <a:spLocks noRot="1" noChangeAspect="1" noMove="1" noResize="1" noEditPoints="1" noAdjustHandles="1" noChangeArrowheads="1" noChangeShapeType="1" noTextEdit="1"/>
              </p:cNvSpPr>
              <p:nvPr/>
            </p:nvSpPr>
            <p:spPr>
              <a:xfrm>
                <a:off x="6205731" y="3745428"/>
                <a:ext cx="1155836" cy="425950"/>
              </a:xfrm>
              <a:prstGeom prst="rect">
                <a:avLst/>
              </a:prstGeom>
              <a:blipFill>
                <a:blip r:embed="rId8"/>
                <a:stretch>
                  <a:fillRect b="-12857"/>
                </a:stretch>
              </a:blipFill>
            </p:spPr>
            <p:txBody>
              <a:bodyPr/>
              <a:lstStyle/>
              <a:p>
                <a:r>
                  <a:rPr lang="en-CA">
                    <a:noFill/>
                  </a:rPr>
                  <a:t> </a:t>
                </a:r>
              </a:p>
            </p:txBody>
          </p:sp>
        </mc:Fallback>
      </mc:AlternateContent>
      <p:cxnSp>
        <p:nvCxnSpPr>
          <p:cNvPr id="35" name="Straight Arrow Connector 34">
            <a:extLst>
              <a:ext uri="{FF2B5EF4-FFF2-40B4-BE49-F238E27FC236}">
                <a16:creationId xmlns:a16="http://schemas.microsoft.com/office/drawing/2014/main" id="{76C25675-8087-0D70-CFAC-3453860CBE2E}"/>
              </a:ext>
            </a:extLst>
          </p:cNvPr>
          <p:cNvCxnSpPr>
            <a:cxnSpLocks/>
          </p:cNvCxnSpPr>
          <p:nvPr/>
        </p:nvCxnSpPr>
        <p:spPr>
          <a:xfrm flipV="1">
            <a:off x="4132188" y="4297998"/>
            <a:ext cx="2093529"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92EC947-981B-409E-07AD-5D016AAF5C35}"/>
              </a:ext>
            </a:extLst>
          </p:cNvPr>
          <p:cNvCxnSpPr>
            <a:cxnSpLocks/>
          </p:cNvCxnSpPr>
          <p:nvPr/>
        </p:nvCxnSpPr>
        <p:spPr>
          <a:xfrm flipV="1">
            <a:off x="6205731" y="3611527"/>
            <a:ext cx="0" cy="678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30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childTnLst>
                          </p:cTn>
                        </p:par>
                        <p:par>
                          <p:cTn id="45" fill="hold">
                            <p:stCondLst>
                              <p:cond delay="500"/>
                            </p:stCondLst>
                            <p:childTnLst>
                              <p:par>
                                <p:cTn id="46" presetID="10" presetClass="exit" presetSubtype="0" fill="hold" grpId="1" nodeType="afterEffect">
                                  <p:stCondLst>
                                    <p:cond delay="0"/>
                                  </p:stCondLst>
                                  <p:childTnLst>
                                    <p:animEffect transition="out" filter="fade">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par>
                          <p:cTn id="52" fill="hold">
                            <p:stCondLst>
                              <p:cond delay="1000"/>
                            </p:stCondLst>
                            <p:childTnLst>
                              <p:par>
                                <p:cTn id="53" presetID="10" presetClass="entr" presetSubtype="0" fill="hold" grpId="0" nodeType="afterEffect">
                                  <p:stCondLst>
                                    <p:cond delay="50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down)">
                                      <p:cBhvr>
                                        <p:cTn id="60" dur="500"/>
                                        <p:tgtEl>
                                          <p:spTgt spid="36"/>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down)">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Effect transition="in" filter="dissolve">
                                      <p:cBhvr>
                                        <p:cTn id="7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5" grpId="1"/>
      <p:bldP spid="26" grpId="0"/>
      <p:bldP spid="26" grpId="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507665"/>
              </a:xfrm>
            </p:spPr>
            <p:txBody>
              <a:bodyPr>
                <a:normAutofit/>
              </a:bodyPr>
              <a:lstStyle/>
              <a:p>
                <a:pPr marL="0" indent="0">
                  <a:lnSpc>
                    <a:spcPts val="1800"/>
                  </a:lnSpc>
                  <a:buNone/>
                </a:pPr>
                <a:r>
                  <a:rPr lang="en-US" sz="1800" dirty="0">
                    <a:latin typeface="+mn-lt"/>
                  </a:rPr>
                  <a:t>For simple interest, when </a:t>
                </a:r>
                <a14:m>
                  <m:oMath xmlns:m="http://schemas.openxmlformats.org/officeDocument/2006/math">
                    <m:r>
                      <a:rPr lang="en-US" sz="1800" i="1" dirty="0" smtClean="0">
                        <a:latin typeface="Cambria Math" panose="02040503050406030204" pitchFamily="18" charset="0"/>
                      </a:rPr>
                      <m:t>𝑥</m:t>
                    </m:r>
                  </m:oMath>
                </a14:m>
                <a:r>
                  <a:rPr lang="en-US" sz="1800" dirty="0">
                    <a:latin typeface="+mn-lt"/>
                  </a:rPr>
                  <a:t> increases, </a:t>
                </a:r>
                <a14:m>
                  <m:oMath xmlns:m="http://schemas.openxmlformats.org/officeDocument/2006/math">
                    <m:r>
                      <a:rPr lang="en-US" sz="1800" i="1" dirty="0" smtClean="0">
                        <a:latin typeface="Cambria Math" panose="02040503050406030204" pitchFamily="18" charset="0"/>
                      </a:rPr>
                      <m:t>𝑦</m:t>
                    </m:r>
                  </m:oMath>
                </a14:m>
                <a:r>
                  <a:rPr lang="en-US" sz="1800" dirty="0">
                    <a:latin typeface="+mn-lt"/>
                  </a:rPr>
                  <a:t> increases </a:t>
                </a:r>
                <a:r>
                  <a:rPr lang="en-US" sz="1800" b="1" dirty="0">
                    <a:latin typeface="+mn-lt"/>
                  </a:rPr>
                  <a:t>at a constant rate</a:t>
                </a:r>
                <a:r>
                  <a:rPr lang="en-US" sz="1800" dirty="0">
                    <a:latin typeface="+mn-lt"/>
                  </a:rPr>
                  <a:t>.</a:t>
                </a:r>
              </a:p>
              <a:p>
                <a:pPr marL="0" indent="0">
                  <a:lnSpc>
                    <a:spcPts val="1800"/>
                  </a:lnSpc>
                  <a:buNone/>
                </a:pPr>
                <a:endParaRPr lang="en-US" sz="1800" b="1" dirty="0">
                  <a:solidFill>
                    <a:schemeClr val="accent4"/>
                  </a:solidFill>
                  <a:latin typeface="+mn-lt"/>
                </a:endParaRPr>
              </a:p>
              <a:p>
                <a:pPr marL="0" indent="0">
                  <a:lnSpc>
                    <a:spcPts val="2400"/>
                  </a:lnSpc>
                  <a:buNone/>
                </a:pPr>
                <a:r>
                  <a:rPr lang="en-US" sz="1800" b="1" dirty="0">
                    <a:solidFill>
                      <a:schemeClr val="accent4"/>
                    </a:solidFill>
                  </a:rPr>
                  <a:t>Equation:</a:t>
                </a:r>
                <a:endParaRPr lang="en-US" sz="1800" dirty="0"/>
              </a:p>
              <a:p>
                <a:pPr marL="0" indent="0">
                  <a:lnSpc>
                    <a:spcPts val="2400"/>
                  </a:lnSpc>
                  <a:buNone/>
                </a:pPr>
                <a14:m>
                  <m:oMathPara xmlns:m="http://schemas.openxmlformats.org/officeDocument/2006/math">
                    <m:oMathParaPr>
                      <m:jc m:val="centerGroup"/>
                    </m:oMathParaPr>
                    <m:oMath xmlns:m="http://schemas.openxmlformats.org/officeDocument/2006/math">
                      <m:r>
                        <a:rPr lang="en-CA" sz="4000" b="0" i="1" smtClean="0">
                          <a:latin typeface="Cambria Math" panose="02040503050406030204" pitchFamily="18" charset="0"/>
                        </a:rPr>
                        <m:t>𝐴</m:t>
                      </m:r>
                      <m:r>
                        <a:rPr lang="en-CA" sz="4000" b="0" i="1" smtClean="0">
                          <a:latin typeface="Cambria Math" panose="02040503050406030204" pitchFamily="18" charset="0"/>
                        </a:rPr>
                        <m:t>=</m:t>
                      </m:r>
                      <m:r>
                        <a:rPr lang="en-CA" sz="4000" b="0" i="1" smtClean="0">
                          <a:latin typeface="Cambria Math" panose="02040503050406030204" pitchFamily="18" charset="0"/>
                        </a:rPr>
                        <m:t>𝑃</m:t>
                      </m:r>
                      <m:r>
                        <a:rPr lang="en-CA" sz="4000" b="0" i="1" smtClean="0">
                          <a:latin typeface="Cambria Math" panose="02040503050406030204" pitchFamily="18" charset="0"/>
                        </a:rPr>
                        <m:t>(1+</m:t>
                      </m:r>
                      <m:r>
                        <a:rPr lang="en-CA" sz="4000" b="0" i="1" smtClean="0">
                          <a:latin typeface="Cambria Math" panose="02040503050406030204" pitchFamily="18" charset="0"/>
                        </a:rPr>
                        <m:t>𝑟𝑡</m:t>
                      </m:r>
                      <m:r>
                        <a:rPr lang="en-CA" sz="4000" b="0" i="1" smtClean="0">
                          <a:latin typeface="Cambria Math" panose="02040503050406030204" pitchFamily="18" charset="0"/>
                        </a:rPr>
                        <m:t>)</m:t>
                      </m:r>
                    </m:oMath>
                  </m:oMathPara>
                </a14:m>
                <a:endParaRPr lang="en-US" sz="16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14:m>
                  <m:oMathPara xmlns:m="http://schemas.openxmlformats.org/officeDocument/2006/math">
                    <m:oMathParaPr>
                      <m:jc m:val="centerGroup"/>
                    </m:oMathParaPr>
                    <m:oMath xmlns:m="http://schemas.openxmlformats.org/officeDocument/2006/math">
                      <m:r>
                        <a:rPr lang="en-CA" sz="4000" b="0" i="1" smtClean="0">
                          <a:latin typeface="Cambria Math" panose="02040503050406030204" pitchFamily="18" charset="0"/>
                        </a:rPr>
                        <m:t>𝐹𝑉</m:t>
                      </m:r>
                      <m:r>
                        <a:rPr lang="en-CA" sz="4000" b="0" i="1" smtClean="0">
                          <a:latin typeface="Cambria Math" panose="02040503050406030204" pitchFamily="18" charset="0"/>
                        </a:rPr>
                        <m:t>=</m:t>
                      </m:r>
                      <m:r>
                        <a:rPr lang="en-CA" sz="4000" b="0" i="1" smtClean="0">
                          <a:latin typeface="Cambria Math" panose="02040503050406030204" pitchFamily="18" charset="0"/>
                        </a:rPr>
                        <m:t>𝑃𝑉</m:t>
                      </m:r>
                      <m:r>
                        <a:rPr lang="en-CA" sz="4000" b="0" i="1" smtClean="0">
                          <a:latin typeface="Cambria Math" panose="02040503050406030204" pitchFamily="18" charset="0"/>
                        </a:rPr>
                        <m:t>(1+</m:t>
                      </m:r>
                      <m:r>
                        <a:rPr lang="en-CA" sz="4000" b="0" i="1" smtClean="0">
                          <a:latin typeface="Cambria Math" panose="02040503050406030204" pitchFamily="18" charset="0"/>
                        </a:rPr>
                        <m:t>𝑟𝑡</m:t>
                      </m:r>
                      <m:r>
                        <a:rPr lang="en-CA" sz="4000" b="0" i="1" smtClean="0">
                          <a:latin typeface="Cambria Math" panose="02040503050406030204" pitchFamily="18" charset="0"/>
                        </a:rPr>
                        <m:t>)</m:t>
                      </m:r>
                    </m:oMath>
                  </m:oMathPara>
                </a14:m>
                <a:endParaRPr lang="en-US" sz="1600" dirty="0"/>
              </a:p>
              <a:p>
                <a:pPr marL="0" indent="0">
                  <a:lnSpc>
                    <a:spcPts val="1600"/>
                  </a:lnSpc>
                  <a:buNone/>
                </a:pPr>
                <a14:m>
                  <m:oMath xmlns:m="http://schemas.openxmlformats.org/officeDocument/2006/math">
                    <m:r>
                      <a:rPr lang="en-US" sz="1400" i="1" dirty="0" smtClean="0">
                        <a:latin typeface="Cambria Math" panose="02040503050406030204" pitchFamily="18" charset="0"/>
                      </a:rPr>
                      <m:t>𝐴</m:t>
                    </m:r>
                    <m:r>
                      <a:rPr lang="en-US" sz="1400" i="1" dirty="0" smtClean="0">
                        <a:latin typeface="Cambria Math" panose="02040503050406030204" pitchFamily="18" charset="0"/>
                      </a:rPr>
                      <m:t> </m:t>
                    </m:r>
                    <m:r>
                      <a:rPr lang="en-US" sz="1400" i="1" dirty="0" smtClean="0">
                        <a:latin typeface="Cambria Math" panose="02040503050406030204" pitchFamily="18" charset="0"/>
                      </a:rPr>
                      <m:t>𝑜𝑟</m:t>
                    </m:r>
                    <m:r>
                      <a:rPr lang="en-US" sz="1400" i="1" dirty="0" smtClean="0">
                        <a:latin typeface="Cambria Math" panose="02040503050406030204" pitchFamily="18" charset="0"/>
                      </a:rPr>
                      <m:t> </m:t>
                    </m:r>
                    <m:r>
                      <a:rPr lang="en-US" sz="1400" i="1" dirty="0" smtClean="0">
                        <a:latin typeface="Cambria Math" panose="02040503050406030204" pitchFamily="18" charset="0"/>
                      </a:rPr>
                      <m:t>𝐹𝑉</m:t>
                    </m:r>
                    <m:r>
                      <a:rPr lang="en-US" sz="1400" i="1" dirty="0" smtClean="0">
                        <a:latin typeface="Cambria Math" panose="02040503050406030204" pitchFamily="18" charset="0"/>
                      </a:rPr>
                      <m:t> =</m:t>
                    </m:r>
                  </m:oMath>
                </a14:m>
                <a:r>
                  <a:rPr lang="en-US" sz="1400" dirty="0"/>
                  <a:t> Final Amount, Future Value</a:t>
                </a:r>
              </a:p>
              <a:p>
                <a:pPr marL="0" indent="0">
                  <a:lnSpc>
                    <a:spcPts val="1600"/>
                  </a:lnSpc>
                  <a:buNone/>
                </a:pPr>
                <a14:m>
                  <m:oMath xmlns:m="http://schemas.openxmlformats.org/officeDocument/2006/math">
                    <m:r>
                      <a:rPr lang="en-US" sz="1400" i="1" dirty="0" smtClean="0">
                        <a:latin typeface="Cambria Math" panose="02040503050406030204" pitchFamily="18" charset="0"/>
                      </a:rPr>
                      <m:t>𝑃</m:t>
                    </m:r>
                    <m:r>
                      <a:rPr lang="en-US" sz="1400" i="1" dirty="0">
                        <a:latin typeface="Cambria Math" panose="02040503050406030204" pitchFamily="18" charset="0"/>
                      </a:rPr>
                      <m:t> </m:t>
                    </m:r>
                    <m:r>
                      <a:rPr lang="en-US" sz="1400" i="1" dirty="0" smtClean="0">
                        <a:latin typeface="Cambria Math" panose="02040503050406030204" pitchFamily="18" charset="0"/>
                      </a:rPr>
                      <m:t>𝑜𝑟</m:t>
                    </m:r>
                    <m:r>
                      <a:rPr lang="en-US" sz="1400" i="1" dirty="0">
                        <a:latin typeface="Cambria Math" panose="02040503050406030204" pitchFamily="18" charset="0"/>
                      </a:rPr>
                      <m:t> </m:t>
                    </m:r>
                    <m:r>
                      <a:rPr lang="en-US" sz="1400" i="1" dirty="0" smtClean="0">
                        <a:latin typeface="Cambria Math" panose="02040503050406030204" pitchFamily="18" charset="0"/>
                      </a:rPr>
                      <m:t>𝑃𝑉</m:t>
                    </m:r>
                    <m:r>
                      <a:rPr lang="en-US" sz="1400" i="1" dirty="0">
                        <a:latin typeface="Cambria Math" panose="02040503050406030204" pitchFamily="18" charset="0"/>
                      </a:rPr>
                      <m:t> </m:t>
                    </m:r>
                    <m:r>
                      <a:rPr lang="en-US" sz="1400" i="1" dirty="0" smtClean="0">
                        <a:latin typeface="Cambria Math" panose="02040503050406030204" pitchFamily="18" charset="0"/>
                      </a:rPr>
                      <m:t>=</m:t>
                    </m:r>
                  </m:oMath>
                </a14:m>
                <a:r>
                  <a:rPr lang="en-US" sz="1400" dirty="0"/>
                  <a:t> Principal, Present Value</a:t>
                </a:r>
              </a:p>
              <a:p>
                <a:pPr marL="0" indent="0">
                  <a:lnSpc>
                    <a:spcPts val="1600"/>
                  </a:lnSpc>
                  <a:buNone/>
                </a:pPr>
                <a14:m>
                  <m:oMath xmlns:m="http://schemas.openxmlformats.org/officeDocument/2006/math">
                    <m:r>
                      <a:rPr lang="en-CA" sz="1400" b="0" i="1" dirty="0" smtClean="0">
                        <a:latin typeface="Cambria Math" panose="02040503050406030204" pitchFamily="18" charset="0"/>
                      </a:rPr>
                      <m:t>𝑟</m:t>
                    </m:r>
                    <m:r>
                      <a:rPr lang="en-US" sz="1400" i="1" dirty="0" smtClean="0">
                        <a:latin typeface="Cambria Math" panose="02040503050406030204" pitchFamily="18" charset="0"/>
                      </a:rPr>
                      <m:t>=</m:t>
                    </m:r>
                  </m:oMath>
                </a14:m>
                <a:r>
                  <a:rPr lang="en-US" sz="1400" dirty="0"/>
                  <a:t> Annual Interest Rate</a:t>
                </a:r>
              </a:p>
              <a:p>
                <a:pPr marL="0" indent="0">
                  <a:lnSpc>
                    <a:spcPts val="1600"/>
                  </a:lnSpc>
                  <a:buNone/>
                </a:pPr>
                <a14:m>
                  <m:oMath xmlns:m="http://schemas.openxmlformats.org/officeDocument/2006/math">
                    <m:r>
                      <a:rPr lang="en-CA" sz="1400" b="0" i="1" dirty="0" smtClean="0">
                        <a:latin typeface="Cambria Math" panose="02040503050406030204" pitchFamily="18" charset="0"/>
                      </a:rPr>
                      <m:t>𝑡</m:t>
                    </m:r>
                    <m:r>
                      <a:rPr lang="en-CA" sz="1400" b="0" i="1" dirty="0" smtClean="0">
                        <a:latin typeface="Cambria Math" panose="02040503050406030204" pitchFamily="18" charset="0"/>
                      </a:rPr>
                      <m:t>=</m:t>
                    </m:r>
                  </m:oMath>
                </a14:m>
                <a:r>
                  <a:rPr lang="en-US" sz="1400" dirty="0"/>
                  <a:t> Term</a:t>
                </a:r>
              </a:p>
              <a:p>
                <a:pPr marL="0" indent="0" algn="ctr">
                  <a:lnSpc>
                    <a:spcPts val="2400"/>
                  </a:lnSpc>
                  <a:buNone/>
                </a:pPr>
                <a:br>
                  <a:rPr lang="en-US" sz="2200" b="1" dirty="0">
                    <a:solidFill>
                      <a:schemeClr val="accent2"/>
                    </a:solidFill>
                  </a:rPr>
                </a:br>
                <a:r>
                  <a:rPr lang="en-US" sz="2200" b="1" dirty="0">
                    <a:solidFill>
                      <a:schemeClr val="accent2"/>
                    </a:solidFill>
                  </a:rPr>
                  <a:t>Simple interest growth is an example of linear relation!</a:t>
                </a:r>
              </a:p>
              <a:p>
                <a:pPr marL="0" indent="0">
                  <a:lnSpc>
                    <a:spcPts val="2400"/>
                  </a:lnSpc>
                  <a:buNone/>
                </a:pPr>
                <a:endParaRPr lang="en-US" sz="2000" dirty="0">
                  <a:cs typeface="Arial"/>
                </a:endParaRPr>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350334"/>
                <a:ext cx="8638967" cy="5507665"/>
              </a:xfrm>
              <a:blipFill>
                <a:blip r:embed="rId2"/>
                <a:stretch>
                  <a:fillRect l="-565"/>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Interest</a:t>
            </a:r>
          </a:p>
        </p:txBody>
      </p:sp>
      <p:sp>
        <p:nvSpPr>
          <p:cNvPr id="4" name="TextBox 3">
            <a:extLst>
              <a:ext uri="{FF2B5EF4-FFF2-40B4-BE49-F238E27FC236}">
                <a16:creationId xmlns:a16="http://schemas.microsoft.com/office/drawing/2014/main" id="{9E3F99C3-3F53-8DF9-A300-19D21B41362B}"/>
              </a:ext>
            </a:extLst>
          </p:cNvPr>
          <p:cNvSpPr txBox="1"/>
          <p:nvPr/>
        </p:nvSpPr>
        <p:spPr>
          <a:xfrm>
            <a:off x="4306824" y="2883969"/>
            <a:ext cx="412292" cy="400110"/>
          </a:xfrm>
          <a:prstGeom prst="rect">
            <a:avLst/>
          </a:prstGeom>
          <a:noFill/>
        </p:spPr>
        <p:txBody>
          <a:bodyPr wrap="none" rtlCol="0">
            <a:spAutoFit/>
          </a:bodyPr>
          <a:lstStyle/>
          <a:p>
            <a:r>
              <a:rPr lang="en-CA" sz="2000" dirty="0"/>
              <a:t>or</a:t>
            </a:r>
          </a:p>
        </p:txBody>
      </p:sp>
      <p:cxnSp>
        <p:nvCxnSpPr>
          <p:cNvPr id="5" name="Straight Connector 4">
            <a:extLst>
              <a:ext uri="{FF2B5EF4-FFF2-40B4-BE49-F238E27FC236}">
                <a16:creationId xmlns:a16="http://schemas.microsoft.com/office/drawing/2014/main" id="{1B852D7C-4BB4-C683-EE6E-9570AF676360}"/>
              </a:ext>
            </a:extLst>
          </p:cNvPr>
          <p:cNvCxnSpPr>
            <a:cxnSpLocks/>
          </p:cNvCxnSpPr>
          <p:nvPr/>
        </p:nvCxnSpPr>
        <p:spPr bwMode="auto">
          <a:xfrm>
            <a:off x="6267450" y="5831812"/>
            <a:ext cx="1876425"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77088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dissolve">
                                      <p:cBhvr>
                                        <p:cTn id="15" dur="500"/>
                                        <p:tgtEl>
                                          <p:spTgt spid="3">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dissolve">
                                      <p:cBhvr>
                                        <p:cTn id="33" dur="500"/>
                                        <p:tgtEl>
                                          <p:spTgt spid="3">
                                            <p:txEl>
                                              <p:pRg st="11" end="11"/>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Compound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26464"/>
            <a:ext cx="8638967" cy="4750499"/>
          </a:xfrm>
        </p:spPr>
        <p:txBody>
          <a:bodyPr>
            <a:normAutofit/>
          </a:bodyPr>
          <a:lstStyle/>
          <a:p>
            <a:pPr marL="0" indent="0">
              <a:lnSpc>
                <a:spcPts val="2400"/>
              </a:lnSpc>
              <a:buNone/>
            </a:pPr>
            <a:r>
              <a:rPr lang="en-US" sz="2000" dirty="0">
                <a:cs typeface="Arial"/>
              </a:rPr>
              <a:t>On the compound interest calculator, look at the bar graph. </a:t>
            </a:r>
          </a:p>
          <a:p>
            <a:pPr marL="342900" indent="-342900">
              <a:lnSpc>
                <a:spcPts val="2400"/>
              </a:lnSpc>
            </a:pPr>
            <a:r>
              <a:rPr lang="en-US" sz="2000" dirty="0">
                <a:cs typeface="Arial"/>
              </a:rPr>
              <a:t>Do you think the growth is </a:t>
            </a:r>
            <a:r>
              <a:rPr lang="en-US" sz="2000" b="1" dirty="0">
                <a:cs typeface="Arial"/>
              </a:rPr>
              <a:t>linear</a:t>
            </a:r>
            <a:r>
              <a:rPr lang="en-US" sz="2000" dirty="0">
                <a:cs typeface="Arial"/>
              </a:rPr>
              <a:t> or </a:t>
            </a:r>
            <a:r>
              <a:rPr lang="en-US" sz="2000" b="1" dirty="0">
                <a:cs typeface="Arial"/>
              </a:rPr>
              <a:t>non-linear</a:t>
            </a:r>
            <a:r>
              <a:rPr lang="en-US" sz="2000" dirty="0">
                <a:cs typeface="Arial"/>
              </a:rPr>
              <a:t>?</a:t>
            </a:r>
          </a:p>
          <a:p>
            <a:pPr marL="0" indent="0">
              <a:lnSpc>
                <a:spcPts val="2400"/>
              </a:lnSpc>
              <a:buNone/>
            </a:pPr>
            <a:endParaRPr lang="en-US" sz="2000" dirty="0">
              <a:cs typeface="Arial"/>
            </a:endParaRPr>
          </a:p>
        </p:txBody>
      </p:sp>
      <p:pic>
        <p:nvPicPr>
          <p:cNvPr id="4" name="Picture 3">
            <a:extLst>
              <a:ext uri="{FF2B5EF4-FFF2-40B4-BE49-F238E27FC236}">
                <a16:creationId xmlns:a16="http://schemas.microsoft.com/office/drawing/2014/main" id="{E13EE0B4-8ED6-1234-BCC4-898AD1AD8042}"/>
              </a:ext>
            </a:extLst>
          </p:cNvPr>
          <p:cNvPicPr>
            <a:picLocks noChangeAspect="1"/>
          </p:cNvPicPr>
          <p:nvPr/>
        </p:nvPicPr>
        <p:blipFill>
          <a:blip r:embed="rId2"/>
          <a:stretch>
            <a:fillRect/>
          </a:stretch>
        </p:blipFill>
        <p:spPr>
          <a:xfrm>
            <a:off x="367313" y="2642484"/>
            <a:ext cx="8560374" cy="3406599"/>
          </a:xfrm>
          <a:prstGeom prst="rect">
            <a:avLst/>
          </a:prstGeom>
          <a:ln>
            <a:solidFill>
              <a:schemeClr val="bg2"/>
            </a:solidFill>
          </a:ln>
        </p:spPr>
      </p:pic>
      <p:sp>
        <p:nvSpPr>
          <p:cNvPr id="5" name="TextBox 4">
            <a:extLst>
              <a:ext uri="{FF2B5EF4-FFF2-40B4-BE49-F238E27FC236}">
                <a16:creationId xmlns:a16="http://schemas.microsoft.com/office/drawing/2014/main" id="{A03CD148-E66F-CCCD-BBCC-6930E327F267}"/>
              </a:ext>
            </a:extLst>
          </p:cNvPr>
          <p:cNvSpPr txBox="1"/>
          <p:nvPr/>
        </p:nvSpPr>
        <p:spPr>
          <a:xfrm rot="16200000">
            <a:off x="-204086" y="4121252"/>
            <a:ext cx="870751" cy="307777"/>
          </a:xfrm>
          <a:prstGeom prst="rect">
            <a:avLst/>
          </a:prstGeom>
          <a:noFill/>
        </p:spPr>
        <p:txBody>
          <a:bodyPr wrap="none" rtlCol="0">
            <a:spAutoFit/>
          </a:bodyPr>
          <a:lstStyle/>
          <a:p>
            <a:r>
              <a:rPr lang="en-CA" sz="1400" b="1"/>
              <a:t>Balance</a:t>
            </a:r>
          </a:p>
        </p:txBody>
      </p:sp>
      <p:sp>
        <p:nvSpPr>
          <p:cNvPr id="16" name="TextBox 15">
            <a:extLst>
              <a:ext uri="{FF2B5EF4-FFF2-40B4-BE49-F238E27FC236}">
                <a16:creationId xmlns:a16="http://schemas.microsoft.com/office/drawing/2014/main" id="{84C30F3C-6A42-CFB3-977B-7191F25413DD}"/>
              </a:ext>
            </a:extLst>
          </p:cNvPr>
          <p:cNvSpPr txBox="1"/>
          <p:nvPr/>
        </p:nvSpPr>
        <p:spPr>
          <a:xfrm>
            <a:off x="4528378" y="6057930"/>
            <a:ext cx="564322" cy="307777"/>
          </a:xfrm>
          <a:prstGeom prst="rect">
            <a:avLst/>
          </a:prstGeom>
          <a:noFill/>
        </p:spPr>
        <p:txBody>
          <a:bodyPr wrap="none" rtlCol="0">
            <a:spAutoFit/>
          </a:bodyPr>
          <a:lstStyle/>
          <a:p>
            <a:r>
              <a:rPr lang="en-CA" sz="1400" b="1" dirty="0"/>
              <a:t>Year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B8ED72D-5CB5-2465-137B-2B799728A59E}"/>
                  </a:ext>
                </a:extLst>
              </p:cNvPr>
              <p:cNvSpPr txBox="1"/>
              <p:nvPr/>
            </p:nvSpPr>
            <p:spPr>
              <a:xfrm>
                <a:off x="419494" y="2605908"/>
                <a:ext cx="20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𝒚</m:t>
                      </m:r>
                    </m:oMath>
                  </m:oMathPara>
                </a14:m>
                <a:endParaRPr lang="en-CA" b="1" dirty="0"/>
              </a:p>
            </p:txBody>
          </p:sp>
        </mc:Choice>
        <mc:Fallback xmlns="">
          <p:sp>
            <p:nvSpPr>
              <p:cNvPr id="17" name="TextBox 16">
                <a:extLst>
                  <a:ext uri="{FF2B5EF4-FFF2-40B4-BE49-F238E27FC236}">
                    <a16:creationId xmlns:a16="http://schemas.microsoft.com/office/drawing/2014/main" id="{FB8ED72D-5CB5-2465-137B-2B799728A59E}"/>
                  </a:ext>
                </a:extLst>
              </p:cNvPr>
              <p:cNvSpPr txBox="1">
                <a:spLocks noRot="1" noChangeAspect="1" noMove="1" noResize="1" noEditPoints="1" noAdjustHandles="1" noChangeArrowheads="1" noChangeShapeType="1" noTextEdit="1"/>
              </p:cNvSpPr>
              <p:nvPr/>
            </p:nvSpPr>
            <p:spPr>
              <a:xfrm>
                <a:off x="419494" y="2605908"/>
                <a:ext cx="201978" cy="276999"/>
              </a:xfrm>
              <a:prstGeom prst="rect">
                <a:avLst/>
              </a:prstGeom>
              <a:blipFill>
                <a:blip r:embed="rId3"/>
                <a:stretch>
                  <a:fillRect l="-27273" r="-27273" b="-2608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5CDAD2D-A885-2B4D-659D-CAE45C13A460}"/>
                  </a:ext>
                </a:extLst>
              </p:cNvPr>
              <p:cNvSpPr txBox="1"/>
              <p:nvPr/>
            </p:nvSpPr>
            <p:spPr>
              <a:xfrm>
                <a:off x="8613275" y="5716444"/>
                <a:ext cx="1971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𝒙</m:t>
                      </m:r>
                    </m:oMath>
                  </m:oMathPara>
                </a14:m>
                <a:endParaRPr lang="en-CA" b="1" dirty="0"/>
              </a:p>
            </p:txBody>
          </p:sp>
        </mc:Choice>
        <mc:Fallback xmlns="">
          <p:sp>
            <p:nvSpPr>
              <p:cNvPr id="18" name="TextBox 17">
                <a:extLst>
                  <a:ext uri="{FF2B5EF4-FFF2-40B4-BE49-F238E27FC236}">
                    <a16:creationId xmlns:a16="http://schemas.microsoft.com/office/drawing/2014/main" id="{75CDAD2D-A885-2B4D-659D-CAE45C13A460}"/>
                  </a:ext>
                </a:extLst>
              </p:cNvPr>
              <p:cNvSpPr txBox="1">
                <a:spLocks noRot="1" noChangeAspect="1" noMove="1" noResize="1" noEditPoints="1" noAdjustHandles="1" noChangeArrowheads="1" noChangeShapeType="1" noTextEdit="1"/>
              </p:cNvSpPr>
              <p:nvPr/>
            </p:nvSpPr>
            <p:spPr>
              <a:xfrm>
                <a:off x="8613275" y="5716444"/>
                <a:ext cx="197170" cy="276999"/>
              </a:xfrm>
              <a:prstGeom prst="rect">
                <a:avLst/>
              </a:prstGeom>
              <a:blipFill>
                <a:blip r:embed="rId4"/>
                <a:stretch>
                  <a:fillRect l="-15625" r="-15625" b="-2222"/>
                </a:stretch>
              </a:blipFill>
            </p:spPr>
            <p:txBody>
              <a:bodyPr/>
              <a:lstStyle/>
              <a:p>
                <a:r>
                  <a:rPr lang="en-CA">
                    <a:noFill/>
                  </a:rPr>
                  <a:t> </a:t>
                </a:r>
              </a:p>
            </p:txBody>
          </p:sp>
        </mc:Fallback>
      </mc:AlternateContent>
      <p:sp>
        <p:nvSpPr>
          <p:cNvPr id="19" name="Freeform: Shape 18">
            <a:extLst>
              <a:ext uri="{FF2B5EF4-FFF2-40B4-BE49-F238E27FC236}">
                <a16:creationId xmlns:a16="http://schemas.microsoft.com/office/drawing/2014/main" id="{A0F849A5-F909-B11C-98FA-26548B69C222}"/>
              </a:ext>
            </a:extLst>
          </p:cNvPr>
          <p:cNvSpPr/>
          <p:nvPr/>
        </p:nvSpPr>
        <p:spPr bwMode="auto">
          <a:xfrm>
            <a:off x="1084521" y="3318774"/>
            <a:ext cx="7903410" cy="2112762"/>
          </a:xfrm>
          <a:custGeom>
            <a:avLst/>
            <a:gdLst>
              <a:gd name="connsiteX0" fmla="*/ 0 w 7716166"/>
              <a:gd name="connsiteY0" fmla="*/ 2053732 h 2053732"/>
              <a:gd name="connsiteX1" fmla="*/ 337399 w 7716166"/>
              <a:gd name="connsiteY1" fmla="*/ 2039063 h 2053732"/>
              <a:gd name="connsiteX2" fmla="*/ 606340 w 7716166"/>
              <a:gd name="connsiteY2" fmla="*/ 2019503 h 2053732"/>
              <a:gd name="connsiteX3" fmla="*/ 875281 w 7716166"/>
              <a:gd name="connsiteY3" fmla="*/ 1995054 h 2053732"/>
              <a:gd name="connsiteX4" fmla="*/ 1124663 w 7716166"/>
              <a:gd name="connsiteY4" fmla="*/ 1970605 h 2053732"/>
              <a:gd name="connsiteX5" fmla="*/ 1359375 w 7716166"/>
              <a:gd name="connsiteY5" fmla="*/ 1946156 h 2053732"/>
              <a:gd name="connsiteX6" fmla="*/ 1618537 w 7716166"/>
              <a:gd name="connsiteY6" fmla="*/ 1911927 h 2053732"/>
              <a:gd name="connsiteX7" fmla="*/ 1887478 w 7716166"/>
              <a:gd name="connsiteY7" fmla="*/ 1897257 h 2053732"/>
              <a:gd name="connsiteX8" fmla="*/ 2146639 w 7716166"/>
              <a:gd name="connsiteY8" fmla="*/ 1858139 h 2053732"/>
              <a:gd name="connsiteX9" fmla="*/ 2410691 w 7716166"/>
              <a:gd name="connsiteY9" fmla="*/ 1819020 h 2053732"/>
              <a:gd name="connsiteX10" fmla="*/ 2650293 w 7716166"/>
              <a:gd name="connsiteY10" fmla="*/ 1775011 h 2053732"/>
              <a:gd name="connsiteX11" fmla="*/ 2919234 w 7716166"/>
              <a:gd name="connsiteY11" fmla="*/ 1735893 h 2053732"/>
              <a:gd name="connsiteX12" fmla="*/ 3173506 w 7716166"/>
              <a:gd name="connsiteY12" fmla="*/ 1696774 h 2053732"/>
              <a:gd name="connsiteX13" fmla="*/ 3452226 w 7716166"/>
              <a:gd name="connsiteY13" fmla="*/ 1652765 h 2053732"/>
              <a:gd name="connsiteX14" fmla="*/ 3691828 w 7716166"/>
              <a:gd name="connsiteY14" fmla="*/ 1594087 h 2053732"/>
              <a:gd name="connsiteX15" fmla="*/ 3975439 w 7716166"/>
              <a:gd name="connsiteY15" fmla="*/ 1540299 h 2053732"/>
              <a:gd name="connsiteX16" fmla="*/ 4210151 w 7716166"/>
              <a:gd name="connsiteY16" fmla="*/ 1481621 h 2053732"/>
              <a:gd name="connsiteX17" fmla="*/ 4464423 w 7716166"/>
              <a:gd name="connsiteY17" fmla="*/ 1418053 h 2053732"/>
              <a:gd name="connsiteX18" fmla="*/ 4738254 w 7716166"/>
              <a:gd name="connsiteY18" fmla="*/ 1349595 h 2053732"/>
              <a:gd name="connsiteX19" fmla="*/ 4987636 w 7716166"/>
              <a:gd name="connsiteY19" fmla="*/ 1271358 h 2053732"/>
              <a:gd name="connsiteX20" fmla="*/ 5251687 w 7716166"/>
              <a:gd name="connsiteY20" fmla="*/ 1183341 h 2053732"/>
              <a:gd name="connsiteX21" fmla="*/ 5515739 w 7716166"/>
              <a:gd name="connsiteY21" fmla="*/ 1095324 h 2053732"/>
              <a:gd name="connsiteX22" fmla="*/ 5774900 w 7716166"/>
              <a:gd name="connsiteY22" fmla="*/ 1012196 h 2053732"/>
              <a:gd name="connsiteX23" fmla="*/ 6034062 w 7716166"/>
              <a:gd name="connsiteY23" fmla="*/ 904620 h 2053732"/>
              <a:gd name="connsiteX24" fmla="*/ 6283443 w 7716166"/>
              <a:gd name="connsiteY24" fmla="*/ 792154 h 2053732"/>
              <a:gd name="connsiteX25" fmla="*/ 6542605 w 7716166"/>
              <a:gd name="connsiteY25" fmla="*/ 674797 h 2053732"/>
              <a:gd name="connsiteX26" fmla="*/ 6806656 w 7716166"/>
              <a:gd name="connsiteY26" fmla="*/ 537882 h 2053732"/>
              <a:gd name="connsiteX27" fmla="*/ 7056038 w 7716166"/>
              <a:gd name="connsiteY27" fmla="*/ 405856 h 2053732"/>
              <a:gd name="connsiteX28" fmla="*/ 7310310 w 7716166"/>
              <a:gd name="connsiteY28" fmla="*/ 264051 h 2053732"/>
              <a:gd name="connsiteX29" fmla="*/ 7579251 w 7716166"/>
              <a:gd name="connsiteY29" fmla="*/ 107576 h 2053732"/>
              <a:gd name="connsiteX30" fmla="*/ 7716166 w 7716166"/>
              <a:gd name="connsiteY30" fmla="*/ 0 h 205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16166" h="2053732">
                <a:moveTo>
                  <a:pt x="0" y="2053732"/>
                </a:moveTo>
                <a:lnTo>
                  <a:pt x="337399" y="2039063"/>
                </a:lnTo>
                <a:cubicBezTo>
                  <a:pt x="438456" y="2033358"/>
                  <a:pt x="606340" y="2019503"/>
                  <a:pt x="606340" y="2019503"/>
                </a:cubicBezTo>
                <a:lnTo>
                  <a:pt x="875281" y="1995054"/>
                </a:lnTo>
                <a:lnTo>
                  <a:pt x="1124663" y="1970605"/>
                </a:lnTo>
                <a:lnTo>
                  <a:pt x="1359375" y="1946156"/>
                </a:lnTo>
                <a:cubicBezTo>
                  <a:pt x="1441687" y="1936376"/>
                  <a:pt x="1530520" y="1920077"/>
                  <a:pt x="1618537" y="1911927"/>
                </a:cubicBezTo>
                <a:cubicBezTo>
                  <a:pt x="1706554" y="1903777"/>
                  <a:pt x="1799461" y="1906222"/>
                  <a:pt x="1887478" y="1897257"/>
                </a:cubicBezTo>
                <a:cubicBezTo>
                  <a:pt x="1975495" y="1888292"/>
                  <a:pt x="2146639" y="1858139"/>
                  <a:pt x="2146639" y="1858139"/>
                </a:cubicBezTo>
                <a:lnTo>
                  <a:pt x="2410691" y="1819020"/>
                </a:lnTo>
                <a:cubicBezTo>
                  <a:pt x="2494633" y="1805165"/>
                  <a:pt x="2565536" y="1788865"/>
                  <a:pt x="2650293" y="1775011"/>
                </a:cubicBezTo>
                <a:cubicBezTo>
                  <a:pt x="2735050" y="1761156"/>
                  <a:pt x="2919234" y="1735893"/>
                  <a:pt x="2919234" y="1735893"/>
                </a:cubicBezTo>
                <a:lnTo>
                  <a:pt x="3173506" y="1696774"/>
                </a:lnTo>
                <a:cubicBezTo>
                  <a:pt x="3262338" y="1682919"/>
                  <a:pt x="3365839" y="1669879"/>
                  <a:pt x="3452226" y="1652765"/>
                </a:cubicBezTo>
                <a:cubicBezTo>
                  <a:pt x="3538613" y="1635650"/>
                  <a:pt x="3604626" y="1612831"/>
                  <a:pt x="3691828" y="1594087"/>
                </a:cubicBezTo>
                <a:cubicBezTo>
                  <a:pt x="3779030" y="1575343"/>
                  <a:pt x="3889052" y="1559043"/>
                  <a:pt x="3975439" y="1540299"/>
                </a:cubicBezTo>
                <a:cubicBezTo>
                  <a:pt x="4061826" y="1521555"/>
                  <a:pt x="4210151" y="1481621"/>
                  <a:pt x="4210151" y="1481621"/>
                </a:cubicBezTo>
                <a:lnTo>
                  <a:pt x="4464423" y="1418053"/>
                </a:lnTo>
                <a:cubicBezTo>
                  <a:pt x="4552440" y="1396049"/>
                  <a:pt x="4651052" y="1374044"/>
                  <a:pt x="4738254" y="1349595"/>
                </a:cubicBezTo>
                <a:cubicBezTo>
                  <a:pt x="4825456" y="1325146"/>
                  <a:pt x="4987636" y="1271358"/>
                  <a:pt x="4987636" y="1271358"/>
                </a:cubicBezTo>
                <a:lnTo>
                  <a:pt x="5251687" y="1183341"/>
                </a:lnTo>
                <a:lnTo>
                  <a:pt x="5515739" y="1095324"/>
                </a:lnTo>
                <a:cubicBezTo>
                  <a:pt x="5602941" y="1066800"/>
                  <a:pt x="5688513" y="1043980"/>
                  <a:pt x="5774900" y="1012196"/>
                </a:cubicBezTo>
                <a:cubicBezTo>
                  <a:pt x="5861287" y="980412"/>
                  <a:pt x="5949305" y="941294"/>
                  <a:pt x="6034062" y="904620"/>
                </a:cubicBezTo>
                <a:cubicBezTo>
                  <a:pt x="6118819" y="867946"/>
                  <a:pt x="6283443" y="792154"/>
                  <a:pt x="6283443" y="792154"/>
                </a:cubicBezTo>
                <a:cubicBezTo>
                  <a:pt x="6368200" y="753850"/>
                  <a:pt x="6455403" y="717176"/>
                  <a:pt x="6542605" y="674797"/>
                </a:cubicBezTo>
                <a:cubicBezTo>
                  <a:pt x="6629807" y="632418"/>
                  <a:pt x="6806656" y="537882"/>
                  <a:pt x="6806656" y="537882"/>
                </a:cubicBezTo>
                <a:lnTo>
                  <a:pt x="7056038" y="405856"/>
                </a:lnTo>
                <a:cubicBezTo>
                  <a:pt x="7139980" y="360218"/>
                  <a:pt x="7223108" y="313764"/>
                  <a:pt x="7310310" y="264051"/>
                </a:cubicBezTo>
                <a:cubicBezTo>
                  <a:pt x="7397512" y="214338"/>
                  <a:pt x="7511608" y="151585"/>
                  <a:pt x="7579251" y="107576"/>
                </a:cubicBezTo>
                <a:cubicBezTo>
                  <a:pt x="7646894" y="63567"/>
                  <a:pt x="7681530" y="31783"/>
                  <a:pt x="7716166" y="0"/>
                </a:cubicBezTo>
              </a:path>
            </a:pathLst>
          </a:custGeom>
          <a:ln w="57150" cap="flat" cmpd="sng" algn="ctr">
            <a:solidFill>
              <a:srgbClr val="C00000"/>
            </a:solidFill>
            <a:prstDash val="solid"/>
            <a:round/>
            <a:headEnd type="none" w="med" len="med"/>
            <a:tailEnd type="arrow"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0" name="TextBox 19">
            <a:extLst>
              <a:ext uri="{FF2B5EF4-FFF2-40B4-BE49-F238E27FC236}">
                <a16:creationId xmlns:a16="http://schemas.microsoft.com/office/drawing/2014/main" id="{24D7FC74-CDAF-24E8-33C7-C0C8101FD39E}"/>
              </a:ext>
            </a:extLst>
          </p:cNvPr>
          <p:cNvSpPr txBox="1"/>
          <p:nvPr/>
        </p:nvSpPr>
        <p:spPr>
          <a:xfrm>
            <a:off x="6264700" y="2006163"/>
            <a:ext cx="1621023" cy="400110"/>
          </a:xfrm>
          <a:prstGeom prst="rect">
            <a:avLst/>
          </a:prstGeom>
          <a:noFill/>
        </p:spPr>
        <p:txBody>
          <a:bodyPr wrap="square" rtlCol="0">
            <a:spAutoFit/>
          </a:bodyPr>
          <a:lstStyle/>
          <a:p>
            <a:r>
              <a:rPr lang="en-CA" sz="2000" b="1" dirty="0">
                <a:solidFill>
                  <a:srgbClr val="005954"/>
                </a:solidFill>
              </a:rPr>
              <a:t>Non-linear</a:t>
            </a:r>
          </a:p>
        </p:txBody>
      </p:sp>
      <p:sp>
        <p:nvSpPr>
          <p:cNvPr id="21" name="Oval 20">
            <a:extLst>
              <a:ext uri="{FF2B5EF4-FFF2-40B4-BE49-F238E27FC236}">
                <a16:creationId xmlns:a16="http://schemas.microsoft.com/office/drawing/2014/main" id="{9E975706-D531-7BE1-7437-0706D4F84DCE}"/>
              </a:ext>
            </a:extLst>
          </p:cNvPr>
          <p:cNvSpPr/>
          <p:nvPr/>
        </p:nvSpPr>
        <p:spPr bwMode="auto">
          <a:xfrm>
            <a:off x="6122836" y="1939820"/>
            <a:ext cx="1723132" cy="548200"/>
          </a:xfrm>
          <a:custGeom>
            <a:avLst/>
            <a:gdLst>
              <a:gd name="connsiteX0" fmla="*/ 0 w 1723132"/>
              <a:gd name="connsiteY0" fmla="*/ 274100 h 548200"/>
              <a:gd name="connsiteX1" fmla="*/ 861566 w 1723132"/>
              <a:gd name="connsiteY1" fmla="*/ 0 h 548200"/>
              <a:gd name="connsiteX2" fmla="*/ 1723132 w 1723132"/>
              <a:gd name="connsiteY2" fmla="*/ 274100 h 548200"/>
              <a:gd name="connsiteX3" fmla="*/ 861566 w 1723132"/>
              <a:gd name="connsiteY3" fmla="*/ 548200 h 548200"/>
              <a:gd name="connsiteX4" fmla="*/ 0 w 1723132"/>
              <a:gd name="connsiteY4" fmla="*/ 274100 h 54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132" h="548200" extrusionOk="0">
                <a:moveTo>
                  <a:pt x="0" y="274100"/>
                </a:moveTo>
                <a:cubicBezTo>
                  <a:pt x="-40224" y="75418"/>
                  <a:pt x="476380" y="-32911"/>
                  <a:pt x="861566" y="0"/>
                </a:cubicBezTo>
                <a:cubicBezTo>
                  <a:pt x="1328754" y="4856"/>
                  <a:pt x="1761060" y="111401"/>
                  <a:pt x="1723132" y="274100"/>
                </a:cubicBezTo>
                <a:cubicBezTo>
                  <a:pt x="1712223" y="403731"/>
                  <a:pt x="1303775" y="652815"/>
                  <a:pt x="861566" y="548200"/>
                </a:cubicBezTo>
                <a:cubicBezTo>
                  <a:pt x="392539" y="538816"/>
                  <a:pt x="22351" y="423642"/>
                  <a:pt x="0" y="274100"/>
                </a:cubicBezTo>
                <a:close/>
              </a:path>
            </a:pathLst>
          </a:custGeom>
          <a:noFill/>
          <a:ln w="38100" cap="flat" cmpd="sng" algn="ctr">
            <a:solidFill>
              <a:srgbClr val="005954"/>
            </a:solidFill>
            <a:prstDash val="solid"/>
            <a:round/>
            <a:headEnd type="none" w="med" len="med"/>
            <a:tailEnd type="none" w="med" len="med"/>
            <a:extLst>
              <a:ext uri="{C807C97D-BFC1-408E-A445-0C87EB9F89A2}">
                <ask:lineSketchStyleProps xmlns:ask="http://schemas.microsoft.com/office/drawing/2018/sketchyshapes" sd="879248734">
                  <a:prstGeom prst="ellipse">
                    <a:avLst/>
                  </a:prstGeom>
                  <ask:type>
                    <ask:lineSketchScribble/>
                  </ask:type>
                </ask:lineSketchStyleProps>
              </a:ext>
            </a:extLst>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2746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19" grpId="0" animBg="1"/>
      <p:bldP spid="20" grpId="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26464"/>
                <a:ext cx="8638967" cy="4750499"/>
              </a:xfrm>
            </p:spPr>
            <p:txBody>
              <a:bodyPr>
                <a:normAutofit/>
              </a:bodyPr>
              <a:lstStyle/>
              <a:p>
                <a:pPr marL="0" indent="0">
                  <a:lnSpc>
                    <a:spcPts val="2400"/>
                  </a:lnSpc>
                  <a:buNone/>
                </a:pPr>
                <a:r>
                  <a:rPr lang="en-US" sz="2000" dirty="0">
                    <a:cs typeface="Arial"/>
                  </a:rPr>
                  <a:t>On the compound interest calculator, look at the table of values. </a:t>
                </a:r>
              </a:p>
              <a:p>
                <a:pPr marL="342900" indent="-342900">
                  <a:lnSpc>
                    <a:spcPts val="2400"/>
                  </a:lnSpc>
                </a:pPr>
                <a:r>
                  <a:rPr lang="en-US" sz="2000" dirty="0">
                    <a:ea typeface="+mn-lt"/>
                    <a:cs typeface="+mn-lt"/>
                  </a:rPr>
                  <a:t>As </a:t>
                </a:r>
                <a14:m>
                  <m:oMath xmlns:m="http://schemas.openxmlformats.org/officeDocument/2006/math">
                    <m:r>
                      <a:rPr lang="en-US" sz="2000" i="1" dirty="0" smtClean="0">
                        <a:latin typeface="Cambria Math" panose="02040503050406030204" pitchFamily="18" charset="0"/>
                        <a:ea typeface="+mn-lt"/>
                        <a:cs typeface="+mn-lt"/>
                      </a:rPr>
                      <m:t>𝑥</m:t>
                    </m:r>
                  </m:oMath>
                </a14:m>
                <a:r>
                  <a:rPr lang="en-US" sz="2000" dirty="0">
                    <a:ea typeface="+mn-lt"/>
                    <a:cs typeface="+mn-lt"/>
                  </a:rPr>
                  <a:t> (Year) increases, how much does </a:t>
                </a:r>
                <a14:m>
                  <m:oMath xmlns:m="http://schemas.openxmlformats.org/officeDocument/2006/math">
                    <m:r>
                      <a:rPr lang="en-US" sz="2000" i="1" dirty="0" smtClean="0">
                        <a:latin typeface="Cambria Math" panose="02040503050406030204" pitchFamily="18" charset="0"/>
                        <a:ea typeface="+mn-lt"/>
                        <a:cs typeface="+mn-lt"/>
                      </a:rPr>
                      <m:t>𝑦</m:t>
                    </m:r>
                  </m:oMath>
                </a14:m>
                <a:r>
                  <a:rPr lang="en-US" sz="2000" dirty="0">
                    <a:ea typeface="+mn-lt"/>
                    <a:cs typeface="+mn-lt"/>
                  </a:rPr>
                  <a:t> (Balance) increase?</a:t>
                </a:r>
                <a:endParaRPr lang="en-US" sz="2000"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426464"/>
                <a:ext cx="8638967" cy="4750499"/>
              </a:xfrm>
              <a:blipFill>
                <a:blip r:embed="rId3"/>
                <a:stretch>
                  <a:fillRect l="-1270"/>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Compound Interest</a:t>
            </a:r>
          </a:p>
        </p:txBody>
      </p:sp>
      <p:grpSp>
        <p:nvGrpSpPr>
          <p:cNvPr id="40" name="Group 39">
            <a:extLst>
              <a:ext uri="{FF2B5EF4-FFF2-40B4-BE49-F238E27FC236}">
                <a16:creationId xmlns:a16="http://schemas.microsoft.com/office/drawing/2014/main" id="{26193838-720D-0781-110E-4B14C10813A7}"/>
              </a:ext>
            </a:extLst>
          </p:cNvPr>
          <p:cNvGrpSpPr/>
          <p:nvPr/>
        </p:nvGrpSpPr>
        <p:grpSpPr>
          <a:xfrm>
            <a:off x="7255376" y="2415441"/>
            <a:ext cx="1583532" cy="1111334"/>
            <a:chOff x="7185348" y="1625567"/>
            <a:chExt cx="1721399" cy="1166216"/>
          </a:xfrm>
        </p:grpSpPr>
        <p:sp>
          <p:nvSpPr>
            <p:cNvPr id="41" name="Speech Bubble: Rectangle with Corners Rounded 40">
              <a:extLst>
                <a:ext uri="{FF2B5EF4-FFF2-40B4-BE49-F238E27FC236}">
                  <a16:creationId xmlns:a16="http://schemas.microsoft.com/office/drawing/2014/main" id="{EF3D67B2-ADC4-29B0-8E83-4B0EA60BFB0F}"/>
                </a:ext>
              </a:extLst>
            </p:cNvPr>
            <p:cNvSpPr/>
            <p:nvPr/>
          </p:nvSpPr>
          <p:spPr bwMode="auto">
            <a:xfrm>
              <a:off x="7185348" y="1625567"/>
              <a:ext cx="1597856" cy="1166216"/>
            </a:xfrm>
            <a:prstGeom prst="wedgeRoundRectCallout">
              <a:avLst>
                <a:gd name="adj1" fmla="val -40368"/>
                <a:gd name="adj2" fmla="val 67350"/>
                <a:gd name="adj3" fmla="val 16667"/>
              </a:avLst>
            </a:prstGeom>
            <a:noFill/>
            <a:ln w="19050" cap="flat" cmpd="sng" algn="ctr">
              <a:solidFill>
                <a:srgbClr val="CF5B13"/>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2" name="TextBox 41">
              <a:extLst>
                <a:ext uri="{FF2B5EF4-FFF2-40B4-BE49-F238E27FC236}">
                  <a16:creationId xmlns:a16="http://schemas.microsoft.com/office/drawing/2014/main" id="{399662FD-8807-B939-BECC-EFAB7D985E86}"/>
                </a:ext>
              </a:extLst>
            </p:cNvPr>
            <p:cNvSpPr txBox="1"/>
            <p:nvPr/>
          </p:nvSpPr>
          <p:spPr>
            <a:xfrm>
              <a:off x="7206228" y="1810226"/>
              <a:ext cx="1700519" cy="775142"/>
            </a:xfrm>
            <a:prstGeom prst="rect">
              <a:avLst/>
            </a:prstGeom>
            <a:noFill/>
          </p:spPr>
          <p:txBody>
            <a:bodyPr wrap="square" rtlCol="0">
              <a:spAutoFit/>
            </a:bodyPr>
            <a:lstStyle/>
            <a:p>
              <a:r>
                <a:rPr lang="en-CA" sz="1400" dirty="0"/>
                <a:t>The balance increases at an increasing rate.</a:t>
              </a:r>
            </a:p>
          </p:txBody>
        </p:sp>
      </p:grpSp>
      <p:grpSp>
        <p:nvGrpSpPr>
          <p:cNvPr id="4" name="Group 3">
            <a:extLst>
              <a:ext uri="{FF2B5EF4-FFF2-40B4-BE49-F238E27FC236}">
                <a16:creationId xmlns:a16="http://schemas.microsoft.com/office/drawing/2014/main" id="{CFE2BB5A-62D7-7705-0D0C-724A678BE815}"/>
              </a:ext>
            </a:extLst>
          </p:cNvPr>
          <p:cNvGrpSpPr/>
          <p:nvPr/>
        </p:nvGrpSpPr>
        <p:grpSpPr>
          <a:xfrm>
            <a:off x="1303357" y="2649256"/>
            <a:ext cx="4837411" cy="3989670"/>
            <a:chOff x="1781819" y="2649256"/>
            <a:chExt cx="4837411" cy="3989670"/>
          </a:xfrm>
        </p:grpSpPr>
        <p:pic>
          <p:nvPicPr>
            <p:cNvPr id="7" name="Picture 6">
              <a:extLst>
                <a:ext uri="{FF2B5EF4-FFF2-40B4-BE49-F238E27FC236}">
                  <a16:creationId xmlns:a16="http://schemas.microsoft.com/office/drawing/2014/main" id="{25BB8607-92EE-231C-A0DD-CE9254AAEBC0}"/>
                </a:ext>
              </a:extLst>
            </p:cNvPr>
            <p:cNvPicPr>
              <a:picLocks noChangeAspect="1"/>
            </p:cNvPicPr>
            <p:nvPr/>
          </p:nvPicPr>
          <p:blipFill rotWithShape="1">
            <a:blip r:embed="rId4"/>
            <a:srcRect b="13833"/>
            <a:stretch/>
          </p:blipFill>
          <p:spPr>
            <a:xfrm>
              <a:off x="1781819" y="2651369"/>
              <a:ext cx="3447461" cy="3987557"/>
            </a:xfrm>
            <a:prstGeom prst="rect">
              <a:avLst/>
            </a:prstGeom>
          </p:spPr>
        </p:pic>
        <p:pic>
          <p:nvPicPr>
            <p:cNvPr id="8" name="Picture 7">
              <a:extLst>
                <a:ext uri="{FF2B5EF4-FFF2-40B4-BE49-F238E27FC236}">
                  <a16:creationId xmlns:a16="http://schemas.microsoft.com/office/drawing/2014/main" id="{FB6D76A5-B608-8FAC-5A6C-39C533350873}"/>
                </a:ext>
              </a:extLst>
            </p:cNvPr>
            <p:cNvPicPr>
              <a:picLocks noChangeAspect="1"/>
            </p:cNvPicPr>
            <p:nvPr/>
          </p:nvPicPr>
          <p:blipFill rotWithShape="1">
            <a:blip r:embed="rId5"/>
            <a:srcRect b="14361"/>
            <a:stretch/>
          </p:blipFill>
          <p:spPr>
            <a:xfrm>
              <a:off x="4952440" y="2649256"/>
              <a:ext cx="1666790" cy="3989670"/>
            </a:xfrm>
            <a:prstGeom prst="rect">
              <a:avLst/>
            </a:prstGeom>
          </p:spPr>
        </p:pic>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04EC1F-21E7-F97D-477B-25E5C4428FC2}"/>
                  </a:ext>
                </a:extLst>
              </p:cNvPr>
              <p:cNvSpPr txBox="1"/>
              <p:nvPr/>
            </p:nvSpPr>
            <p:spPr>
              <a:xfrm>
                <a:off x="1995124" y="2809177"/>
                <a:ext cx="3895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m:t>
                      </m:r>
                      <m:r>
                        <a:rPr lang="en-CA" sz="1800" b="1" i="1" smtClean="0">
                          <a:latin typeface="Cambria Math" panose="02040503050406030204" pitchFamily="18" charset="0"/>
                        </a:rPr>
                        <m:t>𝒙</m:t>
                      </m:r>
                      <m:r>
                        <a:rPr lang="en-CA" sz="1800" b="1" i="1" smtClean="0">
                          <a:latin typeface="Cambria Math" panose="02040503050406030204" pitchFamily="18" charset="0"/>
                        </a:rPr>
                        <m:t>)</m:t>
                      </m:r>
                    </m:oMath>
                  </m:oMathPara>
                </a14:m>
                <a:endParaRPr lang="en-CA" b="1" dirty="0"/>
              </a:p>
            </p:txBody>
          </p:sp>
        </mc:Choice>
        <mc:Fallback xmlns="">
          <p:sp>
            <p:nvSpPr>
              <p:cNvPr id="9" name="TextBox 8">
                <a:extLst>
                  <a:ext uri="{FF2B5EF4-FFF2-40B4-BE49-F238E27FC236}">
                    <a16:creationId xmlns:a16="http://schemas.microsoft.com/office/drawing/2014/main" id="{A504EC1F-21E7-F97D-477B-25E5C4428FC2}"/>
                  </a:ext>
                </a:extLst>
              </p:cNvPr>
              <p:cNvSpPr txBox="1">
                <a:spLocks noRot="1" noChangeAspect="1" noMove="1" noResize="1" noEditPoints="1" noAdjustHandles="1" noChangeArrowheads="1" noChangeShapeType="1" noTextEdit="1"/>
              </p:cNvSpPr>
              <p:nvPr/>
            </p:nvSpPr>
            <p:spPr>
              <a:xfrm>
                <a:off x="1995124" y="2809177"/>
                <a:ext cx="389529" cy="276999"/>
              </a:xfrm>
              <a:prstGeom prst="rect">
                <a:avLst/>
              </a:prstGeom>
              <a:blipFill>
                <a:blip r:embed="rId6"/>
                <a:stretch>
                  <a:fillRect l="-20313" r="-20313" b="-3777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B01EF8-B1BC-D1FE-81EE-6F327EAD2DDA}"/>
                  </a:ext>
                </a:extLst>
              </p:cNvPr>
              <p:cNvSpPr txBox="1"/>
              <p:nvPr/>
            </p:nvSpPr>
            <p:spPr>
              <a:xfrm>
                <a:off x="5624094" y="2790888"/>
                <a:ext cx="3943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m:t>
                      </m:r>
                      <m:r>
                        <a:rPr lang="en-CA" sz="1800" b="1" i="1" smtClean="0">
                          <a:latin typeface="Cambria Math" panose="02040503050406030204" pitchFamily="18" charset="0"/>
                        </a:rPr>
                        <m:t>𝒚</m:t>
                      </m:r>
                      <m:r>
                        <a:rPr lang="en-CA" sz="1800" b="1" i="1" smtClean="0">
                          <a:latin typeface="Cambria Math" panose="02040503050406030204" pitchFamily="18" charset="0"/>
                        </a:rPr>
                        <m:t>)</m:t>
                      </m:r>
                    </m:oMath>
                  </m:oMathPara>
                </a14:m>
                <a:endParaRPr lang="en-CA" b="1" dirty="0"/>
              </a:p>
            </p:txBody>
          </p:sp>
        </mc:Choice>
        <mc:Fallback xmlns="">
          <p:sp>
            <p:nvSpPr>
              <p:cNvPr id="10" name="TextBox 9">
                <a:extLst>
                  <a:ext uri="{FF2B5EF4-FFF2-40B4-BE49-F238E27FC236}">
                    <a16:creationId xmlns:a16="http://schemas.microsoft.com/office/drawing/2014/main" id="{DDB01EF8-B1BC-D1FE-81EE-6F327EAD2DDA}"/>
                  </a:ext>
                </a:extLst>
              </p:cNvPr>
              <p:cNvSpPr txBox="1">
                <a:spLocks noRot="1" noChangeAspect="1" noMove="1" noResize="1" noEditPoints="1" noAdjustHandles="1" noChangeArrowheads="1" noChangeShapeType="1" noTextEdit="1"/>
              </p:cNvSpPr>
              <p:nvPr/>
            </p:nvSpPr>
            <p:spPr>
              <a:xfrm>
                <a:off x="5624094" y="2790888"/>
                <a:ext cx="394339" cy="276999"/>
              </a:xfrm>
              <a:prstGeom prst="rect">
                <a:avLst/>
              </a:prstGeom>
              <a:blipFill>
                <a:blip r:embed="rId7"/>
                <a:stretch>
                  <a:fillRect l="-20313" r="-21875" b="-37778"/>
                </a:stretch>
              </a:blipFill>
            </p:spPr>
            <p:txBody>
              <a:bodyPr/>
              <a:lstStyle/>
              <a:p>
                <a:r>
                  <a:rPr lang="en-CA">
                    <a:noFill/>
                  </a:rPr>
                  <a:t> </a:t>
                </a:r>
              </a:p>
            </p:txBody>
          </p:sp>
        </mc:Fallback>
      </mc:AlternateContent>
      <p:sp>
        <p:nvSpPr>
          <p:cNvPr id="15" name="Arrow: Curved Left 14">
            <a:extLst>
              <a:ext uri="{FF2B5EF4-FFF2-40B4-BE49-F238E27FC236}">
                <a16:creationId xmlns:a16="http://schemas.microsoft.com/office/drawing/2014/main" id="{014B2204-71E1-CBB6-D0AD-5A2F1FFC3960}"/>
              </a:ext>
            </a:extLst>
          </p:cNvPr>
          <p:cNvSpPr/>
          <p:nvPr/>
        </p:nvSpPr>
        <p:spPr bwMode="auto">
          <a:xfrm>
            <a:off x="1721371" y="3614223"/>
            <a:ext cx="411480" cy="541851"/>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3" name="Arrow: Curved Left 42">
            <a:extLst>
              <a:ext uri="{FF2B5EF4-FFF2-40B4-BE49-F238E27FC236}">
                <a16:creationId xmlns:a16="http://schemas.microsoft.com/office/drawing/2014/main" id="{B3FFB427-076C-4EBB-AECE-A505FF307F05}"/>
              </a:ext>
            </a:extLst>
          </p:cNvPr>
          <p:cNvSpPr/>
          <p:nvPr/>
        </p:nvSpPr>
        <p:spPr bwMode="auto">
          <a:xfrm>
            <a:off x="1721371" y="4204917"/>
            <a:ext cx="411480"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4" name="Arrow: Curved Left 43">
            <a:extLst>
              <a:ext uri="{FF2B5EF4-FFF2-40B4-BE49-F238E27FC236}">
                <a16:creationId xmlns:a16="http://schemas.microsoft.com/office/drawing/2014/main" id="{B8D99B9A-951F-778B-A02C-6759F927AA84}"/>
              </a:ext>
            </a:extLst>
          </p:cNvPr>
          <p:cNvSpPr/>
          <p:nvPr/>
        </p:nvSpPr>
        <p:spPr bwMode="auto">
          <a:xfrm>
            <a:off x="1725085" y="4756238"/>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5" name="Arrow: Curved Left 44">
            <a:extLst>
              <a:ext uri="{FF2B5EF4-FFF2-40B4-BE49-F238E27FC236}">
                <a16:creationId xmlns:a16="http://schemas.microsoft.com/office/drawing/2014/main" id="{ED8C7A47-98B1-AEEF-DE76-5134D6C7808B}"/>
              </a:ext>
            </a:extLst>
          </p:cNvPr>
          <p:cNvSpPr/>
          <p:nvPr/>
        </p:nvSpPr>
        <p:spPr bwMode="auto">
          <a:xfrm>
            <a:off x="1755318" y="5307559"/>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6" name="Arrow: Curved Left 45">
            <a:extLst>
              <a:ext uri="{FF2B5EF4-FFF2-40B4-BE49-F238E27FC236}">
                <a16:creationId xmlns:a16="http://schemas.microsoft.com/office/drawing/2014/main" id="{CAA667BC-107C-00FD-97A3-0DA8F2BB7EFB}"/>
              </a:ext>
            </a:extLst>
          </p:cNvPr>
          <p:cNvSpPr/>
          <p:nvPr/>
        </p:nvSpPr>
        <p:spPr bwMode="auto">
          <a:xfrm>
            <a:off x="1755318" y="5881932"/>
            <a:ext cx="407766" cy="559005"/>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B13EE00-0EAD-3E4E-1E8F-263FB100C01A}"/>
                  </a:ext>
                </a:extLst>
              </p:cNvPr>
              <p:cNvSpPr txBox="1"/>
              <p:nvPr/>
            </p:nvSpPr>
            <p:spPr>
              <a:xfrm>
                <a:off x="2226484" y="3629215"/>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47" name="TextBox 46">
                <a:extLst>
                  <a:ext uri="{FF2B5EF4-FFF2-40B4-BE49-F238E27FC236}">
                    <a16:creationId xmlns:a16="http://schemas.microsoft.com/office/drawing/2014/main" id="{EB13EE00-0EAD-3E4E-1E8F-263FB100C01A}"/>
                  </a:ext>
                </a:extLst>
              </p:cNvPr>
              <p:cNvSpPr txBox="1">
                <a:spLocks noRot="1" noChangeAspect="1" noMove="1" noResize="1" noEditPoints="1" noAdjustHandles="1" noChangeArrowheads="1" noChangeShapeType="1" noTextEdit="1"/>
              </p:cNvSpPr>
              <p:nvPr/>
            </p:nvSpPr>
            <p:spPr>
              <a:xfrm>
                <a:off x="2226484" y="3629215"/>
                <a:ext cx="405560" cy="307777"/>
              </a:xfrm>
              <a:prstGeom prst="rect">
                <a:avLst/>
              </a:prstGeom>
              <a:blipFill>
                <a:blip r:embed="rId8"/>
                <a:stretch>
                  <a:fillRect l="-11940" r="-1194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7B9F997-7CE6-75E0-21B2-00D32FA3ED3D}"/>
                  </a:ext>
                </a:extLst>
              </p:cNvPr>
              <p:cNvSpPr txBox="1"/>
              <p:nvPr/>
            </p:nvSpPr>
            <p:spPr>
              <a:xfrm>
                <a:off x="2253916" y="4232887"/>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a:solidFill>
                    <a:srgbClr val="B75011"/>
                  </a:solidFill>
                </a:endParaRPr>
              </a:p>
            </p:txBody>
          </p:sp>
        </mc:Choice>
        <mc:Fallback xmlns="">
          <p:sp>
            <p:nvSpPr>
              <p:cNvPr id="48" name="TextBox 47">
                <a:extLst>
                  <a:ext uri="{FF2B5EF4-FFF2-40B4-BE49-F238E27FC236}">
                    <a16:creationId xmlns:a16="http://schemas.microsoft.com/office/drawing/2014/main" id="{D7B9F997-7CE6-75E0-21B2-00D32FA3ED3D}"/>
                  </a:ext>
                </a:extLst>
              </p:cNvPr>
              <p:cNvSpPr txBox="1">
                <a:spLocks noRot="1" noChangeAspect="1" noMove="1" noResize="1" noEditPoints="1" noAdjustHandles="1" noChangeArrowheads="1" noChangeShapeType="1" noTextEdit="1"/>
              </p:cNvSpPr>
              <p:nvPr/>
            </p:nvSpPr>
            <p:spPr>
              <a:xfrm>
                <a:off x="2253916" y="4232887"/>
                <a:ext cx="405560" cy="307777"/>
              </a:xfrm>
              <a:prstGeom prst="rect">
                <a:avLst/>
              </a:prstGeom>
              <a:blipFill>
                <a:blip r:embed="rId9"/>
                <a:stretch>
                  <a:fillRect l="-12121" r="-12121"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2BB18A9-0561-167C-28D5-A64D043D25BF}"/>
                  </a:ext>
                </a:extLst>
              </p:cNvPr>
              <p:cNvSpPr txBox="1"/>
              <p:nvPr/>
            </p:nvSpPr>
            <p:spPr>
              <a:xfrm>
                <a:off x="2256552" y="4794330"/>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a:solidFill>
                    <a:srgbClr val="B75011"/>
                  </a:solidFill>
                </a:endParaRPr>
              </a:p>
            </p:txBody>
          </p:sp>
        </mc:Choice>
        <mc:Fallback xmlns="">
          <p:sp>
            <p:nvSpPr>
              <p:cNvPr id="49" name="TextBox 48">
                <a:extLst>
                  <a:ext uri="{FF2B5EF4-FFF2-40B4-BE49-F238E27FC236}">
                    <a16:creationId xmlns:a16="http://schemas.microsoft.com/office/drawing/2014/main" id="{A2BB18A9-0561-167C-28D5-A64D043D25BF}"/>
                  </a:ext>
                </a:extLst>
              </p:cNvPr>
              <p:cNvSpPr txBox="1">
                <a:spLocks noRot="1" noChangeAspect="1" noMove="1" noResize="1" noEditPoints="1" noAdjustHandles="1" noChangeArrowheads="1" noChangeShapeType="1" noTextEdit="1"/>
              </p:cNvSpPr>
              <p:nvPr/>
            </p:nvSpPr>
            <p:spPr>
              <a:xfrm>
                <a:off x="2256552" y="4794330"/>
                <a:ext cx="405560" cy="307777"/>
              </a:xfrm>
              <a:prstGeom prst="rect">
                <a:avLst/>
              </a:prstGeom>
              <a:blipFill>
                <a:blip r:embed="rId10"/>
                <a:stretch>
                  <a:fillRect l="-11940" r="-1194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C060442-E829-F0F8-A75F-06FD7C4A0542}"/>
                  </a:ext>
                </a:extLst>
              </p:cNvPr>
              <p:cNvSpPr txBox="1"/>
              <p:nvPr/>
            </p:nvSpPr>
            <p:spPr>
              <a:xfrm>
                <a:off x="2228420" y="5355773"/>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50" name="TextBox 49">
                <a:extLst>
                  <a:ext uri="{FF2B5EF4-FFF2-40B4-BE49-F238E27FC236}">
                    <a16:creationId xmlns:a16="http://schemas.microsoft.com/office/drawing/2014/main" id="{7C060442-E829-F0F8-A75F-06FD7C4A0542}"/>
                  </a:ext>
                </a:extLst>
              </p:cNvPr>
              <p:cNvSpPr txBox="1">
                <a:spLocks noRot="1" noChangeAspect="1" noMove="1" noResize="1" noEditPoints="1" noAdjustHandles="1" noChangeArrowheads="1" noChangeShapeType="1" noTextEdit="1"/>
              </p:cNvSpPr>
              <p:nvPr/>
            </p:nvSpPr>
            <p:spPr>
              <a:xfrm>
                <a:off x="2228420" y="5355773"/>
                <a:ext cx="484107" cy="307777"/>
              </a:xfrm>
              <a:prstGeom prst="rect">
                <a:avLst/>
              </a:prstGeom>
              <a:blipFill>
                <a:blip r:embed="rId11"/>
                <a:stretch>
                  <a:fillRect l="-2532" r="-2532" b="-1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02C73A4-DC1B-A14B-CFE7-0C3D5DE0AFF7}"/>
                  </a:ext>
                </a:extLst>
              </p:cNvPr>
              <p:cNvSpPr txBox="1"/>
              <p:nvPr/>
            </p:nvSpPr>
            <p:spPr>
              <a:xfrm>
                <a:off x="2249633" y="5943709"/>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51" name="TextBox 50">
                <a:extLst>
                  <a:ext uri="{FF2B5EF4-FFF2-40B4-BE49-F238E27FC236}">
                    <a16:creationId xmlns:a16="http://schemas.microsoft.com/office/drawing/2014/main" id="{B02C73A4-DC1B-A14B-CFE7-0C3D5DE0AFF7}"/>
                  </a:ext>
                </a:extLst>
              </p:cNvPr>
              <p:cNvSpPr txBox="1">
                <a:spLocks noRot="1" noChangeAspect="1" noMove="1" noResize="1" noEditPoints="1" noAdjustHandles="1" noChangeArrowheads="1" noChangeShapeType="1" noTextEdit="1"/>
              </p:cNvSpPr>
              <p:nvPr/>
            </p:nvSpPr>
            <p:spPr>
              <a:xfrm>
                <a:off x="2249633" y="5943709"/>
                <a:ext cx="484107" cy="307777"/>
              </a:xfrm>
              <a:prstGeom prst="rect">
                <a:avLst/>
              </a:prstGeom>
              <a:blipFill>
                <a:blip r:embed="rId12"/>
                <a:stretch>
                  <a:fillRect l="-2532" r="-3797" b="-9804"/>
                </a:stretch>
              </a:blipFill>
            </p:spPr>
            <p:txBody>
              <a:bodyPr/>
              <a:lstStyle/>
              <a:p>
                <a:r>
                  <a:rPr lang="en-CA">
                    <a:noFill/>
                  </a:rPr>
                  <a:t> </a:t>
                </a:r>
              </a:p>
            </p:txBody>
          </p:sp>
        </mc:Fallback>
      </mc:AlternateContent>
      <p:sp>
        <p:nvSpPr>
          <p:cNvPr id="52" name="Arrow: Curved Left 51">
            <a:extLst>
              <a:ext uri="{FF2B5EF4-FFF2-40B4-BE49-F238E27FC236}">
                <a16:creationId xmlns:a16="http://schemas.microsoft.com/office/drawing/2014/main" id="{C023AD0D-CBF4-CEAB-A02C-CF27221C2C45}"/>
              </a:ext>
            </a:extLst>
          </p:cNvPr>
          <p:cNvSpPr/>
          <p:nvPr/>
        </p:nvSpPr>
        <p:spPr bwMode="auto">
          <a:xfrm>
            <a:off x="5797357" y="3596971"/>
            <a:ext cx="411480" cy="541851"/>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3" name="Arrow: Curved Left 52">
            <a:extLst>
              <a:ext uri="{FF2B5EF4-FFF2-40B4-BE49-F238E27FC236}">
                <a16:creationId xmlns:a16="http://schemas.microsoft.com/office/drawing/2014/main" id="{69AC9163-7E0A-E82E-1116-3A2EFEE331E8}"/>
              </a:ext>
            </a:extLst>
          </p:cNvPr>
          <p:cNvSpPr/>
          <p:nvPr/>
        </p:nvSpPr>
        <p:spPr bwMode="auto">
          <a:xfrm>
            <a:off x="5797357" y="4185879"/>
            <a:ext cx="411480"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4" name="Arrow: Curved Left 53">
            <a:extLst>
              <a:ext uri="{FF2B5EF4-FFF2-40B4-BE49-F238E27FC236}">
                <a16:creationId xmlns:a16="http://schemas.microsoft.com/office/drawing/2014/main" id="{C3B838DE-E5A2-733A-D356-8F728E93BF68}"/>
              </a:ext>
            </a:extLst>
          </p:cNvPr>
          <p:cNvSpPr/>
          <p:nvPr/>
        </p:nvSpPr>
        <p:spPr bwMode="auto">
          <a:xfrm>
            <a:off x="5801071" y="4737200"/>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5" name="Arrow: Curved Left 54">
            <a:extLst>
              <a:ext uri="{FF2B5EF4-FFF2-40B4-BE49-F238E27FC236}">
                <a16:creationId xmlns:a16="http://schemas.microsoft.com/office/drawing/2014/main" id="{ED342877-E77C-0D40-7DB5-72AF5746AC8B}"/>
              </a:ext>
            </a:extLst>
          </p:cNvPr>
          <p:cNvSpPr/>
          <p:nvPr/>
        </p:nvSpPr>
        <p:spPr bwMode="auto">
          <a:xfrm>
            <a:off x="5831304" y="5288521"/>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6" name="Arrow: Curved Left 55">
            <a:extLst>
              <a:ext uri="{FF2B5EF4-FFF2-40B4-BE49-F238E27FC236}">
                <a16:creationId xmlns:a16="http://schemas.microsoft.com/office/drawing/2014/main" id="{BCE0E037-B41B-5D11-0A38-E5FF265CB834}"/>
              </a:ext>
            </a:extLst>
          </p:cNvPr>
          <p:cNvSpPr/>
          <p:nvPr/>
        </p:nvSpPr>
        <p:spPr bwMode="auto">
          <a:xfrm>
            <a:off x="5831304" y="5862894"/>
            <a:ext cx="407766" cy="559005"/>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E63AEC4-B406-C0DE-5547-E45A9F15AFD2}"/>
                  </a:ext>
                </a:extLst>
              </p:cNvPr>
              <p:cNvSpPr txBox="1"/>
              <p:nvPr/>
            </p:nvSpPr>
            <p:spPr>
              <a:xfrm>
                <a:off x="6340829" y="3650873"/>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+86.40</m:t>
                      </m:r>
                    </m:oMath>
                  </m:oMathPara>
                </a14:m>
                <a:endParaRPr lang="en-CA" dirty="0">
                  <a:solidFill>
                    <a:srgbClr val="B75011"/>
                  </a:solidFill>
                </a:endParaRPr>
              </a:p>
            </p:txBody>
          </p:sp>
        </mc:Choice>
        <mc:Fallback xmlns="">
          <p:sp>
            <p:nvSpPr>
              <p:cNvPr id="57" name="TextBox 56">
                <a:extLst>
                  <a:ext uri="{FF2B5EF4-FFF2-40B4-BE49-F238E27FC236}">
                    <a16:creationId xmlns:a16="http://schemas.microsoft.com/office/drawing/2014/main" id="{8E63AEC4-B406-C0DE-5547-E45A9F15AFD2}"/>
                  </a:ext>
                </a:extLst>
              </p:cNvPr>
              <p:cNvSpPr txBox="1">
                <a:spLocks noRot="1" noChangeAspect="1" noMove="1" noResize="1" noEditPoints="1" noAdjustHandles="1" noChangeArrowheads="1" noChangeShapeType="1" noTextEdit="1"/>
              </p:cNvSpPr>
              <p:nvPr/>
            </p:nvSpPr>
            <p:spPr>
              <a:xfrm>
                <a:off x="6340829" y="3650873"/>
                <a:ext cx="484107" cy="307777"/>
              </a:xfrm>
              <a:prstGeom prst="rect">
                <a:avLst/>
              </a:prstGeom>
              <a:blipFill>
                <a:blip r:embed="rId13"/>
                <a:stretch>
                  <a:fillRect l="-17500" r="-85000" b="-12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124C11D0-65AB-6BA1-BB50-78E89C3ED2DF}"/>
                  </a:ext>
                </a:extLst>
              </p:cNvPr>
              <p:cNvSpPr txBox="1"/>
              <p:nvPr/>
            </p:nvSpPr>
            <p:spPr>
              <a:xfrm>
                <a:off x="6340829" y="4233585"/>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+93.31</m:t>
                      </m:r>
                    </m:oMath>
                  </m:oMathPara>
                </a14:m>
                <a:endParaRPr lang="en-CA" dirty="0">
                  <a:solidFill>
                    <a:srgbClr val="B75011"/>
                  </a:solidFill>
                </a:endParaRPr>
              </a:p>
            </p:txBody>
          </p:sp>
        </mc:Choice>
        <mc:Fallback xmlns="">
          <p:sp>
            <p:nvSpPr>
              <p:cNvPr id="58" name="TextBox 57">
                <a:extLst>
                  <a:ext uri="{FF2B5EF4-FFF2-40B4-BE49-F238E27FC236}">
                    <a16:creationId xmlns:a16="http://schemas.microsoft.com/office/drawing/2014/main" id="{124C11D0-65AB-6BA1-BB50-78E89C3ED2DF}"/>
                  </a:ext>
                </a:extLst>
              </p:cNvPr>
              <p:cNvSpPr txBox="1">
                <a:spLocks noRot="1" noChangeAspect="1" noMove="1" noResize="1" noEditPoints="1" noAdjustHandles="1" noChangeArrowheads="1" noChangeShapeType="1" noTextEdit="1"/>
              </p:cNvSpPr>
              <p:nvPr/>
            </p:nvSpPr>
            <p:spPr>
              <a:xfrm>
                <a:off x="6340829" y="4233585"/>
                <a:ext cx="484107" cy="307777"/>
              </a:xfrm>
              <a:prstGeom prst="rect">
                <a:avLst/>
              </a:prstGeom>
              <a:blipFill>
                <a:blip r:embed="rId14"/>
                <a:stretch>
                  <a:fillRect l="-17500" r="-8500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388928C-5600-B4A1-2C18-C443BB529552}"/>
                  </a:ext>
                </a:extLst>
              </p:cNvPr>
              <p:cNvSpPr txBox="1"/>
              <p:nvPr/>
            </p:nvSpPr>
            <p:spPr>
              <a:xfrm>
                <a:off x="6340828" y="4787898"/>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+100.78</m:t>
                      </m:r>
                    </m:oMath>
                  </m:oMathPara>
                </a14:m>
                <a:endParaRPr lang="en-CA" dirty="0">
                  <a:solidFill>
                    <a:srgbClr val="B75011"/>
                  </a:solidFill>
                </a:endParaRPr>
              </a:p>
            </p:txBody>
          </p:sp>
        </mc:Choice>
        <mc:Fallback xmlns="">
          <p:sp>
            <p:nvSpPr>
              <p:cNvPr id="59" name="TextBox 58">
                <a:extLst>
                  <a:ext uri="{FF2B5EF4-FFF2-40B4-BE49-F238E27FC236}">
                    <a16:creationId xmlns:a16="http://schemas.microsoft.com/office/drawing/2014/main" id="{3388928C-5600-B4A1-2C18-C443BB529552}"/>
                  </a:ext>
                </a:extLst>
              </p:cNvPr>
              <p:cNvSpPr txBox="1">
                <a:spLocks noRot="1" noChangeAspect="1" noMove="1" noResize="1" noEditPoints="1" noAdjustHandles="1" noChangeArrowheads="1" noChangeShapeType="1" noTextEdit="1"/>
              </p:cNvSpPr>
              <p:nvPr/>
            </p:nvSpPr>
            <p:spPr>
              <a:xfrm>
                <a:off x="6340828" y="4787898"/>
                <a:ext cx="484107" cy="307777"/>
              </a:xfrm>
              <a:prstGeom prst="rect">
                <a:avLst/>
              </a:prstGeom>
              <a:blipFill>
                <a:blip r:embed="rId15"/>
                <a:stretch>
                  <a:fillRect l="-17500" r="-11375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97DE1C3-796E-BE97-D0B2-0F622A1AEF63}"/>
                  </a:ext>
                </a:extLst>
              </p:cNvPr>
              <p:cNvSpPr txBox="1"/>
              <p:nvPr/>
            </p:nvSpPr>
            <p:spPr>
              <a:xfrm>
                <a:off x="6340828" y="5346756"/>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+108.84</m:t>
                      </m:r>
                    </m:oMath>
                  </m:oMathPara>
                </a14:m>
                <a:endParaRPr lang="en-CA" dirty="0">
                  <a:solidFill>
                    <a:srgbClr val="B75011"/>
                  </a:solidFill>
                </a:endParaRPr>
              </a:p>
            </p:txBody>
          </p:sp>
        </mc:Choice>
        <mc:Fallback xmlns="">
          <p:sp>
            <p:nvSpPr>
              <p:cNvPr id="60" name="TextBox 59">
                <a:extLst>
                  <a:ext uri="{FF2B5EF4-FFF2-40B4-BE49-F238E27FC236}">
                    <a16:creationId xmlns:a16="http://schemas.microsoft.com/office/drawing/2014/main" id="{F97DE1C3-796E-BE97-D0B2-0F622A1AEF63}"/>
                  </a:ext>
                </a:extLst>
              </p:cNvPr>
              <p:cNvSpPr txBox="1">
                <a:spLocks noRot="1" noChangeAspect="1" noMove="1" noResize="1" noEditPoints="1" noAdjustHandles="1" noChangeArrowheads="1" noChangeShapeType="1" noTextEdit="1"/>
              </p:cNvSpPr>
              <p:nvPr/>
            </p:nvSpPr>
            <p:spPr>
              <a:xfrm>
                <a:off x="6340828" y="5346756"/>
                <a:ext cx="484107" cy="307777"/>
              </a:xfrm>
              <a:prstGeom prst="rect">
                <a:avLst/>
              </a:prstGeom>
              <a:blipFill>
                <a:blip r:embed="rId16"/>
                <a:stretch>
                  <a:fillRect l="-17500" r="-11375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6356677-469F-8E08-F2E9-924CDB86AC9E}"/>
                  </a:ext>
                </a:extLst>
              </p:cNvPr>
              <p:cNvSpPr txBox="1"/>
              <p:nvPr/>
            </p:nvSpPr>
            <p:spPr>
              <a:xfrm>
                <a:off x="6360599" y="5915004"/>
                <a:ext cx="4841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+117.54</m:t>
                      </m:r>
                    </m:oMath>
                  </m:oMathPara>
                </a14:m>
                <a:endParaRPr lang="en-CA" dirty="0">
                  <a:solidFill>
                    <a:srgbClr val="B75011"/>
                  </a:solidFill>
                </a:endParaRPr>
              </a:p>
            </p:txBody>
          </p:sp>
        </mc:Choice>
        <mc:Fallback xmlns="">
          <p:sp>
            <p:nvSpPr>
              <p:cNvPr id="61" name="TextBox 60">
                <a:extLst>
                  <a:ext uri="{FF2B5EF4-FFF2-40B4-BE49-F238E27FC236}">
                    <a16:creationId xmlns:a16="http://schemas.microsoft.com/office/drawing/2014/main" id="{06356677-469F-8E08-F2E9-924CDB86AC9E}"/>
                  </a:ext>
                </a:extLst>
              </p:cNvPr>
              <p:cNvSpPr txBox="1">
                <a:spLocks noRot="1" noChangeAspect="1" noMove="1" noResize="1" noEditPoints="1" noAdjustHandles="1" noChangeArrowheads="1" noChangeShapeType="1" noTextEdit="1"/>
              </p:cNvSpPr>
              <p:nvPr/>
            </p:nvSpPr>
            <p:spPr>
              <a:xfrm>
                <a:off x="6360599" y="5915004"/>
                <a:ext cx="484107" cy="307777"/>
              </a:xfrm>
              <a:prstGeom prst="rect">
                <a:avLst/>
              </a:prstGeom>
              <a:blipFill>
                <a:blip r:embed="rId17"/>
                <a:stretch>
                  <a:fillRect l="-17500" r="-113750" b="-9804"/>
                </a:stretch>
              </a:blipFill>
            </p:spPr>
            <p:txBody>
              <a:bodyPr/>
              <a:lstStyle/>
              <a:p>
                <a:r>
                  <a:rPr lang="en-CA">
                    <a:noFill/>
                  </a:rPr>
                  <a:t> </a:t>
                </a:r>
              </a:p>
            </p:txBody>
          </p:sp>
        </mc:Fallback>
      </mc:AlternateContent>
    </p:spTree>
    <p:extLst>
      <p:ext uri="{BB962C8B-B14F-4D97-AF65-F5344CB8AC3E}">
        <p14:creationId xmlns:p14="http://schemas.microsoft.com/office/powerpoint/2010/main" val="143726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up)">
                                      <p:cBhvr>
                                        <p:cTn id="46" dur="500"/>
                                        <p:tgtEl>
                                          <p:spTgt spid="53"/>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up)">
                                      <p:cBhvr>
                                        <p:cTn id="55" dur="500"/>
                                        <p:tgtEl>
                                          <p:spTgt spid="44"/>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500"/>
                                        <p:tgtEl>
                                          <p:spTgt spid="54"/>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500"/>
                                        <p:tgtEl>
                                          <p:spTgt spid="46"/>
                                        </p:tgtEl>
                                      </p:cBhvr>
                                    </p:animEffect>
                                  </p:childTnLst>
                                </p:cTn>
                              </p:par>
                            </p:childTnLst>
                          </p:cTn>
                        </p:par>
                        <p:par>
                          <p:cTn id="90" fill="hold">
                            <p:stCondLst>
                              <p:cond delay="2500"/>
                            </p:stCondLst>
                            <p:childTnLst>
                              <p:par>
                                <p:cTn id="91" presetID="10" presetClass="entr" presetSubtype="0"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childTnLst>
                          </p:cTn>
                        </p:par>
                        <p:par>
                          <p:cTn id="94" fill="hold">
                            <p:stCondLst>
                              <p:cond delay="3000"/>
                            </p:stCondLst>
                            <p:childTnLst>
                              <p:par>
                                <p:cTn id="95" presetID="10" presetClass="entr" presetSubtype="0"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500"/>
                                        <p:tgtEl>
                                          <p:spTgt spid="56"/>
                                        </p:tgtEl>
                                      </p:cBhvr>
                                    </p:animEffect>
                                  </p:childTnLst>
                                </p:cTn>
                              </p:par>
                            </p:childTnLst>
                          </p:cTn>
                        </p:par>
                        <p:par>
                          <p:cTn id="98" fill="hold">
                            <p:stCondLst>
                              <p:cond delay="3500"/>
                            </p:stCondLst>
                            <p:childTnLst>
                              <p:par>
                                <p:cTn id="99" presetID="10" presetClass="entr" presetSubtype="0"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anim calcmode="lin" valueType="num">
                                      <p:cBhvr>
                                        <p:cTn id="107" dur="500" fill="hold"/>
                                        <p:tgtEl>
                                          <p:spTgt spid="40"/>
                                        </p:tgtEl>
                                        <p:attrNameLst>
                                          <p:attrName>ppt_x</p:attrName>
                                        </p:attrNameLst>
                                      </p:cBhvr>
                                      <p:tavLst>
                                        <p:tav tm="0">
                                          <p:val>
                                            <p:strVal val="#ppt_x"/>
                                          </p:val>
                                        </p:tav>
                                        <p:tav tm="100000">
                                          <p:val>
                                            <p:strVal val="#ppt_x"/>
                                          </p:val>
                                        </p:tav>
                                      </p:tavLst>
                                    </p:anim>
                                    <p:anim calcmode="lin" valueType="num">
                                      <p:cBhvr>
                                        <p:cTn id="108"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animBg="1"/>
      <p:bldP spid="43" grpId="0" animBg="1"/>
      <p:bldP spid="44" grpId="0" animBg="1"/>
      <p:bldP spid="45" grpId="0" animBg="1"/>
      <p:bldP spid="46" grpId="0" animBg="1"/>
      <p:bldP spid="47" grpId="0"/>
      <p:bldP spid="48" grpId="0"/>
      <p:bldP spid="49" grpId="0"/>
      <p:bldP spid="50" grpId="0"/>
      <p:bldP spid="51" grpId="0"/>
      <p:bldP spid="52" grpId="0" animBg="1"/>
      <p:bldP spid="53" grpId="0" animBg="1"/>
      <p:bldP spid="54" grpId="0" animBg="1"/>
      <p:bldP spid="55" grpId="0" animBg="1"/>
      <p:bldP spid="56" grpId="0" animBg="1"/>
      <p:bldP spid="57" grpId="0"/>
      <p:bldP spid="58" grpId="0"/>
      <p:bldP spid="59" grpId="0"/>
      <p:bldP spid="60"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Compound Interest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29070"/>
                <a:ext cx="8638967" cy="4847893"/>
              </a:xfrm>
            </p:spPr>
            <p:txBody>
              <a:bodyPr>
                <a:normAutofit/>
              </a:bodyPr>
              <a:lstStyle/>
              <a:p>
                <a:pPr marL="0" indent="0">
                  <a:lnSpc>
                    <a:spcPts val="2400"/>
                  </a:lnSpc>
                  <a:buNone/>
                </a:pPr>
                <a:r>
                  <a:rPr lang="en-US" sz="1800" dirty="0">
                    <a:latin typeface="+mn-lt"/>
                  </a:rPr>
                  <a:t>For compound interest, when </a:t>
                </a:r>
                <a14:m>
                  <m:oMath xmlns:m="http://schemas.openxmlformats.org/officeDocument/2006/math">
                    <m:r>
                      <a:rPr lang="en-US" sz="1800" i="1" dirty="0" smtClean="0">
                        <a:latin typeface="Cambria Math" panose="02040503050406030204" pitchFamily="18" charset="0"/>
                      </a:rPr>
                      <m:t>𝑥</m:t>
                    </m:r>
                  </m:oMath>
                </a14:m>
                <a:r>
                  <a:rPr lang="en-US" sz="1800" dirty="0">
                    <a:latin typeface="+mn-lt"/>
                  </a:rPr>
                  <a:t> increases, </a:t>
                </a:r>
                <a14:m>
                  <m:oMath xmlns:m="http://schemas.openxmlformats.org/officeDocument/2006/math">
                    <m:r>
                      <a:rPr lang="en-US" sz="1800" i="1" dirty="0" smtClean="0">
                        <a:latin typeface="Cambria Math" panose="02040503050406030204" pitchFamily="18" charset="0"/>
                      </a:rPr>
                      <m:t>𝑦</m:t>
                    </m:r>
                  </m:oMath>
                </a14:m>
                <a:r>
                  <a:rPr lang="en-US" sz="1800" dirty="0">
                    <a:latin typeface="+mn-lt"/>
                  </a:rPr>
                  <a:t> is increasing more and more each time. </a:t>
                </a:r>
              </a:p>
              <a:p>
                <a:pPr marL="0" indent="0">
                  <a:lnSpc>
                    <a:spcPts val="2400"/>
                  </a:lnSpc>
                  <a:buNone/>
                </a:pPr>
                <a:r>
                  <a:rPr lang="en-US" sz="1800" dirty="0"/>
                  <a:t>This is </a:t>
                </a:r>
                <a:r>
                  <a:rPr lang="en-US" sz="1800" i="1" dirty="0">
                    <a:solidFill>
                      <a:schemeClr val="accent4"/>
                    </a:solidFill>
                  </a:rPr>
                  <a:t>not</a:t>
                </a:r>
                <a:r>
                  <a:rPr lang="en-US" sz="1800" dirty="0"/>
                  <a:t> a </a:t>
                </a:r>
                <a:r>
                  <a:rPr lang="en-US" sz="1800" b="1" dirty="0"/>
                  <a:t>constant rate of change</a:t>
                </a:r>
                <a:r>
                  <a:rPr lang="en-US" sz="1800" dirty="0"/>
                  <a:t>.</a:t>
                </a:r>
              </a:p>
              <a:p>
                <a:pPr marL="0" indent="0">
                  <a:lnSpc>
                    <a:spcPts val="2400"/>
                  </a:lnSpc>
                  <a:buNone/>
                </a:pPr>
                <a:endParaRPr lang="en-US" sz="1800" dirty="0"/>
              </a:p>
              <a:p>
                <a:pPr marL="0" indent="0">
                  <a:lnSpc>
                    <a:spcPts val="1800"/>
                  </a:lnSpc>
                  <a:buNone/>
                </a:pPr>
                <a:r>
                  <a:rPr lang="en-US" sz="1800" b="1" dirty="0">
                    <a:solidFill>
                      <a:schemeClr val="accent4"/>
                    </a:solidFill>
                    <a:latin typeface="+mn-lt"/>
                  </a:rPr>
                  <a:t>Do you recall?</a:t>
                </a:r>
              </a:p>
              <a:p>
                <a:pPr marL="0" indent="0">
                  <a:lnSpc>
                    <a:spcPts val="2400"/>
                  </a:lnSpc>
                  <a:buNone/>
                </a:pPr>
                <a:r>
                  <a:rPr lang="en-US" sz="1800" b="1" dirty="0"/>
                  <a:t>Exponential growth </a:t>
                </a:r>
                <a:r>
                  <a:rPr lang="en-US" sz="1800" dirty="0"/>
                  <a:t>is “a pattern … that shows greater increases with passing time.” </a:t>
                </a:r>
              </a:p>
              <a:p>
                <a:pPr marL="0" indent="0">
                  <a:lnSpc>
                    <a:spcPts val="2400"/>
                  </a:lnSpc>
                  <a:buNone/>
                </a:pPr>
                <a:endParaRPr lang="en-US" sz="1800" dirty="0"/>
              </a:p>
              <a:p>
                <a:pPr marL="0" indent="0">
                  <a:lnSpc>
                    <a:spcPts val="2400"/>
                  </a:lnSpc>
                  <a:buNone/>
                </a:pPr>
                <a:r>
                  <a:rPr lang="en-US" sz="1800" b="1" dirty="0"/>
                  <a:t>Source:</a:t>
                </a:r>
                <a:r>
                  <a:rPr lang="en-US" sz="1800" dirty="0"/>
                  <a:t> </a:t>
                </a:r>
                <a:r>
                  <a:rPr lang="en-US" sz="1800" dirty="0">
                    <a:hlinkClick r:id="rId2"/>
                  </a:rPr>
                  <a:t>Investopedia</a:t>
                </a:r>
                <a:endParaRPr lang="en-US" sz="1800" dirty="0"/>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329070"/>
                <a:ext cx="8638967" cy="4847893"/>
              </a:xfrm>
              <a:blipFill>
                <a:blip r:embed="rId3"/>
                <a:stretch>
                  <a:fillRect l="-565"/>
                </a:stretch>
              </a:blipFill>
            </p:spPr>
            <p:txBody>
              <a:bodyPr/>
              <a:lstStyle/>
              <a:p>
                <a:r>
                  <a:rPr lang="en-CA">
                    <a:noFill/>
                  </a:rPr>
                  <a:t> </a:t>
                </a:r>
              </a:p>
            </p:txBody>
          </p:sp>
        </mc:Fallback>
      </mc:AlternateContent>
    </p:spTree>
    <p:extLst>
      <p:ext uri="{BB962C8B-B14F-4D97-AF65-F5344CB8AC3E}">
        <p14:creationId xmlns:p14="http://schemas.microsoft.com/office/powerpoint/2010/main" val="155963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4"/>
                <a:ext cx="8638967" cy="5507665"/>
              </a:xfrm>
            </p:spPr>
            <p:txBody>
              <a:bodyPr>
                <a:normAutofit/>
              </a:bodyPr>
              <a:lstStyle/>
              <a:p>
                <a:pPr marL="0" indent="0">
                  <a:lnSpc>
                    <a:spcPts val="2400"/>
                  </a:lnSpc>
                  <a:buNone/>
                </a:pPr>
                <a:r>
                  <a:rPr lang="en-US" sz="1800" dirty="0"/>
                  <a:t>For compound interest, when </a:t>
                </a:r>
                <a14:m>
                  <m:oMath xmlns:m="http://schemas.openxmlformats.org/officeDocument/2006/math">
                    <m:r>
                      <a:rPr lang="en-US" sz="1800" i="1" dirty="0">
                        <a:latin typeface="Cambria Math" panose="02040503050406030204" pitchFamily="18" charset="0"/>
                      </a:rPr>
                      <m:t>𝑥</m:t>
                    </m:r>
                  </m:oMath>
                </a14:m>
                <a:r>
                  <a:rPr lang="en-US" sz="1800" dirty="0"/>
                  <a:t> increases, </a:t>
                </a:r>
                <a14:m>
                  <m:oMath xmlns:m="http://schemas.openxmlformats.org/officeDocument/2006/math">
                    <m:r>
                      <a:rPr lang="en-US" sz="1800" i="1" dirty="0">
                        <a:latin typeface="Cambria Math" panose="02040503050406030204" pitchFamily="18" charset="0"/>
                      </a:rPr>
                      <m:t>𝑦</m:t>
                    </m:r>
                  </m:oMath>
                </a14:m>
                <a:r>
                  <a:rPr lang="en-US" sz="1800" dirty="0"/>
                  <a:t> increases more and more each time. </a:t>
                </a:r>
              </a:p>
              <a:p>
                <a:pPr marL="0" indent="0">
                  <a:lnSpc>
                    <a:spcPts val="1800"/>
                  </a:lnSpc>
                  <a:buNone/>
                </a:pPr>
                <a:endParaRPr lang="en-US" sz="1800" b="1" dirty="0">
                  <a:solidFill>
                    <a:schemeClr val="accent4"/>
                  </a:solidFill>
                  <a:latin typeface="+mn-lt"/>
                </a:endParaRPr>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endParaRPr lang="en-US" sz="1800" dirty="0"/>
              </a:p>
              <a:p>
                <a:pPr marL="0" indent="0" algn="ctr">
                  <a:lnSpc>
                    <a:spcPts val="2400"/>
                  </a:lnSpc>
                  <a:buNone/>
                </a:pPr>
                <a:endParaRPr lang="en-US" sz="2200" b="1" dirty="0">
                  <a:solidFill>
                    <a:schemeClr val="accent2"/>
                  </a:solidFill>
                </a:endParaRPr>
              </a:p>
              <a:p>
                <a:pPr marL="0" indent="0" algn="ctr">
                  <a:lnSpc>
                    <a:spcPts val="2400"/>
                  </a:lnSpc>
                  <a:buNone/>
                </a:pPr>
                <a:br>
                  <a:rPr lang="en-US" sz="2200" b="1" dirty="0">
                    <a:solidFill>
                      <a:schemeClr val="accent2"/>
                    </a:solidFill>
                  </a:rPr>
                </a:br>
                <a:r>
                  <a:rPr lang="en-US" sz="2200" b="1" dirty="0">
                    <a:solidFill>
                      <a:schemeClr val="accent2"/>
                    </a:solidFill>
                  </a:rPr>
                  <a:t>Compound interest rates are exponential growth!</a:t>
                </a:r>
              </a:p>
              <a:p>
                <a:pPr marL="0" indent="0">
                  <a:lnSpc>
                    <a:spcPts val="2400"/>
                  </a:lnSpc>
                  <a:buNone/>
                </a:pPr>
                <a:endParaRPr lang="en-US" sz="2000" dirty="0">
                  <a:cs typeface="Arial"/>
                </a:endParaRPr>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350334"/>
                <a:ext cx="8638967" cy="5507665"/>
              </a:xfrm>
              <a:blipFill>
                <a:blip r:embed="rId2"/>
                <a:stretch>
                  <a:fillRect l="-565"/>
                </a:stretch>
              </a:blipFill>
            </p:spPr>
            <p:txBody>
              <a:bodyPr/>
              <a:lstStyle/>
              <a:p>
                <a:r>
                  <a:rPr lang="en-CA">
                    <a:noFill/>
                  </a:rPr>
                  <a:t> </a:t>
                </a:r>
              </a:p>
            </p:txBody>
          </p:sp>
        </mc:Fallback>
      </mc:AlternateContent>
      <p:grpSp>
        <p:nvGrpSpPr>
          <p:cNvPr id="49" name="Group 48">
            <a:extLst>
              <a:ext uri="{FF2B5EF4-FFF2-40B4-BE49-F238E27FC236}">
                <a16:creationId xmlns:a16="http://schemas.microsoft.com/office/drawing/2014/main" id="{18304C73-B414-3B83-FBDE-496B3BB5C367}"/>
              </a:ext>
            </a:extLst>
          </p:cNvPr>
          <p:cNvGrpSpPr/>
          <p:nvPr/>
        </p:nvGrpSpPr>
        <p:grpSpPr>
          <a:xfrm>
            <a:off x="2031958" y="1523802"/>
            <a:ext cx="4695499" cy="4261700"/>
            <a:chOff x="2023177" y="1648716"/>
            <a:chExt cx="4695499" cy="4261700"/>
          </a:xfrm>
        </p:grpSpPr>
        <p:pic>
          <p:nvPicPr>
            <p:cNvPr id="45" name="Picture 44" descr="A picture containing shape&#10;&#10;Description automatically generated">
              <a:extLst>
                <a:ext uri="{FF2B5EF4-FFF2-40B4-BE49-F238E27FC236}">
                  <a16:creationId xmlns:a16="http://schemas.microsoft.com/office/drawing/2014/main" id="{1625CD93-5017-CD31-F05B-A3EF9A563409}"/>
                </a:ext>
              </a:extLst>
            </p:cNvPr>
            <p:cNvPicPr>
              <a:picLocks noChangeAspect="1"/>
            </p:cNvPicPr>
            <p:nvPr/>
          </p:nvPicPr>
          <p:blipFill rotWithShape="1">
            <a:blip r:embed="rId3"/>
            <a:srcRect l="23548" r="2668"/>
            <a:stretch/>
          </p:blipFill>
          <p:spPr>
            <a:xfrm rot="192653">
              <a:off x="2023177" y="1648716"/>
              <a:ext cx="4579742" cy="4261700"/>
            </a:xfrm>
            <a:prstGeom prst="rect">
              <a:avLst/>
            </a:prstGeom>
          </p:spPr>
        </p:pic>
        <p:cxnSp>
          <p:nvCxnSpPr>
            <p:cNvPr id="47" name="Straight Connector 46">
              <a:extLst>
                <a:ext uri="{FF2B5EF4-FFF2-40B4-BE49-F238E27FC236}">
                  <a16:creationId xmlns:a16="http://schemas.microsoft.com/office/drawing/2014/main" id="{F1268E69-7027-8855-B344-D452E34F1516}"/>
                </a:ext>
              </a:extLst>
            </p:cNvPr>
            <p:cNvCxnSpPr>
              <a:cxnSpLocks/>
            </p:cNvCxnSpPr>
            <p:nvPr/>
          </p:nvCxnSpPr>
          <p:spPr>
            <a:xfrm flipV="1">
              <a:off x="6664960" y="2045040"/>
              <a:ext cx="53716" cy="73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Compound Interest</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3C27E3C-DA94-C2D8-81C6-9B8F3E8A56F2}"/>
                  </a:ext>
                </a:extLst>
              </p:cNvPr>
              <p:cNvSpPr txBox="1"/>
              <p:nvPr/>
            </p:nvSpPr>
            <p:spPr>
              <a:xfrm>
                <a:off x="3581630" y="4805775"/>
                <a:ext cx="136172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𝑥</m:t>
                      </m:r>
                      <m:r>
                        <a:rPr lang="en-CA" b="0" i="1" smtClean="0">
                          <a:latin typeface="Cambria Math" panose="02040503050406030204" pitchFamily="18" charset="0"/>
                        </a:rPr>
                        <m:t>=1</m:t>
                      </m:r>
                    </m:oMath>
                  </m:oMathPara>
                </a14:m>
                <a:endParaRPr lang="en-CA" sz="1000" dirty="0"/>
              </a:p>
            </p:txBody>
          </p:sp>
        </mc:Choice>
        <mc:Fallback xmlns="">
          <p:sp>
            <p:nvSpPr>
              <p:cNvPr id="29" name="TextBox 28">
                <a:extLst>
                  <a:ext uri="{FF2B5EF4-FFF2-40B4-BE49-F238E27FC236}">
                    <a16:creationId xmlns:a16="http://schemas.microsoft.com/office/drawing/2014/main" id="{13C27E3C-DA94-C2D8-81C6-9B8F3E8A56F2}"/>
                  </a:ext>
                </a:extLst>
              </p:cNvPr>
              <p:cNvSpPr txBox="1">
                <a:spLocks noRot="1" noChangeAspect="1" noMove="1" noResize="1" noEditPoints="1" noAdjustHandles="1" noChangeArrowheads="1" noChangeShapeType="1" noTextEdit="1"/>
              </p:cNvSpPr>
              <p:nvPr/>
            </p:nvSpPr>
            <p:spPr>
              <a:xfrm>
                <a:off x="3581630" y="4805775"/>
                <a:ext cx="1361726" cy="215444"/>
              </a:xfrm>
              <a:prstGeom prst="rect">
                <a:avLst/>
              </a:prstGeom>
              <a:blipFill>
                <a:blip r:embed="rId4"/>
                <a:stretch>
                  <a:fillRect l="-4484" r="-2691" b="-33333"/>
                </a:stretch>
              </a:blipFill>
            </p:spPr>
            <p:txBody>
              <a:bodyPr/>
              <a:lstStyle/>
              <a:p>
                <a:r>
                  <a:rPr lang="en-CA">
                    <a:noFill/>
                  </a:rPr>
                  <a:t> </a:t>
                </a:r>
              </a:p>
            </p:txBody>
          </p:sp>
        </mc:Fallback>
      </mc:AlternateContent>
      <p:grpSp>
        <p:nvGrpSpPr>
          <p:cNvPr id="31" name="Group 30">
            <a:extLst>
              <a:ext uri="{FF2B5EF4-FFF2-40B4-BE49-F238E27FC236}">
                <a16:creationId xmlns:a16="http://schemas.microsoft.com/office/drawing/2014/main" id="{A20CCEF3-FFAD-3705-21C8-B7AA5AF6B800}"/>
              </a:ext>
            </a:extLst>
          </p:cNvPr>
          <p:cNvGrpSpPr/>
          <p:nvPr/>
        </p:nvGrpSpPr>
        <p:grpSpPr>
          <a:xfrm>
            <a:off x="1570620" y="1995323"/>
            <a:ext cx="5581792" cy="4019267"/>
            <a:chOff x="2376678" y="2050677"/>
            <a:chExt cx="5581792" cy="4019267"/>
          </a:xfrm>
        </p:grpSpPr>
        <p:cxnSp>
          <p:nvCxnSpPr>
            <p:cNvPr id="8" name="Straight Connector 7">
              <a:extLst>
                <a:ext uri="{FF2B5EF4-FFF2-40B4-BE49-F238E27FC236}">
                  <a16:creationId xmlns:a16="http://schemas.microsoft.com/office/drawing/2014/main" id="{8EAA6DE2-3019-BC94-FED9-A4C442058E10}"/>
                </a:ext>
              </a:extLst>
            </p:cNvPr>
            <p:cNvCxnSpPr>
              <a:cxnSpLocks/>
            </p:cNvCxnSpPr>
            <p:nvPr/>
          </p:nvCxnSpPr>
          <p:spPr>
            <a:xfrm>
              <a:off x="2742626" y="2050677"/>
              <a:ext cx="0" cy="3689274"/>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262DB8-F868-2908-EE46-A74CE60FFFF9}"/>
                </a:ext>
              </a:extLst>
            </p:cNvPr>
            <p:cNvCxnSpPr>
              <a:cxnSpLocks/>
            </p:cNvCxnSpPr>
            <p:nvPr/>
          </p:nvCxnSpPr>
          <p:spPr>
            <a:xfrm flipH="1">
              <a:off x="2742626" y="5727641"/>
              <a:ext cx="5215844" cy="15358"/>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22B3724-4286-436B-5D63-570FD7E9CFC7}"/>
                </a:ext>
              </a:extLst>
            </p:cNvPr>
            <p:cNvSpPr txBox="1"/>
            <p:nvPr/>
          </p:nvSpPr>
          <p:spPr>
            <a:xfrm rot="16200000">
              <a:off x="2097233" y="3607422"/>
              <a:ext cx="884229" cy="307777"/>
            </a:xfrm>
            <a:prstGeom prst="rect">
              <a:avLst/>
            </a:prstGeom>
            <a:noFill/>
          </p:spPr>
          <p:txBody>
            <a:bodyPr wrap="square" rtlCol="0">
              <a:spAutoFit/>
            </a:bodyPr>
            <a:lstStyle/>
            <a:p>
              <a:r>
                <a:rPr lang="en-CA" sz="1400" b="1" dirty="0"/>
                <a:t>Balance</a:t>
              </a:r>
            </a:p>
          </p:txBody>
        </p:sp>
        <p:sp>
          <p:nvSpPr>
            <p:cNvPr id="17" name="TextBox 16">
              <a:extLst>
                <a:ext uri="{FF2B5EF4-FFF2-40B4-BE49-F238E27FC236}">
                  <a16:creationId xmlns:a16="http://schemas.microsoft.com/office/drawing/2014/main" id="{0D947F82-F636-29AC-BC38-7C69E0E42851}"/>
                </a:ext>
              </a:extLst>
            </p:cNvPr>
            <p:cNvSpPr txBox="1"/>
            <p:nvPr/>
          </p:nvSpPr>
          <p:spPr>
            <a:xfrm>
              <a:off x="5144326" y="5762167"/>
              <a:ext cx="564322" cy="307777"/>
            </a:xfrm>
            <a:prstGeom prst="rect">
              <a:avLst/>
            </a:prstGeom>
            <a:noFill/>
          </p:spPr>
          <p:txBody>
            <a:bodyPr wrap="none" rtlCol="0">
              <a:spAutoFit/>
            </a:bodyPr>
            <a:lstStyle/>
            <a:p>
              <a:r>
                <a:rPr lang="en-CA" sz="1400" b="1" dirty="0"/>
                <a:t>Year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A7984A-60B3-4E5C-F6A1-D9DD557011BE}"/>
                    </a:ext>
                  </a:extLst>
                </p:cNvPr>
                <p:cNvSpPr txBox="1"/>
                <p:nvPr/>
              </p:nvSpPr>
              <p:spPr>
                <a:xfrm>
                  <a:off x="2376678" y="2084424"/>
                  <a:ext cx="3632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𝒚</m:t>
                        </m:r>
                      </m:oMath>
                    </m:oMathPara>
                  </a14:m>
                  <a:endParaRPr lang="en-CA" sz="1800" b="1" dirty="0"/>
                </a:p>
              </p:txBody>
            </p:sp>
          </mc:Choice>
          <mc:Fallback xmlns="">
            <p:sp>
              <p:nvSpPr>
                <p:cNvPr id="18" name="TextBox 17">
                  <a:extLst>
                    <a:ext uri="{FF2B5EF4-FFF2-40B4-BE49-F238E27FC236}">
                      <a16:creationId xmlns:a16="http://schemas.microsoft.com/office/drawing/2014/main" id="{4DA7984A-60B3-4E5C-F6A1-D9DD557011BE}"/>
                    </a:ext>
                  </a:extLst>
                </p:cNvPr>
                <p:cNvSpPr txBox="1">
                  <a:spLocks noRot="1" noChangeAspect="1" noMove="1" noResize="1" noEditPoints="1" noAdjustHandles="1" noChangeArrowheads="1" noChangeShapeType="1" noTextEdit="1"/>
                </p:cNvSpPr>
                <p:nvPr/>
              </p:nvSpPr>
              <p:spPr>
                <a:xfrm>
                  <a:off x="2376678" y="2084424"/>
                  <a:ext cx="363291" cy="276999"/>
                </a:xfrm>
                <a:prstGeom prst="rect">
                  <a:avLst/>
                </a:prstGeom>
                <a:blipFill>
                  <a:blip r:embed="rId5"/>
                  <a:stretch>
                    <a:fillRect b="-2888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8DAAF67-540F-A05C-0A93-7BC77B7035EC}"/>
                    </a:ext>
                  </a:extLst>
                </p:cNvPr>
                <p:cNvSpPr txBox="1"/>
                <p:nvPr/>
              </p:nvSpPr>
              <p:spPr>
                <a:xfrm>
                  <a:off x="7630792" y="5725842"/>
                  <a:ext cx="25868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𝒙</m:t>
                        </m:r>
                      </m:oMath>
                    </m:oMathPara>
                  </a14:m>
                  <a:endParaRPr lang="en-CA" sz="1800" b="1" dirty="0"/>
                </a:p>
              </p:txBody>
            </p:sp>
          </mc:Choice>
          <mc:Fallback xmlns="">
            <p:sp>
              <p:nvSpPr>
                <p:cNvPr id="19" name="TextBox 18">
                  <a:extLst>
                    <a:ext uri="{FF2B5EF4-FFF2-40B4-BE49-F238E27FC236}">
                      <a16:creationId xmlns:a16="http://schemas.microsoft.com/office/drawing/2014/main" id="{08DAAF67-540F-A05C-0A93-7BC77B7035EC}"/>
                    </a:ext>
                  </a:extLst>
                </p:cNvPr>
                <p:cNvSpPr txBox="1">
                  <a:spLocks noRot="1" noChangeAspect="1" noMove="1" noResize="1" noEditPoints="1" noAdjustHandles="1" noChangeArrowheads="1" noChangeShapeType="1" noTextEdit="1"/>
                </p:cNvSpPr>
                <p:nvPr/>
              </p:nvSpPr>
              <p:spPr>
                <a:xfrm>
                  <a:off x="7630792" y="5725842"/>
                  <a:ext cx="258682" cy="276999"/>
                </a:xfrm>
                <a:prstGeom prst="rect">
                  <a:avLst/>
                </a:prstGeom>
                <a:blipFill>
                  <a:blip r:embed="rId6"/>
                  <a:stretch>
                    <a:fillRect/>
                  </a:stretch>
                </a:blipFill>
              </p:spPr>
              <p:txBody>
                <a:bodyPr/>
                <a:lstStyle/>
                <a:p>
                  <a:r>
                    <a:rPr lang="en-CA">
                      <a:noFill/>
                    </a:rPr>
                    <a:t> </a:t>
                  </a:r>
                </a:p>
              </p:txBody>
            </p:sp>
          </mc:Fallback>
        </mc:AlternateContent>
      </p:grpSp>
      <p:cxnSp>
        <p:nvCxnSpPr>
          <p:cNvPr id="22" name="Straight Arrow Connector 21">
            <a:extLst>
              <a:ext uri="{FF2B5EF4-FFF2-40B4-BE49-F238E27FC236}">
                <a16:creationId xmlns:a16="http://schemas.microsoft.com/office/drawing/2014/main" id="{50BC5668-04B7-5EF1-7612-ED72B527A05B}"/>
              </a:ext>
            </a:extLst>
          </p:cNvPr>
          <p:cNvCxnSpPr>
            <a:cxnSpLocks/>
          </p:cNvCxnSpPr>
          <p:nvPr/>
        </p:nvCxnSpPr>
        <p:spPr>
          <a:xfrm>
            <a:off x="1933911" y="5328924"/>
            <a:ext cx="155465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AA94C00-C240-11A3-AC17-623267A476CE}"/>
              </a:ext>
            </a:extLst>
          </p:cNvPr>
          <p:cNvCxnSpPr>
            <a:cxnSpLocks/>
          </p:cNvCxnSpPr>
          <p:nvPr/>
        </p:nvCxnSpPr>
        <p:spPr>
          <a:xfrm flipH="1" flipV="1">
            <a:off x="3474387" y="4782892"/>
            <a:ext cx="829" cy="549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3DF819C-6E41-6E29-8E90-87429C651ABD}"/>
                  </a:ext>
                </a:extLst>
              </p:cNvPr>
              <p:cNvSpPr txBox="1"/>
              <p:nvPr/>
            </p:nvSpPr>
            <p:spPr>
              <a:xfrm>
                <a:off x="1754922" y="5357427"/>
                <a:ext cx="194929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𝑥</m:t>
                      </m:r>
                      <m:r>
                        <a:rPr lang="en-CA" b="0" i="1" smtClean="0">
                          <a:latin typeface="Cambria Math" panose="02040503050406030204" pitchFamily="18" charset="0"/>
                        </a:rPr>
                        <m:t>=1</m:t>
                      </m:r>
                    </m:oMath>
                  </m:oMathPara>
                </a14:m>
                <a:endParaRPr lang="en-CA" sz="800" dirty="0"/>
              </a:p>
            </p:txBody>
          </p:sp>
        </mc:Choice>
        <mc:Fallback xmlns="">
          <p:sp>
            <p:nvSpPr>
              <p:cNvPr id="25" name="TextBox 24">
                <a:extLst>
                  <a:ext uri="{FF2B5EF4-FFF2-40B4-BE49-F238E27FC236}">
                    <a16:creationId xmlns:a16="http://schemas.microsoft.com/office/drawing/2014/main" id="{03DF819C-6E41-6E29-8E90-87429C651ABD}"/>
                  </a:ext>
                </a:extLst>
              </p:cNvPr>
              <p:cNvSpPr txBox="1">
                <a:spLocks noRot="1" noChangeAspect="1" noMove="1" noResize="1" noEditPoints="1" noAdjustHandles="1" noChangeArrowheads="1" noChangeShapeType="1" noTextEdit="1"/>
              </p:cNvSpPr>
              <p:nvPr/>
            </p:nvSpPr>
            <p:spPr>
              <a:xfrm>
                <a:off x="1754922" y="5357427"/>
                <a:ext cx="1949297" cy="215444"/>
              </a:xfrm>
              <a:prstGeom prst="rect">
                <a:avLst/>
              </a:prstGeom>
              <a:blipFill>
                <a:blip r:embed="rId7"/>
                <a:stretch>
                  <a:fillRect b="-3428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B8BBBC7-DF46-5EAA-C22B-CCAA7823EBCA}"/>
                  </a:ext>
                </a:extLst>
              </p:cNvPr>
              <p:cNvSpPr txBox="1"/>
              <p:nvPr/>
            </p:nvSpPr>
            <p:spPr>
              <a:xfrm>
                <a:off x="3289468" y="4989837"/>
                <a:ext cx="1365517" cy="425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𝑦</m:t>
                      </m:r>
                      <m:r>
                        <a:rPr lang="en-CA" b="0" i="1" smtClean="0">
                          <a:latin typeface="Cambria Math" panose="02040503050406030204" pitchFamily="18" charset="0"/>
                        </a:rPr>
                        <m:t>=$86.40 </m:t>
                      </m:r>
                    </m:oMath>
                  </m:oMathPara>
                </a14:m>
                <a:endParaRPr lang="en-CA" sz="1000" dirty="0"/>
              </a:p>
            </p:txBody>
          </p:sp>
        </mc:Choice>
        <mc:Fallback xmlns="">
          <p:sp>
            <p:nvSpPr>
              <p:cNvPr id="26" name="TextBox 25">
                <a:extLst>
                  <a:ext uri="{FF2B5EF4-FFF2-40B4-BE49-F238E27FC236}">
                    <a16:creationId xmlns:a16="http://schemas.microsoft.com/office/drawing/2014/main" id="{2B8BBBC7-DF46-5EAA-C22B-CCAA7823EBCA}"/>
                  </a:ext>
                </a:extLst>
              </p:cNvPr>
              <p:cNvSpPr txBox="1">
                <a:spLocks noRot="1" noChangeAspect="1" noMove="1" noResize="1" noEditPoints="1" noAdjustHandles="1" noChangeArrowheads="1" noChangeShapeType="1" noTextEdit="1"/>
              </p:cNvSpPr>
              <p:nvPr/>
            </p:nvSpPr>
            <p:spPr>
              <a:xfrm>
                <a:off x="3289468" y="4989837"/>
                <a:ext cx="1365517" cy="425950"/>
              </a:xfrm>
              <a:prstGeom prst="rect">
                <a:avLst/>
              </a:prstGeom>
              <a:blipFill>
                <a:blip r:embed="rId8"/>
                <a:stretch>
                  <a:fillRect b="-14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189AFEA-3DBE-2B33-A747-81A202547AF8}"/>
                  </a:ext>
                </a:extLst>
              </p:cNvPr>
              <p:cNvSpPr txBox="1"/>
              <p:nvPr/>
            </p:nvSpPr>
            <p:spPr>
              <a:xfrm>
                <a:off x="4996253" y="4262785"/>
                <a:ext cx="1155836" cy="425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𝑦</m:t>
                      </m:r>
                      <m:r>
                        <a:rPr lang="en-CA" b="0" i="1" smtClean="0">
                          <a:latin typeface="Cambria Math" panose="02040503050406030204" pitchFamily="18" charset="0"/>
                        </a:rPr>
                        <m:t>=$93.</m:t>
                      </m:r>
                      <m:r>
                        <a:rPr lang="en-CA" b="0" i="0" smtClean="0">
                          <a:latin typeface="Cambria Math" panose="02040503050406030204" pitchFamily="18" charset="0"/>
                        </a:rPr>
                        <m:t>31</m:t>
                      </m:r>
                    </m:oMath>
                  </m:oMathPara>
                </a14:m>
                <a:endParaRPr lang="en-CA" sz="1000" dirty="0"/>
              </a:p>
            </p:txBody>
          </p:sp>
        </mc:Choice>
        <mc:Fallback xmlns="">
          <p:sp>
            <p:nvSpPr>
              <p:cNvPr id="30" name="TextBox 29">
                <a:extLst>
                  <a:ext uri="{FF2B5EF4-FFF2-40B4-BE49-F238E27FC236}">
                    <a16:creationId xmlns:a16="http://schemas.microsoft.com/office/drawing/2014/main" id="{F189AFEA-3DBE-2B33-A747-81A202547AF8}"/>
                  </a:ext>
                </a:extLst>
              </p:cNvPr>
              <p:cNvSpPr txBox="1">
                <a:spLocks noRot="1" noChangeAspect="1" noMove="1" noResize="1" noEditPoints="1" noAdjustHandles="1" noChangeArrowheads="1" noChangeShapeType="1" noTextEdit="1"/>
              </p:cNvSpPr>
              <p:nvPr/>
            </p:nvSpPr>
            <p:spPr>
              <a:xfrm>
                <a:off x="4996253" y="4262785"/>
                <a:ext cx="1155836" cy="425950"/>
              </a:xfrm>
              <a:prstGeom prst="rect">
                <a:avLst/>
              </a:prstGeom>
              <a:blipFill>
                <a:blip r:embed="rId9"/>
                <a:stretch>
                  <a:fillRect b="-12857"/>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E92EC947-981B-409E-07AD-5D016AAF5C35}"/>
              </a:ext>
            </a:extLst>
          </p:cNvPr>
          <p:cNvCxnSpPr>
            <a:cxnSpLocks/>
          </p:cNvCxnSpPr>
          <p:nvPr/>
        </p:nvCxnSpPr>
        <p:spPr>
          <a:xfrm flipV="1">
            <a:off x="5040569" y="3802693"/>
            <a:ext cx="0" cy="969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E77A8A0-9B1B-9F4B-70C0-FD736834511C}"/>
              </a:ext>
            </a:extLst>
          </p:cNvPr>
          <p:cNvCxnSpPr>
            <a:cxnSpLocks/>
          </p:cNvCxnSpPr>
          <p:nvPr/>
        </p:nvCxnSpPr>
        <p:spPr>
          <a:xfrm>
            <a:off x="3479788" y="4782892"/>
            <a:ext cx="1574375" cy="7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71DB5A4-0E89-6475-E90C-591AFD66CBFF}"/>
              </a:ext>
            </a:extLst>
          </p:cNvPr>
          <p:cNvCxnSpPr>
            <a:cxnSpLocks/>
          </p:cNvCxnSpPr>
          <p:nvPr/>
        </p:nvCxnSpPr>
        <p:spPr>
          <a:xfrm>
            <a:off x="5032619" y="3802693"/>
            <a:ext cx="15743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8D001A5-3B6E-9117-4DA7-9773F6FA74A0}"/>
              </a:ext>
            </a:extLst>
          </p:cNvPr>
          <p:cNvCxnSpPr>
            <a:cxnSpLocks/>
          </p:cNvCxnSpPr>
          <p:nvPr/>
        </p:nvCxnSpPr>
        <p:spPr>
          <a:xfrm flipV="1">
            <a:off x="6562042" y="2143858"/>
            <a:ext cx="0" cy="16588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A3A00B5-06A7-57E5-B656-74B8E3A50411}"/>
                  </a:ext>
                </a:extLst>
              </p:cNvPr>
              <p:cNvSpPr txBox="1"/>
              <p:nvPr/>
            </p:nvSpPr>
            <p:spPr>
              <a:xfrm>
                <a:off x="6606994" y="2742795"/>
                <a:ext cx="1155836" cy="425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𝑦</m:t>
                      </m:r>
                      <m:r>
                        <a:rPr lang="en-CA" b="0" i="1" smtClean="0">
                          <a:latin typeface="Cambria Math" panose="02040503050406030204" pitchFamily="18" charset="0"/>
                        </a:rPr>
                        <m:t>=$100.78</m:t>
                      </m:r>
                    </m:oMath>
                  </m:oMathPara>
                </a14:m>
                <a:endParaRPr lang="en-CA" sz="1000" dirty="0"/>
              </a:p>
            </p:txBody>
          </p:sp>
        </mc:Choice>
        <mc:Fallback xmlns="">
          <p:sp>
            <p:nvSpPr>
              <p:cNvPr id="14" name="TextBox 13">
                <a:extLst>
                  <a:ext uri="{FF2B5EF4-FFF2-40B4-BE49-F238E27FC236}">
                    <a16:creationId xmlns:a16="http://schemas.microsoft.com/office/drawing/2014/main" id="{6A3A00B5-06A7-57E5-B656-74B8E3A50411}"/>
                  </a:ext>
                </a:extLst>
              </p:cNvPr>
              <p:cNvSpPr txBox="1">
                <a:spLocks noRot="1" noChangeAspect="1" noMove="1" noResize="1" noEditPoints="1" noAdjustHandles="1" noChangeArrowheads="1" noChangeShapeType="1" noTextEdit="1"/>
              </p:cNvSpPr>
              <p:nvPr/>
            </p:nvSpPr>
            <p:spPr>
              <a:xfrm>
                <a:off x="6606994" y="2742795"/>
                <a:ext cx="1155836" cy="425950"/>
              </a:xfrm>
              <a:prstGeom prst="rect">
                <a:avLst/>
              </a:prstGeom>
              <a:blipFill>
                <a:blip r:embed="rId10"/>
                <a:stretch>
                  <a:fillRect b="-1285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E38EE03-6644-4C8E-0E78-2E622EF058EA}"/>
                  </a:ext>
                </a:extLst>
              </p:cNvPr>
              <p:cNvSpPr txBox="1"/>
              <p:nvPr/>
            </p:nvSpPr>
            <p:spPr>
              <a:xfrm>
                <a:off x="5145034" y="3856643"/>
                <a:ext cx="136172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𝑜𝑓</m:t>
                      </m:r>
                      <m:r>
                        <a:rPr lang="en-CA" b="0" i="1" smtClean="0">
                          <a:latin typeface="Cambria Math" panose="02040503050406030204" pitchFamily="18" charset="0"/>
                        </a:rPr>
                        <m:t> </m:t>
                      </m:r>
                      <m:r>
                        <a:rPr lang="en-CA" b="0" i="1" smtClean="0">
                          <a:latin typeface="Cambria Math" panose="02040503050406030204" pitchFamily="18" charset="0"/>
                        </a:rPr>
                        <m:t>𝑥</m:t>
                      </m:r>
                      <m:r>
                        <a:rPr lang="en-CA" b="0" i="1" smtClean="0">
                          <a:latin typeface="Cambria Math" panose="02040503050406030204" pitchFamily="18" charset="0"/>
                        </a:rPr>
                        <m:t>=1</m:t>
                      </m:r>
                    </m:oMath>
                  </m:oMathPara>
                </a14:m>
                <a:endParaRPr lang="en-CA" sz="1000" dirty="0"/>
              </a:p>
            </p:txBody>
          </p:sp>
        </mc:Choice>
        <mc:Fallback xmlns="">
          <p:sp>
            <p:nvSpPr>
              <p:cNvPr id="15" name="TextBox 14">
                <a:extLst>
                  <a:ext uri="{FF2B5EF4-FFF2-40B4-BE49-F238E27FC236}">
                    <a16:creationId xmlns:a16="http://schemas.microsoft.com/office/drawing/2014/main" id="{3E38EE03-6644-4C8E-0E78-2E622EF058EA}"/>
                  </a:ext>
                </a:extLst>
              </p:cNvPr>
              <p:cNvSpPr txBox="1">
                <a:spLocks noRot="1" noChangeAspect="1" noMove="1" noResize="1" noEditPoints="1" noAdjustHandles="1" noChangeArrowheads="1" noChangeShapeType="1" noTextEdit="1"/>
              </p:cNvSpPr>
              <p:nvPr/>
            </p:nvSpPr>
            <p:spPr>
              <a:xfrm>
                <a:off x="5145034" y="3856643"/>
                <a:ext cx="1361726" cy="215444"/>
              </a:xfrm>
              <a:prstGeom prst="rect">
                <a:avLst/>
              </a:prstGeom>
              <a:blipFill>
                <a:blip r:embed="rId11"/>
                <a:stretch>
                  <a:fillRect l="-4036" r="-2691" b="-34286"/>
                </a:stretch>
              </a:blipFill>
            </p:spPr>
            <p:txBody>
              <a:bodyPr/>
              <a:lstStyle/>
              <a:p>
                <a:r>
                  <a:rPr lang="en-CA">
                    <a:noFill/>
                  </a:rPr>
                  <a:t> </a:t>
                </a:r>
              </a:p>
            </p:txBody>
          </p:sp>
        </mc:Fallback>
      </mc:AlternateContent>
    </p:spTree>
    <p:extLst>
      <p:ext uri="{BB962C8B-B14F-4D97-AF65-F5344CB8AC3E}">
        <p14:creationId xmlns:p14="http://schemas.microsoft.com/office/powerpoint/2010/main" val="102722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500"/>
                            </p:stCondLst>
                            <p:childTnLst>
                              <p:par>
                                <p:cTn id="31" presetID="10" presetClass="exit" presetSubtype="0" fill="hold" grpId="1" nodeType="after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par>
                          <p:cTn id="37" fill="hold">
                            <p:stCondLst>
                              <p:cond delay="1000"/>
                            </p:stCondLst>
                            <p:childTnLst>
                              <p:par>
                                <p:cTn id="38" presetID="10" presetClass="entr" presetSubtype="0" fill="hold" grpId="0" nodeType="afterEffect">
                                  <p:stCondLst>
                                    <p:cond delay="5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9"/>
                                        </p:tgtEl>
                                      </p:cBhvr>
                                    </p:animEffect>
                                    <p:set>
                                      <p:cBhvr>
                                        <p:cTn id="58" dur="1" fill="hold">
                                          <p:stCondLst>
                                            <p:cond delay="499"/>
                                          </p:stCondLst>
                                        </p:cTn>
                                        <p:tgtEl>
                                          <p:spTgt spid="2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0"/>
                                        </p:tgtEl>
                                      </p:cBhvr>
                                    </p:animEffect>
                                    <p:set>
                                      <p:cBhvr>
                                        <p:cTn id="61" dur="1" fill="hold">
                                          <p:stCondLst>
                                            <p:cond delay="499"/>
                                          </p:stCondLst>
                                        </p:cTn>
                                        <p:tgtEl>
                                          <p:spTgt spid="30"/>
                                        </p:tgtEl>
                                        <p:attrNameLst>
                                          <p:attrName>style.visibility</p:attrName>
                                        </p:attrNameLst>
                                      </p:cBhvr>
                                      <p:to>
                                        <p:strVal val="hidden"/>
                                      </p:to>
                                    </p:set>
                                  </p:childTnLst>
                                </p:cTn>
                              </p:par>
                            </p:childTnLst>
                          </p:cTn>
                        </p:par>
                        <p:par>
                          <p:cTn id="62" fill="hold">
                            <p:stCondLst>
                              <p:cond delay="1000"/>
                            </p:stCondLst>
                            <p:childTnLst>
                              <p:par>
                                <p:cTn id="63" presetID="10" presetClass="entr" presetSubtype="0" fill="hold" grpId="0" nodeType="afterEffect">
                                  <p:stCondLst>
                                    <p:cond delay="50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10" presetClass="exit" presetSubtype="0" fill="hold" grpId="1" nodeType="withEffect">
                                  <p:stCondLst>
                                    <p:cond delay="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3">
                                            <p:txEl>
                                              <p:pRg st="11" end="11"/>
                                            </p:txEl>
                                          </p:spTgt>
                                        </p:tgtEl>
                                        <p:attrNameLst>
                                          <p:attrName>style.visibility</p:attrName>
                                        </p:attrNameLst>
                                      </p:cBhvr>
                                      <p:to>
                                        <p:strVal val="visible"/>
                                      </p:to>
                                    </p:set>
                                    <p:animEffect transition="in" filter="dissolve">
                                      <p:cBhvr>
                                        <p:cTn id="9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5" grpId="0"/>
      <p:bldP spid="25" grpId="1"/>
      <p:bldP spid="26" grpId="0"/>
      <p:bldP spid="26" grpId="1"/>
      <p:bldP spid="30" grpId="0"/>
      <p:bldP spid="30" grpId="1"/>
      <p:bldP spid="14" grpId="0"/>
      <p:bldP spid="14" grpId="1"/>
      <p:bldP spid="15" grpId="0"/>
      <p:bldP spid="1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9673"/>
                <a:ext cx="8638967" cy="5133197"/>
              </a:xfrm>
            </p:spPr>
            <p:txBody>
              <a:bodyPr>
                <a:normAutofit/>
              </a:bodyPr>
              <a:lstStyle/>
              <a:p>
                <a:pPr marL="0" indent="0">
                  <a:lnSpc>
                    <a:spcPts val="2400"/>
                  </a:lnSpc>
                  <a:buNone/>
                </a:pPr>
                <a:r>
                  <a:rPr lang="en-US" sz="2000" dirty="0">
                    <a:cs typeface="Arial"/>
                  </a:rPr>
                  <a:t>According to our example, how is </a:t>
                </a:r>
                <a14:m>
                  <m:oMath xmlns:m="http://schemas.openxmlformats.org/officeDocument/2006/math">
                    <m:r>
                      <a:rPr lang="en-US" sz="2000" i="1" dirty="0">
                        <a:latin typeface="Cambria Math" panose="02040503050406030204" pitchFamily="18" charset="0"/>
                        <a:ea typeface="+mn-lt"/>
                        <a:cs typeface="+mn-lt"/>
                      </a:rPr>
                      <m:t>𝑦</m:t>
                    </m:r>
                  </m:oMath>
                </a14:m>
                <a:r>
                  <a:rPr lang="en-US" sz="2000" dirty="0">
                    <a:ea typeface="+mn-lt"/>
                    <a:cs typeface="+mn-lt"/>
                  </a:rPr>
                  <a:t> (Balance) growing?</a:t>
                </a: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endParaRPr lang="en-US" sz="2000" dirty="0">
                  <a:ea typeface="+mn-lt"/>
                  <a:cs typeface="+mn-lt"/>
                </a:endParaRPr>
              </a:p>
              <a:p>
                <a:pPr marL="0" indent="0">
                  <a:lnSpc>
                    <a:spcPts val="2400"/>
                  </a:lnSpc>
                  <a:buNone/>
                </a:pPr>
                <a:r>
                  <a:rPr lang="en-US" sz="2000" dirty="0">
                    <a:ea typeface="+mn-lt"/>
                    <a:cs typeface="+mn-lt"/>
                  </a:rPr>
                  <a:t>We know that our balance is growing because of </a:t>
                </a:r>
                <a:r>
                  <a:rPr lang="en-US" sz="2000" b="1" dirty="0">
                    <a:ea typeface="+mn-lt"/>
                    <a:cs typeface="+mn-lt"/>
                  </a:rPr>
                  <a:t>interest</a:t>
                </a:r>
                <a:r>
                  <a:rPr lang="en-US" sz="2000" dirty="0">
                    <a:ea typeface="+mn-lt"/>
                    <a:cs typeface="+mn-lt"/>
                  </a:rPr>
                  <a:t>. </a:t>
                </a:r>
              </a:p>
              <a:p>
                <a:pPr marL="0" indent="0">
                  <a:lnSpc>
                    <a:spcPts val="2400"/>
                  </a:lnSpc>
                  <a:buNone/>
                </a:pPr>
                <a:r>
                  <a:rPr lang="en-US" sz="2000" dirty="0">
                    <a:ea typeface="+mn-lt"/>
                    <a:cs typeface="+mn-lt"/>
                  </a:rPr>
                  <a:t>In this example, the interest rate is </a:t>
                </a:r>
                <a:r>
                  <a:rPr lang="en-US" sz="2000" b="1" dirty="0">
                    <a:solidFill>
                      <a:schemeClr val="accent1"/>
                    </a:solidFill>
                    <a:ea typeface="+mn-lt"/>
                    <a:cs typeface="+mn-lt"/>
                  </a:rPr>
                  <a:t>0.08</a:t>
                </a:r>
                <a:r>
                  <a:rPr lang="en-US" sz="2000" dirty="0">
                    <a:ea typeface="+mn-lt"/>
                    <a:cs typeface="+mn-lt"/>
                  </a:rPr>
                  <a:t>, or </a:t>
                </a:r>
                <a:r>
                  <a:rPr lang="en-US" sz="2000" b="1" dirty="0">
                    <a:solidFill>
                      <a:schemeClr val="accent1"/>
                    </a:solidFill>
                    <a:ea typeface="+mn-lt"/>
                    <a:cs typeface="+mn-lt"/>
                  </a:rPr>
                  <a:t>8%</a:t>
                </a:r>
                <a:r>
                  <a:rPr lang="en-US" sz="2000" dirty="0">
                    <a:ea typeface="+mn-lt"/>
                    <a:cs typeface="+mn-lt"/>
                  </a:rPr>
                  <a:t>.</a:t>
                </a:r>
              </a:p>
              <a:p>
                <a:pPr marL="0" indent="0">
                  <a:lnSpc>
                    <a:spcPts val="2400"/>
                  </a:lnSpc>
                  <a:buNone/>
                </a:pPr>
                <a:endParaRPr lang="en-US" sz="2000" dirty="0">
                  <a:cs typeface="Arial"/>
                </a:endParaRPr>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359673"/>
                <a:ext cx="8638967" cy="5133197"/>
              </a:xfrm>
              <a:blipFill>
                <a:blip r:embed="rId3"/>
                <a:stretch>
                  <a:fillRect l="-706"/>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Compound Interest</a:t>
            </a:r>
          </a:p>
        </p:txBody>
      </p:sp>
      <p:grpSp>
        <p:nvGrpSpPr>
          <p:cNvPr id="40" name="Group 39">
            <a:extLst>
              <a:ext uri="{FF2B5EF4-FFF2-40B4-BE49-F238E27FC236}">
                <a16:creationId xmlns:a16="http://schemas.microsoft.com/office/drawing/2014/main" id="{26193838-720D-0781-110E-4B14C10813A7}"/>
              </a:ext>
            </a:extLst>
          </p:cNvPr>
          <p:cNvGrpSpPr/>
          <p:nvPr/>
        </p:nvGrpSpPr>
        <p:grpSpPr>
          <a:xfrm>
            <a:off x="6793996" y="1833719"/>
            <a:ext cx="1903107" cy="802750"/>
            <a:chOff x="7185348" y="1625567"/>
            <a:chExt cx="1695186" cy="1166216"/>
          </a:xfrm>
        </p:grpSpPr>
        <p:sp>
          <p:nvSpPr>
            <p:cNvPr id="41" name="Speech Bubble: Rectangle with Corners Rounded 40">
              <a:extLst>
                <a:ext uri="{FF2B5EF4-FFF2-40B4-BE49-F238E27FC236}">
                  <a16:creationId xmlns:a16="http://schemas.microsoft.com/office/drawing/2014/main" id="{EF3D67B2-ADC4-29B0-8E83-4B0EA60BFB0F}"/>
                </a:ext>
              </a:extLst>
            </p:cNvPr>
            <p:cNvSpPr/>
            <p:nvPr/>
          </p:nvSpPr>
          <p:spPr bwMode="auto">
            <a:xfrm>
              <a:off x="7185348" y="1625567"/>
              <a:ext cx="1597856" cy="1166216"/>
            </a:xfrm>
            <a:prstGeom prst="wedgeRoundRectCallout">
              <a:avLst>
                <a:gd name="adj1" fmla="val -31688"/>
                <a:gd name="adj2" fmla="val 70220"/>
                <a:gd name="adj3" fmla="val 16667"/>
              </a:avLst>
            </a:prstGeom>
            <a:noFill/>
            <a:ln w="19050" cap="flat" cmpd="sng" algn="ctr">
              <a:solidFill>
                <a:schemeClr val="accent1"/>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2" name="TextBox 41">
              <a:extLst>
                <a:ext uri="{FF2B5EF4-FFF2-40B4-BE49-F238E27FC236}">
                  <a16:creationId xmlns:a16="http://schemas.microsoft.com/office/drawing/2014/main" id="{399662FD-8807-B939-BECC-EFAB7D985E86}"/>
                </a:ext>
              </a:extLst>
            </p:cNvPr>
            <p:cNvSpPr txBox="1"/>
            <p:nvPr/>
          </p:nvSpPr>
          <p:spPr>
            <a:xfrm>
              <a:off x="7275042" y="1758676"/>
              <a:ext cx="1605492" cy="849547"/>
            </a:xfrm>
            <a:prstGeom prst="rect">
              <a:avLst/>
            </a:prstGeom>
            <a:noFill/>
          </p:spPr>
          <p:txBody>
            <a:bodyPr wrap="square" rtlCol="0">
              <a:spAutoFit/>
            </a:bodyPr>
            <a:lstStyle/>
            <a:p>
              <a:r>
                <a:rPr lang="en-CA" sz="1600" dirty="0"/>
                <a:t>Increasing by a multiple of 1.08</a:t>
              </a:r>
            </a:p>
          </p:txBody>
        </p:sp>
      </p:grpSp>
      <p:pic>
        <p:nvPicPr>
          <p:cNvPr id="7" name="Picture 6">
            <a:extLst>
              <a:ext uri="{FF2B5EF4-FFF2-40B4-BE49-F238E27FC236}">
                <a16:creationId xmlns:a16="http://schemas.microsoft.com/office/drawing/2014/main" id="{25BB8607-92EE-231C-A0DD-CE9254AAEBC0}"/>
              </a:ext>
            </a:extLst>
          </p:cNvPr>
          <p:cNvPicPr>
            <a:picLocks noChangeAspect="1"/>
          </p:cNvPicPr>
          <p:nvPr/>
        </p:nvPicPr>
        <p:blipFill rotWithShape="1">
          <a:blip r:embed="rId4"/>
          <a:srcRect b="36708"/>
          <a:stretch/>
        </p:blipFill>
        <p:spPr>
          <a:xfrm>
            <a:off x="1048920" y="2047076"/>
            <a:ext cx="3447461" cy="2928962"/>
          </a:xfrm>
          <a:prstGeom prst="rect">
            <a:avLst/>
          </a:prstGeom>
        </p:spPr>
      </p:pic>
      <p:pic>
        <p:nvPicPr>
          <p:cNvPr id="8" name="Picture 7">
            <a:extLst>
              <a:ext uri="{FF2B5EF4-FFF2-40B4-BE49-F238E27FC236}">
                <a16:creationId xmlns:a16="http://schemas.microsoft.com/office/drawing/2014/main" id="{FB6D76A5-B608-8FAC-5A6C-39C533350873}"/>
              </a:ext>
            </a:extLst>
          </p:cNvPr>
          <p:cNvPicPr>
            <a:picLocks noChangeAspect="1"/>
          </p:cNvPicPr>
          <p:nvPr/>
        </p:nvPicPr>
        <p:blipFill rotWithShape="1">
          <a:blip r:embed="rId5"/>
          <a:srcRect b="37084"/>
          <a:stretch/>
        </p:blipFill>
        <p:spPr>
          <a:xfrm>
            <a:off x="4219541" y="2044962"/>
            <a:ext cx="1666790" cy="293107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04EC1F-21E7-F97D-477B-25E5C4428FC2}"/>
                  </a:ext>
                </a:extLst>
              </p:cNvPr>
              <p:cNvSpPr txBox="1"/>
              <p:nvPr/>
            </p:nvSpPr>
            <p:spPr>
              <a:xfrm>
                <a:off x="1740687" y="2204883"/>
                <a:ext cx="3895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m:t>
                      </m:r>
                      <m:r>
                        <a:rPr lang="en-CA" sz="1800" b="1" i="1" smtClean="0">
                          <a:latin typeface="Cambria Math" panose="02040503050406030204" pitchFamily="18" charset="0"/>
                        </a:rPr>
                        <m:t>𝒙</m:t>
                      </m:r>
                      <m:r>
                        <a:rPr lang="en-CA" sz="1800" b="1" i="1" smtClean="0">
                          <a:latin typeface="Cambria Math" panose="02040503050406030204" pitchFamily="18" charset="0"/>
                        </a:rPr>
                        <m:t>)</m:t>
                      </m:r>
                    </m:oMath>
                  </m:oMathPara>
                </a14:m>
                <a:endParaRPr lang="en-CA" b="1" dirty="0"/>
              </a:p>
            </p:txBody>
          </p:sp>
        </mc:Choice>
        <mc:Fallback xmlns="">
          <p:sp>
            <p:nvSpPr>
              <p:cNvPr id="9" name="TextBox 8">
                <a:extLst>
                  <a:ext uri="{FF2B5EF4-FFF2-40B4-BE49-F238E27FC236}">
                    <a16:creationId xmlns:a16="http://schemas.microsoft.com/office/drawing/2014/main" id="{A504EC1F-21E7-F97D-477B-25E5C4428FC2}"/>
                  </a:ext>
                </a:extLst>
              </p:cNvPr>
              <p:cNvSpPr txBox="1">
                <a:spLocks noRot="1" noChangeAspect="1" noMove="1" noResize="1" noEditPoints="1" noAdjustHandles="1" noChangeArrowheads="1" noChangeShapeType="1" noTextEdit="1"/>
              </p:cNvSpPr>
              <p:nvPr/>
            </p:nvSpPr>
            <p:spPr>
              <a:xfrm>
                <a:off x="1740687" y="2204883"/>
                <a:ext cx="389529" cy="276999"/>
              </a:xfrm>
              <a:prstGeom prst="rect">
                <a:avLst/>
              </a:prstGeom>
              <a:blipFill>
                <a:blip r:embed="rId6"/>
                <a:stretch>
                  <a:fillRect l="-20635" t="-2222" r="-22222" b="-3777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B01EF8-B1BC-D1FE-81EE-6F327EAD2DDA}"/>
                  </a:ext>
                </a:extLst>
              </p:cNvPr>
              <p:cNvSpPr txBox="1"/>
              <p:nvPr/>
            </p:nvSpPr>
            <p:spPr>
              <a:xfrm>
                <a:off x="5369657" y="2186594"/>
                <a:ext cx="3943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1800" b="1" i="1" smtClean="0">
                          <a:latin typeface="Cambria Math" panose="02040503050406030204" pitchFamily="18" charset="0"/>
                        </a:rPr>
                        <m:t>(</m:t>
                      </m:r>
                      <m:r>
                        <a:rPr lang="en-CA" sz="1800" b="1" i="1" smtClean="0">
                          <a:latin typeface="Cambria Math" panose="02040503050406030204" pitchFamily="18" charset="0"/>
                        </a:rPr>
                        <m:t>𝒚</m:t>
                      </m:r>
                      <m:r>
                        <a:rPr lang="en-CA" sz="1800" b="1" i="1" smtClean="0">
                          <a:latin typeface="Cambria Math" panose="02040503050406030204" pitchFamily="18" charset="0"/>
                        </a:rPr>
                        <m:t>)</m:t>
                      </m:r>
                    </m:oMath>
                  </m:oMathPara>
                </a14:m>
                <a:endParaRPr lang="en-CA" b="1" dirty="0"/>
              </a:p>
            </p:txBody>
          </p:sp>
        </mc:Choice>
        <mc:Fallback xmlns="">
          <p:sp>
            <p:nvSpPr>
              <p:cNvPr id="10" name="TextBox 9">
                <a:extLst>
                  <a:ext uri="{FF2B5EF4-FFF2-40B4-BE49-F238E27FC236}">
                    <a16:creationId xmlns:a16="http://schemas.microsoft.com/office/drawing/2014/main" id="{DDB01EF8-B1BC-D1FE-81EE-6F327EAD2DDA}"/>
                  </a:ext>
                </a:extLst>
              </p:cNvPr>
              <p:cNvSpPr txBox="1">
                <a:spLocks noRot="1" noChangeAspect="1" noMove="1" noResize="1" noEditPoints="1" noAdjustHandles="1" noChangeArrowheads="1" noChangeShapeType="1" noTextEdit="1"/>
              </p:cNvSpPr>
              <p:nvPr/>
            </p:nvSpPr>
            <p:spPr>
              <a:xfrm>
                <a:off x="5369657" y="2186594"/>
                <a:ext cx="394339" cy="276999"/>
              </a:xfrm>
              <a:prstGeom prst="rect">
                <a:avLst/>
              </a:prstGeom>
              <a:blipFill>
                <a:blip r:embed="rId7"/>
                <a:stretch>
                  <a:fillRect l="-20000" t="-2222" r="-20000" b="-37778"/>
                </a:stretch>
              </a:blipFill>
            </p:spPr>
            <p:txBody>
              <a:bodyPr/>
              <a:lstStyle/>
              <a:p>
                <a:r>
                  <a:rPr lang="en-CA">
                    <a:noFill/>
                  </a:rPr>
                  <a:t> </a:t>
                </a:r>
              </a:p>
            </p:txBody>
          </p:sp>
        </mc:Fallback>
      </mc:AlternateContent>
      <p:sp>
        <p:nvSpPr>
          <p:cNvPr id="15" name="Arrow: Curved Left 14">
            <a:extLst>
              <a:ext uri="{FF2B5EF4-FFF2-40B4-BE49-F238E27FC236}">
                <a16:creationId xmlns:a16="http://schemas.microsoft.com/office/drawing/2014/main" id="{014B2204-71E1-CBB6-D0AD-5A2F1FFC3960}"/>
              </a:ext>
            </a:extLst>
          </p:cNvPr>
          <p:cNvSpPr/>
          <p:nvPr/>
        </p:nvSpPr>
        <p:spPr bwMode="auto">
          <a:xfrm>
            <a:off x="1466934" y="3009929"/>
            <a:ext cx="411480" cy="541851"/>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3" name="Arrow: Curved Left 42">
            <a:extLst>
              <a:ext uri="{FF2B5EF4-FFF2-40B4-BE49-F238E27FC236}">
                <a16:creationId xmlns:a16="http://schemas.microsoft.com/office/drawing/2014/main" id="{B3FFB427-076C-4EBB-AECE-A505FF307F05}"/>
              </a:ext>
            </a:extLst>
          </p:cNvPr>
          <p:cNvSpPr/>
          <p:nvPr/>
        </p:nvSpPr>
        <p:spPr bwMode="auto">
          <a:xfrm>
            <a:off x="1466934" y="3600623"/>
            <a:ext cx="411480"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4" name="Arrow: Curved Left 43">
            <a:extLst>
              <a:ext uri="{FF2B5EF4-FFF2-40B4-BE49-F238E27FC236}">
                <a16:creationId xmlns:a16="http://schemas.microsoft.com/office/drawing/2014/main" id="{B8D99B9A-951F-778B-A02C-6759F927AA84}"/>
              </a:ext>
            </a:extLst>
          </p:cNvPr>
          <p:cNvSpPr/>
          <p:nvPr/>
        </p:nvSpPr>
        <p:spPr bwMode="auto">
          <a:xfrm>
            <a:off x="1470648" y="4151944"/>
            <a:ext cx="407766" cy="535000"/>
          </a:xfrm>
          <a:prstGeom prst="curvedLeftArrow">
            <a:avLst/>
          </a:prstGeom>
          <a:solidFill>
            <a:srgbClr val="EA712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B13EE00-0EAD-3E4E-1E8F-263FB100C01A}"/>
                  </a:ext>
                </a:extLst>
              </p:cNvPr>
              <p:cNvSpPr txBox="1"/>
              <p:nvPr/>
            </p:nvSpPr>
            <p:spPr>
              <a:xfrm>
                <a:off x="1972047" y="3024921"/>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dirty="0">
                  <a:solidFill>
                    <a:srgbClr val="B75011"/>
                  </a:solidFill>
                </a:endParaRPr>
              </a:p>
            </p:txBody>
          </p:sp>
        </mc:Choice>
        <mc:Fallback xmlns="">
          <p:sp>
            <p:nvSpPr>
              <p:cNvPr id="47" name="TextBox 46">
                <a:extLst>
                  <a:ext uri="{FF2B5EF4-FFF2-40B4-BE49-F238E27FC236}">
                    <a16:creationId xmlns:a16="http://schemas.microsoft.com/office/drawing/2014/main" id="{EB13EE00-0EAD-3E4E-1E8F-263FB100C01A}"/>
                  </a:ext>
                </a:extLst>
              </p:cNvPr>
              <p:cNvSpPr txBox="1">
                <a:spLocks noRot="1" noChangeAspect="1" noMove="1" noResize="1" noEditPoints="1" noAdjustHandles="1" noChangeArrowheads="1" noChangeShapeType="1" noTextEdit="1"/>
              </p:cNvSpPr>
              <p:nvPr/>
            </p:nvSpPr>
            <p:spPr>
              <a:xfrm>
                <a:off x="1972047" y="3024921"/>
                <a:ext cx="405560" cy="307777"/>
              </a:xfrm>
              <a:prstGeom prst="rect">
                <a:avLst/>
              </a:prstGeom>
              <a:blipFill>
                <a:blip r:embed="rId8"/>
                <a:stretch>
                  <a:fillRect l="-11940" r="-1194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7B9F997-7CE6-75E0-21B2-00D32FA3ED3D}"/>
                  </a:ext>
                </a:extLst>
              </p:cNvPr>
              <p:cNvSpPr txBox="1"/>
              <p:nvPr/>
            </p:nvSpPr>
            <p:spPr>
              <a:xfrm>
                <a:off x="1999479" y="3628593"/>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a:solidFill>
                    <a:srgbClr val="B75011"/>
                  </a:solidFill>
                </a:endParaRPr>
              </a:p>
            </p:txBody>
          </p:sp>
        </mc:Choice>
        <mc:Fallback xmlns="">
          <p:sp>
            <p:nvSpPr>
              <p:cNvPr id="48" name="TextBox 47">
                <a:extLst>
                  <a:ext uri="{FF2B5EF4-FFF2-40B4-BE49-F238E27FC236}">
                    <a16:creationId xmlns:a16="http://schemas.microsoft.com/office/drawing/2014/main" id="{D7B9F997-7CE6-75E0-21B2-00D32FA3ED3D}"/>
                  </a:ext>
                </a:extLst>
              </p:cNvPr>
              <p:cNvSpPr txBox="1">
                <a:spLocks noRot="1" noChangeAspect="1" noMove="1" noResize="1" noEditPoints="1" noAdjustHandles="1" noChangeArrowheads="1" noChangeShapeType="1" noTextEdit="1"/>
              </p:cNvSpPr>
              <p:nvPr/>
            </p:nvSpPr>
            <p:spPr>
              <a:xfrm>
                <a:off x="1999479" y="3628593"/>
                <a:ext cx="405560" cy="307777"/>
              </a:xfrm>
              <a:prstGeom prst="rect">
                <a:avLst/>
              </a:prstGeom>
              <a:blipFill>
                <a:blip r:embed="rId9"/>
                <a:stretch>
                  <a:fillRect l="-11940" r="-10448"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2BB18A9-0561-167C-28D5-A64D043D25BF}"/>
                  </a:ext>
                </a:extLst>
              </p:cNvPr>
              <p:cNvSpPr txBox="1"/>
              <p:nvPr/>
            </p:nvSpPr>
            <p:spPr>
              <a:xfrm>
                <a:off x="2002115" y="4190036"/>
                <a:ext cx="4055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000" b="0" i="1" smtClean="0">
                          <a:solidFill>
                            <a:srgbClr val="B75011"/>
                          </a:solidFill>
                          <a:latin typeface="Cambria Math" panose="02040503050406030204" pitchFamily="18" charset="0"/>
                        </a:rPr>
                        <m:t>+1</m:t>
                      </m:r>
                    </m:oMath>
                  </m:oMathPara>
                </a14:m>
                <a:endParaRPr lang="en-CA" sz="2000">
                  <a:solidFill>
                    <a:srgbClr val="B75011"/>
                  </a:solidFill>
                </a:endParaRPr>
              </a:p>
            </p:txBody>
          </p:sp>
        </mc:Choice>
        <mc:Fallback xmlns="">
          <p:sp>
            <p:nvSpPr>
              <p:cNvPr id="49" name="TextBox 48">
                <a:extLst>
                  <a:ext uri="{FF2B5EF4-FFF2-40B4-BE49-F238E27FC236}">
                    <a16:creationId xmlns:a16="http://schemas.microsoft.com/office/drawing/2014/main" id="{A2BB18A9-0561-167C-28D5-A64D043D25BF}"/>
                  </a:ext>
                </a:extLst>
              </p:cNvPr>
              <p:cNvSpPr txBox="1">
                <a:spLocks noRot="1" noChangeAspect="1" noMove="1" noResize="1" noEditPoints="1" noAdjustHandles="1" noChangeArrowheads="1" noChangeShapeType="1" noTextEdit="1"/>
              </p:cNvSpPr>
              <p:nvPr/>
            </p:nvSpPr>
            <p:spPr>
              <a:xfrm>
                <a:off x="2002115" y="4190036"/>
                <a:ext cx="405560" cy="307777"/>
              </a:xfrm>
              <a:prstGeom prst="rect">
                <a:avLst/>
              </a:prstGeom>
              <a:blipFill>
                <a:blip r:embed="rId10"/>
                <a:stretch>
                  <a:fillRect l="-11940" r="-11940" b="-9804"/>
                </a:stretch>
              </a:blipFill>
            </p:spPr>
            <p:txBody>
              <a:bodyPr/>
              <a:lstStyle/>
              <a:p>
                <a:r>
                  <a:rPr lang="en-CA">
                    <a:noFill/>
                  </a:rPr>
                  <a:t> </a:t>
                </a:r>
              </a:p>
            </p:txBody>
          </p:sp>
        </mc:Fallback>
      </mc:AlternateContent>
      <p:sp>
        <p:nvSpPr>
          <p:cNvPr id="52" name="Arrow: Curved Left 51">
            <a:extLst>
              <a:ext uri="{FF2B5EF4-FFF2-40B4-BE49-F238E27FC236}">
                <a16:creationId xmlns:a16="http://schemas.microsoft.com/office/drawing/2014/main" id="{C023AD0D-CBF4-CEAB-A02C-CF27221C2C45}"/>
              </a:ext>
            </a:extLst>
          </p:cNvPr>
          <p:cNvSpPr/>
          <p:nvPr/>
        </p:nvSpPr>
        <p:spPr bwMode="auto">
          <a:xfrm>
            <a:off x="5542920" y="2992677"/>
            <a:ext cx="411480" cy="541851"/>
          </a:xfrm>
          <a:prstGeom prst="curvedLef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3" name="Arrow: Curved Left 52">
            <a:extLst>
              <a:ext uri="{FF2B5EF4-FFF2-40B4-BE49-F238E27FC236}">
                <a16:creationId xmlns:a16="http://schemas.microsoft.com/office/drawing/2014/main" id="{69AC9163-7E0A-E82E-1116-3A2EFEE331E8}"/>
              </a:ext>
            </a:extLst>
          </p:cNvPr>
          <p:cNvSpPr/>
          <p:nvPr/>
        </p:nvSpPr>
        <p:spPr bwMode="auto">
          <a:xfrm>
            <a:off x="5542920" y="3581585"/>
            <a:ext cx="411480" cy="535000"/>
          </a:xfrm>
          <a:prstGeom prst="curvedLef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4" name="Arrow: Curved Left 53">
            <a:extLst>
              <a:ext uri="{FF2B5EF4-FFF2-40B4-BE49-F238E27FC236}">
                <a16:creationId xmlns:a16="http://schemas.microsoft.com/office/drawing/2014/main" id="{C3B838DE-E5A2-733A-D356-8F728E93BF68}"/>
              </a:ext>
            </a:extLst>
          </p:cNvPr>
          <p:cNvSpPr/>
          <p:nvPr/>
        </p:nvSpPr>
        <p:spPr bwMode="auto">
          <a:xfrm>
            <a:off x="5546634" y="4132906"/>
            <a:ext cx="407766" cy="535000"/>
          </a:xfrm>
          <a:prstGeom prst="curvedLef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E63AEC4-B406-C0DE-5547-E45A9F15AFD2}"/>
                  </a:ext>
                </a:extLst>
              </p:cNvPr>
              <p:cNvSpPr txBox="1"/>
              <p:nvPr/>
            </p:nvSpPr>
            <p:spPr>
              <a:xfrm>
                <a:off x="5748660" y="2897070"/>
                <a:ext cx="2123301" cy="4886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1600" b="0" i="1" smtClean="0">
                              <a:solidFill>
                                <a:schemeClr val="accent1"/>
                              </a:solidFill>
                              <a:latin typeface="Cambria Math" panose="02040503050406030204" pitchFamily="18" charset="0"/>
                            </a:rPr>
                          </m:ctrlPr>
                        </m:fPr>
                        <m:num>
                          <m:r>
                            <a:rPr lang="en-CA" sz="1600" b="0" i="1" smtClean="0">
                              <a:solidFill>
                                <a:schemeClr val="accent1"/>
                              </a:solidFill>
                              <a:latin typeface="Cambria Math" panose="02040503050406030204" pitchFamily="18" charset="0"/>
                            </a:rPr>
                            <m:t>1,166.40</m:t>
                          </m:r>
                        </m:num>
                        <m:den>
                          <m:r>
                            <a:rPr lang="en-CA" sz="1600" b="0" i="1" smtClean="0">
                              <a:solidFill>
                                <a:schemeClr val="accent1"/>
                              </a:solidFill>
                              <a:latin typeface="Cambria Math" panose="02040503050406030204" pitchFamily="18" charset="0"/>
                            </a:rPr>
                            <m:t>1,080</m:t>
                          </m:r>
                        </m:den>
                      </m:f>
                      <m:r>
                        <a:rPr lang="en-CA" sz="1600" b="0" i="1" smtClean="0">
                          <a:solidFill>
                            <a:schemeClr val="accent1"/>
                          </a:solidFill>
                          <a:latin typeface="Cambria Math" panose="02040503050406030204" pitchFamily="18" charset="0"/>
                        </a:rPr>
                        <m:t>=1.08</m:t>
                      </m:r>
                    </m:oMath>
                  </m:oMathPara>
                </a14:m>
                <a:endParaRPr lang="en-CA" sz="1100" dirty="0">
                  <a:solidFill>
                    <a:srgbClr val="B75011"/>
                  </a:solidFill>
                </a:endParaRPr>
              </a:p>
            </p:txBody>
          </p:sp>
        </mc:Choice>
        <mc:Fallback xmlns="">
          <p:sp>
            <p:nvSpPr>
              <p:cNvPr id="57" name="TextBox 56">
                <a:extLst>
                  <a:ext uri="{FF2B5EF4-FFF2-40B4-BE49-F238E27FC236}">
                    <a16:creationId xmlns:a16="http://schemas.microsoft.com/office/drawing/2014/main" id="{8E63AEC4-B406-C0DE-5547-E45A9F15AFD2}"/>
                  </a:ext>
                </a:extLst>
              </p:cNvPr>
              <p:cNvSpPr txBox="1">
                <a:spLocks noRot="1" noChangeAspect="1" noMove="1" noResize="1" noEditPoints="1" noAdjustHandles="1" noChangeArrowheads="1" noChangeShapeType="1" noTextEdit="1"/>
              </p:cNvSpPr>
              <p:nvPr/>
            </p:nvSpPr>
            <p:spPr>
              <a:xfrm>
                <a:off x="5748660" y="2897070"/>
                <a:ext cx="2123301" cy="488660"/>
              </a:xfrm>
              <a:prstGeom prst="rect">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124C11D0-65AB-6BA1-BB50-78E89C3ED2DF}"/>
                  </a:ext>
                </a:extLst>
              </p:cNvPr>
              <p:cNvSpPr txBox="1"/>
              <p:nvPr/>
            </p:nvSpPr>
            <p:spPr>
              <a:xfrm>
                <a:off x="5763996" y="3534528"/>
                <a:ext cx="2123301" cy="49366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1600" i="1" smtClean="0">
                              <a:solidFill>
                                <a:schemeClr val="accent1"/>
                              </a:solidFill>
                              <a:latin typeface="Cambria Math" panose="02040503050406030204" pitchFamily="18" charset="0"/>
                            </a:rPr>
                          </m:ctrlPr>
                        </m:fPr>
                        <m:num>
                          <m:r>
                            <a:rPr lang="en-CA" sz="1600" b="0" i="1" smtClean="0">
                              <a:solidFill>
                                <a:schemeClr val="accent1"/>
                              </a:solidFill>
                              <a:latin typeface="Cambria Math" panose="02040503050406030204" pitchFamily="18" charset="0"/>
                            </a:rPr>
                            <m:t>1,259.71</m:t>
                          </m:r>
                        </m:num>
                        <m:den>
                          <m:r>
                            <a:rPr lang="en-CA" sz="1600" i="1">
                              <a:solidFill>
                                <a:schemeClr val="accent1"/>
                              </a:solidFill>
                              <a:latin typeface="Cambria Math" panose="02040503050406030204" pitchFamily="18" charset="0"/>
                            </a:rPr>
                            <m:t>1</m:t>
                          </m:r>
                          <m:r>
                            <a:rPr lang="en-CA" sz="1600" b="0" i="1" smtClean="0">
                              <a:solidFill>
                                <a:schemeClr val="accent1"/>
                              </a:solidFill>
                              <a:latin typeface="Cambria Math" panose="02040503050406030204" pitchFamily="18" charset="0"/>
                            </a:rPr>
                            <m:t>,166.4</m:t>
                          </m:r>
                        </m:den>
                      </m:f>
                      <m:r>
                        <a:rPr lang="en-CA" sz="1600" i="1">
                          <a:solidFill>
                            <a:schemeClr val="accent1"/>
                          </a:solidFill>
                          <a:latin typeface="Cambria Math" panose="02040503050406030204" pitchFamily="18" charset="0"/>
                        </a:rPr>
                        <m:t>=1.08</m:t>
                      </m:r>
                    </m:oMath>
                  </m:oMathPara>
                </a14:m>
                <a:endParaRPr lang="en-CA" sz="1100" dirty="0">
                  <a:solidFill>
                    <a:srgbClr val="B75011"/>
                  </a:solidFill>
                </a:endParaRPr>
              </a:p>
            </p:txBody>
          </p:sp>
        </mc:Choice>
        <mc:Fallback xmlns="">
          <p:sp>
            <p:nvSpPr>
              <p:cNvPr id="58" name="TextBox 57">
                <a:extLst>
                  <a:ext uri="{FF2B5EF4-FFF2-40B4-BE49-F238E27FC236}">
                    <a16:creationId xmlns:a16="http://schemas.microsoft.com/office/drawing/2014/main" id="{124C11D0-65AB-6BA1-BB50-78E89C3ED2DF}"/>
                  </a:ext>
                </a:extLst>
              </p:cNvPr>
              <p:cNvSpPr txBox="1">
                <a:spLocks noRot="1" noChangeAspect="1" noMove="1" noResize="1" noEditPoints="1" noAdjustHandles="1" noChangeArrowheads="1" noChangeShapeType="1" noTextEdit="1"/>
              </p:cNvSpPr>
              <p:nvPr/>
            </p:nvSpPr>
            <p:spPr>
              <a:xfrm>
                <a:off x="5763996" y="3534528"/>
                <a:ext cx="2123301" cy="493661"/>
              </a:xfrm>
              <a:prstGeom prst="rect">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3388928C-5600-B4A1-2C18-C443BB529552}"/>
                  </a:ext>
                </a:extLst>
              </p:cNvPr>
              <p:cNvSpPr txBox="1"/>
              <p:nvPr/>
            </p:nvSpPr>
            <p:spPr>
              <a:xfrm>
                <a:off x="5948781" y="4151944"/>
                <a:ext cx="1777454" cy="48866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1600" i="1" smtClean="0">
                              <a:solidFill>
                                <a:schemeClr val="accent1"/>
                              </a:solidFill>
                              <a:latin typeface="Cambria Math" panose="02040503050406030204" pitchFamily="18" charset="0"/>
                            </a:rPr>
                          </m:ctrlPr>
                        </m:fPr>
                        <m:num>
                          <m:r>
                            <a:rPr lang="en-CA" sz="1600" i="1">
                              <a:solidFill>
                                <a:schemeClr val="accent1"/>
                              </a:solidFill>
                              <a:latin typeface="Cambria Math" panose="02040503050406030204" pitchFamily="18" charset="0"/>
                            </a:rPr>
                            <m:t>1,</m:t>
                          </m:r>
                          <m:r>
                            <a:rPr lang="en-CA" sz="1600" b="0" i="1" smtClean="0">
                              <a:solidFill>
                                <a:schemeClr val="accent1"/>
                              </a:solidFill>
                              <a:latin typeface="Cambria Math" panose="02040503050406030204" pitchFamily="18" charset="0"/>
                            </a:rPr>
                            <m:t>360.49</m:t>
                          </m:r>
                        </m:num>
                        <m:den>
                          <m:r>
                            <a:rPr lang="en-CA" sz="1600" i="1">
                              <a:solidFill>
                                <a:schemeClr val="accent1"/>
                              </a:solidFill>
                              <a:latin typeface="Cambria Math" panose="02040503050406030204" pitchFamily="18" charset="0"/>
                            </a:rPr>
                            <m:t>1,</m:t>
                          </m:r>
                          <m:r>
                            <a:rPr lang="en-CA" sz="1600" b="0" i="1" smtClean="0">
                              <a:solidFill>
                                <a:schemeClr val="accent1"/>
                              </a:solidFill>
                              <a:latin typeface="Cambria Math" panose="02040503050406030204" pitchFamily="18" charset="0"/>
                            </a:rPr>
                            <m:t>259.71</m:t>
                          </m:r>
                        </m:den>
                      </m:f>
                      <m:r>
                        <a:rPr lang="en-CA" sz="1600" i="1">
                          <a:solidFill>
                            <a:schemeClr val="accent1"/>
                          </a:solidFill>
                          <a:latin typeface="Cambria Math" panose="02040503050406030204" pitchFamily="18" charset="0"/>
                        </a:rPr>
                        <m:t>=1.08</m:t>
                      </m:r>
                    </m:oMath>
                  </m:oMathPara>
                </a14:m>
                <a:endParaRPr lang="en-CA" sz="1100" dirty="0">
                  <a:solidFill>
                    <a:srgbClr val="B75011"/>
                  </a:solidFill>
                </a:endParaRPr>
              </a:p>
            </p:txBody>
          </p:sp>
        </mc:Choice>
        <mc:Fallback xmlns="">
          <p:sp>
            <p:nvSpPr>
              <p:cNvPr id="59" name="TextBox 58">
                <a:extLst>
                  <a:ext uri="{FF2B5EF4-FFF2-40B4-BE49-F238E27FC236}">
                    <a16:creationId xmlns:a16="http://schemas.microsoft.com/office/drawing/2014/main" id="{3388928C-5600-B4A1-2C18-C443BB529552}"/>
                  </a:ext>
                </a:extLst>
              </p:cNvPr>
              <p:cNvSpPr txBox="1">
                <a:spLocks noRot="1" noChangeAspect="1" noMove="1" noResize="1" noEditPoints="1" noAdjustHandles="1" noChangeArrowheads="1" noChangeShapeType="1" noTextEdit="1"/>
              </p:cNvSpPr>
              <p:nvPr/>
            </p:nvSpPr>
            <p:spPr>
              <a:xfrm>
                <a:off x="5948781" y="4151944"/>
                <a:ext cx="1777454" cy="488660"/>
              </a:xfrm>
              <a:prstGeom prst="rect">
                <a:avLst/>
              </a:prstGeom>
              <a:blipFill>
                <a:blip r:embed="rId1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40368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up)">
                                      <p:cBhvr>
                                        <p:cTn id="16" dur="500"/>
                                        <p:tgtEl>
                                          <p:spTgt spid="5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anim calcmode="lin" valueType="num">
                                      <p:cBhvr>
                                        <p:cTn id="35" dur="500" fill="hold"/>
                                        <p:tgtEl>
                                          <p:spTgt spid="40"/>
                                        </p:tgtEl>
                                        <p:attrNameLst>
                                          <p:attrName>ppt_x</p:attrName>
                                        </p:attrNameLst>
                                      </p:cBhvr>
                                      <p:tavLst>
                                        <p:tav tm="0">
                                          <p:val>
                                            <p:strVal val="#ppt_x"/>
                                          </p:val>
                                        </p:tav>
                                        <p:tav tm="100000">
                                          <p:val>
                                            <p:strVal val="#ppt_x"/>
                                          </p:val>
                                        </p:tav>
                                      </p:tavLst>
                                    </p:anim>
                                    <p:anim calcmode="lin" valueType="num">
                                      <p:cBhvr>
                                        <p:cTn id="36"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7" grpId="0"/>
      <p:bldP spid="58" grpId="0"/>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You may recall…</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62986"/>
                <a:ext cx="8638967" cy="4613977"/>
              </a:xfrm>
            </p:spPr>
            <p:txBody>
              <a:bodyPr>
                <a:normAutofit/>
              </a:bodyPr>
              <a:lstStyle/>
              <a:p>
                <a:pPr marL="0" indent="0">
                  <a:lnSpc>
                    <a:spcPts val="2800"/>
                  </a:lnSpc>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1</m:t>
                      </m:r>
                      <m:r>
                        <a:rPr lang="en-CA" sz="2400" b="0" i="0" smtClean="0">
                          <a:latin typeface="Cambria Math" panose="02040503050406030204" pitchFamily="18" charset="0"/>
                        </a:rPr>
                        <m:t>.08=</m:t>
                      </m:r>
                      <m:sSup>
                        <m:sSupPr>
                          <m:ctrlPr>
                            <a:rPr lang="en-CA" sz="2400" b="0" i="1" smtClean="0">
                              <a:latin typeface="Cambria Math" panose="02040503050406030204" pitchFamily="18" charset="0"/>
                            </a:rPr>
                          </m:ctrlPr>
                        </m:sSupPr>
                        <m:e>
                          <m:d>
                            <m:dPr>
                              <m:ctrlPr>
                                <a:rPr lang="en-CA" sz="2400" b="0" i="1" smtClean="0">
                                  <a:latin typeface="Cambria Math" panose="02040503050406030204" pitchFamily="18" charset="0"/>
                                </a:rPr>
                              </m:ctrlPr>
                            </m:dPr>
                            <m:e>
                              <m:r>
                                <a:rPr lang="en-CA" sz="2400" b="0" i="0" smtClean="0">
                                  <a:latin typeface="Cambria Math" panose="02040503050406030204" pitchFamily="18" charset="0"/>
                                </a:rPr>
                                <m:t>1.08</m:t>
                              </m:r>
                            </m:e>
                          </m:d>
                        </m:e>
                        <m:sup>
                          <m:r>
                            <a:rPr lang="en-CA" sz="2400" b="1" i="0" smtClean="0">
                              <a:solidFill>
                                <a:srgbClr val="C00000"/>
                              </a:solidFill>
                              <a:latin typeface="Cambria Math" panose="02040503050406030204" pitchFamily="18" charset="0"/>
                            </a:rPr>
                            <m:t>𝟏</m:t>
                          </m:r>
                        </m:sup>
                      </m:sSup>
                    </m:oMath>
                  </m:oMathPara>
                </a14:m>
                <a:br>
                  <a:rPr lang="en-CA" sz="2400" b="0" dirty="0"/>
                </a:br>
                <a:endParaRPr lang="en-CA" sz="2400" b="0" dirty="0"/>
              </a:p>
              <a:p>
                <a:pPr marL="0" indent="0">
                  <a:lnSpc>
                    <a:spcPts val="2800"/>
                  </a:lnSpc>
                  <a:buNone/>
                </a:pPr>
                <a14:m>
                  <m:oMathPara xmlns:m="http://schemas.openxmlformats.org/officeDocument/2006/math">
                    <m:oMathParaPr>
                      <m:jc m:val="centerGroup"/>
                    </m:oMathParaPr>
                    <m:oMath xmlns:m="http://schemas.openxmlformats.org/officeDocument/2006/math">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r>
                        <a:rPr lang="en-CA" sz="2400" b="0" i="1" smtClean="0">
                          <a:latin typeface="Cambria Math" panose="02040503050406030204" pitchFamily="18" charset="0"/>
                        </a:rPr>
                        <m:t>=</m:t>
                      </m:r>
                      <m:sSup>
                        <m:sSupPr>
                          <m:ctrlPr>
                            <a:rPr lang="en-CA" sz="2400" b="0" i="1" smtClean="0">
                              <a:latin typeface="Cambria Math" panose="02040503050406030204" pitchFamily="18" charset="0"/>
                            </a:rPr>
                          </m:ctrlPr>
                        </m:sSupPr>
                        <m:e>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e>
                        <m:sup>
                          <m:r>
                            <a:rPr lang="en-CA" sz="2400" b="1" i="1" smtClean="0">
                              <a:solidFill>
                                <a:srgbClr val="C00000"/>
                              </a:solidFill>
                              <a:latin typeface="Cambria Math" panose="02040503050406030204" pitchFamily="18" charset="0"/>
                            </a:rPr>
                            <m:t>𝟐</m:t>
                          </m:r>
                        </m:sup>
                      </m:sSup>
                    </m:oMath>
                  </m:oMathPara>
                </a14:m>
                <a:endParaRPr lang="en-CA" sz="2400" b="0" dirty="0"/>
              </a:p>
              <a:p>
                <a:pPr marL="0" indent="0" algn="ctr">
                  <a:lnSpc>
                    <a:spcPts val="2800"/>
                  </a:lnSpc>
                  <a:buNone/>
                </a:pPr>
                <a14:m>
                  <m:oMath xmlns:m="http://schemas.openxmlformats.org/officeDocument/2006/math">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r>
                      <a:rPr lang="en-CA" sz="2400" b="0" i="1" smtClean="0">
                        <a:latin typeface="Cambria Math" panose="02040503050406030204" pitchFamily="18" charset="0"/>
                      </a:rPr>
                      <m:t>=</m:t>
                    </m:r>
                  </m:oMath>
                </a14:m>
                <a:r>
                  <a:rPr lang="en-US" sz="2400" dirty="0"/>
                  <a:t> </a:t>
                </a:r>
                <a14:m>
                  <m:oMath xmlns:m="http://schemas.openxmlformats.org/officeDocument/2006/math">
                    <m:sSup>
                      <m:sSupPr>
                        <m:ctrlPr>
                          <a:rPr lang="en-CA" sz="2400" b="0" i="1" dirty="0" smtClean="0">
                            <a:latin typeface="Cambria Math" panose="02040503050406030204" pitchFamily="18" charset="0"/>
                          </a:rPr>
                        </m:ctrlPr>
                      </m:sSupPr>
                      <m:e>
                        <m:d>
                          <m:dPr>
                            <m:ctrlPr>
                              <a:rPr lang="en-CA" sz="2400" b="0" i="1" dirty="0" smtClean="0">
                                <a:latin typeface="Cambria Math" panose="02040503050406030204" pitchFamily="18" charset="0"/>
                              </a:rPr>
                            </m:ctrlPr>
                          </m:dPr>
                          <m:e>
                            <m:r>
                              <a:rPr lang="en-CA" sz="2400" b="0" i="1" dirty="0" smtClean="0">
                                <a:latin typeface="Cambria Math" panose="02040503050406030204" pitchFamily="18" charset="0"/>
                              </a:rPr>
                              <m:t>1.08</m:t>
                            </m:r>
                          </m:e>
                        </m:d>
                      </m:e>
                      <m:sup>
                        <m:r>
                          <a:rPr lang="en-CA" sz="2400" b="1" i="1" dirty="0" smtClean="0">
                            <a:solidFill>
                              <a:srgbClr val="C00000"/>
                            </a:solidFill>
                            <a:latin typeface="Cambria Math" panose="02040503050406030204" pitchFamily="18" charset="0"/>
                          </a:rPr>
                          <m:t>𝟓</m:t>
                        </m:r>
                      </m:sup>
                    </m:sSup>
                  </m:oMath>
                </a14:m>
                <a:endParaRPr lang="en-US" sz="2000" dirty="0"/>
              </a:p>
              <a:p>
                <a:pPr marL="0" indent="0">
                  <a:lnSpc>
                    <a:spcPts val="2600"/>
                  </a:lnSpc>
                  <a:buNone/>
                </a:pPr>
                <a:endParaRPr lang="en-US" sz="1800" dirty="0"/>
              </a:p>
              <a:p>
                <a:pPr marL="0" indent="0">
                  <a:lnSpc>
                    <a:spcPts val="2600"/>
                  </a:lnSpc>
                  <a:buNone/>
                </a:pPr>
                <a:r>
                  <a:rPr lang="en-US" sz="2000" b="1" dirty="0"/>
                  <a:t>How do we represent an unknown number of multiples?</a:t>
                </a:r>
              </a:p>
              <a:p>
                <a:pPr marL="0" indent="0">
                  <a:lnSpc>
                    <a:spcPts val="2800"/>
                  </a:lnSpc>
                  <a:buNone/>
                </a:pPr>
                <a14:m>
                  <m:oMathPara xmlns:m="http://schemas.openxmlformats.org/officeDocument/2006/math">
                    <m:oMathParaPr>
                      <m:jc m:val="centerGroup"/>
                    </m:oMathParaPr>
                    <m:oMath xmlns:m="http://schemas.openxmlformats.org/officeDocument/2006/math">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r>
                        <a:rPr lang="en-CA" sz="2400" b="0" i="1" smtClean="0">
                          <a:latin typeface="Cambria Math" panose="02040503050406030204" pitchFamily="18" charset="0"/>
                          <a:ea typeface="Cambria Math" panose="02040503050406030204" pitchFamily="18" charset="0"/>
                        </a:rPr>
                        <m:t>..  ..(1.08)</m:t>
                      </m:r>
                    </m:oMath>
                  </m:oMathPara>
                </a14:m>
                <a:endParaRPr lang="en-US" sz="2400" dirty="0"/>
              </a:p>
              <a:p>
                <a:pPr marL="0" indent="0">
                  <a:lnSpc>
                    <a:spcPts val="2800"/>
                  </a:lnSpc>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m:t>
                      </m:r>
                      <m:sSup>
                        <m:sSupPr>
                          <m:ctrlPr>
                            <a:rPr lang="en-CA" sz="2400" b="0" i="1" smtClean="0">
                              <a:latin typeface="Cambria Math" panose="02040503050406030204" pitchFamily="18" charset="0"/>
                            </a:rPr>
                          </m:ctrlPr>
                        </m:sSupPr>
                        <m:e>
                          <m:d>
                            <m:dPr>
                              <m:ctrlPr>
                                <a:rPr lang="en-CA" sz="2400" b="0" i="1" smtClean="0">
                                  <a:latin typeface="Cambria Math" panose="02040503050406030204" pitchFamily="18" charset="0"/>
                                </a:rPr>
                              </m:ctrlPr>
                            </m:dPr>
                            <m:e>
                              <m:r>
                                <a:rPr lang="en-CA" sz="2400" b="0" i="1" smtClean="0">
                                  <a:latin typeface="Cambria Math" panose="02040503050406030204" pitchFamily="18" charset="0"/>
                                </a:rPr>
                                <m:t>1.08</m:t>
                              </m:r>
                            </m:e>
                          </m:d>
                        </m:e>
                        <m:sup>
                          <m:r>
                            <a:rPr lang="en-CA" sz="2400" b="1" i="1" smtClean="0">
                              <a:solidFill>
                                <a:srgbClr val="C00000"/>
                              </a:solidFill>
                              <a:latin typeface="Cambria Math" panose="02040503050406030204" pitchFamily="18" charset="0"/>
                            </a:rPr>
                            <m:t>𝒏</m:t>
                          </m:r>
                        </m:sup>
                      </m:sSup>
                    </m:oMath>
                  </m:oMathPara>
                </a14:m>
                <a:endParaRPr lang="en-US" sz="1800" dirty="0"/>
              </a:p>
              <a:p>
                <a:pPr marL="0" indent="0">
                  <a:lnSpc>
                    <a:spcPts val="2600"/>
                  </a:lnSpc>
                  <a:buNone/>
                </a:pPr>
                <a:endParaRPr lang="en-US" sz="1800" dirty="0"/>
              </a:p>
              <a:p>
                <a:pPr marL="0" indent="0">
                  <a:lnSpc>
                    <a:spcPts val="2600"/>
                  </a:lnSpc>
                  <a:buNone/>
                </a:pPr>
                <a:r>
                  <a:rPr lang="en-US" sz="2000" dirty="0">
                    <a:solidFill>
                      <a:schemeClr val="bg2"/>
                    </a:solidFill>
                  </a:rPr>
                  <a:t>Using this, we can derive the formula for compound interest…</a:t>
                </a:r>
              </a:p>
              <a:p>
                <a:pPr marL="0" indent="0">
                  <a:lnSpc>
                    <a:spcPts val="2400"/>
                  </a:lnSpc>
                  <a:buNone/>
                </a:pPr>
                <a:endParaRPr lang="en-US" sz="1800" dirty="0"/>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562986"/>
                <a:ext cx="8638967" cy="4613977"/>
              </a:xfrm>
              <a:blipFill>
                <a:blip r:embed="rId2"/>
                <a:stretch>
                  <a:fillRect l="-706"/>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CE328B6E-DC69-2937-A259-F09F1FBD5E91}"/>
              </a:ext>
            </a:extLst>
          </p:cNvPr>
          <p:cNvPicPr>
            <a:picLocks noChangeAspect="1"/>
          </p:cNvPicPr>
          <p:nvPr/>
        </p:nvPicPr>
        <p:blipFill>
          <a:blip r:embed="rId3"/>
          <a:stretch>
            <a:fillRect/>
          </a:stretch>
        </p:blipFill>
        <p:spPr>
          <a:xfrm>
            <a:off x="6295071" y="5240280"/>
            <a:ext cx="1775041" cy="936683"/>
          </a:xfrm>
          <a:prstGeom prst="rect">
            <a:avLst/>
          </a:prstGeom>
        </p:spPr>
      </p:pic>
    </p:spTree>
    <p:extLst>
      <p:ext uri="{BB962C8B-B14F-4D97-AF65-F5344CB8AC3E}">
        <p14:creationId xmlns:p14="http://schemas.microsoft.com/office/powerpoint/2010/main" val="11779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24000"/>
                <a:ext cx="8638967" cy="5333999"/>
              </a:xfrm>
            </p:spPr>
            <p:txBody>
              <a:bodyPr>
                <a:normAutofit/>
              </a:bodyPr>
              <a:lstStyle/>
              <a:p>
                <a:pPr marL="0" indent="0">
                  <a:lnSpc>
                    <a:spcPts val="2400"/>
                  </a:lnSpc>
                  <a:buNone/>
                </a:pPr>
                <a:r>
                  <a:rPr lang="en-US" sz="1800" b="1" dirty="0">
                    <a:solidFill>
                      <a:schemeClr val="accent4"/>
                    </a:solidFill>
                  </a:rPr>
                  <a:t>Equation:</a:t>
                </a:r>
                <a:endParaRPr lang="en-US" sz="1800" dirty="0"/>
              </a:p>
              <a:p>
                <a:pPr marL="0" indent="0">
                  <a:lnSpc>
                    <a:spcPts val="2400"/>
                  </a:lnSpc>
                  <a:buNone/>
                </a:pPr>
                <a14:m>
                  <m:oMathPara xmlns:m="http://schemas.openxmlformats.org/officeDocument/2006/math">
                    <m:oMathParaPr>
                      <m:jc m:val="centerGroup"/>
                    </m:oMathParaPr>
                    <m:oMath xmlns:m="http://schemas.openxmlformats.org/officeDocument/2006/math">
                      <m:r>
                        <a:rPr lang="en-CA" sz="4000" b="0" i="1" smtClean="0">
                          <a:latin typeface="Cambria Math" panose="02040503050406030204" pitchFamily="18" charset="0"/>
                        </a:rPr>
                        <m:t>𝐴</m:t>
                      </m:r>
                      <m:r>
                        <a:rPr lang="en-CA" sz="4000" b="0" i="1" smtClean="0">
                          <a:latin typeface="Cambria Math" panose="02040503050406030204" pitchFamily="18" charset="0"/>
                        </a:rPr>
                        <m:t>=</m:t>
                      </m:r>
                      <m:r>
                        <a:rPr lang="en-CA" sz="4000" b="0" i="1" smtClean="0">
                          <a:latin typeface="Cambria Math" panose="02040503050406030204" pitchFamily="18" charset="0"/>
                        </a:rPr>
                        <m:t>𝑃</m:t>
                      </m:r>
                      <m:sSup>
                        <m:sSupPr>
                          <m:ctrlPr>
                            <a:rPr lang="en-CA" sz="4000" b="0" i="1" smtClean="0">
                              <a:latin typeface="Cambria Math" panose="02040503050406030204" pitchFamily="18" charset="0"/>
                            </a:rPr>
                          </m:ctrlPr>
                        </m:sSupPr>
                        <m:e>
                          <m:d>
                            <m:dPr>
                              <m:ctrlPr>
                                <a:rPr lang="en-CA" sz="4000" b="0" i="1" smtClean="0">
                                  <a:latin typeface="Cambria Math" panose="02040503050406030204" pitchFamily="18" charset="0"/>
                                </a:rPr>
                              </m:ctrlPr>
                            </m:dPr>
                            <m:e>
                              <m:r>
                                <a:rPr lang="en-CA" sz="4000" b="0" i="1" smtClean="0">
                                  <a:latin typeface="Cambria Math" panose="02040503050406030204" pitchFamily="18" charset="0"/>
                                </a:rPr>
                                <m:t>1+</m:t>
                              </m:r>
                              <m:r>
                                <a:rPr lang="en-CA" sz="4000" b="0" i="1" smtClean="0">
                                  <a:latin typeface="Cambria Math" panose="02040503050406030204" pitchFamily="18" charset="0"/>
                                </a:rPr>
                                <m:t>𝑖</m:t>
                              </m:r>
                            </m:e>
                          </m:d>
                        </m:e>
                        <m:sup>
                          <m:r>
                            <a:rPr lang="en-CA" sz="4000" b="0" i="1" smtClean="0">
                              <a:latin typeface="Cambria Math" panose="02040503050406030204" pitchFamily="18" charset="0"/>
                            </a:rPr>
                            <m:t>𝑛</m:t>
                          </m:r>
                        </m:sup>
                      </m:sSup>
                    </m:oMath>
                  </m:oMathPara>
                </a14:m>
                <a:endParaRPr lang="en-US" sz="1800" dirty="0"/>
              </a:p>
              <a:p>
                <a:pPr marL="0" indent="0">
                  <a:lnSpc>
                    <a:spcPts val="2400"/>
                  </a:lnSpc>
                  <a:buNone/>
                </a:pPr>
                <a:endParaRPr lang="en-US" sz="1800" dirty="0"/>
              </a:p>
              <a:p>
                <a:pPr marL="0" indent="0">
                  <a:lnSpc>
                    <a:spcPts val="2400"/>
                  </a:lnSpc>
                  <a:buNone/>
                </a:pPr>
                <a:endParaRPr lang="en-US" sz="1800" dirty="0"/>
              </a:p>
              <a:p>
                <a:pPr marL="0" indent="0">
                  <a:lnSpc>
                    <a:spcPts val="2400"/>
                  </a:lnSpc>
                  <a:buNone/>
                </a:pPr>
                <a14:m>
                  <m:oMathPara xmlns:m="http://schemas.openxmlformats.org/officeDocument/2006/math">
                    <m:oMathParaPr>
                      <m:jc m:val="centerGroup"/>
                    </m:oMathParaPr>
                    <m:oMath xmlns:m="http://schemas.openxmlformats.org/officeDocument/2006/math">
                      <m:r>
                        <a:rPr lang="en-CA" sz="4000" b="0" i="1" smtClean="0">
                          <a:latin typeface="Cambria Math" panose="02040503050406030204" pitchFamily="18" charset="0"/>
                        </a:rPr>
                        <m:t>𝐹𝑉</m:t>
                      </m:r>
                      <m:r>
                        <a:rPr lang="en-CA" sz="4000" b="0" i="1" smtClean="0">
                          <a:latin typeface="Cambria Math" panose="02040503050406030204" pitchFamily="18" charset="0"/>
                        </a:rPr>
                        <m:t>=</m:t>
                      </m:r>
                      <m:r>
                        <a:rPr lang="en-CA" sz="4000" b="0" i="1" smtClean="0">
                          <a:latin typeface="Cambria Math" panose="02040503050406030204" pitchFamily="18" charset="0"/>
                        </a:rPr>
                        <m:t>𝑃𝑉</m:t>
                      </m:r>
                      <m:sSup>
                        <m:sSupPr>
                          <m:ctrlPr>
                            <a:rPr lang="en-CA" sz="4000" b="0" i="1" smtClean="0">
                              <a:latin typeface="Cambria Math" panose="02040503050406030204" pitchFamily="18" charset="0"/>
                            </a:rPr>
                          </m:ctrlPr>
                        </m:sSupPr>
                        <m:e>
                          <m:d>
                            <m:dPr>
                              <m:ctrlPr>
                                <a:rPr lang="en-CA" sz="4000" b="0" i="1" smtClean="0">
                                  <a:latin typeface="Cambria Math" panose="02040503050406030204" pitchFamily="18" charset="0"/>
                                </a:rPr>
                              </m:ctrlPr>
                            </m:dPr>
                            <m:e>
                              <m:r>
                                <a:rPr lang="en-CA" sz="4000" b="0" i="1" smtClean="0">
                                  <a:latin typeface="Cambria Math" panose="02040503050406030204" pitchFamily="18" charset="0"/>
                                </a:rPr>
                                <m:t>1+</m:t>
                              </m:r>
                              <m:r>
                                <a:rPr lang="en-CA" sz="4000" b="0" i="1" smtClean="0">
                                  <a:latin typeface="Cambria Math" panose="02040503050406030204" pitchFamily="18" charset="0"/>
                                </a:rPr>
                                <m:t>𝑖</m:t>
                              </m:r>
                            </m:e>
                          </m:d>
                        </m:e>
                        <m:sup>
                          <m:r>
                            <a:rPr lang="en-CA" sz="4000" b="0" i="1" smtClean="0">
                              <a:latin typeface="Cambria Math" panose="02040503050406030204" pitchFamily="18" charset="0"/>
                            </a:rPr>
                            <m:t>𝑛</m:t>
                          </m:r>
                        </m:sup>
                      </m:sSup>
                    </m:oMath>
                  </m:oMathPara>
                </a14:m>
                <a:endParaRPr lang="en-US" sz="1800" dirty="0"/>
              </a:p>
              <a:p>
                <a:pPr marL="0" indent="0">
                  <a:lnSpc>
                    <a:spcPts val="1600"/>
                  </a:lnSpc>
                  <a:buNone/>
                </a:pPr>
                <a:endParaRPr lang="en-CA" sz="1800" i="1" dirty="0">
                  <a:latin typeface="Cambria Math" panose="02040503050406030204" pitchFamily="18" charset="0"/>
                </a:endParaRPr>
              </a:p>
              <a:p>
                <a:pPr marL="0" indent="0">
                  <a:lnSpc>
                    <a:spcPts val="1600"/>
                  </a:lnSpc>
                  <a:buNone/>
                </a:pPr>
                <a14:m>
                  <m:oMath xmlns:m="http://schemas.openxmlformats.org/officeDocument/2006/math">
                    <m:r>
                      <a:rPr lang="en-US" sz="1800" i="1" dirty="0">
                        <a:latin typeface="Cambria Math" panose="02040503050406030204" pitchFamily="18" charset="0"/>
                      </a:rPr>
                      <m:t>𝐴</m:t>
                    </m:r>
                    <m:r>
                      <a:rPr lang="en-US" sz="1800" i="1" dirty="0">
                        <a:latin typeface="Cambria Math" panose="02040503050406030204" pitchFamily="18" charset="0"/>
                      </a:rPr>
                      <m:t> </m:t>
                    </m:r>
                    <m:r>
                      <a:rPr lang="en-US" sz="1800" i="1" dirty="0">
                        <a:latin typeface="Cambria Math" panose="02040503050406030204" pitchFamily="18" charset="0"/>
                      </a:rPr>
                      <m:t>𝑜𝑟</m:t>
                    </m:r>
                    <m:r>
                      <a:rPr lang="en-US" sz="1800" i="1" dirty="0">
                        <a:latin typeface="Cambria Math" panose="02040503050406030204" pitchFamily="18" charset="0"/>
                      </a:rPr>
                      <m:t> </m:t>
                    </m:r>
                    <m:r>
                      <a:rPr lang="en-US" sz="1800" i="1" dirty="0">
                        <a:latin typeface="Cambria Math" panose="02040503050406030204" pitchFamily="18" charset="0"/>
                      </a:rPr>
                      <m:t>𝐹𝑉</m:t>
                    </m:r>
                    <m:r>
                      <a:rPr lang="en-US" sz="1800" i="1" dirty="0">
                        <a:latin typeface="Cambria Math" panose="02040503050406030204" pitchFamily="18" charset="0"/>
                      </a:rPr>
                      <m:t> =</m:t>
                    </m:r>
                  </m:oMath>
                </a14:m>
                <a:r>
                  <a:rPr lang="en-US" sz="1800" dirty="0"/>
                  <a:t> </a:t>
                </a:r>
                <a:r>
                  <a:rPr lang="en-US" sz="1400" dirty="0"/>
                  <a:t>Final Amount, Future Value</a:t>
                </a:r>
              </a:p>
              <a:p>
                <a:pPr marL="0" indent="0">
                  <a:lnSpc>
                    <a:spcPts val="1600"/>
                  </a:lnSpc>
                  <a:buNone/>
                </a:pPr>
                <a14:m>
                  <m:oMath xmlns:m="http://schemas.openxmlformats.org/officeDocument/2006/math">
                    <m:r>
                      <a:rPr lang="en-US" sz="1800" i="1" dirty="0" smtClean="0">
                        <a:latin typeface="Cambria Math" panose="02040503050406030204" pitchFamily="18" charset="0"/>
                      </a:rPr>
                      <m:t>𝑃</m:t>
                    </m:r>
                    <m:r>
                      <a:rPr lang="en-US" sz="1800" i="1" dirty="0">
                        <a:latin typeface="Cambria Math" panose="02040503050406030204" pitchFamily="18" charset="0"/>
                      </a:rPr>
                      <m:t> </m:t>
                    </m:r>
                    <m:r>
                      <a:rPr lang="en-US" sz="1800" i="1" dirty="0">
                        <a:latin typeface="Cambria Math" panose="02040503050406030204" pitchFamily="18" charset="0"/>
                      </a:rPr>
                      <m:t>𝑜𝑟</m:t>
                    </m:r>
                    <m:r>
                      <a:rPr lang="en-US" sz="1800" i="1" dirty="0">
                        <a:latin typeface="Cambria Math" panose="02040503050406030204" pitchFamily="18" charset="0"/>
                      </a:rPr>
                      <m:t> </m:t>
                    </m:r>
                    <m:r>
                      <a:rPr lang="en-US" sz="1800" i="1" dirty="0">
                        <a:latin typeface="Cambria Math" panose="02040503050406030204" pitchFamily="18" charset="0"/>
                      </a:rPr>
                      <m:t>𝑃𝑉</m:t>
                    </m:r>
                    <m:r>
                      <a:rPr lang="en-US" sz="1800" i="1" dirty="0">
                        <a:latin typeface="Cambria Math" panose="02040503050406030204" pitchFamily="18" charset="0"/>
                      </a:rPr>
                      <m:t> =</m:t>
                    </m:r>
                  </m:oMath>
                </a14:m>
                <a:r>
                  <a:rPr lang="en-US" sz="1800" dirty="0"/>
                  <a:t> </a:t>
                </a:r>
                <a:r>
                  <a:rPr lang="en-US" sz="1400" dirty="0"/>
                  <a:t>Principal, Present Value</a:t>
                </a:r>
              </a:p>
              <a:p>
                <a:pPr marL="0" indent="0">
                  <a:lnSpc>
                    <a:spcPts val="1600"/>
                  </a:lnSpc>
                  <a:buNone/>
                </a:pPr>
                <a14:m>
                  <m:oMath xmlns:m="http://schemas.openxmlformats.org/officeDocument/2006/math">
                    <m:r>
                      <a:rPr lang="en-CA" sz="1800" b="0" i="1" dirty="0" smtClean="0">
                        <a:latin typeface="Cambria Math" panose="02040503050406030204" pitchFamily="18" charset="0"/>
                      </a:rPr>
                      <m:t>𝑖</m:t>
                    </m:r>
                    <m:r>
                      <a:rPr lang="en-US" sz="1800" i="1" dirty="0">
                        <a:latin typeface="Cambria Math" panose="02040503050406030204" pitchFamily="18" charset="0"/>
                      </a:rPr>
                      <m:t>=</m:t>
                    </m:r>
                  </m:oMath>
                </a14:m>
                <a:r>
                  <a:rPr lang="en-US" sz="1800" dirty="0"/>
                  <a:t> </a:t>
                </a:r>
                <a:r>
                  <a:rPr lang="en-US" sz="1400" dirty="0"/>
                  <a:t>Interest rate per compounding period</a:t>
                </a:r>
              </a:p>
              <a:p>
                <a:pPr marL="0" indent="0">
                  <a:lnSpc>
                    <a:spcPts val="1600"/>
                  </a:lnSpc>
                  <a:buNone/>
                </a:pPr>
                <a14:m>
                  <m:oMath xmlns:m="http://schemas.openxmlformats.org/officeDocument/2006/math">
                    <m:r>
                      <a:rPr lang="en-CA" sz="1800" b="0" i="1" dirty="0" smtClean="0">
                        <a:latin typeface="Cambria Math" panose="02040503050406030204" pitchFamily="18" charset="0"/>
                      </a:rPr>
                      <m:t>𝑛</m:t>
                    </m:r>
                    <m:r>
                      <a:rPr lang="en-CA" sz="1800" i="1" dirty="0">
                        <a:latin typeface="Cambria Math" panose="02040503050406030204" pitchFamily="18" charset="0"/>
                      </a:rPr>
                      <m:t>=</m:t>
                    </m:r>
                  </m:oMath>
                </a14:m>
                <a:r>
                  <a:rPr lang="en-US" sz="1800" dirty="0"/>
                  <a:t> </a:t>
                </a:r>
                <a:r>
                  <a:rPr lang="en-US" sz="1400" dirty="0"/>
                  <a:t>Number of compounding periods</a:t>
                </a:r>
                <a:br>
                  <a:rPr lang="en-US" sz="1400" dirty="0"/>
                </a:br>
                <a:endParaRPr lang="en-US" sz="1800" dirty="0"/>
              </a:p>
              <a:p>
                <a:pPr marL="0" indent="0" algn="ctr">
                  <a:lnSpc>
                    <a:spcPts val="2400"/>
                  </a:lnSpc>
                  <a:buNone/>
                </a:pPr>
                <a:r>
                  <a:rPr lang="en-US" sz="2200" b="1" dirty="0">
                    <a:solidFill>
                      <a:schemeClr val="accent2"/>
                    </a:solidFill>
                  </a:rPr>
                  <a:t>Compound interest growth is an example of</a:t>
                </a:r>
              </a:p>
              <a:p>
                <a:pPr marL="0" indent="0" algn="ctr">
                  <a:lnSpc>
                    <a:spcPts val="2400"/>
                  </a:lnSpc>
                  <a:buNone/>
                </a:pPr>
                <a:r>
                  <a:rPr lang="en-US" sz="2200" b="1" dirty="0">
                    <a:solidFill>
                      <a:schemeClr val="accent2"/>
                    </a:solidFill>
                  </a:rPr>
                  <a:t>exponential relation!</a:t>
                </a:r>
              </a:p>
              <a:p>
                <a:pPr marL="0" indent="0">
                  <a:lnSpc>
                    <a:spcPts val="2400"/>
                  </a:lnSpc>
                  <a:buNone/>
                </a:pPr>
                <a:endParaRPr lang="en-US" sz="2200"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524000"/>
                <a:ext cx="8638967" cy="5333999"/>
              </a:xfrm>
              <a:blipFill>
                <a:blip r:embed="rId2"/>
                <a:stretch>
                  <a:fillRect l="-565"/>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Compound Interest</a:t>
            </a:r>
          </a:p>
        </p:txBody>
      </p:sp>
      <p:sp>
        <p:nvSpPr>
          <p:cNvPr id="4" name="TextBox 3">
            <a:extLst>
              <a:ext uri="{FF2B5EF4-FFF2-40B4-BE49-F238E27FC236}">
                <a16:creationId xmlns:a16="http://schemas.microsoft.com/office/drawing/2014/main" id="{CC10980F-5A5A-0FFE-3B0F-2E1302720525}"/>
              </a:ext>
            </a:extLst>
          </p:cNvPr>
          <p:cNvSpPr txBox="1"/>
          <p:nvPr/>
        </p:nvSpPr>
        <p:spPr>
          <a:xfrm>
            <a:off x="4306824" y="2449453"/>
            <a:ext cx="412292" cy="400110"/>
          </a:xfrm>
          <a:prstGeom prst="rect">
            <a:avLst/>
          </a:prstGeom>
          <a:noFill/>
        </p:spPr>
        <p:txBody>
          <a:bodyPr wrap="none" rtlCol="0">
            <a:spAutoFit/>
          </a:bodyPr>
          <a:lstStyle/>
          <a:p>
            <a:r>
              <a:rPr lang="en-CA" sz="2000" dirty="0"/>
              <a:t>or</a:t>
            </a:r>
          </a:p>
        </p:txBody>
      </p:sp>
      <p:cxnSp>
        <p:nvCxnSpPr>
          <p:cNvPr id="5" name="Straight Connector 4">
            <a:extLst>
              <a:ext uri="{FF2B5EF4-FFF2-40B4-BE49-F238E27FC236}">
                <a16:creationId xmlns:a16="http://schemas.microsoft.com/office/drawing/2014/main" id="{FDE5ABBE-AB99-DA9D-CC61-5B6BF8EB2FC3}"/>
              </a:ext>
            </a:extLst>
          </p:cNvPr>
          <p:cNvCxnSpPr>
            <a:cxnSpLocks/>
          </p:cNvCxnSpPr>
          <p:nvPr/>
        </p:nvCxnSpPr>
        <p:spPr bwMode="auto">
          <a:xfrm>
            <a:off x="3200400" y="5974687"/>
            <a:ext cx="2676525"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8334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ssolve">
                                      <p:cBhvr>
                                        <p:cTn id="11" dur="500"/>
                                        <p:tgtEl>
                                          <p:spTgt spid="4">
                                            <p:txEl>
                                              <p:pRg st="0" end="0"/>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dissolve">
                                      <p:cBhvr>
                                        <p:cTn id="33" dur="500"/>
                                        <p:tgtEl>
                                          <p:spTgt spid="3">
                                            <p:txEl>
                                              <p:pRg st="10" end="10"/>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dissolve">
                                      <p:cBhvr>
                                        <p:cTn id="36" dur="500"/>
                                        <p:tgtEl>
                                          <p:spTgt spid="3">
                                            <p:txEl>
                                              <p:pRg st="11" end="11"/>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9DB94C-3B13-8D0E-D5C8-67FD15F4CF94}"/>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solidFill>
                  <a:schemeClr val="bg1"/>
                </a:solidFill>
              </a:rPr>
              <a:t>Quick Summary</a:t>
            </a:r>
          </a:p>
        </p:txBody>
      </p:sp>
      <mc:AlternateContent xmlns:mc="http://schemas.openxmlformats.org/markup-compatibility/2006" xmlns:a14="http://schemas.microsoft.com/office/drawing/2010/main">
        <mc:Choice Requires="a14">
          <p:graphicFrame>
            <p:nvGraphicFramePr>
              <p:cNvPr id="4" name="Table 5">
                <a:extLst>
                  <a:ext uri="{FF2B5EF4-FFF2-40B4-BE49-F238E27FC236}">
                    <a16:creationId xmlns:a16="http://schemas.microsoft.com/office/drawing/2014/main" id="{9BFA3963-C90D-4688-4DDB-FC783FF391F4}"/>
                  </a:ext>
                </a:extLst>
              </p:cNvPr>
              <p:cNvGraphicFramePr>
                <a:graphicFrameLocks noGrp="1"/>
              </p:cNvGraphicFramePr>
              <p:nvPr>
                <p:extLst>
                  <p:ext uri="{D42A27DB-BD31-4B8C-83A1-F6EECF244321}">
                    <p14:modId xmlns:p14="http://schemas.microsoft.com/office/powerpoint/2010/main" val="1259294573"/>
                  </p:ext>
                </p:extLst>
              </p:nvPr>
            </p:nvGraphicFramePr>
            <p:xfrm>
              <a:off x="24831" y="1487438"/>
              <a:ext cx="8818168" cy="3607457"/>
            </p:xfrm>
            <a:graphic>
              <a:graphicData uri="http://schemas.openxmlformats.org/drawingml/2006/table">
                <a:tbl>
                  <a:tblPr firstRow="1" bandRow="1">
                    <a:tableStyleId>{2D5ABB26-0587-4C30-8999-92F81FD0307C}</a:tableStyleId>
                  </a:tblPr>
                  <a:tblGrid>
                    <a:gridCol w="4409084">
                      <a:extLst>
                        <a:ext uri="{9D8B030D-6E8A-4147-A177-3AD203B41FA5}">
                          <a16:colId xmlns:a16="http://schemas.microsoft.com/office/drawing/2014/main" val="2111980990"/>
                        </a:ext>
                      </a:extLst>
                    </a:gridCol>
                    <a:gridCol w="4409084">
                      <a:extLst>
                        <a:ext uri="{9D8B030D-6E8A-4147-A177-3AD203B41FA5}">
                          <a16:colId xmlns:a16="http://schemas.microsoft.com/office/drawing/2014/main" val="3784942436"/>
                        </a:ext>
                      </a:extLst>
                    </a:gridCol>
                  </a:tblGrid>
                  <a:tr h="658657">
                    <a:tc>
                      <a:txBody>
                        <a:bodyPr/>
                        <a:lstStyle/>
                        <a:p>
                          <a:pPr algn="ctr"/>
                          <a:r>
                            <a:rPr lang="en-CA" sz="2800" b="1" dirty="0">
                              <a:solidFill>
                                <a:schemeClr val="accent1">
                                  <a:lumMod val="25000"/>
                                  <a:lumOff val="75000"/>
                                </a:schemeClr>
                              </a:solidFill>
                            </a:rPr>
                            <a:t>Simple Interest</a:t>
                          </a:r>
                        </a:p>
                      </a:txBody>
                      <a:tcPr anchor="ctr"/>
                    </a:tc>
                    <a:tc>
                      <a:txBody>
                        <a:bodyPr/>
                        <a:lstStyle/>
                        <a:p>
                          <a:pPr algn="ctr"/>
                          <a:r>
                            <a:rPr lang="en-CA" sz="2800" b="1" dirty="0">
                              <a:solidFill>
                                <a:schemeClr val="accent1">
                                  <a:lumMod val="25000"/>
                                  <a:lumOff val="75000"/>
                                </a:schemeClr>
                              </a:solidFill>
                            </a:rPr>
                            <a:t>Compound Interest</a:t>
                          </a:r>
                        </a:p>
                      </a:txBody>
                      <a:tcPr anchor="ctr"/>
                    </a:tc>
                    <a:extLst>
                      <a:ext uri="{0D108BD9-81ED-4DB2-BD59-A6C34878D82A}">
                        <a16:rowId xmlns:a16="http://schemas.microsoft.com/office/drawing/2014/main" val="1807921862"/>
                      </a:ext>
                    </a:extLst>
                  </a:tr>
                  <a:tr h="1016203">
                    <a:tc>
                      <a:txBody>
                        <a:bodyPr/>
                        <a:lstStyle/>
                        <a:p>
                          <a:pPr algn="ctr"/>
                          <a:r>
                            <a:rPr lang="en-CA" sz="2400" dirty="0">
                              <a:solidFill>
                                <a:schemeClr val="bg1"/>
                              </a:solidFill>
                            </a:rPr>
                            <a:t>Linear relation     </a:t>
                          </a:r>
                        </a:p>
                      </a:txBody>
                      <a:tcPr anchor="ctr"/>
                    </a:tc>
                    <a:tc>
                      <a:txBody>
                        <a:bodyPr/>
                        <a:lstStyle/>
                        <a:p>
                          <a:pPr algn="ctr"/>
                          <a:r>
                            <a:rPr lang="en-CA" sz="2400" dirty="0">
                              <a:solidFill>
                                <a:schemeClr val="bg1"/>
                              </a:solidFill>
                            </a:rPr>
                            <a:t>Exponential relation</a:t>
                          </a:r>
                        </a:p>
                      </a:txBody>
                      <a:tcPr anchor="ctr"/>
                    </a:tc>
                    <a:extLst>
                      <a:ext uri="{0D108BD9-81ED-4DB2-BD59-A6C34878D82A}">
                        <a16:rowId xmlns:a16="http://schemas.microsoft.com/office/drawing/2014/main" val="1930410575"/>
                      </a:ext>
                    </a:extLst>
                  </a:tr>
                  <a:tr h="785407">
                    <a:tc>
                      <a:txBody>
                        <a:bodyPr/>
                        <a:lstStyle/>
                        <a:p>
                          <a:pPr algn="ctr"/>
                          <a14:m>
                            <m:oMathPara xmlns:m="http://schemas.openxmlformats.org/officeDocument/2006/math">
                              <m:oMathParaPr>
                                <m:jc m:val="centerGroup"/>
                              </m:oMathParaPr>
                              <m:oMath xmlns:m="http://schemas.openxmlformats.org/officeDocument/2006/math">
                                <m:r>
                                  <a:rPr lang="en-CA" sz="3200" b="0" smtClean="0">
                                    <a:solidFill>
                                      <a:schemeClr val="bg1"/>
                                    </a:solidFill>
                                    <a:latin typeface="Cambria Math" panose="02040503050406030204" pitchFamily="18" charset="0"/>
                                  </a:rPr>
                                  <m:t>𝐴</m:t>
                                </m:r>
                                <m:r>
                                  <a:rPr lang="en-CA" sz="3200" b="0" smtClean="0">
                                    <a:solidFill>
                                      <a:schemeClr val="bg1"/>
                                    </a:solidFill>
                                    <a:latin typeface="Cambria Math" panose="02040503050406030204" pitchFamily="18" charset="0"/>
                                  </a:rPr>
                                  <m:t>=</m:t>
                                </m:r>
                                <m:r>
                                  <a:rPr lang="en-CA" sz="3200" b="0" smtClean="0">
                                    <a:solidFill>
                                      <a:schemeClr val="bg1"/>
                                    </a:solidFill>
                                    <a:latin typeface="Cambria Math" panose="02040503050406030204" pitchFamily="18" charset="0"/>
                                  </a:rPr>
                                  <m:t>𝑃</m:t>
                                </m:r>
                                <m:r>
                                  <a:rPr lang="en-CA" sz="3200" b="0" smtClean="0">
                                    <a:solidFill>
                                      <a:schemeClr val="bg1"/>
                                    </a:solidFill>
                                    <a:latin typeface="Cambria Math" panose="02040503050406030204" pitchFamily="18" charset="0"/>
                                  </a:rPr>
                                  <m:t>(1+</m:t>
                                </m:r>
                                <m:r>
                                  <a:rPr lang="en-CA" sz="3200" b="0" smtClean="0">
                                    <a:solidFill>
                                      <a:schemeClr val="bg1"/>
                                    </a:solidFill>
                                    <a:latin typeface="Cambria Math" panose="02040503050406030204" pitchFamily="18" charset="0"/>
                                  </a:rPr>
                                  <m:t>𝑟𝑡</m:t>
                                </m:r>
                                <m:r>
                                  <a:rPr lang="en-CA" sz="3200" b="0" smtClean="0">
                                    <a:solidFill>
                                      <a:schemeClr val="bg1"/>
                                    </a:solidFill>
                                    <a:latin typeface="Cambria Math" panose="02040503050406030204" pitchFamily="18" charset="0"/>
                                  </a:rPr>
                                  <m:t>)</m:t>
                                </m:r>
                              </m:oMath>
                            </m:oMathPara>
                          </a14:m>
                          <a:endParaRPr lang="en-CA" sz="3200" dirty="0">
                            <a:solidFill>
                              <a:schemeClr val="bg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CA" sz="3200" b="0" smtClean="0">
                                    <a:solidFill>
                                      <a:schemeClr val="bg1"/>
                                    </a:solidFill>
                                    <a:latin typeface="Cambria Math" panose="02040503050406030204" pitchFamily="18" charset="0"/>
                                  </a:rPr>
                                  <m:t>𝐴</m:t>
                                </m:r>
                                <m:r>
                                  <a:rPr lang="en-CA" sz="3200" b="0" smtClean="0">
                                    <a:solidFill>
                                      <a:schemeClr val="bg1"/>
                                    </a:solidFill>
                                    <a:latin typeface="Cambria Math" panose="02040503050406030204" pitchFamily="18" charset="0"/>
                                  </a:rPr>
                                  <m:t>=</m:t>
                                </m:r>
                                <m:r>
                                  <a:rPr lang="en-CA" sz="3200" b="0" smtClean="0">
                                    <a:solidFill>
                                      <a:schemeClr val="bg1"/>
                                    </a:solidFill>
                                    <a:latin typeface="Cambria Math" panose="02040503050406030204" pitchFamily="18" charset="0"/>
                                  </a:rPr>
                                  <m:t>𝑃</m:t>
                                </m:r>
                                <m:sSup>
                                  <m:sSupPr>
                                    <m:ctrlPr>
                                      <a:rPr lang="en-CA" sz="3200" b="0" i="1" smtClean="0">
                                        <a:solidFill>
                                          <a:schemeClr val="bg1"/>
                                        </a:solidFill>
                                        <a:latin typeface="Cambria Math" panose="02040503050406030204" pitchFamily="18" charset="0"/>
                                      </a:rPr>
                                    </m:ctrlPr>
                                  </m:sSupPr>
                                  <m:e>
                                    <m:d>
                                      <m:dPr>
                                        <m:ctrlPr>
                                          <a:rPr lang="en-CA" sz="3200" b="0" i="1" smtClean="0">
                                            <a:solidFill>
                                              <a:schemeClr val="bg1"/>
                                            </a:solidFill>
                                            <a:latin typeface="Cambria Math" panose="02040503050406030204" pitchFamily="18" charset="0"/>
                                          </a:rPr>
                                        </m:ctrlPr>
                                      </m:dPr>
                                      <m:e>
                                        <m:r>
                                          <a:rPr lang="en-CA" sz="3200" b="0" smtClean="0">
                                            <a:solidFill>
                                              <a:schemeClr val="bg1"/>
                                            </a:solidFill>
                                            <a:latin typeface="Cambria Math" panose="02040503050406030204" pitchFamily="18" charset="0"/>
                                          </a:rPr>
                                          <m:t>1+</m:t>
                                        </m:r>
                                        <m:r>
                                          <a:rPr lang="en-CA" sz="3200" b="0" smtClean="0">
                                            <a:solidFill>
                                              <a:schemeClr val="bg1"/>
                                            </a:solidFill>
                                            <a:latin typeface="Cambria Math" panose="02040503050406030204" pitchFamily="18" charset="0"/>
                                          </a:rPr>
                                          <m:t>𝑖</m:t>
                                        </m:r>
                                      </m:e>
                                    </m:d>
                                  </m:e>
                                  <m:sup>
                                    <m:r>
                                      <a:rPr lang="en-CA" sz="3200" b="0" smtClean="0">
                                        <a:solidFill>
                                          <a:schemeClr val="bg1"/>
                                        </a:solidFill>
                                        <a:latin typeface="Cambria Math" panose="02040503050406030204" pitchFamily="18" charset="0"/>
                                      </a:rPr>
                                      <m:t>𝑛</m:t>
                                    </m:r>
                                  </m:sup>
                                </m:sSup>
                              </m:oMath>
                            </m:oMathPara>
                          </a14:m>
                          <a:endParaRPr lang="en-CA" sz="3200" dirty="0">
                            <a:solidFill>
                              <a:schemeClr val="bg1"/>
                            </a:solidFill>
                          </a:endParaRPr>
                        </a:p>
                      </a:txBody>
                      <a:tcPr anchor="ctr"/>
                    </a:tc>
                    <a:extLst>
                      <a:ext uri="{0D108BD9-81ED-4DB2-BD59-A6C34878D82A}">
                        <a16:rowId xmlns:a16="http://schemas.microsoft.com/office/drawing/2014/main" val="2790050473"/>
                      </a:ext>
                    </a:extLst>
                  </a:tr>
                  <a:tr h="239291">
                    <a:tc>
                      <a:txBody>
                        <a:bodyPr/>
                        <a:lstStyle/>
                        <a:p>
                          <a:pPr algn="ctr"/>
                          <a:r>
                            <a:rPr lang="en-CA" sz="1800" dirty="0">
                              <a:solidFill>
                                <a:schemeClr val="bg1"/>
                              </a:solidFill>
                            </a:rPr>
                            <a:t>or</a:t>
                          </a:r>
                        </a:p>
                      </a:txBody>
                      <a:tcPr anchor="ctr"/>
                    </a:tc>
                    <a:tc>
                      <a:txBody>
                        <a:bodyPr/>
                        <a:lstStyle/>
                        <a:p>
                          <a:pPr algn="ctr"/>
                          <a:r>
                            <a:rPr lang="en-CA" sz="1800" dirty="0">
                              <a:solidFill>
                                <a:schemeClr val="bg1"/>
                              </a:solidFill>
                            </a:rPr>
                            <a:t>or</a:t>
                          </a:r>
                        </a:p>
                      </a:txBody>
                      <a:tcPr anchor="ctr"/>
                    </a:tc>
                    <a:extLst>
                      <a:ext uri="{0D108BD9-81ED-4DB2-BD59-A6C34878D82A}">
                        <a16:rowId xmlns:a16="http://schemas.microsoft.com/office/drawing/2014/main" val="3209869642"/>
                      </a:ext>
                    </a:extLst>
                  </a:tr>
                  <a:tr h="781430">
                    <a:tc>
                      <a:txBody>
                        <a:bodyPr/>
                        <a:lstStyle/>
                        <a:p>
                          <a:pPr algn="ctr"/>
                          <a14:m>
                            <m:oMathPara xmlns:m="http://schemas.openxmlformats.org/officeDocument/2006/math">
                              <m:oMathParaPr>
                                <m:jc m:val="centerGroup"/>
                              </m:oMathParaPr>
                              <m:oMath xmlns:m="http://schemas.openxmlformats.org/officeDocument/2006/math">
                                <m:r>
                                  <a:rPr lang="en-CA" sz="3200" b="0" smtClean="0">
                                    <a:solidFill>
                                      <a:schemeClr val="bg1"/>
                                    </a:solidFill>
                                    <a:latin typeface="Cambria Math" panose="02040503050406030204" pitchFamily="18" charset="0"/>
                                  </a:rPr>
                                  <m:t>𝐹𝑉</m:t>
                                </m:r>
                                <m:r>
                                  <a:rPr lang="en-CA" sz="3200" b="0" smtClean="0">
                                    <a:solidFill>
                                      <a:schemeClr val="bg1"/>
                                    </a:solidFill>
                                    <a:latin typeface="Cambria Math" panose="02040503050406030204" pitchFamily="18" charset="0"/>
                                  </a:rPr>
                                  <m:t>=</m:t>
                                </m:r>
                                <m:r>
                                  <a:rPr lang="en-CA" sz="3200" b="0" smtClean="0">
                                    <a:solidFill>
                                      <a:schemeClr val="bg1"/>
                                    </a:solidFill>
                                    <a:latin typeface="Cambria Math" panose="02040503050406030204" pitchFamily="18" charset="0"/>
                                  </a:rPr>
                                  <m:t>𝑃𝑉</m:t>
                                </m:r>
                                <m:r>
                                  <a:rPr lang="en-CA" sz="3200" b="0" smtClean="0">
                                    <a:solidFill>
                                      <a:schemeClr val="bg1"/>
                                    </a:solidFill>
                                    <a:latin typeface="Cambria Math" panose="02040503050406030204" pitchFamily="18" charset="0"/>
                                  </a:rPr>
                                  <m:t>(1+</m:t>
                                </m:r>
                                <m:r>
                                  <a:rPr lang="en-CA" sz="3200" b="0" smtClean="0">
                                    <a:solidFill>
                                      <a:schemeClr val="bg1"/>
                                    </a:solidFill>
                                    <a:latin typeface="Cambria Math" panose="02040503050406030204" pitchFamily="18" charset="0"/>
                                  </a:rPr>
                                  <m:t>𝑟𝑡</m:t>
                                </m:r>
                                <m:r>
                                  <a:rPr lang="en-CA" sz="3200" b="0" smtClean="0">
                                    <a:solidFill>
                                      <a:schemeClr val="bg1"/>
                                    </a:solidFill>
                                    <a:latin typeface="Cambria Math" panose="02040503050406030204" pitchFamily="18" charset="0"/>
                                  </a:rPr>
                                  <m:t>)</m:t>
                                </m:r>
                              </m:oMath>
                            </m:oMathPara>
                          </a14:m>
                          <a:endParaRPr lang="en-CA" sz="3200" dirty="0">
                            <a:solidFill>
                              <a:schemeClr val="bg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CA" sz="3200" b="0" smtClean="0">
                                    <a:solidFill>
                                      <a:schemeClr val="bg1"/>
                                    </a:solidFill>
                                    <a:latin typeface="Cambria Math" panose="02040503050406030204" pitchFamily="18" charset="0"/>
                                  </a:rPr>
                                  <m:t>𝐹𝑉</m:t>
                                </m:r>
                                <m:r>
                                  <a:rPr lang="en-CA" sz="3200" b="0" smtClean="0">
                                    <a:solidFill>
                                      <a:schemeClr val="bg1"/>
                                    </a:solidFill>
                                    <a:latin typeface="Cambria Math" panose="02040503050406030204" pitchFamily="18" charset="0"/>
                                  </a:rPr>
                                  <m:t>=</m:t>
                                </m:r>
                                <m:r>
                                  <a:rPr lang="en-CA" sz="3200" b="0" smtClean="0">
                                    <a:solidFill>
                                      <a:schemeClr val="bg1"/>
                                    </a:solidFill>
                                    <a:latin typeface="Cambria Math" panose="02040503050406030204" pitchFamily="18" charset="0"/>
                                  </a:rPr>
                                  <m:t>𝑃𝑉</m:t>
                                </m:r>
                                <m:sSup>
                                  <m:sSupPr>
                                    <m:ctrlPr>
                                      <a:rPr lang="en-CA" sz="3200" b="0" i="1" smtClean="0">
                                        <a:solidFill>
                                          <a:schemeClr val="bg1"/>
                                        </a:solidFill>
                                        <a:latin typeface="Cambria Math" panose="02040503050406030204" pitchFamily="18" charset="0"/>
                                      </a:rPr>
                                    </m:ctrlPr>
                                  </m:sSupPr>
                                  <m:e>
                                    <m:d>
                                      <m:dPr>
                                        <m:ctrlPr>
                                          <a:rPr lang="en-CA" sz="3200" b="0" i="1" smtClean="0">
                                            <a:solidFill>
                                              <a:schemeClr val="bg1"/>
                                            </a:solidFill>
                                            <a:latin typeface="Cambria Math" panose="02040503050406030204" pitchFamily="18" charset="0"/>
                                          </a:rPr>
                                        </m:ctrlPr>
                                      </m:dPr>
                                      <m:e>
                                        <m:r>
                                          <a:rPr lang="en-CA" sz="3200" b="0" smtClean="0">
                                            <a:solidFill>
                                              <a:schemeClr val="bg1"/>
                                            </a:solidFill>
                                            <a:latin typeface="Cambria Math" panose="02040503050406030204" pitchFamily="18" charset="0"/>
                                          </a:rPr>
                                          <m:t>1+</m:t>
                                        </m:r>
                                        <m:r>
                                          <a:rPr lang="en-CA" sz="3200" b="0" smtClean="0">
                                            <a:solidFill>
                                              <a:schemeClr val="bg1"/>
                                            </a:solidFill>
                                            <a:latin typeface="Cambria Math" panose="02040503050406030204" pitchFamily="18" charset="0"/>
                                          </a:rPr>
                                          <m:t>𝑖</m:t>
                                        </m:r>
                                      </m:e>
                                    </m:d>
                                  </m:e>
                                  <m:sup>
                                    <m:r>
                                      <a:rPr lang="en-CA" sz="3200" b="0" smtClean="0">
                                        <a:solidFill>
                                          <a:schemeClr val="bg1"/>
                                        </a:solidFill>
                                        <a:latin typeface="Cambria Math" panose="02040503050406030204" pitchFamily="18" charset="0"/>
                                      </a:rPr>
                                      <m:t>𝑛</m:t>
                                    </m:r>
                                  </m:sup>
                                </m:sSup>
                              </m:oMath>
                            </m:oMathPara>
                          </a14:m>
                          <a:endParaRPr lang="en-CA" sz="3200" dirty="0">
                            <a:solidFill>
                              <a:schemeClr val="bg1"/>
                            </a:solidFill>
                          </a:endParaRPr>
                        </a:p>
                      </a:txBody>
                      <a:tcPr anchor="ctr"/>
                    </a:tc>
                    <a:extLst>
                      <a:ext uri="{0D108BD9-81ED-4DB2-BD59-A6C34878D82A}">
                        <a16:rowId xmlns:a16="http://schemas.microsoft.com/office/drawing/2014/main" val="1229351385"/>
                      </a:ext>
                    </a:extLst>
                  </a:tr>
                </a:tbl>
              </a:graphicData>
            </a:graphic>
          </p:graphicFrame>
        </mc:Choice>
        <mc:Fallback xmlns="">
          <p:graphicFrame>
            <p:nvGraphicFramePr>
              <p:cNvPr id="4" name="Table 5">
                <a:extLst>
                  <a:ext uri="{FF2B5EF4-FFF2-40B4-BE49-F238E27FC236}">
                    <a16:creationId xmlns:a16="http://schemas.microsoft.com/office/drawing/2014/main" id="{9BFA3963-C90D-4688-4DDB-FC783FF391F4}"/>
                  </a:ext>
                </a:extLst>
              </p:cNvPr>
              <p:cNvGraphicFramePr>
                <a:graphicFrameLocks noGrp="1"/>
              </p:cNvGraphicFramePr>
              <p:nvPr>
                <p:extLst>
                  <p:ext uri="{D42A27DB-BD31-4B8C-83A1-F6EECF244321}">
                    <p14:modId xmlns:p14="http://schemas.microsoft.com/office/powerpoint/2010/main" val="1259294573"/>
                  </p:ext>
                </p:extLst>
              </p:nvPr>
            </p:nvGraphicFramePr>
            <p:xfrm>
              <a:off x="24831" y="1487438"/>
              <a:ext cx="8818168" cy="3607457"/>
            </p:xfrm>
            <a:graphic>
              <a:graphicData uri="http://schemas.openxmlformats.org/drawingml/2006/table">
                <a:tbl>
                  <a:tblPr firstRow="1" bandRow="1">
                    <a:tableStyleId>{2D5ABB26-0587-4C30-8999-92F81FD0307C}</a:tableStyleId>
                  </a:tblPr>
                  <a:tblGrid>
                    <a:gridCol w="4409084">
                      <a:extLst>
                        <a:ext uri="{9D8B030D-6E8A-4147-A177-3AD203B41FA5}">
                          <a16:colId xmlns:a16="http://schemas.microsoft.com/office/drawing/2014/main" val="2111980990"/>
                        </a:ext>
                      </a:extLst>
                    </a:gridCol>
                    <a:gridCol w="4409084">
                      <a:extLst>
                        <a:ext uri="{9D8B030D-6E8A-4147-A177-3AD203B41FA5}">
                          <a16:colId xmlns:a16="http://schemas.microsoft.com/office/drawing/2014/main" val="3784942436"/>
                        </a:ext>
                      </a:extLst>
                    </a:gridCol>
                  </a:tblGrid>
                  <a:tr h="658657">
                    <a:tc>
                      <a:txBody>
                        <a:bodyPr/>
                        <a:lstStyle/>
                        <a:p>
                          <a:pPr algn="ctr"/>
                          <a:r>
                            <a:rPr lang="en-CA" sz="2800" b="1" dirty="0">
                              <a:solidFill>
                                <a:schemeClr val="accent1">
                                  <a:lumMod val="25000"/>
                                  <a:lumOff val="75000"/>
                                </a:schemeClr>
                              </a:solidFill>
                            </a:rPr>
                            <a:t>Simple Interest</a:t>
                          </a:r>
                        </a:p>
                      </a:txBody>
                      <a:tcPr anchor="ctr"/>
                    </a:tc>
                    <a:tc>
                      <a:txBody>
                        <a:bodyPr/>
                        <a:lstStyle/>
                        <a:p>
                          <a:pPr algn="ctr"/>
                          <a:r>
                            <a:rPr lang="en-CA" sz="2800" b="1" dirty="0">
                              <a:solidFill>
                                <a:schemeClr val="accent1">
                                  <a:lumMod val="25000"/>
                                  <a:lumOff val="75000"/>
                                </a:schemeClr>
                              </a:solidFill>
                            </a:rPr>
                            <a:t>Compound Interest</a:t>
                          </a:r>
                        </a:p>
                      </a:txBody>
                      <a:tcPr anchor="ctr"/>
                    </a:tc>
                    <a:extLst>
                      <a:ext uri="{0D108BD9-81ED-4DB2-BD59-A6C34878D82A}">
                        <a16:rowId xmlns:a16="http://schemas.microsoft.com/office/drawing/2014/main" val="1807921862"/>
                      </a:ext>
                    </a:extLst>
                  </a:tr>
                  <a:tr h="1016203">
                    <a:tc>
                      <a:txBody>
                        <a:bodyPr/>
                        <a:lstStyle/>
                        <a:p>
                          <a:pPr algn="ctr"/>
                          <a:r>
                            <a:rPr lang="en-CA" sz="2400" dirty="0">
                              <a:solidFill>
                                <a:schemeClr val="bg1"/>
                              </a:solidFill>
                            </a:rPr>
                            <a:t>Linear relation     </a:t>
                          </a:r>
                        </a:p>
                      </a:txBody>
                      <a:tcPr anchor="ctr"/>
                    </a:tc>
                    <a:tc>
                      <a:txBody>
                        <a:bodyPr/>
                        <a:lstStyle/>
                        <a:p>
                          <a:pPr algn="ctr"/>
                          <a:r>
                            <a:rPr lang="en-CA" sz="2400" dirty="0">
                              <a:solidFill>
                                <a:schemeClr val="bg1"/>
                              </a:solidFill>
                            </a:rPr>
                            <a:t>Exponential relation</a:t>
                          </a:r>
                        </a:p>
                      </a:txBody>
                      <a:tcPr anchor="ctr"/>
                    </a:tc>
                    <a:extLst>
                      <a:ext uri="{0D108BD9-81ED-4DB2-BD59-A6C34878D82A}">
                        <a16:rowId xmlns:a16="http://schemas.microsoft.com/office/drawing/2014/main" val="1930410575"/>
                      </a:ext>
                    </a:extLst>
                  </a:tr>
                  <a:tr h="785407">
                    <a:tc>
                      <a:txBody>
                        <a:bodyPr/>
                        <a:lstStyle/>
                        <a:p>
                          <a:endParaRPr lang="en-US"/>
                        </a:p>
                      </a:txBody>
                      <a:tcPr anchor="ctr">
                        <a:blipFill>
                          <a:blip r:embed="rId3"/>
                          <a:stretch>
                            <a:fillRect t="-213178" r="-99862" b="-145736"/>
                          </a:stretch>
                        </a:blipFill>
                      </a:tcPr>
                    </a:tc>
                    <a:tc>
                      <a:txBody>
                        <a:bodyPr/>
                        <a:lstStyle/>
                        <a:p>
                          <a:endParaRPr lang="en-US"/>
                        </a:p>
                      </a:txBody>
                      <a:tcPr anchor="ctr">
                        <a:blipFill>
                          <a:blip r:embed="rId3"/>
                          <a:stretch>
                            <a:fillRect l="-100138" t="-213178" b="-145736"/>
                          </a:stretch>
                        </a:blipFill>
                      </a:tcPr>
                    </a:tc>
                    <a:extLst>
                      <a:ext uri="{0D108BD9-81ED-4DB2-BD59-A6C34878D82A}">
                        <a16:rowId xmlns:a16="http://schemas.microsoft.com/office/drawing/2014/main" val="2790050473"/>
                      </a:ext>
                    </a:extLst>
                  </a:tr>
                  <a:tr h="365760">
                    <a:tc>
                      <a:txBody>
                        <a:bodyPr/>
                        <a:lstStyle/>
                        <a:p>
                          <a:pPr algn="ctr"/>
                          <a:r>
                            <a:rPr lang="en-CA" sz="1800" dirty="0">
                              <a:solidFill>
                                <a:schemeClr val="bg1"/>
                              </a:solidFill>
                            </a:rPr>
                            <a:t>or</a:t>
                          </a:r>
                        </a:p>
                      </a:txBody>
                      <a:tcPr anchor="ctr"/>
                    </a:tc>
                    <a:tc>
                      <a:txBody>
                        <a:bodyPr/>
                        <a:lstStyle/>
                        <a:p>
                          <a:pPr algn="ctr"/>
                          <a:r>
                            <a:rPr lang="en-CA" sz="1800" dirty="0">
                              <a:solidFill>
                                <a:schemeClr val="bg1"/>
                              </a:solidFill>
                            </a:rPr>
                            <a:t>or</a:t>
                          </a:r>
                        </a:p>
                      </a:txBody>
                      <a:tcPr anchor="ctr"/>
                    </a:tc>
                    <a:extLst>
                      <a:ext uri="{0D108BD9-81ED-4DB2-BD59-A6C34878D82A}">
                        <a16:rowId xmlns:a16="http://schemas.microsoft.com/office/drawing/2014/main" val="3209869642"/>
                      </a:ext>
                    </a:extLst>
                  </a:tr>
                  <a:tr h="781430">
                    <a:tc>
                      <a:txBody>
                        <a:bodyPr/>
                        <a:lstStyle/>
                        <a:p>
                          <a:endParaRPr lang="en-US"/>
                        </a:p>
                      </a:txBody>
                      <a:tcPr anchor="ctr">
                        <a:blipFill>
                          <a:blip r:embed="rId3"/>
                          <a:stretch>
                            <a:fillRect t="-362500" r="-99862"/>
                          </a:stretch>
                        </a:blipFill>
                      </a:tcPr>
                    </a:tc>
                    <a:tc>
                      <a:txBody>
                        <a:bodyPr/>
                        <a:lstStyle/>
                        <a:p>
                          <a:endParaRPr lang="en-US"/>
                        </a:p>
                      </a:txBody>
                      <a:tcPr anchor="ctr">
                        <a:blipFill>
                          <a:blip r:embed="rId3"/>
                          <a:stretch>
                            <a:fillRect l="-100138" t="-362500"/>
                          </a:stretch>
                        </a:blipFill>
                      </a:tcPr>
                    </a:tc>
                    <a:extLst>
                      <a:ext uri="{0D108BD9-81ED-4DB2-BD59-A6C34878D82A}">
                        <a16:rowId xmlns:a16="http://schemas.microsoft.com/office/drawing/2014/main" val="1229351385"/>
                      </a:ext>
                    </a:extLst>
                  </a:tr>
                </a:tbl>
              </a:graphicData>
            </a:graphic>
          </p:graphicFrame>
        </mc:Fallback>
      </mc:AlternateContent>
      <p:pic>
        <p:nvPicPr>
          <p:cNvPr id="10" name="Picture 9">
            <a:extLst>
              <a:ext uri="{FF2B5EF4-FFF2-40B4-BE49-F238E27FC236}">
                <a16:creationId xmlns:a16="http://schemas.microsoft.com/office/drawing/2014/main" id="{B07668CA-8327-CC65-F735-1438D9D2920B}"/>
              </a:ext>
            </a:extLst>
          </p:cNvPr>
          <p:cNvPicPr>
            <a:picLocks noChangeAspect="1"/>
          </p:cNvPicPr>
          <p:nvPr/>
        </p:nvPicPr>
        <p:blipFill rotWithShape="1">
          <a:blip r:embed="rId4"/>
          <a:srcRect l="2614" t="3394" r="5529"/>
          <a:stretch/>
        </p:blipFill>
        <p:spPr>
          <a:xfrm>
            <a:off x="3349550" y="2262624"/>
            <a:ext cx="754965" cy="755774"/>
          </a:xfrm>
          <a:prstGeom prst="rect">
            <a:avLst/>
          </a:prstGeom>
        </p:spPr>
      </p:pic>
      <p:pic>
        <p:nvPicPr>
          <p:cNvPr id="12" name="Picture 11">
            <a:extLst>
              <a:ext uri="{FF2B5EF4-FFF2-40B4-BE49-F238E27FC236}">
                <a16:creationId xmlns:a16="http://schemas.microsoft.com/office/drawing/2014/main" id="{C6F92543-967D-303F-40D4-93B92A274B0B}"/>
              </a:ext>
            </a:extLst>
          </p:cNvPr>
          <p:cNvPicPr>
            <a:picLocks noChangeAspect="1"/>
          </p:cNvPicPr>
          <p:nvPr/>
        </p:nvPicPr>
        <p:blipFill rotWithShape="1">
          <a:blip r:embed="rId5"/>
          <a:srcRect l="5815" b="6911"/>
          <a:stretch/>
        </p:blipFill>
        <p:spPr>
          <a:xfrm>
            <a:off x="8056135" y="2230725"/>
            <a:ext cx="754965" cy="767603"/>
          </a:xfrm>
          <a:prstGeom prst="rect">
            <a:avLst/>
          </a:prstGeom>
        </p:spPr>
      </p:pic>
      <p:sp>
        <p:nvSpPr>
          <p:cNvPr id="6" name="TextBox 5">
            <a:extLst>
              <a:ext uri="{FF2B5EF4-FFF2-40B4-BE49-F238E27FC236}">
                <a16:creationId xmlns:a16="http://schemas.microsoft.com/office/drawing/2014/main" id="{00BBBDBD-5188-0FEC-5DA7-93DE3B2B4DB7}"/>
              </a:ext>
            </a:extLst>
          </p:cNvPr>
          <p:cNvSpPr txBox="1"/>
          <p:nvPr/>
        </p:nvSpPr>
        <p:spPr>
          <a:xfrm>
            <a:off x="1584252" y="5634929"/>
            <a:ext cx="7432158" cy="400110"/>
          </a:xfrm>
          <a:prstGeom prst="rect">
            <a:avLst/>
          </a:prstGeom>
          <a:noFill/>
        </p:spPr>
        <p:txBody>
          <a:bodyPr wrap="square" rtlCol="0">
            <a:spAutoFit/>
          </a:bodyPr>
          <a:lstStyle/>
          <a:p>
            <a:r>
              <a:rPr lang="en-CA" sz="2000" dirty="0">
                <a:solidFill>
                  <a:schemeClr val="bg1"/>
                </a:solidFill>
              </a:rPr>
              <a:t>Using these equations, you can solve for any variable.</a:t>
            </a:r>
          </a:p>
        </p:txBody>
      </p:sp>
    </p:spTree>
    <p:extLst>
      <p:ext uri="{BB962C8B-B14F-4D97-AF65-F5344CB8AC3E}">
        <p14:creationId xmlns:p14="http://schemas.microsoft.com/office/powerpoint/2010/main" val="397461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1131888"/>
            <a:ext cx="8639175" cy="993775"/>
          </a:xfrm>
        </p:spPr>
        <p:txBody>
          <a:bodyPr lIns="68569" tIns="34275" rIns="68569" bIns="34275"/>
          <a:lstStyle/>
          <a:p>
            <a:pPr eaLnBrk="1" hangingPunct="1">
              <a:spcBef>
                <a:spcPct val="0"/>
              </a:spcBef>
              <a:spcAft>
                <a:spcPct val="0"/>
              </a:spcAft>
              <a:buClr>
                <a:srgbClr val="093254"/>
              </a:buClr>
              <a:buFont typeface="Arial" panose="020B0604020202020204" pitchFamily="34" charset="0"/>
              <a:buNone/>
            </a:pPr>
            <a:r>
              <a:rPr lang="en-US" altLang="en-US" sz="4000" dirty="0">
                <a:solidFill>
                  <a:srgbClr val="093254"/>
                </a:solidFill>
                <a:latin typeface="Arial" panose="020B0604020202020204" pitchFamily="34" charset="0"/>
                <a:cs typeface="Arial" panose="020B0604020202020204" pitchFamily="34" charset="0"/>
              </a:rPr>
              <a:t>Introduction</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2227263"/>
            <a:ext cx="8639175" cy="3262312"/>
          </a:xfrm>
        </p:spPr>
        <p:txBody>
          <a:bodyPr lIns="68569" tIns="34275" rIns="68569" bIns="34275">
            <a:normAutofit/>
          </a:bodyPr>
          <a:lstStyle/>
          <a:p>
            <a:pPr marL="0" indent="0">
              <a:lnSpc>
                <a:spcPts val="2400"/>
              </a:lnSpc>
              <a:spcAft>
                <a:spcPct val="0"/>
              </a:spcAft>
              <a:buClr>
                <a:srgbClr val="000000"/>
              </a:buClr>
              <a:buNone/>
            </a:pPr>
            <a:r>
              <a:rPr lang="en-US" altLang="en-US" sz="2000" dirty="0">
                <a:latin typeface="Arial" panose="020B0604020202020204" pitchFamily="34" charset="0"/>
                <a:cs typeface="Arial" panose="020B0604020202020204" pitchFamily="34" charset="0"/>
                <a:sym typeface="Arial" panose="020B0604020202020204" pitchFamily="34" charset="0"/>
              </a:rPr>
              <a:t>There is a lot of talk about “interest” and “interest rates”. As a young student, why should you be interested in it?</a:t>
            </a:r>
          </a:p>
          <a:p>
            <a:pPr marL="0" indent="0">
              <a:lnSpc>
                <a:spcPts val="2400"/>
              </a:lnSpc>
              <a:spcAft>
                <a:spcPct val="0"/>
              </a:spcAft>
              <a:buClr>
                <a:srgbClr val="000000"/>
              </a:buClr>
              <a:buNone/>
            </a:pP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0" indent="0">
              <a:lnSpc>
                <a:spcPts val="2400"/>
              </a:lnSpc>
              <a:spcAft>
                <a:spcPct val="0"/>
              </a:spcAft>
              <a:buClr>
                <a:srgbClr val="000000"/>
              </a:buClr>
              <a:buNone/>
            </a:pPr>
            <a:r>
              <a:rPr lang="en-US" altLang="en-US" sz="2000" dirty="0">
                <a:latin typeface="Arial" panose="020B0604020202020204" pitchFamily="34" charset="0"/>
                <a:cs typeface="Arial" panose="020B0604020202020204" pitchFamily="34" charset="0"/>
                <a:sym typeface="Arial" panose="020B0604020202020204" pitchFamily="34" charset="0"/>
              </a:rPr>
              <a:t>It affects many things, such as </a:t>
            </a:r>
            <a:r>
              <a:rPr lang="en-US" altLang="en-US" sz="2000" dirty="0">
                <a:solidFill>
                  <a:schemeClr val="accent1"/>
                </a:solidFill>
                <a:latin typeface="Arial" panose="020B0604020202020204" pitchFamily="34" charset="0"/>
                <a:cs typeface="Arial" panose="020B0604020202020204" pitchFamily="34" charset="0"/>
                <a:sym typeface="Arial" panose="020B0604020202020204" pitchFamily="34" charset="0"/>
              </a:rPr>
              <a:t>credit cards </a:t>
            </a:r>
            <a:r>
              <a:rPr lang="en-US" altLang="en-US" sz="2000" dirty="0">
                <a:latin typeface="Arial" panose="020B0604020202020204" pitchFamily="34" charset="0"/>
                <a:cs typeface="Arial" panose="020B0604020202020204" pitchFamily="34" charset="0"/>
                <a:sym typeface="Arial" panose="020B0604020202020204" pitchFamily="34" charset="0"/>
              </a:rPr>
              <a:t>and </a:t>
            </a:r>
            <a:r>
              <a:rPr lang="en-US" altLang="en-US" sz="2000" dirty="0">
                <a:solidFill>
                  <a:schemeClr val="accent1"/>
                </a:solidFill>
                <a:latin typeface="Arial" panose="020B0604020202020204" pitchFamily="34" charset="0"/>
                <a:cs typeface="Arial" panose="020B0604020202020204" pitchFamily="34" charset="0"/>
                <a:sym typeface="Arial" panose="020B0604020202020204" pitchFamily="34" charset="0"/>
              </a:rPr>
              <a:t>student loans</a:t>
            </a:r>
            <a:r>
              <a:rPr lang="en-US" altLang="en-US" sz="2000" dirty="0">
                <a:latin typeface="Arial" panose="020B0604020202020204" pitchFamily="34" charset="0"/>
                <a:cs typeface="Arial" panose="020B0604020202020204" pitchFamily="34" charset="0"/>
                <a:sym typeface="Arial" panose="020B0604020202020204" pitchFamily="34" charset="0"/>
              </a:rPr>
              <a:t>. It is also a reason why people say, </a:t>
            </a:r>
            <a:r>
              <a:rPr lang="en-US" altLang="en-US" sz="2000" dirty="0">
                <a:solidFill>
                  <a:schemeClr val="accent1"/>
                </a:solidFill>
                <a:latin typeface="Arial" panose="020B0604020202020204" pitchFamily="34" charset="0"/>
                <a:cs typeface="Arial" panose="020B0604020202020204" pitchFamily="34" charset="0"/>
                <a:sym typeface="Arial" panose="020B0604020202020204" pitchFamily="34" charset="0"/>
              </a:rPr>
              <a:t>“Invest while you’re young”</a:t>
            </a:r>
            <a:r>
              <a:rPr lang="en-US" altLang="en-US" sz="2000" dirty="0">
                <a:latin typeface="Arial" panose="020B0604020202020204" pitchFamily="34" charset="0"/>
                <a:cs typeface="Arial" panose="020B0604020202020204" pitchFamily="34" charset="0"/>
                <a:sym typeface="Arial" panose="020B0604020202020204" pitchFamily="34" charset="0"/>
              </a:rPr>
              <a:t>.</a:t>
            </a:r>
          </a:p>
          <a:p>
            <a:pPr marL="0" indent="0" eaLnBrk="1" hangingPunct="1">
              <a:lnSpc>
                <a:spcPts val="2400"/>
              </a:lnSpc>
              <a:spcAft>
                <a:spcPct val="0"/>
              </a:spcAft>
              <a:buClr>
                <a:srgbClr val="000000"/>
              </a:buClr>
              <a:buFont typeface="Arial" panose="020B0604020202020204" pitchFamily="34" charset="0"/>
              <a:buNone/>
            </a:pP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0" indent="0" eaLnBrk="1" hangingPunct="1">
              <a:lnSpc>
                <a:spcPts val="2400"/>
              </a:lnSpc>
              <a:spcAft>
                <a:spcPct val="0"/>
              </a:spcAft>
              <a:buClr>
                <a:srgbClr val="000000"/>
              </a:buClr>
              <a:buFont typeface="Arial" panose="020B0604020202020204" pitchFamily="34" charset="0"/>
              <a:buNone/>
            </a:pPr>
            <a:r>
              <a:rPr lang="en-US" altLang="en-US" sz="2000" dirty="0">
                <a:latin typeface="Arial" panose="020B0604020202020204" pitchFamily="34" charset="0"/>
                <a:cs typeface="Arial" panose="020B0604020202020204" pitchFamily="34" charset="0"/>
                <a:sym typeface="Arial" panose="020B0604020202020204" pitchFamily="34" charset="0"/>
              </a:rPr>
              <a:t>The key is to understand </a:t>
            </a:r>
            <a:r>
              <a:rPr lang="en-US" altLang="en-US" sz="2000" b="1" dirty="0">
                <a:latin typeface="Arial" panose="020B0604020202020204" pitchFamily="34" charset="0"/>
                <a:cs typeface="Arial" panose="020B0604020202020204" pitchFamily="34" charset="0"/>
                <a:sym typeface="Arial" panose="020B0604020202020204" pitchFamily="34" charset="0"/>
              </a:rPr>
              <a:t>simple and compound interest</a:t>
            </a:r>
            <a:r>
              <a:rPr lang="en-US" altLang="en-US" sz="2000" dirty="0">
                <a:latin typeface="Arial" panose="020B0604020202020204" pitchFamily="34" charset="0"/>
                <a:cs typeface="Arial" panose="020B0604020202020204" pitchFamily="34" charset="0"/>
                <a:sym typeface="Arial" panose="020B0604020202020204" pitchFamily="34" charset="0"/>
              </a:rPr>
              <a:t>, and how these interest rates affect you.</a:t>
            </a:r>
          </a:p>
          <a:p>
            <a:pPr marL="0" indent="0" eaLnBrk="1" hangingPunct="1">
              <a:spcAft>
                <a:spcPct val="0"/>
              </a:spcAft>
              <a:buClr>
                <a:srgbClr val="000000"/>
              </a:buClr>
              <a:buFont typeface="Arial" panose="020B0604020202020204" pitchFamily="34" charset="0"/>
              <a:buNone/>
            </a:pPr>
            <a:endParaRPr lang="en-US" altLang="en-US" sz="28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642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2" end="2"/>
                                            </p:txEl>
                                          </p:spTgt>
                                        </p:tgtEl>
                                        <p:attrNameLst>
                                          <p:attrName>style.visibility</p:attrName>
                                        </p:attrNameLst>
                                      </p:cBhvr>
                                      <p:to>
                                        <p:strVal val="visible"/>
                                      </p:to>
                                    </p:set>
                                    <p:animEffect transition="in" filter="fade">
                                      <p:cBhvr>
                                        <p:cTn id="12" dur="500"/>
                                        <p:tgtEl>
                                          <p:spTgt spid="61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xEl>
                                              <p:pRg st="4" end="4"/>
                                            </p:txEl>
                                          </p:spTgt>
                                        </p:tgtEl>
                                        <p:attrNameLst>
                                          <p:attrName>style.visibility</p:attrName>
                                        </p:attrNameLst>
                                      </p:cBhvr>
                                      <p:to>
                                        <p:strVal val="visible"/>
                                      </p:to>
                                    </p:set>
                                    <p:animEffect transition="in" filter="fade">
                                      <p:cBhvr>
                                        <p:cTn id="17" dur="500"/>
                                        <p:tgtEl>
                                          <p:spTgt spid="6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endParaRPr lang="en-US" sz="2000" b="1" dirty="0">
              <a:cs typeface="Arial"/>
            </a:endParaRPr>
          </a:p>
          <a:p>
            <a:pPr marL="0" indent="0">
              <a:lnSpc>
                <a:spcPts val="2400"/>
              </a:lnSpc>
              <a:buNone/>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6" name="Text Placeholder 2">
            <a:extLst>
              <a:ext uri="{FF2B5EF4-FFF2-40B4-BE49-F238E27FC236}">
                <a16:creationId xmlns:a16="http://schemas.microsoft.com/office/drawing/2014/main" id="{1731F800-0192-6E8F-F07D-7A40FDCA670B}"/>
              </a:ext>
            </a:extLst>
          </p:cNvPr>
          <p:cNvSpPr txBox="1">
            <a:spLocks/>
          </p:cNvSpPr>
          <p:nvPr/>
        </p:nvSpPr>
        <p:spPr bwMode="auto">
          <a:xfrm>
            <a:off x="251406" y="1541124"/>
            <a:ext cx="8638967" cy="463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lnSpc>
                <a:spcPts val="2400"/>
              </a:lnSpc>
              <a:buFont typeface="Arial" panose="020B0604020202020204" pitchFamily="34" charset="0"/>
              <a:buNone/>
            </a:pPr>
            <a:r>
              <a:rPr lang="en-CA" sz="2000" kern="0" dirty="0">
                <a:latin typeface="+mn-lt"/>
              </a:rPr>
              <a:t>Using the information you learned in the previous slides, complete </a:t>
            </a:r>
            <a:r>
              <a:rPr lang="en-CA" sz="2000" b="1" kern="0" dirty="0">
                <a:latin typeface="+mn-lt"/>
              </a:rPr>
              <a:t>“Part 1. Graphic Organizer” </a:t>
            </a:r>
            <a:r>
              <a:rPr lang="en-CA" sz="2000" kern="0" dirty="0">
                <a:latin typeface="+mn-lt"/>
              </a:rPr>
              <a:t>in the student activity. </a:t>
            </a:r>
            <a:endParaRPr lang="en-US" sz="3600" kern="0" dirty="0"/>
          </a:p>
        </p:txBody>
      </p:sp>
    </p:spTree>
    <p:extLst>
      <p:ext uri="{BB962C8B-B14F-4D97-AF65-F5344CB8AC3E}">
        <p14:creationId xmlns:p14="http://schemas.microsoft.com/office/powerpoint/2010/main" val="651757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vs. Compound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254642"/>
            <a:ext cx="8638967" cy="4922321"/>
          </a:xfrm>
        </p:spPr>
        <p:txBody>
          <a:bodyPr>
            <a:normAutofit/>
          </a:bodyPr>
          <a:lstStyle/>
          <a:p>
            <a:pPr marL="0" indent="0">
              <a:lnSpc>
                <a:spcPts val="2400"/>
              </a:lnSpc>
              <a:buNone/>
            </a:pPr>
            <a:r>
              <a:rPr lang="en-US" sz="2000" b="1" dirty="0">
                <a:cs typeface="Arial"/>
              </a:rPr>
              <a:t>Why</a:t>
            </a:r>
            <a:r>
              <a:rPr lang="en-US" sz="2000" dirty="0">
                <a:cs typeface="Arial"/>
              </a:rPr>
              <a:t> is compound interest an exponential growth? </a:t>
            </a:r>
            <a:r>
              <a:rPr lang="en-US" sz="2000" b="1" dirty="0"/>
              <a:t>H</a:t>
            </a:r>
            <a:r>
              <a:rPr lang="en-US" sz="2000" b="1" dirty="0">
                <a:cs typeface="Arial"/>
              </a:rPr>
              <a:t>ow</a:t>
            </a:r>
            <a:r>
              <a:rPr lang="en-US" sz="2000" dirty="0">
                <a:cs typeface="Arial"/>
              </a:rPr>
              <a:t> does it affect us in real-life?</a:t>
            </a:r>
          </a:p>
          <a:p>
            <a:pPr marL="0" indent="0">
              <a:lnSpc>
                <a:spcPts val="2400"/>
              </a:lnSpc>
              <a:buNone/>
            </a:pPr>
            <a:r>
              <a:rPr lang="en-US" sz="1800" b="1" dirty="0">
                <a:cs typeface="Arial"/>
              </a:rPr>
              <a:t>Watch this video: </a:t>
            </a:r>
            <a:r>
              <a:rPr lang="en-US" sz="1800" dirty="0">
                <a:cs typeface="Arial"/>
                <a:hlinkClick r:id="rId3"/>
              </a:rPr>
              <a:t>https://www.youtube.com/watch?v=wf91rEGw88Q&amp;t=9s</a:t>
            </a:r>
            <a:endParaRPr lang="en-US" sz="1800" dirty="0">
              <a:cs typeface="Arial"/>
            </a:endParaRPr>
          </a:p>
          <a:p>
            <a:pPr marL="0" indent="0">
              <a:lnSpc>
                <a:spcPts val="2400"/>
              </a:lnSpc>
              <a:buNone/>
            </a:pPr>
            <a:endParaRPr lang="en-US" sz="2000" dirty="0">
              <a:cs typeface="Arial"/>
            </a:endParaRPr>
          </a:p>
          <a:p>
            <a:pPr marL="0" indent="0">
              <a:lnSpc>
                <a:spcPts val="2400"/>
              </a:lnSpc>
              <a:buNone/>
            </a:pPr>
            <a:endParaRPr lang="en-US" sz="2000" dirty="0">
              <a:cs typeface="Arial"/>
            </a:endParaRPr>
          </a:p>
        </p:txBody>
      </p:sp>
      <p:pic>
        <p:nvPicPr>
          <p:cNvPr id="4" name="Online Media 1" title="Investopedia Video: Compound Interest Explained">
            <a:hlinkClick r:id="" action="ppaction://media"/>
            <a:extLst>
              <a:ext uri="{FF2B5EF4-FFF2-40B4-BE49-F238E27FC236}">
                <a16:creationId xmlns:a16="http://schemas.microsoft.com/office/drawing/2014/main" id="{BEDCE09B-9864-E321-E02B-FE025CB117AF}"/>
              </a:ext>
            </a:extLst>
          </p:cNvPr>
          <p:cNvPicPr>
            <a:picLocks noRot="1" noChangeAspect="1"/>
          </p:cNvPicPr>
          <p:nvPr>
            <a:videoFile r:link="rId1"/>
          </p:nvPr>
        </p:nvPicPr>
        <p:blipFill>
          <a:blip r:embed="rId4"/>
          <a:stretch>
            <a:fillRect/>
          </a:stretch>
        </p:blipFill>
        <p:spPr>
          <a:xfrm>
            <a:off x="759659" y="2464562"/>
            <a:ext cx="7624681" cy="4307945"/>
          </a:xfrm>
          <a:prstGeom prst="rect">
            <a:avLst/>
          </a:prstGeom>
        </p:spPr>
      </p:pic>
    </p:spTree>
    <p:extLst>
      <p:ext uri="{BB962C8B-B14F-4D97-AF65-F5344CB8AC3E}">
        <p14:creationId xmlns:p14="http://schemas.microsoft.com/office/powerpoint/2010/main" val="12060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346CA-7974-D38C-FAE1-D17B810507FB}"/>
              </a:ext>
            </a:extLst>
          </p:cNvPr>
          <p:cNvSpPr/>
          <p:nvPr/>
        </p:nvSpPr>
        <p:spPr bwMode="auto">
          <a:xfrm>
            <a:off x="4259472" y="4287791"/>
            <a:ext cx="1284077" cy="377034"/>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r>
              <a:rPr lang="en-US" sz="2000" b="1" dirty="0">
                <a:solidFill>
                  <a:schemeClr val="accent1"/>
                </a:solidFill>
                <a:cs typeface="Arial"/>
              </a:rPr>
              <a:t>So, compounding earns interest on interest. </a:t>
            </a:r>
          </a:p>
          <a:p>
            <a:pPr marL="0" indent="0">
              <a:lnSpc>
                <a:spcPts val="2400"/>
              </a:lnSpc>
              <a:buNone/>
            </a:pPr>
            <a:endParaRPr lang="en-US" sz="2000" dirty="0">
              <a:cs typeface="Arial"/>
            </a:endParaRPr>
          </a:p>
          <a:p>
            <a:pPr marL="0" indent="0">
              <a:lnSpc>
                <a:spcPts val="2400"/>
              </a:lnSpc>
              <a:buNone/>
            </a:pPr>
            <a:r>
              <a:rPr lang="en-US" sz="2000" dirty="0">
                <a:cs typeface="Arial"/>
              </a:rPr>
              <a:t>Another way to think about this…</a:t>
            </a:r>
          </a:p>
          <a:p>
            <a:pPr marL="0" indent="0">
              <a:lnSpc>
                <a:spcPts val="2400"/>
              </a:lnSpc>
              <a:buNone/>
            </a:pPr>
            <a:r>
              <a:rPr lang="en-US" sz="2000" dirty="0"/>
              <a:t>T</a:t>
            </a:r>
            <a:r>
              <a:rPr lang="en-US" sz="2000" dirty="0">
                <a:cs typeface="Arial"/>
              </a:rPr>
              <a:t>he interest becomes part of the principal. So, </a:t>
            </a:r>
            <a:r>
              <a:rPr lang="en-US" sz="2000" dirty="0"/>
              <a:t>the </a:t>
            </a:r>
            <a:r>
              <a:rPr lang="en-US" sz="2000" dirty="0">
                <a:cs typeface="Arial"/>
              </a:rPr>
              <a:t>principal keeps growing, and the interest it earns grows larger and larger.</a:t>
            </a:r>
          </a:p>
          <a:p>
            <a:pPr marL="0" indent="0">
              <a:lnSpc>
                <a:spcPts val="2400"/>
              </a:lnSpc>
              <a:buNone/>
            </a:pPr>
            <a:endParaRPr lang="en-US" sz="2000" dirty="0">
              <a:cs typeface="Arial"/>
            </a:endParaRPr>
          </a:p>
          <a:p>
            <a:pPr marL="0" indent="0">
              <a:lnSpc>
                <a:spcPts val="2400"/>
              </a:lnSpc>
              <a:buNone/>
            </a:pPr>
            <a:r>
              <a:rPr lang="en-US" sz="2000" b="1" dirty="0">
                <a:cs typeface="Arial"/>
              </a:rPr>
              <a:t>This is great news when you are investing! (You earn interest)</a:t>
            </a:r>
          </a:p>
          <a:p>
            <a:pPr marL="0" indent="0">
              <a:lnSpc>
                <a:spcPts val="2400"/>
              </a:lnSpc>
              <a:buNone/>
            </a:pPr>
            <a:endParaRPr lang="en-US" sz="2000" dirty="0">
              <a:cs typeface="Arial"/>
            </a:endParaRP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vs. Compound Interest</a:t>
            </a:r>
          </a:p>
        </p:txBody>
      </p:sp>
      <p:cxnSp>
        <p:nvCxnSpPr>
          <p:cNvPr id="6" name="Straight Connector 5">
            <a:extLst>
              <a:ext uri="{FF2B5EF4-FFF2-40B4-BE49-F238E27FC236}">
                <a16:creationId xmlns:a16="http://schemas.microsoft.com/office/drawing/2014/main" id="{724C103B-8CC1-23BA-77DD-4DBDFB14295C}"/>
              </a:ext>
            </a:extLst>
          </p:cNvPr>
          <p:cNvCxnSpPr>
            <a:cxnSpLocks/>
          </p:cNvCxnSpPr>
          <p:nvPr/>
        </p:nvCxnSpPr>
        <p:spPr>
          <a:xfrm>
            <a:off x="6203950" y="4611600"/>
            <a:ext cx="5524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12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7790D44-F334-049D-82FE-A5F5AD4C3F43}"/>
              </a:ext>
            </a:extLst>
          </p:cNvPr>
          <p:cNvCxnSpPr>
            <a:cxnSpLocks/>
          </p:cNvCxnSpPr>
          <p:nvPr/>
        </p:nvCxnSpPr>
        <p:spPr>
          <a:xfrm>
            <a:off x="827278" y="4209264"/>
            <a:ext cx="5524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C2E8DDF-60AD-3F60-6AEF-6D8D03A0FC9F}"/>
              </a:ext>
            </a:extLst>
          </p:cNvPr>
          <p:cNvSpPr/>
          <p:nvPr/>
        </p:nvSpPr>
        <p:spPr bwMode="auto">
          <a:xfrm>
            <a:off x="3277668" y="2751599"/>
            <a:ext cx="1806396" cy="377034"/>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Simple vs. Compound Interest</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r>
              <a:rPr lang="en-US" sz="2000" b="1" dirty="0">
                <a:solidFill>
                  <a:schemeClr val="accent1"/>
                </a:solidFill>
                <a:cs typeface="Arial"/>
              </a:rPr>
              <a:t>But the power of compounding can work against you too! </a:t>
            </a:r>
          </a:p>
          <a:p>
            <a:pPr marL="0" indent="0">
              <a:lnSpc>
                <a:spcPts val="2400"/>
              </a:lnSpc>
              <a:buNone/>
            </a:pPr>
            <a:endParaRPr lang="en-US" sz="2000" dirty="0">
              <a:cs typeface="Arial"/>
            </a:endParaRPr>
          </a:p>
          <a:p>
            <a:pPr marL="0" indent="0">
              <a:lnSpc>
                <a:spcPts val="2400"/>
              </a:lnSpc>
              <a:buNone/>
            </a:pPr>
            <a:r>
              <a:rPr lang="en-US" sz="2000" b="1" dirty="0">
                <a:cs typeface="Arial"/>
              </a:rPr>
              <a:t>This happens when you borrow money</a:t>
            </a:r>
            <a:r>
              <a:rPr lang="en-US" sz="2000" dirty="0">
                <a:cs typeface="Arial"/>
              </a:rPr>
              <a:t>, like when you use a credit card or take out a loan. </a:t>
            </a:r>
          </a:p>
          <a:p>
            <a:pPr marL="0" indent="0">
              <a:lnSpc>
                <a:spcPts val="2400"/>
              </a:lnSpc>
              <a:buNone/>
            </a:pPr>
            <a:endParaRPr lang="en-US" sz="2000" dirty="0"/>
          </a:p>
          <a:p>
            <a:pPr marL="0" indent="0">
              <a:lnSpc>
                <a:spcPts val="2400"/>
              </a:lnSpc>
              <a:buNone/>
            </a:pPr>
            <a:r>
              <a:rPr lang="en-US" sz="2000" b="1" dirty="0">
                <a:cs typeface="Arial"/>
              </a:rPr>
              <a:t>You pay interest.</a:t>
            </a:r>
          </a:p>
          <a:p>
            <a:pPr marL="0" indent="0">
              <a:lnSpc>
                <a:spcPts val="2400"/>
              </a:lnSpc>
              <a:buNone/>
            </a:pPr>
            <a:endParaRPr lang="en-US" sz="2000" dirty="0"/>
          </a:p>
        </p:txBody>
      </p:sp>
      <p:pic>
        <p:nvPicPr>
          <p:cNvPr id="7" name="Picture 6">
            <a:extLst>
              <a:ext uri="{FF2B5EF4-FFF2-40B4-BE49-F238E27FC236}">
                <a16:creationId xmlns:a16="http://schemas.microsoft.com/office/drawing/2014/main" id="{282E88A0-A1F3-FB3D-E0C6-BDD6E014DAFD}"/>
              </a:ext>
            </a:extLst>
          </p:cNvPr>
          <p:cNvPicPr>
            <a:picLocks noChangeAspect="1"/>
          </p:cNvPicPr>
          <p:nvPr/>
        </p:nvPicPr>
        <p:blipFill>
          <a:blip r:embed="rId2"/>
          <a:stretch>
            <a:fillRect/>
          </a:stretch>
        </p:blipFill>
        <p:spPr>
          <a:xfrm>
            <a:off x="5762519" y="3739175"/>
            <a:ext cx="2805409" cy="1948026"/>
          </a:xfrm>
          <a:prstGeom prst="rect">
            <a:avLst/>
          </a:prstGeom>
        </p:spPr>
      </p:pic>
    </p:spTree>
    <p:extLst>
      <p:ext uri="{BB962C8B-B14F-4D97-AF65-F5344CB8AC3E}">
        <p14:creationId xmlns:p14="http://schemas.microsoft.com/office/powerpoint/2010/main" val="354533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endParaRPr lang="en-US" sz="2000" b="1" dirty="0">
              <a:cs typeface="Arial"/>
            </a:endParaRPr>
          </a:p>
          <a:p>
            <a:pPr marL="0" indent="0">
              <a:lnSpc>
                <a:spcPts val="2400"/>
              </a:lnSpc>
              <a:buNone/>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Calculating Interest</a:t>
            </a:r>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1731F800-0192-6E8F-F07D-7A40FDCA670B}"/>
                  </a:ext>
                </a:extLst>
              </p:cNvPr>
              <p:cNvSpPr txBox="1">
                <a:spLocks/>
              </p:cNvSpPr>
              <p:nvPr/>
            </p:nvSpPr>
            <p:spPr bwMode="auto">
              <a:xfrm>
                <a:off x="251406" y="1541124"/>
                <a:ext cx="8638967" cy="46358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lnSpc>
                    <a:spcPts val="2400"/>
                  </a:lnSpc>
                  <a:buFont typeface="Arial" panose="020B0604020202020204" pitchFamily="34" charset="0"/>
                  <a:buNone/>
                </a:pPr>
                <a:r>
                  <a:rPr lang="en-US" sz="2000" kern="0" dirty="0">
                    <a:latin typeface="+mn-lt"/>
                  </a:rPr>
                  <a:t>Whether it is simple or compound interest, the difference between the </a:t>
                </a:r>
                <a:r>
                  <a:rPr lang="en-US" sz="2000" b="1" kern="0" dirty="0">
                    <a:latin typeface="+mn-lt"/>
                  </a:rPr>
                  <a:t>final amount</a:t>
                </a:r>
                <a:r>
                  <a:rPr lang="en-US" sz="2000" kern="0" dirty="0">
                    <a:latin typeface="+mn-lt"/>
                  </a:rPr>
                  <a:t> and the </a:t>
                </a:r>
                <a:r>
                  <a:rPr lang="en-US" sz="2000" b="1" kern="0" dirty="0">
                    <a:latin typeface="+mn-lt"/>
                  </a:rPr>
                  <a:t>principal</a:t>
                </a:r>
                <a:r>
                  <a:rPr lang="en-US" sz="2000" kern="0" dirty="0">
                    <a:latin typeface="+mn-lt"/>
                  </a:rPr>
                  <a:t> is the </a:t>
                </a:r>
                <a:r>
                  <a:rPr lang="en-US" sz="2000" b="1" kern="0" dirty="0">
                    <a:latin typeface="+mn-lt"/>
                  </a:rPr>
                  <a:t>interest</a:t>
                </a:r>
                <a:r>
                  <a:rPr lang="en-US" sz="2000" kern="0" dirty="0">
                    <a:latin typeface="+mn-lt"/>
                  </a:rPr>
                  <a:t> amount. </a:t>
                </a:r>
              </a:p>
              <a:p>
                <a:pPr marL="0" indent="0">
                  <a:lnSpc>
                    <a:spcPts val="2400"/>
                  </a:lnSpc>
                  <a:buFont typeface="Arial" panose="020B0604020202020204" pitchFamily="34" charset="0"/>
                  <a:buNone/>
                </a:pPr>
                <a:endParaRPr lang="en-US" sz="2000" kern="0" dirty="0">
                  <a:latin typeface="+mn-lt"/>
                </a:endParaRPr>
              </a:p>
              <a:p>
                <a:pPr marL="0" indent="0">
                  <a:lnSpc>
                    <a:spcPts val="2400"/>
                  </a:lnSpc>
                  <a:buFont typeface="Arial" panose="020B0604020202020204" pitchFamily="34" charset="0"/>
                  <a:buNone/>
                </a:pPr>
                <a:r>
                  <a:rPr lang="en-US" sz="2000" kern="0" dirty="0">
                    <a:latin typeface="+mn-lt"/>
                  </a:rPr>
                  <a:t>How do you think we can calculate interest?</a:t>
                </a:r>
              </a:p>
              <a:p>
                <a:pPr marL="0" indent="0">
                  <a:lnSpc>
                    <a:spcPts val="2400"/>
                  </a:lnSpc>
                  <a:buFont typeface="Arial" panose="020B0604020202020204" pitchFamily="34" charset="0"/>
                  <a:buNone/>
                </a:pPr>
                <a:endParaRPr lang="en-US" sz="1800" kern="0" dirty="0">
                  <a:latin typeface="+mn-lt"/>
                </a:endParaRPr>
              </a:p>
              <a:p>
                <a:pPr marL="0" indent="0">
                  <a:lnSpc>
                    <a:spcPts val="2400"/>
                  </a:lnSpc>
                  <a:buFont typeface="Arial" panose="020B0604020202020204" pitchFamily="34" charset="0"/>
                  <a:buNone/>
                </a:pPr>
                <a:endParaRPr lang="en-US" sz="1800" kern="0" dirty="0">
                  <a:latin typeface="+mn-lt"/>
                </a:endParaRPr>
              </a:p>
              <a:p>
                <a:pPr marL="0" indent="0">
                  <a:lnSpc>
                    <a:spcPts val="24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3600" i="1" kern="0" dirty="0" smtClean="0">
                          <a:latin typeface="Cambria Math" panose="02040503050406030204" pitchFamily="18" charset="0"/>
                        </a:rPr>
                        <m:t>𝐼</m:t>
                      </m:r>
                      <m:r>
                        <a:rPr lang="en-US" sz="3600" i="1" kern="0" dirty="0" smtClean="0">
                          <a:latin typeface="Cambria Math" panose="02040503050406030204" pitchFamily="18" charset="0"/>
                        </a:rPr>
                        <m:t>=</m:t>
                      </m:r>
                      <m:r>
                        <a:rPr lang="en-US" sz="3600" i="1" kern="0" dirty="0" smtClean="0">
                          <a:latin typeface="Cambria Math" panose="02040503050406030204" pitchFamily="18" charset="0"/>
                        </a:rPr>
                        <m:t>𝐴</m:t>
                      </m:r>
                      <m:r>
                        <a:rPr lang="en-US" sz="3600" i="1" kern="0" dirty="0" smtClean="0">
                          <a:latin typeface="Cambria Math" panose="02040503050406030204" pitchFamily="18" charset="0"/>
                        </a:rPr>
                        <m:t>−</m:t>
                      </m:r>
                      <m:r>
                        <a:rPr lang="en-US" sz="3600" i="1" kern="0" dirty="0" smtClean="0">
                          <a:latin typeface="Cambria Math" panose="02040503050406030204" pitchFamily="18" charset="0"/>
                        </a:rPr>
                        <m:t>𝑃</m:t>
                      </m:r>
                    </m:oMath>
                  </m:oMathPara>
                </a14:m>
                <a:br>
                  <a:rPr lang="en-CA" sz="3600" kern="0" dirty="0">
                    <a:latin typeface="+mn-lt"/>
                  </a:rPr>
                </a:br>
                <a:endParaRPr lang="en-US" sz="3600" kern="0" dirty="0">
                  <a:latin typeface="+mn-lt"/>
                </a:endParaRPr>
              </a:p>
              <a:p>
                <a:pPr marL="0" indent="0" algn="ctr">
                  <a:lnSpc>
                    <a:spcPts val="2400"/>
                  </a:lnSpc>
                  <a:buFont typeface="Arial" panose="020B0604020202020204" pitchFamily="34" charset="0"/>
                  <a:buNone/>
                </a:pPr>
                <a:r>
                  <a:rPr lang="en-US" sz="1800" kern="0" dirty="0">
                    <a:latin typeface="+mn-lt"/>
                  </a:rPr>
                  <a:t>or</a:t>
                </a:r>
              </a:p>
              <a:p>
                <a:pPr marL="0" indent="0" algn="ctr">
                  <a:lnSpc>
                    <a:spcPts val="2400"/>
                  </a:lnSpc>
                  <a:buFont typeface="Arial" panose="020B0604020202020204" pitchFamily="34" charset="0"/>
                  <a:buNone/>
                </a:pPr>
                <a:endParaRPr lang="en-US" sz="1800" kern="0" dirty="0">
                  <a:latin typeface="+mn-lt"/>
                </a:endParaRPr>
              </a:p>
              <a:p>
                <a:pPr marL="0" indent="0">
                  <a:lnSpc>
                    <a:spcPts val="24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3600" i="1" kern="0" dirty="0" smtClean="0">
                          <a:latin typeface="Cambria Math" panose="02040503050406030204" pitchFamily="18" charset="0"/>
                        </a:rPr>
                        <m:t>𝐼</m:t>
                      </m:r>
                      <m:r>
                        <a:rPr lang="en-US" sz="3600" i="1" kern="0" dirty="0" smtClean="0">
                          <a:latin typeface="Cambria Math" panose="02040503050406030204" pitchFamily="18" charset="0"/>
                        </a:rPr>
                        <m:t>=</m:t>
                      </m:r>
                      <m:r>
                        <a:rPr lang="en-US" sz="3600" i="1" kern="0" dirty="0" smtClean="0">
                          <a:latin typeface="Cambria Math" panose="02040503050406030204" pitchFamily="18" charset="0"/>
                        </a:rPr>
                        <m:t>𝐹𝑉</m:t>
                      </m:r>
                      <m:r>
                        <a:rPr lang="en-US" sz="3600" i="1" kern="0" dirty="0" smtClean="0">
                          <a:latin typeface="Cambria Math" panose="02040503050406030204" pitchFamily="18" charset="0"/>
                        </a:rPr>
                        <m:t>−</m:t>
                      </m:r>
                      <m:r>
                        <a:rPr lang="en-US" sz="3600" i="1" kern="0" dirty="0" smtClean="0">
                          <a:latin typeface="Cambria Math" panose="02040503050406030204" pitchFamily="18" charset="0"/>
                        </a:rPr>
                        <m:t>𝑃𝑉</m:t>
                      </m:r>
                      <m:r>
                        <a:rPr lang="en-US" sz="3600" i="1" kern="0" dirty="0" smtClean="0">
                          <a:latin typeface="Cambria Math" panose="02040503050406030204" pitchFamily="18" charset="0"/>
                        </a:rPr>
                        <m:t> </m:t>
                      </m:r>
                    </m:oMath>
                  </m:oMathPara>
                </a14:m>
                <a:endParaRPr lang="en-US" sz="3600" kern="0" dirty="0"/>
              </a:p>
            </p:txBody>
          </p:sp>
        </mc:Choice>
        <mc:Fallback xmlns="">
          <p:sp>
            <p:nvSpPr>
              <p:cNvPr id="6" name="Text Placeholder 2">
                <a:extLst>
                  <a:ext uri="{FF2B5EF4-FFF2-40B4-BE49-F238E27FC236}">
                    <a16:creationId xmlns:a16="http://schemas.microsoft.com/office/drawing/2014/main" id="{1731F800-0192-6E8F-F07D-7A40FDCA670B}"/>
                  </a:ext>
                </a:extLst>
              </p:cNvPr>
              <p:cNvSpPr txBox="1">
                <a:spLocks noRot="1" noChangeAspect="1" noMove="1" noResize="1" noEditPoints="1" noAdjustHandles="1" noChangeArrowheads="1" noChangeShapeType="1" noTextEdit="1"/>
              </p:cNvSpPr>
              <p:nvPr/>
            </p:nvSpPr>
            <p:spPr bwMode="auto">
              <a:xfrm>
                <a:off x="251406" y="1541124"/>
                <a:ext cx="8638967" cy="4635839"/>
              </a:xfrm>
              <a:prstGeom prst="rect">
                <a:avLst/>
              </a:prstGeom>
              <a:blipFill>
                <a:blip r:embed="rId2"/>
                <a:stretch>
                  <a:fillRect l="-706" r="-7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spTree>
    <p:extLst>
      <p:ext uri="{BB962C8B-B14F-4D97-AF65-F5344CB8AC3E}">
        <p14:creationId xmlns:p14="http://schemas.microsoft.com/office/powerpoint/2010/main" val="414715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normAutofit/>
          </a:bodyPr>
          <a:lstStyle/>
          <a:p>
            <a:pPr marL="0" indent="0">
              <a:lnSpc>
                <a:spcPts val="2400"/>
              </a:lnSpc>
              <a:buNone/>
            </a:pPr>
            <a:endParaRPr lang="en-US" sz="2000" b="1" dirty="0">
              <a:cs typeface="Arial"/>
            </a:endParaRPr>
          </a:p>
          <a:p>
            <a:pPr marL="0" indent="0">
              <a:lnSpc>
                <a:spcPts val="2400"/>
              </a:lnSpc>
              <a:buNone/>
            </a:pPr>
            <a:endParaRPr lang="en-US" sz="2000" dirty="0"/>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Student Activity</a:t>
            </a:r>
          </a:p>
        </p:txBody>
      </p:sp>
      <p:sp>
        <p:nvSpPr>
          <p:cNvPr id="6" name="Text Placeholder 2">
            <a:extLst>
              <a:ext uri="{FF2B5EF4-FFF2-40B4-BE49-F238E27FC236}">
                <a16:creationId xmlns:a16="http://schemas.microsoft.com/office/drawing/2014/main" id="{1731F800-0192-6E8F-F07D-7A40FDCA670B}"/>
              </a:ext>
            </a:extLst>
          </p:cNvPr>
          <p:cNvSpPr txBox="1">
            <a:spLocks/>
          </p:cNvSpPr>
          <p:nvPr/>
        </p:nvSpPr>
        <p:spPr bwMode="auto">
          <a:xfrm>
            <a:off x="251406" y="1541124"/>
            <a:ext cx="8638967" cy="463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defPPr marR="0" lvl="0" algn="l" rtl="0">
              <a:lnSpc>
                <a:spcPct val="100000"/>
              </a:lnSpc>
              <a:spcBef>
                <a:spcPts val="0"/>
              </a:spcBef>
              <a:spcAft>
                <a:spcPts val="0"/>
              </a:spcAft>
            </a:defPPr>
            <a:lvl1pPr marL="342884" lvl="0" indent="-304786" algn="l" rtl="0" eaLnBrk="1" fontAlgn="base" hangingPunct="1">
              <a:lnSpc>
                <a:spcPct val="90000"/>
              </a:lnSpc>
              <a:spcBef>
                <a:spcPts val="750"/>
              </a:spcBef>
              <a:spcAft>
                <a:spcPts val="0"/>
              </a:spcAft>
              <a:buClr>
                <a:schemeClr val="dk1"/>
              </a:buClr>
              <a:buSzPts val="2800"/>
              <a:buFont typeface="Arial" panose="020B0604020202020204" pitchFamily="34" charset="0"/>
              <a:buChar char="•"/>
              <a:defRPr sz="1000" b="0" i="0">
                <a:solidFill>
                  <a:srgbClr val="000000"/>
                </a:solidFill>
                <a:latin typeface="Arial"/>
                <a:ea typeface="Arial"/>
                <a:cs typeface="Arial"/>
                <a:sym typeface="Arial"/>
              </a:defRPr>
            </a:lvl1pPr>
            <a:lvl2pPr marL="685766" lvl="1" indent="-285736" algn="l" rtl="0" eaLnBrk="1" fontAlgn="base" hangingPunct="1">
              <a:lnSpc>
                <a:spcPct val="90000"/>
              </a:lnSpc>
              <a:spcBef>
                <a:spcPts val="375"/>
              </a:spcBef>
              <a:spcAft>
                <a:spcPts val="0"/>
              </a:spcAft>
              <a:buClr>
                <a:schemeClr val="dk1"/>
              </a:buClr>
              <a:buSzPts val="2400"/>
              <a:buFont typeface="Arial" panose="020B0604020202020204" pitchFamily="34" charset="0"/>
              <a:buChar char="•"/>
              <a:defRPr sz="1000" b="0" i="0">
                <a:solidFill>
                  <a:srgbClr val="000000"/>
                </a:solidFill>
                <a:latin typeface="Arial"/>
                <a:ea typeface="Arial"/>
                <a:cs typeface="Arial"/>
                <a:sym typeface="Arial"/>
              </a:defRPr>
            </a:lvl2pPr>
            <a:lvl3pPr marL="1028649" lvl="2" indent="-266687" algn="l" rtl="0" eaLnBrk="1" fontAlgn="base" hangingPunct="1">
              <a:lnSpc>
                <a:spcPct val="90000"/>
              </a:lnSpc>
              <a:spcBef>
                <a:spcPts val="375"/>
              </a:spcBef>
              <a:spcAft>
                <a:spcPts val="0"/>
              </a:spcAft>
              <a:buClr>
                <a:schemeClr val="dk1"/>
              </a:buClr>
              <a:buSzPts val="2000"/>
              <a:buFont typeface="Arial" panose="020B0604020202020204" pitchFamily="34" charset="0"/>
              <a:buChar char="•"/>
              <a:defRPr sz="1000" b="0" i="0">
                <a:solidFill>
                  <a:srgbClr val="000000"/>
                </a:solidFill>
                <a:latin typeface="Arial"/>
                <a:ea typeface="Arial"/>
                <a:cs typeface="Arial"/>
                <a:sym typeface="Arial"/>
              </a:defRPr>
            </a:lvl3pPr>
            <a:lvl4pPr marL="1371532" lvl="3"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4pPr>
            <a:lvl5pPr marL="1714415" lvl="4" indent="-257162" algn="l" rtl="0" eaLnBrk="1" fontAlgn="base" hangingPunct="1">
              <a:lnSpc>
                <a:spcPct val="90000"/>
              </a:lnSpc>
              <a:spcBef>
                <a:spcPts val="375"/>
              </a:spcBef>
              <a:spcAft>
                <a:spcPts val="0"/>
              </a:spcAft>
              <a:buClr>
                <a:schemeClr val="dk1"/>
              </a:buClr>
              <a:buSzPts val="1800"/>
              <a:buFont typeface="Arial" panose="020B0604020202020204" pitchFamily="34" charset="0"/>
              <a:buChar char="•"/>
              <a:defRPr sz="1000" b="0" i="0">
                <a:solidFill>
                  <a:srgbClr val="000000"/>
                </a:solidFill>
                <a:latin typeface="Arial"/>
                <a:ea typeface="Arial"/>
                <a:cs typeface="Arial"/>
                <a:sym typeface="Arial"/>
              </a:defRPr>
            </a:lvl5pPr>
            <a:lvl6pPr marL="2057297" marR="0" lvl="5"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6pPr>
            <a:lvl7pPr marL="2400180" marR="0" lvl="6"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7pPr>
            <a:lvl8pPr marL="2743064" marR="0" lvl="7"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8pPr>
            <a:lvl9pPr marL="3085946" marR="0" lvl="8" indent="-257162" algn="l" rtl="0" eaLnBrk="1" hangingPunct="1">
              <a:lnSpc>
                <a:spcPct val="90000"/>
              </a:lnSpc>
              <a:spcBef>
                <a:spcPts val="375"/>
              </a:spcBef>
              <a:spcAft>
                <a:spcPts val="0"/>
              </a:spcAft>
              <a:buClr>
                <a:schemeClr val="dk1"/>
              </a:buClr>
              <a:buSzPts val="1800"/>
              <a:buFont typeface="Arial"/>
              <a:buChar char="•"/>
              <a:defRPr sz="1050" b="0" i="0" u="none" strike="noStrike" cap="none">
                <a:solidFill>
                  <a:srgbClr val="000000"/>
                </a:solidFill>
                <a:latin typeface="Arial"/>
                <a:ea typeface="Arial"/>
                <a:cs typeface="Arial"/>
                <a:sym typeface="Arial"/>
              </a:defRPr>
            </a:lvl9pPr>
          </a:lstStyle>
          <a:p>
            <a:pPr marL="0" indent="0">
              <a:lnSpc>
                <a:spcPts val="2400"/>
              </a:lnSpc>
              <a:buFont typeface="Arial" panose="020B0604020202020204" pitchFamily="34" charset="0"/>
              <a:buNone/>
            </a:pPr>
            <a:r>
              <a:rPr lang="en-CA" sz="2000" kern="0" dirty="0">
                <a:latin typeface="+mn-lt"/>
              </a:rPr>
              <a:t>Let’s practice using these formulas to solve problems.</a:t>
            </a:r>
          </a:p>
          <a:p>
            <a:pPr marL="0" indent="0">
              <a:lnSpc>
                <a:spcPts val="2400"/>
              </a:lnSpc>
              <a:buFont typeface="Arial" panose="020B0604020202020204" pitchFamily="34" charset="0"/>
              <a:buNone/>
            </a:pPr>
            <a:r>
              <a:rPr lang="en-CA" sz="2000" kern="0" dirty="0">
                <a:latin typeface="+mn-lt"/>
              </a:rPr>
              <a:t>Complete </a:t>
            </a:r>
            <a:r>
              <a:rPr lang="en-CA" sz="2000" b="1" kern="0" dirty="0">
                <a:latin typeface="+mn-lt"/>
              </a:rPr>
              <a:t>“Part 2. Practice Questions” </a:t>
            </a:r>
            <a:r>
              <a:rPr lang="en-CA" sz="2000" kern="0" dirty="0">
                <a:latin typeface="+mn-lt"/>
              </a:rPr>
              <a:t>in the student activity.</a:t>
            </a:r>
          </a:p>
          <a:p>
            <a:pPr marL="0" indent="0">
              <a:lnSpc>
                <a:spcPts val="2400"/>
              </a:lnSpc>
              <a:buFont typeface="Arial" panose="020B0604020202020204" pitchFamily="34" charset="0"/>
              <a:buNone/>
            </a:pPr>
            <a:endParaRPr lang="en-CA" sz="2000" kern="0" dirty="0">
              <a:latin typeface="+mn-lt"/>
            </a:endParaRPr>
          </a:p>
          <a:p>
            <a:pPr marL="0" indent="0">
              <a:lnSpc>
                <a:spcPts val="2400"/>
              </a:lnSpc>
              <a:buFont typeface="Arial" panose="020B0604020202020204" pitchFamily="34" charset="0"/>
              <a:buNone/>
            </a:pPr>
            <a:r>
              <a:rPr lang="en-CA" sz="2000" kern="0" dirty="0">
                <a:latin typeface="+mn-lt"/>
              </a:rPr>
              <a:t>There are two examples on the following slides…</a:t>
            </a:r>
            <a:endParaRPr lang="en-US" sz="3600" kern="0" dirty="0"/>
          </a:p>
        </p:txBody>
      </p:sp>
      <p:pic>
        <p:nvPicPr>
          <p:cNvPr id="4" name="Picture 3">
            <a:extLst>
              <a:ext uri="{FF2B5EF4-FFF2-40B4-BE49-F238E27FC236}">
                <a16:creationId xmlns:a16="http://schemas.microsoft.com/office/drawing/2014/main" id="{08A7EF35-CA01-E07D-E404-8EB86B6D1176}"/>
              </a:ext>
            </a:extLst>
          </p:cNvPr>
          <p:cNvPicPr>
            <a:picLocks noChangeAspect="1"/>
          </p:cNvPicPr>
          <p:nvPr/>
        </p:nvPicPr>
        <p:blipFill>
          <a:blip r:embed="rId2"/>
          <a:stretch>
            <a:fillRect/>
          </a:stretch>
        </p:blipFill>
        <p:spPr>
          <a:xfrm>
            <a:off x="5816606" y="4425566"/>
            <a:ext cx="2476604" cy="1306896"/>
          </a:xfrm>
          <a:prstGeom prst="rect">
            <a:avLst/>
          </a:prstGeom>
        </p:spPr>
      </p:pic>
    </p:spTree>
    <p:extLst>
      <p:ext uri="{BB962C8B-B14F-4D97-AF65-F5344CB8AC3E}">
        <p14:creationId xmlns:p14="http://schemas.microsoft.com/office/powerpoint/2010/main" val="1075890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Practice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261872"/>
                <a:ext cx="8638967" cy="5230999"/>
              </a:xfrm>
            </p:spPr>
            <p:txBody>
              <a:bodyPr>
                <a:normAutofit/>
              </a:bodyPr>
              <a:lstStyle/>
              <a:p>
                <a:pPr marL="0" indent="0">
                  <a:lnSpc>
                    <a:spcPts val="2400"/>
                  </a:lnSpc>
                  <a:buNone/>
                </a:pPr>
                <a:r>
                  <a:rPr lang="en-US" sz="1800" b="1" dirty="0"/>
                  <a:t>Example 1:</a:t>
                </a:r>
                <a:r>
                  <a:rPr lang="en-US" sz="1800" dirty="0"/>
                  <a:t> You deposit $500 in a high-interest savings account. The account offers an annual interest rate of 9%, compounded monthly. You leave your savings in the account for 6 years. What is the future value of your savings? </a:t>
                </a:r>
                <a:br>
                  <a:rPr lang="en-US" sz="1800" dirty="0"/>
                </a:br>
                <a:endParaRPr lang="en-US" dirty="0"/>
              </a:p>
              <a:p>
                <a:pPr marL="0" indent="0">
                  <a:lnSpc>
                    <a:spcPts val="2400"/>
                  </a:lnSpc>
                  <a:buNone/>
                </a:pPr>
                <a14:m>
                  <m:oMathPara xmlns:m="http://schemas.openxmlformats.org/officeDocument/2006/math">
                    <m:oMathParaPr>
                      <m:jc m:val="center"/>
                    </m:oMathParaPr>
                    <m:oMath xmlns:m="http://schemas.openxmlformats.org/officeDocument/2006/math">
                      <m:r>
                        <a:rPr lang="en-CA" sz="2400" i="1">
                          <a:latin typeface="Cambria Math" panose="02040503050406030204" pitchFamily="18" charset="0"/>
                        </a:rPr>
                        <m:t>𝐴</m:t>
                      </m:r>
                      <m:r>
                        <a:rPr lang="en-CA" sz="2400" i="1">
                          <a:latin typeface="Cambria Math" panose="02040503050406030204" pitchFamily="18" charset="0"/>
                        </a:rPr>
                        <m:t>=</m:t>
                      </m:r>
                      <m:r>
                        <a:rPr lang="en-CA" sz="2400" i="1">
                          <a:latin typeface="Cambria Math" panose="02040503050406030204" pitchFamily="18" charset="0"/>
                        </a:rPr>
                        <m:t>𝑃</m:t>
                      </m:r>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r>
                                <a:rPr lang="en-CA" sz="2400" i="1">
                                  <a:latin typeface="Cambria Math" panose="02040503050406030204" pitchFamily="18" charset="0"/>
                                </a:rPr>
                                <m:t>1+</m:t>
                              </m:r>
                              <m:r>
                                <a:rPr lang="en-CA" sz="2400" i="1">
                                  <a:latin typeface="Cambria Math" panose="02040503050406030204" pitchFamily="18" charset="0"/>
                                </a:rPr>
                                <m:t>𝑖</m:t>
                              </m:r>
                            </m:e>
                          </m:d>
                        </m:e>
                        <m:sup>
                          <m:r>
                            <a:rPr lang="en-CA" sz="2400" i="1">
                              <a:latin typeface="Cambria Math" panose="02040503050406030204" pitchFamily="18" charset="0"/>
                            </a:rPr>
                            <m:t>𝑛</m:t>
                          </m:r>
                        </m:sup>
                      </m:sSup>
                      <m:r>
                        <a:rPr lang="en-CA" sz="2400" b="0" i="1" smtClean="0">
                          <a:latin typeface="Cambria Math" panose="02040503050406030204" pitchFamily="18" charset="0"/>
                        </a:rPr>
                        <m:t>   </m:t>
                      </m:r>
                      <m:r>
                        <a:rPr lang="en-CA" sz="2400" b="1" i="1" smtClean="0">
                          <a:latin typeface="Cambria Math" panose="02040503050406030204" pitchFamily="18" charset="0"/>
                        </a:rPr>
                        <m:t>𝒐𝒓</m:t>
                      </m:r>
                      <m:r>
                        <a:rPr lang="en-CA" sz="2400" b="0" i="1" smtClean="0">
                          <a:latin typeface="Cambria Math" panose="02040503050406030204" pitchFamily="18" charset="0"/>
                        </a:rPr>
                        <m:t>    </m:t>
                      </m:r>
                      <m:r>
                        <a:rPr lang="en-CA" sz="2400" i="1">
                          <a:latin typeface="Cambria Math" panose="02040503050406030204" pitchFamily="18" charset="0"/>
                        </a:rPr>
                        <m:t>𝐹𝑉</m:t>
                      </m:r>
                      <m:r>
                        <a:rPr lang="en-CA" sz="2400" i="1">
                          <a:latin typeface="Cambria Math" panose="02040503050406030204" pitchFamily="18" charset="0"/>
                        </a:rPr>
                        <m:t>=</m:t>
                      </m:r>
                      <m:r>
                        <a:rPr lang="en-CA" sz="2400" i="1">
                          <a:latin typeface="Cambria Math" panose="02040503050406030204" pitchFamily="18" charset="0"/>
                        </a:rPr>
                        <m:t>𝑃𝑉</m:t>
                      </m:r>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r>
                                <a:rPr lang="en-CA" sz="2400" i="1">
                                  <a:latin typeface="Cambria Math" panose="02040503050406030204" pitchFamily="18" charset="0"/>
                                </a:rPr>
                                <m:t>1+</m:t>
                              </m:r>
                              <m:r>
                                <a:rPr lang="en-CA" sz="2400" i="1">
                                  <a:latin typeface="Cambria Math" panose="02040503050406030204" pitchFamily="18" charset="0"/>
                                </a:rPr>
                                <m:t>𝑖</m:t>
                              </m:r>
                            </m:e>
                          </m:d>
                        </m:e>
                        <m:sup>
                          <m:r>
                            <a:rPr lang="en-CA" sz="2400" b="0" i="1" smtClean="0">
                              <a:latin typeface="Cambria Math" panose="02040503050406030204" pitchFamily="18" charset="0"/>
                            </a:rPr>
                            <m:t>𝑛</m:t>
                          </m:r>
                        </m:sup>
                      </m:sSup>
                    </m:oMath>
                  </m:oMathPara>
                </a14:m>
                <a:endParaRPr lang="en-US" sz="2000" dirty="0"/>
              </a:p>
              <a:p>
                <a:pPr marL="0" indent="0">
                  <a:lnSpc>
                    <a:spcPts val="2200"/>
                  </a:lnSpc>
                  <a:buNone/>
                </a:pP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 </m:t>
                    </m:r>
                    <m:r>
                      <a:rPr lang="en-US" sz="1800" i="1" dirty="0" smtClean="0">
                        <a:latin typeface="Cambria Math" panose="02040503050406030204" pitchFamily="18" charset="0"/>
                      </a:rPr>
                      <m:t>𝑃𝑉</m:t>
                    </m:r>
                    <m:r>
                      <a:rPr lang="en-US" sz="1800" i="1" dirty="0" smtClean="0">
                        <a:latin typeface="Cambria Math" panose="02040503050406030204" pitchFamily="18" charset="0"/>
                      </a:rPr>
                      <m:t> = </m:t>
                    </m:r>
                  </m:oMath>
                </a14:m>
                <a:r>
                  <a:rPr lang="en-US" sz="1800" dirty="0"/>
                  <a:t>$500</a:t>
                </a:r>
              </a:p>
              <a:p>
                <a:pPr marL="0" indent="0">
                  <a:lnSpc>
                    <a:spcPts val="2200"/>
                  </a:lnSpc>
                  <a:buNone/>
                </a:pPr>
                <a14:m>
                  <m:oMath xmlns:m="http://schemas.openxmlformats.org/officeDocument/2006/math">
                    <m:r>
                      <a:rPr lang="en-US" sz="1800" i="1" dirty="0" smtClean="0">
                        <a:latin typeface="Cambria Math" panose="02040503050406030204" pitchFamily="18" charset="0"/>
                      </a:rPr>
                      <m:t> </m:t>
                    </m:r>
                    <m:r>
                      <a:rPr lang="en-US" sz="1800" i="1" dirty="0" smtClean="0">
                        <a:latin typeface="Cambria Math" panose="02040503050406030204" pitchFamily="18" charset="0"/>
                      </a:rPr>
                      <m:t>𝑖</m:t>
                    </m:r>
                    <m:r>
                      <a:rPr lang="en-US" sz="1800" i="1" dirty="0" smtClean="0">
                        <a:latin typeface="Cambria Math" panose="02040503050406030204" pitchFamily="18" charset="0"/>
                      </a:rPr>
                      <m:t>=</m:t>
                    </m:r>
                  </m:oMath>
                </a14:m>
                <a:r>
                  <a:rPr lang="en-US" sz="1800" dirty="0"/>
                  <a:t> We need interest rate per compounding period, </a:t>
                </a:r>
                <a:r>
                  <a:rPr lang="en-US" sz="1800" i="1" dirty="0"/>
                  <a:t>not</a:t>
                </a:r>
                <a:r>
                  <a:rPr lang="en-US" sz="1800" dirty="0"/>
                  <a:t> the annual interest rate. The 9% rate compounds monthly, so we will divide by 12.</a:t>
                </a:r>
              </a:p>
              <a:p>
                <a:pPr marL="0" indent="0">
                  <a:lnSpc>
                    <a:spcPts val="2200"/>
                  </a:lnSpc>
                  <a:buNone/>
                </a:pPr>
                <a:r>
                  <a:rPr lang="en-US" sz="1800" dirty="0"/>
                  <a:t>    </a:t>
                </a:r>
                <a14:m>
                  <m:oMath xmlns:m="http://schemas.openxmlformats.org/officeDocument/2006/math">
                    <m:r>
                      <a:rPr lang="en-US" sz="2000" i="1" dirty="0">
                        <a:latin typeface="Cambria Math" panose="02040503050406030204" pitchFamily="18" charset="0"/>
                      </a:rPr>
                      <m:t>=</m:t>
                    </m:r>
                    <m:r>
                      <a:rPr lang="en-CA" sz="2000" b="0" i="1" dirty="0" smtClean="0">
                        <a:latin typeface="Cambria Math" panose="02040503050406030204" pitchFamily="18" charset="0"/>
                      </a:rPr>
                      <m:t> </m:t>
                    </m:r>
                    <m:f>
                      <m:fPr>
                        <m:ctrlPr>
                          <a:rPr lang="en-CA" sz="2000" b="0" i="1" dirty="0" smtClean="0">
                            <a:latin typeface="Cambria Math" panose="02040503050406030204" pitchFamily="18" charset="0"/>
                          </a:rPr>
                        </m:ctrlPr>
                      </m:fPr>
                      <m:num>
                        <m:r>
                          <a:rPr lang="en-CA" sz="2000" b="0" i="1" dirty="0" smtClean="0">
                            <a:latin typeface="Cambria Math" panose="02040503050406030204" pitchFamily="18" charset="0"/>
                          </a:rPr>
                          <m:t>9%</m:t>
                        </m:r>
                      </m:num>
                      <m:den>
                        <m:r>
                          <a:rPr lang="en-CA" sz="2000" b="0" i="1" dirty="0" smtClean="0">
                            <a:latin typeface="Cambria Math" panose="02040503050406030204" pitchFamily="18" charset="0"/>
                          </a:rPr>
                          <m:t>12</m:t>
                        </m:r>
                      </m:den>
                    </m:f>
                    <m:r>
                      <a:rPr lang="en-CA" sz="2000" b="0" i="1" dirty="0" smtClean="0">
                        <a:latin typeface="Cambria Math" panose="02040503050406030204" pitchFamily="18" charset="0"/>
                      </a:rPr>
                      <m:t>=0.75%  </m:t>
                    </m:r>
                  </m:oMath>
                </a14:m>
                <a:r>
                  <a:rPr lang="en-US" sz="1800" dirty="0"/>
                  <a:t>      </a:t>
                </a:r>
              </a:p>
              <a:p>
                <a:pPr marL="0" indent="0">
                  <a:lnSpc>
                    <a:spcPts val="2200"/>
                  </a:lnSpc>
                  <a:buNone/>
                </a:pP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 =</m:t>
                    </m:r>
                  </m:oMath>
                </a14:m>
                <a:r>
                  <a:rPr lang="en-US" sz="1800" dirty="0"/>
                  <a:t> 6 years, or 72 months</a:t>
                </a:r>
                <a:br>
                  <a:rPr lang="en-US" sz="1800" dirty="0"/>
                </a:br>
                <a:endParaRPr lang="en-US" sz="1800" dirty="0"/>
              </a:p>
              <a:p>
                <a:pPr marL="0" indent="0">
                  <a:lnSpc>
                    <a:spcPts val="2400"/>
                  </a:lnSpc>
                  <a:buNone/>
                </a:pPr>
                <a:r>
                  <a:rPr lang="en-US" sz="1800" b="1" dirty="0"/>
                  <a:t>Use the formula:</a:t>
                </a:r>
              </a:p>
              <a:p>
                <a:pPr marL="0" indent="0">
                  <a:lnSpc>
                    <a:spcPts val="2800"/>
                  </a:lnSpc>
                  <a:buNone/>
                </a:pPr>
                <a14:m>
                  <m:oMathPara xmlns:m="http://schemas.openxmlformats.org/officeDocument/2006/math">
                    <m:oMathParaPr>
                      <m:jc m:val="left"/>
                    </m:oMathParaPr>
                    <m:oMath xmlns:m="http://schemas.openxmlformats.org/officeDocument/2006/math">
                      <m:r>
                        <a:rPr lang="en-US" sz="2200" i="1" dirty="0" smtClean="0">
                          <a:latin typeface="Cambria Math" panose="02040503050406030204" pitchFamily="18" charset="0"/>
                        </a:rPr>
                        <m:t>𝐴</m:t>
                      </m:r>
                      <m:r>
                        <a:rPr lang="en-US" sz="2200" i="1" dirty="0" smtClean="0">
                          <a:latin typeface="Cambria Math" panose="02040503050406030204" pitchFamily="18" charset="0"/>
                        </a:rPr>
                        <m:t> </m:t>
                      </m:r>
                      <m:r>
                        <a:rPr lang="en-US" sz="2200" i="1" dirty="0" smtClean="0">
                          <a:latin typeface="Cambria Math" panose="02040503050406030204" pitchFamily="18" charset="0"/>
                        </a:rPr>
                        <m:t>𝑜𝑟</m:t>
                      </m:r>
                      <m:r>
                        <a:rPr lang="en-US" sz="2200" i="1" dirty="0" smtClean="0">
                          <a:latin typeface="Cambria Math" panose="02040503050406030204" pitchFamily="18" charset="0"/>
                        </a:rPr>
                        <m:t> </m:t>
                      </m:r>
                      <m:r>
                        <a:rPr lang="en-US" sz="2200" i="1" dirty="0" smtClean="0">
                          <a:latin typeface="Cambria Math" panose="02040503050406030204" pitchFamily="18" charset="0"/>
                        </a:rPr>
                        <m:t>𝐹𝑉</m:t>
                      </m:r>
                      <m:r>
                        <a:rPr lang="en-US" sz="2200" i="1" dirty="0" smtClean="0">
                          <a:latin typeface="Cambria Math" panose="02040503050406030204" pitchFamily="18" charset="0"/>
                        </a:rPr>
                        <m:t> =500 </m:t>
                      </m:r>
                      <m:sSup>
                        <m:sSupPr>
                          <m:ctrlPr>
                            <a:rPr lang="en-CA" sz="2200" b="0" i="1" dirty="0" smtClean="0">
                              <a:latin typeface="Cambria Math" panose="02040503050406030204" pitchFamily="18" charset="0"/>
                            </a:rPr>
                          </m:ctrlPr>
                        </m:sSupPr>
                        <m:e>
                          <m:d>
                            <m:dPr>
                              <m:ctrlPr>
                                <a:rPr lang="en-US" sz="2200" i="1" dirty="0" smtClean="0">
                                  <a:latin typeface="Cambria Math" panose="02040503050406030204" pitchFamily="18" charset="0"/>
                                </a:rPr>
                              </m:ctrlPr>
                            </m:dPr>
                            <m:e>
                              <m:r>
                                <a:rPr lang="en-US" sz="2200" i="1" dirty="0" smtClean="0">
                                  <a:latin typeface="Cambria Math" panose="02040503050406030204" pitchFamily="18" charset="0"/>
                                </a:rPr>
                                <m:t>1+</m:t>
                              </m:r>
                              <m:r>
                                <a:rPr lang="en-CA" sz="2200" b="0" i="1" dirty="0" smtClean="0">
                                  <a:latin typeface="Cambria Math" panose="02040503050406030204" pitchFamily="18" charset="0"/>
                                </a:rPr>
                                <m:t>0.0075</m:t>
                              </m:r>
                            </m:e>
                          </m:d>
                        </m:e>
                        <m:sup>
                          <m:r>
                            <a:rPr lang="en-CA" sz="2200" b="0" i="1" dirty="0" smtClean="0">
                              <a:latin typeface="Cambria Math" panose="02040503050406030204" pitchFamily="18" charset="0"/>
                            </a:rPr>
                            <m:t>72</m:t>
                          </m:r>
                        </m:sup>
                      </m:sSup>
                    </m:oMath>
                  </m:oMathPara>
                </a14:m>
                <a:endParaRPr lang="en-US" sz="2200" dirty="0"/>
              </a:p>
              <a:p>
                <a:pPr marL="0" indent="0">
                  <a:lnSpc>
                    <a:spcPts val="2800"/>
                  </a:lnSpc>
                  <a:buNone/>
                </a:pPr>
                <a14:m>
                  <m:oMathPara xmlns:m="http://schemas.openxmlformats.org/officeDocument/2006/math">
                    <m:oMathParaPr>
                      <m:jc m:val="left"/>
                    </m:oMathParaPr>
                    <m:oMath xmlns:m="http://schemas.openxmlformats.org/officeDocument/2006/math">
                      <m:r>
                        <a:rPr lang="en-US" sz="2200" i="1" dirty="0" smtClean="0">
                          <a:latin typeface="Cambria Math" panose="02040503050406030204" pitchFamily="18" charset="0"/>
                        </a:rPr>
                        <m:t>𝐴</m:t>
                      </m:r>
                      <m:r>
                        <a:rPr lang="en-US" sz="2200" i="1" dirty="0" smtClean="0">
                          <a:latin typeface="Cambria Math" panose="02040503050406030204" pitchFamily="18" charset="0"/>
                        </a:rPr>
                        <m:t> </m:t>
                      </m:r>
                      <m:r>
                        <a:rPr lang="en-US" sz="2200" i="1" dirty="0" smtClean="0">
                          <a:latin typeface="Cambria Math" panose="02040503050406030204" pitchFamily="18" charset="0"/>
                        </a:rPr>
                        <m:t>𝑜𝑟</m:t>
                      </m:r>
                      <m:r>
                        <a:rPr lang="en-US" sz="2200" i="1" dirty="0" smtClean="0">
                          <a:latin typeface="Cambria Math" panose="02040503050406030204" pitchFamily="18" charset="0"/>
                        </a:rPr>
                        <m:t> </m:t>
                      </m:r>
                      <m:r>
                        <a:rPr lang="en-US" sz="2200" i="1" dirty="0" smtClean="0">
                          <a:latin typeface="Cambria Math" panose="02040503050406030204" pitchFamily="18" charset="0"/>
                        </a:rPr>
                        <m:t>𝐹𝑉</m:t>
                      </m:r>
                      <m:r>
                        <a:rPr lang="en-US" sz="2200" i="1" dirty="0" smtClean="0">
                          <a:latin typeface="Cambria Math" panose="02040503050406030204" pitchFamily="18" charset="0"/>
                        </a:rPr>
                        <m:t> =$856.28</m:t>
                      </m:r>
                    </m:oMath>
                  </m:oMathPara>
                </a14:m>
                <a:endParaRPr lang="en-US"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261872"/>
                <a:ext cx="8638967" cy="5230999"/>
              </a:xfrm>
              <a:blipFill>
                <a:blip r:embed="rId2"/>
                <a:stretch>
                  <a:fillRect l="-565" r="-212"/>
                </a:stretch>
              </a:blipFill>
            </p:spPr>
            <p:txBody>
              <a:bodyPr/>
              <a:lstStyle/>
              <a:p>
                <a:r>
                  <a:rPr lang="en-CA">
                    <a:noFill/>
                  </a:rPr>
                  <a:t> </a:t>
                </a:r>
              </a:p>
            </p:txBody>
          </p:sp>
        </mc:Fallback>
      </mc:AlternateContent>
      <p:sp>
        <p:nvSpPr>
          <p:cNvPr id="6" name="Rectangle 5">
            <a:extLst>
              <a:ext uri="{FF2B5EF4-FFF2-40B4-BE49-F238E27FC236}">
                <a16:creationId xmlns:a16="http://schemas.microsoft.com/office/drawing/2014/main" id="{76A6902D-9EAF-0479-F22F-7CAB75928385}"/>
              </a:ext>
            </a:extLst>
          </p:cNvPr>
          <p:cNvSpPr/>
          <p:nvPr/>
        </p:nvSpPr>
        <p:spPr>
          <a:xfrm>
            <a:off x="2857500" y="1431071"/>
            <a:ext cx="555551" cy="24765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143C5E6-1657-2945-F287-43EACD61A0D6}"/>
              </a:ext>
            </a:extLst>
          </p:cNvPr>
          <p:cNvSpPr/>
          <p:nvPr/>
        </p:nvSpPr>
        <p:spPr>
          <a:xfrm>
            <a:off x="1261953" y="1733396"/>
            <a:ext cx="2636652" cy="247650"/>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EFBC25C4-046C-EA80-C25D-D3377A023626}"/>
              </a:ext>
            </a:extLst>
          </p:cNvPr>
          <p:cNvSpPr/>
          <p:nvPr/>
        </p:nvSpPr>
        <p:spPr>
          <a:xfrm>
            <a:off x="2093853" y="2023517"/>
            <a:ext cx="887374" cy="288702"/>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DFFFC7D6-CB5D-55A0-09BD-1AFE3845D0C1}"/>
              </a:ext>
            </a:extLst>
          </p:cNvPr>
          <p:cNvSpPr txBox="1"/>
          <p:nvPr/>
        </p:nvSpPr>
        <p:spPr>
          <a:xfrm>
            <a:off x="2834352" y="3991211"/>
            <a:ext cx="3051182" cy="369332"/>
          </a:xfrm>
          <a:prstGeom prst="rect">
            <a:avLst/>
          </a:prstGeom>
          <a:noFill/>
        </p:spPr>
        <p:txBody>
          <a:bodyPr wrap="square" rtlCol="0">
            <a:spAutoFit/>
          </a:bodyPr>
          <a:lstStyle/>
          <a:p>
            <a:r>
              <a:rPr lang="en-CA" sz="1800" dirty="0"/>
              <a:t>Convert to decimal: 0.0075</a:t>
            </a:r>
          </a:p>
        </p:txBody>
      </p:sp>
      <p:sp>
        <p:nvSpPr>
          <p:cNvPr id="4" name="Rectangle 3">
            <a:extLst>
              <a:ext uri="{FF2B5EF4-FFF2-40B4-BE49-F238E27FC236}">
                <a16:creationId xmlns:a16="http://schemas.microsoft.com/office/drawing/2014/main" id="{588A8A5E-8E3F-42C5-DDEE-0522866D9AC2}"/>
              </a:ext>
            </a:extLst>
          </p:cNvPr>
          <p:cNvSpPr/>
          <p:nvPr/>
        </p:nvSpPr>
        <p:spPr>
          <a:xfrm>
            <a:off x="3989755" y="1741677"/>
            <a:ext cx="2264735" cy="247650"/>
          </a:xfrm>
          <a:prstGeom prst="rect">
            <a:avLst/>
          </a:prstGeom>
          <a:solidFill>
            <a:schemeClr val="accent6">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a:extLst>
              <a:ext uri="{FF2B5EF4-FFF2-40B4-BE49-F238E27FC236}">
                <a16:creationId xmlns:a16="http://schemas.microsoft.com/office/drawing/2014/main" id="{E5938D9F-7DBA-5239-8C70-47A6304177D1}"/>
              </a:ext>
            </a:extLst>
          </p:cNvPr>
          <p:cNvCxnSpPr/>
          <p:nvPr/>
        </p:nvCxnSpPr>
        <p:spPr>
          <a:xfrm>
            <a:off x="2297343" y="4175877"/>
            <a:ext cx="5143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74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Effect transition="in" filter="fade">
                                      <p:cBhvr>
                                        <p:cTn id="66" dur="5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Practice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3"/>
                <a:ext cx="8638967" cy="4335204"/>
              </a:xfrm>
            </p:spPr>
            <p:txBody>
              <a:bodyPr>
                <a:normAutofit/>
              </a:bodyPr>
              <a:lstStyle/>
              <a:p>
                <a:pPr marL="0" indent="0">
                  <a:lnSpc>
                    <a:spcPts val="2400"/>
                  </a:lnSpc>
                  <a:buNone/>
                </a:pPr>
                <a:r>
                  <a:rPr lang="en-US" sz="1800" b="1" dirty="0"/>
                  <a:t>Example 2:</a:t>
                </a:r>
                <a:r>
                  <a:rPr lang="en-US" sz="1800" dirty="0"/>
                  <a:t> After 10 years, Josh’s total investment is $7,240.45. His investment portfolio yielded an annual rate of return of 14%, compounded monthly. How much was his original investment amount?</a:t>
                </a:r>
                <a:br>
                  <a:rPr lang="en-US" sz="1800" dirty="0"/>
                </a:br>
                <a:endParaRPr lang="en-US" dirty="0"/>
              </a:p>
              <a:p>
                <a:pPr marL="0" indent="0">
                  <a:lnSpc>
                    <a:spcPts val="2400"/>
                  </a:lnSpc>
                  <a:buNone/>
                </a:pPr>
                <a14:m>
                  <m:oMathPara xmlns:m="http://schemas.openxmlformats.org/officeDocument/2006/math">
                    <m:oMathParaPr>
                      <m:jc m:val="center"/>
                    </m:oMathParaPr>
                    <m:oMath xmlns:m="http://schemas.openxmlformats.org/officeDocument/2006/math">
                      <m:r>
                        <a:rPr lang="en-CA" sz="2400" i="1">
                          <a:latin typeface="Cambria Math" panose="02040503050406030204" pitchFamily="18" charset="0"/>
                        </a:rPr>
                        <m:t>𝐴</m:t>
                      </m:r>
                      <m:r>
                        <a:rPr lang="en-CA" sz="2400" i="1">
                          <a:latin typeface="Cambria Math" panose="02040503050406030204" pitchFamily="18" charset="0"/>
                        </a:rPr>
                        <m:t>=</m:t>
                      </m:r>
                      <m:r>
                        <a:rPr lang="en-CA" sz="2400" i="1">
                          <a:latin typeface="Cambria Math" panose="02040503050406030204" pitchFamily="18" charset="0"/>
                        </a:rPr>
                        <m:t>𝑃</m:t>
                      </m:r>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r>
                                <a:rPr lang="en-CA" sz="2400" i="1">
                                  <a:latin typeface="Cambria Math" panose="02040503050406030204" pitchFamily="18" charset="0"/>
                                </a:rPr>
                                <m:t>1+</m:t>
                              </m:r>
                              <m:r>
                                <a:rPr lang="en-CA" sz="2400" i="1">
                                  <a:latin typeface="Cambria Math" panose="02040503050406030204" pitchFamily="18" charset="0"/>
                                </a:rPr>
                                <m:t>𝑖</m:t>
                              </m:r>
                            </m:e>
                          </m:d>
                        </m:e>
                        <m:sup>
                          <m:r>
                            <a:rPr lang="en-CA" sz="2400" i="1">
                              <a:latin typeface="Cambria Math" panose="02040503050406030204" pitchFamily="18" charset="0"/>
                            </a:rPr>
                            <m:t>𝑛</m:t>
                          </m:r>
                        </m:sup>
                      </m:sSup>
                      <m:r>
                        <a:rPr lang="en-CA" sz="2400" b="0" i="1" smtClean="0">
                          <a:latin typeface="Cambria Math" panose="02040503050406030204" pitchFamily="18" charset="0"/>
                        </a:rPr>
                        <m:t>   </m:t>
                      </m:r>
                      <m:r>
                        <a:rPr lang="en-CA" sz="2400" b="1" i="1" smtClean="0">
                          <a:latin typeface="Cambria Math" panose="02040503050406030204" pitchFamily="18" charset="0"/>
                        </a:rPr>
                        <m:t>𝒐𝒓</m:t>
                      </m:r>
                      <m:r>
                        <a:rPr lang="en-CA" sz="2400" b="0" i="1" smtClean="0">
                          <a:latin typeface="Cambria Math" panose="02040503050406030204" pitchFamily="18" charset="0"/>
                        </a:rPr>
                        <m:t>    </m:t>
                      </m:r>
                      <m:r>
                        <a:rPr lang="en-CA" sz="2400" i="1">
                          <a:latin typeface="Cambria Math" panose="02040503050406030204" pitchFamily="18" charset="0"/>
                        </a:rPr>
                        <m:t>𝐹𝑉</m:t>
                      </m:r>
                      <m:r>
                        <a:rPr lang="en-CA" sz="2400" i="1">
                          <a:latin typeface="Cambria Math" panose="02040503050406030204" pitchFamily="18" charset="0"/>
                        </a:rPr>
                        <m:t>=</m:t>
                      </m:r>
                      <m:r>
                        <a:rPr lang="en-CA" sz="2400" i="1">
                          <a:latin typeface="Cambria Math" panose="02040503050406030204" pitchFamily="18" charset="0"/>
                        </a:rPr>
                        <m:t>𝑃𝑉</m:t>
                      </m:r>
                      <m:sSup>
                        <m:sSupPr>
                          <m:ctrlPr>
                            <a:rPr lang="en-CA" sz="2400" i="1">
                              <a:latin typeface="Cambria Math" panose="02040503050406030204" pitchFamily="18" charset="0"/>
                            </a:rPr>
                          </m:ctrlPr>
                        </m:sSupPr>
                        <m:e>
                          <m:d>
                            <m:dPr>
                              <m:ctrlPr>
                                <a:rPr lang="en-CA" sz="2400" i="1">
                                  <a:latin typeface="Cambria Math" panose="02040503050406030204" pitchFamily="18" charset="0"/>
                                </a:rPr>
                              </m:ctrlPr>
                            </m:dPr>
                            <m:e>
                              <m:r>
                                <a:rPr lang="en-CA" sz="2400" i="1">
                                  <a:latin typeface="Cambria Math" panose="02040503050406030204" pitchFamily="18" charset="0"/>
                                </a:rPr>
                                <m:t>1+</m:t>
                              </m:r>
                              <m:r>
                                <a:rPr lang="en-CA" sz="2400" i="1">
                                  <a:latin typeface="Cambria Math" panose="02040503050406030204" pitchFamily="18" charset="0"/>
                                </a:rPr>
                                <m:t>𝑖</m:t>
                              </m:r>
                            </m:e>
                          </m:d>
                        </m:e>
                        <m:sup>
                          <m:r>
                            <a:rPr lang="en-CA" sz="2400" b="0" i="1" smtClean="0">
                              <a:latin typeface="Cambria Math" panose="02040503050406030204" pitchFamily="18" charset="0"/>
                            </a:rPr>
                            <m:t>𝑛</m:t>
                          </m:r>
                        </m:sup>
                      </m:sSup>
                    </m:oMath>
                  </m:oMathPara>
                </a14:m>
                <a:endParaRPr lang="en-US" sz="2000" dirty="0"/>
              </a:p>
              <a:p>
                <a:pPr marL="0" indent="0">
                  <a:lnSpc>
                    <a:spcPts val="2200"/>
                  </a:lnSpc>
                  <a:buNone/>
                </a:pP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 </m:t>
                    </m:r>
                    <m:r>
                      <a:rPr lang="en-US" sz="1800" i="1" dirty="0" smtClean="0">
                        <a:latin typeface="Cambria Math" panose="02040503050406030204" pitchFamily="18" charset="0"/>
                      </a:rPr>
                      <m:t>𝑃𝑉</m:t>
                    </m:r>
                    <m:r>
                      <a:rPr lang="en-US" sz="1800" i="1" dirty="0" smtClean="0">
                        <a:latin typeface="Cambria Math" panose="02040503050406030204" pitchFamily="18" charset="0"/>
                      </a:rPr>
                      <m:t> = </m:t>
                    </m:r>
                  </m:oMath>
                </a14:m>
                <a:r>
                  <a:rPr lang="en-US" sz="1800" dirty="0"/>
                  <a:t>?</a:t>
                </a:r>
              </a:p>
              <a:p>
                <a:pPr marL="0" indent="0">
                  <a:lnSpc>
                    <a:spcPts val="2200"/>
                  </a:lnSpc>
                  <a:buNone/>
                </a:pPr>
                <a14:m>
                  <m:oMath xmlns:m="http://schemas.openxmlformats.org/officeDocument/2006/math">
                    <m:r>
                      <a:rPr lang="en-US" sz="1800" i="1" dirty="0" smtClean="0">
                        <a:latin typeface="Cambria Math" panose="02040503050406030204" pitchFamily="18" charset="0"/>
                      </a:rPr>
                      <m:t> </m:t>
                    </m:r>
                    <m:r>
                      <a:rPr lang="en-US" sz="1800" i="1" dirty="0" smtClean="0">
                        <a:latin typeface="Cambria Math" panose="02040503050406030204" pitchFamily="18" charset="0"/>
                      </a:rPr>
                      <m:t>𝑖</m:t>
                    </m:r>
                    <m:r>
                      <a:rPr lang="en-US" sz="1800" i="1" dirty="0" smtClean="0">
                        <a:latin typeface="Cambria Math" panose="02040503050406030204" pitchFamily="18" charset="0"/>
                      </a:rPr>
                      <m:t>=</m:t>
                    </m:r>
                  </m:oMath>
                </a14:m>
                <a:r>
                  <a:rPr lang="en-US" sz="1800" dirty="0"/>
                  <a:t> We need rate of return per compounding period, </a:t>
                </a:r>
                <a:r>
                  <a:rPr lang="en-US" sz="1800" i="1" dirty="0"/>
                  <a:t>not</a:t>
                </a:r>
                <a:r>
                  <a:rPr lang="en-US" sz="1800" dirty="0"/>
                  <a:t> the annual rate of return. The 14% compounds monthly, so we will divide by 12.</a:t>
                </a:r>
              </a:p>
              <a:p>
                <a:pPr marL="0" indent="0">
                  <a:lnSpc>
                    <a:spcPts val="2200"/>
                  </a:lnSpc>
                  <a:buNone/>
                </a:pPr>
                <a:r>
                  <a:rPr lang="en-US" sz="1800" dirty="0"/>
                  <a:t>    </a:t>
                </a:r>
                <a14:m>
                  <m:oMath xmlns:m="http://schemas.openxmlformats.org/officeDocument/2006/math">
                    <m:r>
                      <a:rPr lang="en-US" sz="2000" i="1" dirty="0">
                        <a:latin typeface="Cambria Math" panose="02040503050406030204" pitchFamily="18" charset="0"/>
                      </a:rPr>
                      <m:t>=</m:t>
                    </m:r>
                    <m:r>
                      <a:rPr lang="en-CA" sz="2000" b="0" i="1" dirty="0" smtClean="0">
                        <a:latin typeface="Cambria Math" panose="02040503050406030204" pitchFamily="18" charset="0"/>
                      </a:rPr>
                      <m:t> </m:t>
                    </m:r>
                    <m:f>
                      <m:fPr>
                        <m:ctrlPr>
                          <a:rPr lang="en-CA" sz="2000" b="0" i="1" dirty="0" smtClean="0">
                            <a:latin typeface="Cambria Math" panose="02040503050406030204" pitchFamily="18" charset="0"/>
                          </a:rPr>
                        </m:ctrlPr>
                      </m:fPr>
                      <m:num>
                        <m:r>
                          <a:rPr lang="en-CA" sz="2000" b="0" i="1" dirty="0" smtClean="0">
                            <a:latin typeface="Cambria Math" panose="02040503050406030204" pitchFamily="18" charset="0"/>
                          </a:rPr>
                          <m:t>14%</m:t>
                        </m:r>
                      </m:num>
                      <m:den>
                        <m:r>
                          <a:rPr lang="en-CA" sz="2000" b="0" i="1" dirty="0" smtClean="0">
                            <a:latin typeface="Cambria Math" panose="02040503050406030204" pitchFamily="18" charset="0"/>
                          </a:rPr>
                          <m:t>12</m:t>
                        </m:r>
                      </m:den>
                    </m:f>
                    <m:r>
                      <a:rPr lang="en-CA" sz="2000" b="0" i="1" dirty="0" smtClean="0">
                        <a:latin typeface="Cambria Math" panose="02040503050406030204" pitchFamily="18" charset="0"/>
                      </a:rPr>
                      <m:t>=1.1</m:t>
                    </m:r>
                    <m:acc>
                      <m:accPr>
                        <m:chr m:val="̅"/>
                        <m:ctrlPr>
                          <a:rPr lang="en-CA" sz="2000" b="0" i="1" dirty="0" smtClean="0">
                            <a:latin typeface="Cambria Math" panose="02040503050406030204" pitchFamily="18" charset="0"/>
                          </a:rPr>
                        </m:ctrlPr>
                      </m:accPr>
                      <m:e>
                        <m:r>
                          <a:rPr lang="en-CA" sz="2000" b="0" i="1" dirty="0" smtClean="0">
                            <a:latin typeface="Cambria Math" panose="02040503050406030204" pitchFamily="18" charset="0"/>
                          </a:rPr>
                          <m:t>6</m:t>
                        </m:r>
                      </m:e>
                    </m:acc>
                    <m:r>
                      <a:rPr lang="en-CA" sz="2000" b="0" i="1" dirty="0" smtClean="0">
                        <a:latin typeface="Cambria Math" panose="02040503050406030204" pitchFamily="18" charset="0"/>
                      </a:rPr>
                      <m:t>%  </m:t>
                    </m:r>
                  </m:oMath>
                </a14:m>
                <a:r>
                  <a:rPr lang="en-US" sz="1800" dirty="0"/>
                  <a:t>      </a:t>
                </a:r>
              </a:p>
              <a:p>
                <a:pPr marL="0" indent="0">
                  <a:lnSpc>
                    <a:spcPts val="2200"/>
                  </a:lnSpc>
                  <a:buNone/>
                </a:pP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 =</m:t>
                    </m:r>
                  </m:oMath>
                </a14:m>
                <a:r>
                  <a:rPr lang="en-US" sz="1800" dirty="0"/>
                  <a:t> 10 years, or 120 months</a:t>
                </a:r>
                <a:br>
                  <a:rPr lang="en-US" sz="1800" dirty="0"/>
                </a:br>
                <a:endParaRPr lang="en-US" sz="1800"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251406" y="1690693"/>
                <a:ext cx="8638967" cy="4335204"/>
              </a:xfrm>
              <a:blipFill>
                <a:blip r:embed="rId2"/>
                <a:stretch>
                  <a:fillRect l="-565"/>
                </a:stretch>
              </a:blipFill>
            </p:spPr>
            <p:txBody>
              <a:bodyPr/>
              <a:lstStyle/>
              <a:p>
                <a:r>
                  <a:rPr lang="en-CA">
                    <a:noFill/>
                  </a:rPr>
                  <a:t> </a:t>
                </a:r>
              </a:p>
            </p:txBody>
          </p:sp>
        </mc:Fallback>
      </mc:AlternateContent>
      <p:sp>
        <p:nvSpPr>
          <p:cNvPr id="6" name="Rectangle 5">
            <a:extLst>
              <a:ext uri="{FF2B5EF4-FFF2-40B4-BE49-F238E27FC236}">
                <a16:creationId xmlns:a16="http://schemas.microsoft.com/office/drawing/2014/main" id="{76A6902D-9EAF-0479-F22F-7CAB75928385}"/>
              </a:ext>
            </a:extLst>
          </p:cNvPr>
          <p:cNvSpPr/>
          <p:nvPr/>
        </p:nvSpPr>
        <p:spPr>
          <a:xfrm>
            <a:off x="1138374" y="2499774"/>
            <a:ext cx="2903274" cy="20324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143C5E6-1657-2945-F287-43EACD61A0D6}"/>
              </a:ext>
            </a:extLst>
          </p:cNvPr>
          <p:cNvSpPr/>
          <p:nvPr/>
        </p:nvSpPr>
        <p:spPr>
          <a:xfrm>
            <a:off x="2335062" y="2167633"/>
            <a:ext cx="2785578" cy="238844"/>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EFBC25C4-046C-EA80-C25D-D3377A023626}"/>
              </a:ext>
            </a:extLst>
          </p:cNvPr>
          <p:cNvSpPr/>
          <p:nvPr/>
        </p:nvSpPr>
        <p:spPr>
          <a:xfrm>
            <a:off x="2156551" y="1859781"/>
            <a:ext cx="887374" cy="238845"/>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DFFFC7D6-CB5D-55A0-09BD-1AFE3845D0C1}"/>
              </a:ext>
            </a:extLst>
          </p:cNvPr>
          <p:cNvSpPr txBox="1"/>
          <p:nvPr/>
        </p:nvSpPr>
        <p:spPr>
          <a:xfrm>
            <a:off x="2980656" y="4420979"/>
            <a:ext cx="3593880" cy="369332"/>
          </a:xfrm>
          <a:prstGeom prst="rect">
            <a:avLst/>
          </a:prstGeom>
          <a:noFill/>
        </p:spPr>
        <p:txBody>
          <a:bodyPr wrap="square" rtlCol="0">
            <a:spAutoFit/>
          </a:bodyPr>
          <a:lstStyle/>
          <a:p>
            <a:r>
              <a:rPr lang="en-CA" sz="1800" dirty="0"/>
              <a:t>Convert to decimal: 0.011666…</a:t>
            </a:r>
          </a:p>
        </p:txBody>
      </p:sp>
      <p:sp>
        <p:nvSpPr>
          <p:cNvPr id="4" name="Rectangle 3">
            <a:extLst>
              <a:ext uri="{FF2B5EF4-FFF2-40B4-BE49-F238E27FC236}">
                <a16:creationId xmlns:a16="http://schemas.microsoft.com/office/drawing/2014/main" id="{588A8A5E-8E3F-42C5-DDEE-0522866D9AC2}"/>
              </a:ext>
            </a:extLst>
          </p:cNvPr>
          <p:cNvSpPr/>
          <p:nvPr/>
        </p:nvSpPr>
        <p:spPr>
          <a:xfrm>
            <a:off x="5265833" y="2185524"/>
            <a:ext cx="2264735" cy="204883"/>
          </a:xfrm>
          <a:prstGeom prst="rect">
            <a:avLst/>
          </a:prstGeom>
          <a:solidFill>
            <a:schemeClr val="accent6">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Arrow Connector 11">
            <a:extLst>
              <a:ext uri="{FF2B5EF4-FFF2-40B4-BE49-F238E27FC236}">
                <a16:creationId xmlns:a16="http://schemas.microsoft.com/office/drawing/2014/main" id="{E5938D9F-7DBA-5239-8C70-47A6304177D1}"/>
              </a:ext>
            </a:extLst>
          </p:cNvPr>
          <p:cNvCxnSpPr/>
          <p:nvPr/>
        </p:nvCxnSpPr>
        <p:spPr>
          <a:xfrm>
            <a:off x="2434503" y="4605645"/>
            <a:ext cx="5143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36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Practice continued</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585216" y="1490472"/>
                <a:ext cx="8305157" cy="5002399"/>
              </a:xfrm>
            </p:spPr>
            <p:txBody>
              <a:bodyPr>
                <a:normAutofit/>
              </a:bodyPr>
              <a:lstStyle/>
              <a:p>
                <a:pPr marL="0" indent="0">
                  <a:lnSpc>
                    <a:spcPts val="2400"/>
                  </a:lnSpc>
                  <a:buNone/>
                </a:pPr>
                <a:r>
                  <a:rPr lang="en-US" sz="2000" b="1" dirty="0"/>
                  <a:t>Solve for </a:t>
                </a:r>
                <a14:m>
                  <m:oMath xmlns:m="http://schemas.openxmlformats.org/officeDocument/2006/math">
                    <m:r>
                      <a:rPr lang="en-US" sz="2000" b="1" i="1" dirty="0" smtClean="0">
                        <a:latin typeface="Cambria Math" panose="02040503050406030204" pitchFamily="18" charset="0"/>
                      </a:rPr>
                      <m:t>𝑷𝑽</m:t>
                    </m:r>
                  </m:oMath>
                </a14:m>
                <a:r>
                  <a:rPr lang="en-US" sz="2000" b="1" dirty="0"/>
                  <a:t>:</a:t>
                </a:r>
                <a:br>
                  <a:rPr lang="en-US" sz="2000" dirty="0"/>
                </a:br>
                <a:endParaRPr lang="en-US" sz="2000" dirty="0"/>
              </a:p>
              <a:p>
                <a:pPr marL="0" indent="0">
                  <a:lnSpc>
                    <a:spcPts val="2800"/>
                  </a:lnSpc>
                  <a:buNone/>
                </a:pPr>
                <a14:m>
                  <m:oMathPara xmlns:m="http://schemas.openxmlformats.org/officeDocument/2006/math">
                    <m:oMathParaPr>
                      <m:jc m:val="left"/>
                    </m:oMathParaPr>
                    <m:oMath xmlns:m="http://schemas.openxmlformats.org/officeDocument/2006/math">
                      <m:r>
                        <a:rPr lang="en-CA" sz="2200" b="0" i="1" dirty="0" smtClean="0">
                          <a:latin typeface="Cambria Math" panose="02040503050406030204" pitchFamily="18" charset="0"/>
                        </a:rPr>
                        <m:t>7,240.45</m:t>
                      </m:r>
                      <m:r>
                        <a:rPr lang="en-US" sz="2200" i="1" dirty="0" smtClean="0">
                          <a:latin typeface="Cambria Math" panose="02040503050406030204" pitchFamily="18" charset="0"/>
                        </a:rPr>
                        <m:t> =</m:t>
                      </m:r>
                      <m:r>
                        <a:rPr lang="en-CA" sz="2200" b="0" i="1" dirty="0" smtClean="0">
                          <a:latin typeface="Cambria Math" panose="02040503050406030204" pitchFamily="18" charset="0"/>
                        </a:rPr>
                        <m:t>𝑃𝑉</m:t>
                      </m:r>
                      <m:r>
                        <a:rPr lang="en-US" sz="2200" i="1" dirty="0" smtClean="0">
                          <a:latin typeface="Cambria Math" panose="02040503050406030204" pitchFamily="18" charset="0"/>
                        </a:rPr>
                        <m:t> </m:t>
                      </m:r>
                      <m:sSup>
                        <m:sSupPr>
                          <m:ctrlPr>
                            <a:rPr lang="en-CA" sz="2200" b="0" i="1" dirty="0" smtClean="0">
                              <a:latin typeface="Cambria Math" panose="02040503050406030204" pitchFamily="18" charset="0"/>
                            </a:rPr>
                          </m:ctrlPr>
                        </m:sSupPr>
                        <m:e>
                          <m:d>
                            <m:dPr>
                              <m:ctrlPr>
                                <a:rPr lang="en-US" sz="2200" i="1" dirty="0" smtClean="0">
                                  <a:latin typeface="Cambria Math" panose="02040503050406030204" pitchFamily="18" charset="0"/>
                                </a:rPr>
                              </m:ctrlPr>
                            </m:dPr>
                            <m:e>
                              <m:r>
                                <a:rPr lang="en-US" sz="2200" i="1" dirty="0" smtClean="0">
                                  <a:latin typeface="Cambria Math" panose="02040503050406030204" pitchFamily="18" charset="0"/>
                                </a:rPr>
                                <m:t>1+</m:t>
                              </m:r>
                              <m:r>
                                <a:rPr lang="en-CA" sz="2200" b="0" i="1" dirty="0" smtClean="0">
                                  <a:latin typeface="Cambria Math" panose="02040503050406030204" pitchFamily="18" charset="0"/>
                                </a:rPr>
                                <m:t>0.011</m:t>
                              </m:r>
                              <m:acc>
                                <m:accPr>
                                  <m:chr m:val="̅"/>
                                  <m:ctrlPr>
                                    <a:rPr lang="en-CA" sz="2200" b="0" i="1" dirty="0" smtClean="0">
                                      <a:latin typeface="Cambria Math" panose="02040503050406030204" pitchFamily="18" charset="0"/>
                                    </a:rPr>
                                  </m:ctrlPr>
                                </m:accPr>
                                <m:e>
                                  <m:r>
                                    <a:rPr lang="en-CA" sz="2200" b="0" i="1" dirty="0" smtClean="0">
                                      <a:latin typeface="Cambria Math" panose="02040503050406030204" pitchFamily="18" charset="0"/>
                                    </a:rPr>
                                    <m:t>6</m:t>
                                  </m:r>
                                </m:e>
                              </m:acc>
                            </m:e>
                          </m:d>
                        </m:e>
                        <m:sup>
                          <m:r>
                            <a:rPr lang="en-CA" sz="2200" b="0" i="1" dirty="0" smtClean="0">
                              <a:latin typeface="Cambria Math" panose="02040503050406030204" pitchFamily="18" charset="0"/>
                            </a:rPr>
                            <m:t>120</m:t>
                          </m:r>
                        </m:sup>
                      </m:sSup>
                    </m:oMath>
                  </m:oMathPara>
                </a14:m>
                <a:endParaRPr lang="en-CA" sz="2200" dirty="0"/>
              </a:p>
              <a:p>
                <a:pPr marL="0" indent="0">
                  <a:lnSpc>
                    <a:spcPts val="2800"/>
                  </a:lnSpc>
                  <a:buNone/>
                </a:pPr>
                <a:endParaRPr lang="en-US" sz="2200" dirty="0"/>
              </a:p>
              <a:p>
                <a:pPr marL="0" indent="0">
                  <a:lnSpc>
                    <a:spcPts val="2800"/>
                  </a:lnSpc>
                  <a:buNone/>
                </a:pPr>
                <a14:m>
                  <m:oMathPara xmlns:m="http://schemas.openxmlformats.org/officeDocument/2006/math">
                    <m:oMathParaPr>
                      <m:jc m:val="left"/>
                    </m:oMathParaPr>
                    <m:oMath xmlns:m="http://schemas.openxmlformats.org/officeDocument/2006/math">
                      <m:f>
                        <m:fPr>
                          <m:ctrlPr>
                            <a:rPr lang="en-US" sz="2200" i="1" dirty="0" smtClean="0">
                              <a:latin typeface="Cambria Math" panose="02040503050406030204" pitchFamily="18" charset="0"/>
                            </a:rPr>
                          </m:ctrlPr>
                        </m:fPr>
                        <m:num>
                          <m:r>
                            <a:rPr lang="en-CA" sz="2200" b="0" i="1" dirty="0" smtClean="0">
                              <a:latin typeface="Cambria Math" panose="02040503050406030204" pitchFamily="18" charset="0"/>
                            </a:rPr>
                            <m:t>7,240.45</m:t>
                          </m:r>
                        </m:num>
                        <m:den>
                          <m:sSup>
                            <m:sSupPr>
                              <m:ctrlPr>
                                <a:rPr lang="en-CA" sz="2200" b="0" i="1" dirty="0" smtClean="0">
                                  <a:latin typeface="Cambria Math" panose="02040503050406030204" pitchFamily="18" charset="0"/>
                                </a:rPr>
                              </m:ctrlPr>
                            </m:sSupPr>
                            <m:e>
                              <m:r>
                                <a:rPr lang="en-CA" sz="2200" b="0" i="1" dirty="0" smtClean="0">
                                  <a:latin typeface="Cambria Math" panose="02040503050406030204" pitchFamily="18" charset="0"/>
                                </a:rPr>
                                <m:t>(1.011</m:t>
                              </m:r>
                              <m:acc>
                                <m:accPr>
                                  <m:chr m:val="̅"/>
                                  <m:ctrlPr>
                                    <a:rPr lang="en-CA" sz="2200" b="0" i="1" dirty="0" smtClean="0">
                                      <a:latin typeface="Cambria Math" panose="02040503050406030204" pitchFamily="18" charset="0"/>
                                    </a:rPr>
                                  </m:ctrlPr>
                                </m:accPr>
                                <m:e>
                                  <m:r>
                                    <a:rPr lang="en-CA" sz="2200" b="0" i="1" dirty="0" smtClean="0">
                                      <a:latin typeface="Cambria Math" panose="02040503050406030204" pitchFamily="18" charset="0"/>
                                    </a:rPr>
                                    <m:t>6</m:t>
                                  </m:r>
                                </m:e>
                              </m:acc>
                              <m:r>
                                <a:rPr lang="en-CA" sz="2200" b="0" i="1" dirty="0" smtClean="0">
                                  <a:latin typeface="Cambria Math" panose="02040503050406030204" pitchFamily="18" charset="0"/>
                                </a:rPr>
                                <m:t>)</m:t>
                              </m:r>
                            </m:e>
                            <m:sup>
                              <m:r>
                                <a:rPr lang="en-CA" sz="2200" b="0" i="1" dirty="0" smtClean="0">
                                  <a:latin typeface="Cambria Math" panose="02040503050406030204" pitchFamily="18" charset="0"/>
                                </a:rPr>
                                <m:t>120</m:t>
                              </m:r>
                            </m:sup>
                          </m:sSup>
                        </m:den>
                      </m:f>
                      <m:r>
                        <a:rPr lang="en-US" sz="2200" i="1" dirty="0" smtClean="0">
                          <a:latin typeface="Cambria Math" panose="02040503050406030204" pitchFamily="18" charset="0"/>
                        </a:rPr>
                        <m:t> =</m:t>
                      </m:r>
                      <m:r>
                        <a:rPr lang="en-CA" sz="2200" b="0" i="1" dirty="0" smtClean="0">
                          <a:latin typeface="Cambria Math" panose="02040503050406030204" pitchFamily="18" charset="0"/>
                        </a:rPr>
                        <m:t>𝑃𝑉</m:t>
                      </m:r>
                    </m:oMath>
                  </m:oMathPara>
                </a14:m>
                <a:endParaRPr lang="en-US" sz="2200" dirty="0"/>
              </a:p>
              <a:p>
                <a:pPr marL="0" indent="0">
                  <a:lnSpc>
                    <a:spcPts val="2800"/>
                  </a:lnSpc>
                  <a:buNone/>
                </a:pPr>
                <a:endParaRPr lang="en-US" sz="2200" dirty="0"/>
              </a:p>
              <a:p>
                <a:pPr marL="0" indent="0">
                  <a:lnSpc>
                    <a:spcPts val="2800"/>
                  </a:lnSpc>
                  <a:buNone/>
                </a:pPr>
                <a14:m>
                  <m:oMathPara xmlns:m="http://schemas.openxmlformats.org/officeDocument/2006/math">
                    <m:oMathParaPr>
                      <m:jc m:val="left"/>
                    </m:oMathParaPr>
                    <m:oMath xmlns:m="http://schemas.openxmlformats.org/officeDocument/2006/math">
                      <m:d>
                        <m:dPr>
                          <m:ctrlPr>
                            <a:rPr lang="en-CA" sz="2200" b="0" i="1" smtClean="0">
                              <a:latin typeface="Cambria Math" panose="02040503050406030204" pitchFamily="18" charset="0"/>
                            </a:rPr>
                          </m:ctrlPr>
                        </m:dPr>
                        <m:e>
                          <m:r>
                            <a:rPr lang="en-CA" sz="2200" b="0" i="1" smtClean="0">
                              <a:latin typeface="Cambria Math" panose="02040503050406030204" pitchFamily="18" charset="0"/>
                            </a:rPr>
                            <m:t>7,240.45</m:t>
                          </m:r>
                        </m:e>
                      </m:d>
                      <m:sSup>
                        <m:sSupPr>
                          <m:ctrlPr>
                            <a:rPr lang="en-CA" sz="2200" b="0" i="1" smtClean="0">
                              <a:latin typeface="Cambria Math" panose="02040503050406030204" pitchFamily="18" charset="0"/>
                            </a:rPr>
                          </m:ctrlPr>
                        </m:sSupPr>
                        <m:e>
                          <m:d>
                            <m:dPr>
                              <m:ctrlPr>
                                <a:rPr lang="en-CA" sz="2200" b="0" i="1" smtClean="0">
                                  <a:latin typeface="Cambria Math" panose="02040503050406030204" pitchFamily="18" charset="0"/>
                                </a:rPr>
                              </m:ctrlPr>
                            </m:dPr>
                            <m:e>
                              <m:r>
                                <a:rPr lang="en-CA" sz="2200" b="0" i="1" smtClean="0">
                                  <a:latin typeface="Cambria Math" panose="02040503050406030204" pitchFamily="18" charset="0"/>
                                </a:rPr>
                                <m:t>1.011</m:t>
                              </m:r>
                              <m:acc>
                                <m:accPr>
                                  <m:chr m:val="̅"/>
                                  <m:ctrlPr>
                                    <a:rPr lang="en-CA" sz="2200" b="0" i="1" smtClean="0">
                                      <a:latin typeface="Cambria Math" panose="02040503050406030204" pitchFamily="18" charset="0"/>
                                    </a:rPr>
                                  </m:ctrlPr>
                                </m:accPr>
                                <m:e>
                                  <m:r>
                                    <a:rPr lang="en-CA" sz="2200" b="0" i="1" smtClean="0">
                                      <a:latin typeface="Cambria Math" panose="02040503050406030204" pitchFamily="18" charset="0"/>
                                    </a:rPr>
                                    <m:t>6</m:t>
                                  </m:r>
                                </m:e>
                              </m:acc>
                            </m:e>
                          </m:d>
                        </m:e>
                        <m:sup>
                          <m:r>
                            <a:rPr lang="en-CA" sz="2200" b="1" i="1" smtClean="0">
                              <a:solidFill>
                                <a:srgbClr val="C00000"/>
                              </a:solidFill>
                              <a:latin typeface="Cambria Math" panose="02040503050406030204" pitchFamily="18" charset="0"/>
                            </a:rPr>
                            <m:t>−</m:t>
                          </m:r>
                          <m:r>
                            <a:rPr lang="en-CA" sz="2200" b="1" i="1" smtClean="0">
                              <a:solidFill>
                                <a:srgbClr val="C00000"/>
                              </a:solidFill>
                              <a:latin typeface="Cambria Math" panose="02040503050406030204" pitchFamily="18" charset="0"/>
                            </a:rPr>
                            <m:t>𝟏𝟐𝟎</m:t>
                          </m:r>
                        </m:sup>
                      </m:sSup>
                      <m:r>
                        <a:rPr lang="en-CA" sz="2200" b="0" i="1" smtClean="0">
                          <a:latin typeface="Cambria Math" panose="02040503050406030204" pitchFamily="18" charset="0"/>
                        </a:rPr>
                        <m:t>=</m:t>
                      </m:r>
                      <m:r>
                        <a:rPr lang="en-CA" sz="2200" b="0" i="1" smtClean="0">
                          <a:latin typeface="Cambria Math" panose="02040503050406030204" pitchFamily="18" charset="0"/>
                        </a:rPr>
                        <m:t>𝑃𝑉</m:t>
                      </m:r>
                    </m:oMath>
                  </m:oMathPara>
                </a14:m>
                <a:endParaRPr lang="en-CA" sz="2200" b="0" dirty="0"/>
              </a:p>
              <a:p>
                <a:pPr marL="0" indent="0">
                  <a:lnSpc>
                    <a:spcPts val="2400"/>
                  </a:lnSpc>
                  <a:buNone/>
                </a:pPr>
                <a:endParaRPr lang="en-US" dirty="0"/>
              </a:p>
              <a:p>
                <a:pPr marL="0" indent="0">
                  <a:lnSpc>
                    <a:spcPts val="2800"/>
                  </a:lnSpc>
                  <a:buNone/>
                </a:pPr>
                <a14:m>
                  <m:oMathPara xmlns:m="http://schemas.openxmlformats.org/officeDocument/2006/math">
                    <m:oMathParaPr>
                      <m:jc m:val="left"/>
                    </m:oMathParaPr>
                    <m:oMath xmlns:m="http://schemas.openxmlformats.org/officeDocument/2006/math">
                      <m:r>
                        <a:rPr lang="en-CA" sz="2200" b="0" i="1" smtClean="0">
                          <a:latin typeface="Cambria Math" panose="02040503050406030204" pitchFamily="18" charset="0"/>
                        </a:rPr>
                        <m:t>𝑃𝑉</m:t>
                      </m:r>
                      <m:r>
                        <a:rPr lang="en-CA" sz="2200" b="0" i="1" smtClean="0">
                          <a:latin typeface="Cambria Math" panose="02040503050406030204" pitchFamily="18" charset="0"/>
                        </a:rPr>
                        <m:t>=$1800</m:t>
                      </m:r>
                    </m:oMath>
                  </m:oMathPara>
                </a14:m>
                <a:endParaRPr lang="en-US" sz="2200" dirty="0"/>
              </a:p>
              <a:p>
                <a:pPr marL="0" indent="0">
                  <a:lnSpc>
                    <a:spcPts val="2400"/>
                  </a:lnSpc>
                  <a:buNone/>
                </a:pPr>
                <a:endParaRPr lang="en-US" sz="2000" dirty="0">
                  <a:cs typeface="Arial"/>
                </a:endParaRPr>
              </a:p>
            </p:txBody>
          </p:sp>
        </mc:Choice>
        <mc:Fallback xmlns="">
          <p:sp>
            <p:nvSpPr>
              <p:cNvPr id="3" name="Text Placeholder 2">
                <a:extLst>
                  <a:ext uri="{FF2B5EF4-FFF2-40B4-BE49-F238E27FC236}">
                    <a16:creationId xmlns:a16="http://schemas.microsoft.com/office/drawing/2014/main" id="{CF2B2A60-245A-7617-B687-7444A5868114}"/>
                  </a:ext>
                </a:extLst>
              </p:cNvPr>
              <p:cNvSpPr>
                <a:spLocks noGrp="1" noRot="1" noChangeAspect="1" noMove="1" noResize="1" noEditPoints="1" noAdjustHandles="1" noChangeArrowheads="1" noChangeShapeType="1" noTextEdit="1"/>
              </p:cNvSpPr>
              <p:nvPr>
                <p:ph type="body" idx="1"/>
              </p:nvPr>
            </p:nvSpPr>
            <p:spPr>
              <a:xfrm>
                <a:off x="585216" y="1490472"/>
                <a:ext cx="8305157" cy="5002399"/>
              </a:xfrm>
              <a:blipFill>
                <a:blip r:embed="rId2"/>
                <a:stretch>
                  <a:fillRect l="-808"/>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id="{282F0B80-92D4-3494-62AA-D53B84B1F425}"/>
              </a:ext>
            </a:extLst>
          </p:cNvPr>
          <p:cNvSpPr txBox="1"/>
          <p:nvPr/>
        </p:nvSpPr>
        <p:spPr>
          <a:xfrm>
            <a:off x="3319272" y="2953512"/>
            <a:ext cx="3337560" cy="369332"/>
          </a:xfrm>
          <a:prstGeom prst="rect">
            <a:avLst/>
          </a:prstGeom>
          <a:noFill/>
        </p:spPr>
        <p:txBody>
          <a:bodyPr wrap="square" rtlCol="0">
            <a:spAutoFit/>
          </a:bodyPr>
          <a:lstStyle/>
          <a:p>
            <a:r>
              <a:rPr lang="en-CA" sz="1800" i="1" dirty="0"/>
              <a:t>Or can be written as…</a:t>
            </a:r>
          </a:p>
        </p:txBody>
      </p:sp>
    </p:spTree>
    <p:extLst>
      <p:ext uri="{BB962C8B-B14F-4D97-AF65-F5344CB8AC3E}">
        <p14:creationId xmlns:p14="http://schemas.microsoft.com/office/powerpoint/2010/main" val="31233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94A9-E013-9861-B783-A22D5CA25299}"/>
              </a:ext>
            </a:extLst>
          </p:cNvPr>
          <p:cNvSpPr>
            <a:spLocks noGrp="1"/>
          </p:cNvSpPr>
          <p:nvPr>
            <p:ph type="title"/>
          </p:nvPr>
        </p:nvSpPr>
        <p:spPr/>
        <p:txBody>
          <a:bodyPr/>
          <a:lstStyle/>
          <a:p>
            <a:endParaRPr lang="en-CA"/>
          </a:p>
        </p:txBody>
      </p:sp>
      <p:pic>
        <p:nvPicPr>
          <p:cNvPr id="5" name="Picture 4">
            <a:extLst>
              <a:ext uri="{FF2B5EF4-FFF2-40B4-BE49-F238E27FC236}">
                <a16:creationId xmlns:a16="http://schemas.microsoft.com/office/drawing/2014/main" id="{0D233A96-ABF0-A45B-5C0E-37571B8BB0F0}"/>
              </a:ext>
            </a:extLst>
          </p:cNvPr>
          <p:cNvPicPr>
            <a:picLocks noChangeAspect="1"/>
          </p:cNvPicPr>
          <p:nvPr/>
        </p:nvPicPr>
        <p:blipFill>
          <a:blip r:embed="rId2"/>
          <a:stretch>
            <a:fillRect/>
          </a:stretch>
        </p:blipFill>
        <p:spPr>
          <a:xfrm>
            <a:off x="-446571" y="-180797"/>
            <a:ext cx="9781957" cy="7339551"/>
          </a:xfrm>
          <a:prstGeom prst="rect">
            <a:avLst/>
          </a:prstGeom>
        </p:spPr>
      </p:pic>
      <p:sp>
        <p:nvSpPr>
          <p:cNvPr id="3" name="Text Placeholder 2">
            <a:extLst>
              <a:ext uri="{FF2B5EF4-FFF2-40B4-BE49-F238E27FC236}">
                <a16:creationId xmlns:a16="http://schemas.microsoft.com/office/drawing/2014/main" id="{26AEC49D-B280-FCCC-A821-FB9742A719D2}"/>
              </a:ext>
            </a:extLst>
          </p:cNvPr>
          <p:cNvSpPr>
            <a:spLocks noGrp="1"/>
          </p:cNvSpPr>
          <p:nvPr>
            <p:ph type="body" idx="1"/>
          </p:nvPr>
        </p:nvSpPr>
        <p:spPr>
          <a:xfrm>
            <a:off x="4803697" y="889903"/>
            <a:ext cx="4784653" cy="4351338"/>
          </a:xfrm>
        </p:spPr>
        <p:txBody>
          <a:bodyPr>
            <a:normAutofit/>
          </a:bodyPr>
          <a:lstStyle/>
          <a:p>
            <a:pPr marL="37465" indent="0">
              <a:lnSpc>
                <a:spcPts val="2800"/>
              </a:lnSpc>
              <a:buNone/>
            </a:pPr>
            <a:r>
              <a:rPr lang="en-US" sz="2400" b="1" dirty="0">
                <a:solidFill>
                  <a:schemeClr val="bg1"/>
                </a:solidFill>
              </a:rPr>
              <a:t>About </a:t>
            </a:r>
            <a:r>
              <a:rPr lang="en-US" sz="2400" b="1" dirty="0">
                <a:solidFill>
                  <a:schemeClr val="accent3">
                    <a:lumMod val="60000"/>
                    <a:lumOff val="40000"/>
                  </a:schemeClr>
                </a:solidFill>
              </a:rPr>
              <a:t>compound interest</a:t>
            </a:r>
            <a:r>
              <a:rPr lang="en-US" sz="2400" b="1" dirty="0">
                <a:solidFill>
                  <a:schemeClr val="bg1"/>
                </a:solidFill>
              </a:rPr>
              <a:t>, </a:t>
            </a:r>
            <a:endParaRPr lang="en-US"/>
          </a:p>
          <a:p>
            <a:pPr marL="37465" indent="0">
              <a:lnSpc>
                <a:spcPts val="2800"/>
              </a:lnSpc>
              <a:buNone/>
            </a:pPr>
            <a:r>
              <a:rPr lang="en-US" sz="2400" b="1" dirty="0">
                <a:solidFill>
                  <a:schemeClr val="bg1"/>
                </a:solidFill>
              </a:rPr>
              <a:t>Albert Einstein said:</a:t>
            </a:r>
          </a:p>
          <a:p>
            <a:pPr marL="37465" indent="0">
              <a:lnSpc>
                <a:spcPts val="2800"/>
              </a:lnSpc>
              <a:buNone/>
            </a:pPr>
            <a:endParaRPr lang="en-US" sz="2400" b="1" dirty="0">
              <a:solidFill>
                <a:schemeClr val="bg1"/>
              </a:solidFill>
            </a:endParaRPr>
          </a:p>
          <a:p>
            <a:pPr marL="37465" indent="0">
              <a:lnSpc>
                <a:spcPts val="2800"/>
              </a:lnSpc>
              <a:buNone/>
            </a:pPr>
            <a:r>
              <a:rPr lang="en-US" sz="2400" b="1" dirty="0">
                <a:solidFill>
                  <a:schemeClr val="bg1"/>
                </a:solidFill>
              </a:rPr>
              <a:t>“[One] who understands it, </a:t>
            </a:r>
            <a:r>
              <a:rPr lang="en-US" sz="2400" b="1" dirty="0">
                <a:solidFill>
                  <a:schemeClr val="accent3">
                    <a:lumMod val="60000"/>
                    <a:lumOff val="40000"/>
                  </a:schemeClr>
                </a:solidFill>
              </a:rPr>
              <a:t>earns it</a:t>
            </a:r>
            <a:r>
              <a:rPr lang="en-US" sz="2400" b="1" dirty="0">
                <a:solidFill>
                  <a:schemeClr val="bg1"/>
                </a:solidFill>
              </a:rPr>
              <a:t>; </a:t>
            </a:r>
          </a:p>
          <a:p>
            <a:pPr marL="37465" indent="0">
              <a:lnSpc>
                <a:spcPts val="2800"/>
              </a:lnSpc>
              <a:buNone/>
            </a:pPr>
            <a:r>
              <a:rPr lang="en-US" sz="2400" b="1" dirty="0">
                <a:solidFill>
                  <a:schemeClr val="bg1"/>
                </a:solidFill>
              </a:rPr>
              <a:t>[one] who doesn’t, </a:t>
            </a:r>
            <a:br>
              <a:rPr lang="en-US" sz="2400" b="1" dirty="0">
                <a:solidFill>
                  <a:schemeClr val="bg1"/>
                </a:solidFill>
              </a:rPr>
            </a:br>
            <a:r>
              <a:rPr lang="en-US" sz="2400" b="1" dirty="0">
                <a:solidFill>
                  <a:schemeClr val="accent3">
                    <a:lumMod val="60000"/>
                    <a:lumOff val="40000"/>
                  </a:schemeClr>
                </a:solidFill>
              </a:rPr>
              <a:t>pays it</a:t>
            </a:r>
            <a:r>
              <a:rPr lang="en-US" sz="2400" b="1" dirty="0">
                <a:solidFill>
                  <a:schemeClr val="bg1"/>
                </a:solidFill>
              </a:rPr>
              <a:t>.”</a:t>
            </a:r>
          </a:p>
        </p:txBody>
      </p:sp>
    </p:spTree>
    <p:extLst>
      <p:ext uri="{BB962C8B-B14F-4D97-AF65-F5344CB8AC3E}">
        <p14:creationId xmlns:p14="http://schemas.microsoft.com/office/powerpoint/2010/main" val="368473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1131888"/>
            <a:ext cx="8639175" cy="993775"/>
          </a:xfrm>
        </p:spPr>
        <p:txBody>
          <a:bodyPr lIns="68569" tIns="34275" rIns="68569" bIns="34275"/>
          <a:lstStyle/>
          <a:p>
            <a:pPr eaLnBrk="1" hangingPunct="1">
              <a:spcBef>
                <a:spcPct val="0"/>
              </a:spcBef>
              <a:spcAft>
                <a:spcPct val="0"/>
              </a:spcAft>
              <a:buClr>
                <a:srgbClr val="093254"/>
              </a:buClr>
              <a:buFont typeface="Arial" panose="020B0604020202020204" pitchFamily="34" charset="0"/>
              <a:buNone/>
            </a:pPr>
            <a:r>
              <a:rPr lang="en-US" altLang="en-US" sz="4000" dirty="0">
                <a:solidFill>
                  <a:srgbClr val="093254"/>
                </a:solidFill>
                <a:latin typeface="Arial" panose="020B0604020202020204" pitchFamily="34" charset="0"/>
                <a:cs typeface="Arial" panose="020B0604020202020204" pitchFamily="34" charset="0"/>
              </a:rPr>
              <a:t>Introduction</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2227262"/>
            <a:ext cx="8639175" cy="3725481"/>
          </a:xfrm>
        </p:spPr>
        <p:txBody>
          <a:bodyPr lIns="68569" tIns="34275" rIns="68569" bIns="34275">
            <a:normAutofit/>
          </a:bodyPr>
          <a:lstStyle/>
          <a:p>
            <a:pPr marL="0" indent="0" eaLnBrk="1" hangingPunct="1">
              <a:lnSpc>
                <a:spcPts val="2400"/>
              </a:lnSpc>
              <a:spcAft>
                <a:spcPct val="0"/>
              </a:spcAft>
              <a:buClr>
                <a:srgbClr val="000000"/>
              </a:buClr>
              <a:buFont typeface="Arial" panose="020B0604020202020204" pitchFamily="34" charset="0"/>
              <a:buNone/>
            </a:pPr>
            <a:r>
              <a:rPr lang="en-US" altLang="en-US" sz="2000" dirty="0">
                <a:latin typeface="Arial" panose="020B0604020202020204" pitchFamily="34" charset="0"/>
                <a:cs typeface="Arial" panose="020B0604020202020204" pitchFamily="34" charset="0"/>
                <a:sym typeface="Arial" panose="020B0604020202020204" pitchFamily="34" charset="0"/>
              </a:rPr>
              <a:t>In this lesson, we will…</a:t>
            </a:r>
          </a:p>
          <a:p>
            <a:pPr marL="342900"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Learn how simple and compound interest </a:t>
            </a:r>
            <a:r>
              <a:rPr lang="en-US" altLang="en-US" sz="2000">
                <a:latin typeface="Arial" panose="020B0604020202020204" pitchFamily="34" charset="0"/>
                <a:cs typeface="Arial" panose="020B0604020202020204" pitchFamily="34" charset="0"/>
                <a:sym typeface="Arial" panose="020B0604020202020204" pitchFamily="34" charset="0"/>
              </a:rPr>
              <a:t>rates grow</a:t>
            </a: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342900"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Understand interest rates as examples of linear and exponential relations</a:t>
            </a:r>
          </a:p>
          <a:p>
            <a:pPr marL="342900"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Make real-life application using equations, graphs, and tables of values</a:t>
            </a:r>
          </a:p>
          <a:p>
            <a:pPr marL="0" indent="0" eaLnBrk="1" hangingPunct="1">
              <a:spcAft>
                <a:spcPct val="0"/>
              </a:spcAft>
              <a:buClr>
                <a:srgbClr val="000000"/>
              </a:buClr>
              <a:buFont typeface="Arial" panose="020B0604020202020204" pitchFamily="34" charset="0"/>
              <a:buNone/>
            </a:pPr>
            <a:endParaRPr lang="en-US" altLang="en-US" sz="28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90413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Activities: Real-Life Application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buNone/>
            </a:pPr>
            <a:r>
              <a:rPr lang="en-US" sz="2000" dirty="0">
                <a:solidFill>
                  <a:schemeClr val="tx1"/>
                </a:solidFill>
                <a:cs typeface="Arial"/>
              </a:rPr>
              <a:t>Who wants to pay when they can earn?</a:t>
            </a:r>
          </a:p>
          <a:p>
            <a:pPr marL="0" indent="0">
              <a:lnSpc>
                <a:spcPts val="2400"/>
              </a:lnSpc>
              <a:buNone/>
            </a:pPr>
            <a:r>
              <a:rPr lang="en-US" sz="2000" b="1" dirty="0">
                <a:solidFill>
                  <a:schemeClr val="accent1"/>
                </a:solidFill>
                <a:cs typeface="Arial"/>
              </a:rPr>
              <a:t>When we understand how simple and compound interests affect us, we are more equipped to make informed financial decisions. </a:t>
            </a:r>
          </a:p>
          <a:p>
            <a:pPr marL="0" indent="0">
              <a:lnSpc>
                <a:spcPts val="2400"/>
              </a:lnSpc>
              <a:buNone/>
            </a:pPr>
            <a:r>
              <a:rPr lang="en-US" sz="2000" dirty="0">
                <a:cs typeface="Arial"/>
              </a:rPr>
              <a:t>So let us apply what we have learned in real-life situations.</a:t>
            </a:r>
          </a:p>
          <a:p>
            <a:pPr marL="0" indent="0">
              <a:lnSpc>
                <a:spcPts val="2400"/>
              </a:lnSpc>
              <a:buNone/>
            </a:pPr>
            <a:endParaRPr lang="en-US" sz="2000" dirty="0">
              <a:cs typeface="Arial"/>
            </a:endParaRPr>
          </a:p>
          <a:p>
            <a:pPr marL="0" indent="0">
              <a:lnSpc>
                <a:spcPts val="2400"/>
              </a:lnSpc>
              <a:buNone/>
            </a:pPr>
            <a:endParaRPr lang="en-US" sz="2000" dirty="0">
              <a:cs typeface="Arial"/>
            </a:endParaRPr>
          </a:p>
        </p:txBody>
      </p:sp>
      <p:pic>
        <p:nvPicPr>
          <p:cNvPr id="5" name="Picture 4">
            <a:extLst>
              <a:ext uri="{FF2B5EF4-FFF2-40B4-BE49-F238E27FC236}">
                <a16:creationId xmlns:a16="http://schemas.microsoft.com/office/drawing/2014/main" id="{8351E542-99DF-0820-51CB-09AD3FF04F4F}"/>
              </a:ext>
            </a:extLst>
          </p:cNvPr>
          <p:cNvPicPr>
            <a:picLocks noChangeAspect="1"/>
          </p:cNvPicPr>
          <p:nvPr/>
        </p:nvPicPr>
        <p:blipFill>
          <a:blip r:embed="rId2"/>
          <a:stretch>
            <a:fillRect/>
          </a:stretch>
        </p:blipFill>
        <p:spPr>
          <a:xfrm>
            <a:off x="2898747" y="3785191"/>
            <a:ext cx="3344284" cy="2249892"/>
          </a:xfrm>
          <a:prstGeom prst="rect">
            <a:avLst/>
          </a:prstGeom>
        </p:spPr>
      </p:pic>
      <p:sp>
        <p:nvSpPr>
          <p:cNvPr id="4" name="TextBox 3">
            <a:extLst>
              <a:ext uri="{FF2B5EF4-FFF2-40B4-BE49-F238E27FC236}">
                <a16:creationId xmlns:a16="http://schemas.microsoft.com/office/drawing/2014/main" id="{1F286D16-4D60-94B2-3E50-149BDEA98466}"/>
              </a:ext>
            </a:extLst>
          </p:cNvPr>
          <p:cNvSpPr txBox="1"/>
          <p:nvPr/>
        </p:nvSpPr>
        <p:spPr>
          <a:xfrm>
            <a:off x="2847975" y="6040841"/>
            <a:ext cx="3395056" cy="523220"/>
          </a:xfrm>
          <a:prstGeom prst="rect">
            <a:avLst/>
          </a:prstGeom>
          <a:noFill/>
        </p:spPr>
        <p:txBody>
          <a:bodyPr wrap="square" rtlCol="0">
            <a:spAutoFit/>
          </a:bodyPr>
          <a:lstStyle/>
          <a:p>
            <a:r>
              <a:rPr lang="en-CA" i="1" dirty="0"/>
              <a:t>Compound interest can work for you or against you.</a:t>
            </a:r>
          </a:p>
        </p:txBody>
      </p:sp>
    </p:spTree>
    <p:extLst>
      <p:ext uri="{BB962C8B-B14F-4D97-AF65-F5344CB8AC3E}">
        <p14:creationId xmlns:p14="http://schemas.microsoft.com/office/powerpoint/2010/main" val="26066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Activities: Real-Life Application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350335"/>
            <a:ext cx="8638967" cy="4869712"/>
          </a:xfrm>
        </p:spPr>
        <p:txBody>
          <a:bodyPr>
            <a:normAutofit/>
          </a:bodyPr>
          <a:lstStyle/>
          <a:p>
            <a:pPr marL="0" indent="0">
              <a:lnSpc>
                <a:spcPts val="2400"/>
              </a:lnSpc>
              <a:spcAft>
                <a:spcPct val="0"/>
              </a:spcAft>
              <a:buClr>
                <a:srgbClr val="000000"/>
              </a:buClr>
              <a:buNone/>
            </a:pPr>
            <a:r>
              <a:rPr lang="en-US" altLang="en-US" sz="2000" dirty="0">
                <a:latin typeface="Arial" panose="020B0604020202020204" pitchFamily="34" charset="0"/>
                <a:cs typeface="Arial" panose="020B0604020202020204" pitchFamily="34" charset="0"/>
                <a:sym typeface="Arial" panose="020B0604020202020204" pitchFamily="34" charset="0"/>
              </a:rPr>
              <a:t>There are three interactive lessons to help you make real-life application and understand how interest rates affect you:</a:t>
            </a:r>
            <a:br>
              <a:rPr lang="en-US" altLang="en-US" sz="2000" dirty="0">
                <a:latin typeface="Arial" panose="020B0604020202020204" pitchFamily="34" charset="0"/>
                <a:cs typeface="Arial" panose="020B0604020202020204" pitchFamily="34" charset="0"/>
                <a:sym typeface="Arial" panose="020B0604020202020204" pitchFamily="34" charset="0"/>
              </a:rPr>
            </a:b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685782" lvl="1" indent="-342900">
              <a:lnSpc>
                <a:spcPts val="2400"/>
              </a:lnSpc>
              <a:spcAft>
                <a:spcPct val="0"/>
              </a:spcAft>
              <a:buClr>
                <a:srgbClr val="000000"/>
              </a:buClr>
              <a:buFont typeface="Wingdings" panose="05000000000000000000" pitchFamily="2" charset="2"/>
              <a:buChar char="Ø"/>
            </a:pPr>
            <a:r>
              <a:rPr lang="en-US" altLang="en-US" sz="2000" dirty="0">
                <a:latin typeface="Arial" panose="020B0604020202020204" pitchFamily="34" charset="0"/>
                <a:cs typeface="Arial" panose="020B0604020202020204" pitchFamily="34" charset="0"/>
                <a:sym typeface="Arial" panose="020B0604020202020204" pitchFamily="34" charset="0"/>
              </a:rPr>
              <a:t>Credit cards</a:t>
            </a:r>
          </a:p>
          <a:p>
            <a:pPr marL="685782" lvl="1" indent="-342900">
              <a:lnSpc>
                <a:spcPts val="2400"/>
              </a:lnSpc>
              <a:spcAft>
                <a:spcPct val="0"/>
              </a:spcAft>
              <a:buClr>
                <a:srgbClr val="000000"/>
              </a:buClr>
              <a:buFont typeface="Wingdings" panose="05000000000000000000" pitchFamily="2" charset="2"/>
              <a:buChar char="Ø"/>
            </a:pPr>
            <a:r>
              <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rPr>
              <a:t>TFSAs (Tax-Free Savings Accounts)</a:t>
            </a:r>
          </a:p>
          <a:p>
            <a:pPr marL="685782" lvl="1" indent="-342900">
              <a:lnSpc>
                <a:spcPts val="2400"/>
              </a:lnSpc>
              <a:spcAft>
                <a:spcPct val="0"/>
              </a:spcAft>
              <a:buClr>
                <a:srgbClr val="000000"/>
              </a:buClr>
              <a:buFont typeface="Wingdings" panose="05000000000000000000" pitchFamily="2" charset="2"/>
              <a:buChar char="Ø"/>
            </a:pPr>
            <a:r>
              <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rPr>
              <a:t>OSAP student loan</a:t>
            </a:r>
          </a:p>
          <a:p>
            <a:pPr marL="0" indent="0">
              <a:lnSpc>
                <a:spcPts val="2400"/>
              </a:lnSpc>
              <a:buNone/>
            </a:pPr>
            <a:endParaRPr lang="en-US" sz="2000" dirty="0">
              <a:cs typeface="Arial"/>
            </a:endParaRPr>
          </a:p>
          <a:p>
            <a:pPr marL="0" indent="0">
              <a:lnSpc>
                <a:spcPts val="2400"/>
              </a:lnSpc>
              <a:buNone/>
            </a:pPr>
            <a:r>
              <a:rPr lang="en-US" sz="2000" dirty="0">
                <a:cs typeface="Arial"/>
              </a:rPr>
              <a:t>Your teacher will choose the appropriate lesson(s).</a:t>
            </a:r>
          </a:p>
        </p:txBody>
      </p:sp>
    </p:spTree>
    <p:extLst>
      <p:ext uri="{BB962C8B-B14F-4D97-AF65-F5344CB8AC3E}">
        <p14:creationId xmlns:p14="http://schemas.microsoft.com/office/powerpoint/2010/main" val="182883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Google Shape;65;p1">
            <a:extLst>
              <a:ext uri="{FF2B5EF4-FFF2-40B4-BE49-F238E27FC236}">
                <a16:creationId xmlns:a16="http://schemas.microsoft.com/office/drawing/2014/main" id="{B21584E2-E8D4-FD64-0A12-93743EAFCD59}"/>
              </a:ext>
            </a:extLst>
          </p:cNvPr>
          <p:cNvSpPr txBox="1">
            <a:spLocks noGrp="1" noChangeArrowheads="1"/>
          </p:cNvSpPr>
          <p:nvPr>
            <p:ph type="title"/>
          </p:nvPr>
        </p:nvSpPr>
        <p:spPr>
          <a:xfrm>
            <a:off x="250825" y="1131888"/>
            <a:ext cx="8639175" cy="993775"/>
          </a:xfrm>
        </p:spPr>
        <p:txBody>
          <a:bodyPr lIns="68569" tIns="34275" rIns="68569" bIns="34275"/>
          <a:lstStyle/>
          <a:p>
            <a:pPr eaLnBrk="1" hangingPunct="1">
              <a:spcBef>
                <a:spcPct val="0"/>
              </a:spcBef>
              <a:spcAft>
                <a:spcPct val="0"/>
              </a:spcAft>
              <a:buClr>
                <a:srgbClr val="093254"/>
              </a:buClr>
              <a:buFont typeface="Arial" panose="020B0604020202020204" pitchFamily="34" charset="0"/>
              <a:buNone/>
            </a:pPr>
            <a:r>
              <a:rPr lang="en-US" altLang="en-US" sz="4000" dirty="0">
                <a:solidFill>
                  <a:srgbClr val="093254"/>
                </a:solidFill>
                <a:latin typeface="Arial" panose="020B0604020202020204" pitchFamily="34" charset="0"/>
                <a:cs typeface="Arial" panose="020B0604020202020204" pitchFamily="34" charset="0"/>
              </a:rPr>
              <a:t>Real-Life Application</a:t>
            </a:r>
          </a:p>
        </p:txBody>
      </p:sp>
      <p:sp>
        <p:nvSpPr>
          <p:cNvPr id="6146" name="Google Shape;66;p1">
            <a:extLst>
              <a:ext uri="{FF2B5EF4-FFF2-40B4-BE49-F238E27FC236}">
                <a16:creationId xmlns:a16="http://schemas.microsoft.com/office/drawing/2014/main" id="{BB316B30-4DA0-2BF0-87FE-4728E5639AAF}"/>
              </a:ext>
            </a:extLst>
          </p:cNvPr>
          <p:cNvSpPr txBox="1">
            <a:spLocks noGrp="1" noChangeArrowheads="1"/>
          </p:cNvSpPr>
          <p:nvPr>
            <p:ph type="body" idx="1"/>
          </p:nvPr>
        </p:nvSpPr>
        <p:spPr>
          <a:xfrm>
            <a:off x="250825" y="2227262"/>
            <a:ext cx="8639175" cy="3725481"/>
          </a:xfrm>
        </p:spPr>
        <p:txBody>
          <a:bodyPr lIns="68569" tIns="34275" rIns="68569" bIns="34275">
            <a:normAutofit/>
          </a:bodyPr>
          <a:lstStyle/>
          <a:p>
            <a:pPr marL="0" indent="0">
              <a:lnSpc>
                <a:spcPts val="2400"/>
              </a:lnSpc>
              <a:spcAft>
                <a:spcPct val="0"/>
              </a:spcAft>
              <a:buClr>
                <a:srgbClr val="000000"/>
              </a:buClr>
              <a:buNone/>
            </a:pPr>
            <a:r>
              <a:rPr lang="en-US" altLang="en-US" sz="2000" dirty="0">
                <a:latin typeface="Arial" panose="020B0604020202020204" pitchFamily="34" charset="0"/>
                <a:cs typeface="Arial" panose="020B0604020202020204" pitchFamily="34" charset="0"/>
                <a:sym typeface="Arial" panose="020B0604020202020204" pitchFamily="34" charset="0"/>
              </a:rPr>
              <a:t>There are three interactive lessons to help you make real-life application and understand how interest rates affect you:</a:t>
            </a:r>
            <a:br>
              <a:rPr lang="en-US" altLang="en-US" sz="2000" dirty="0">
                <a:latin typeface="Arial" panose="020B0604020202020204" pitchFamily="34" charset="0"/>
                <a:cs typeface="Arial" panose="020B0604020202020204" pitchFamily="34" charset="0"/>
                <a:sym typeface="Arial" panose="020B0604020202020204" pitchFamily="34" charset="0"/>
              </a:rPr>
            </a:br>
            <a:endParaRPr lang="en-US" altLang="en-US" sz="2000" dirty="0">
              <a:latin typeface="Arial" panose="020B0604020202020204" pitchFamily="34" charset="0"/>
              <a:cs typeface="Arial" panose="020B0604020202020204" pitchFamily="34" charset="0"/>
              <a:sym typeface="Arial" panose="020B0604020202020204" pitchFamily="34" charset="0"/>
            </a:endParaRPr>
          </a:p>
          <a:p>
            <a:pPr marL="685782" lvl="1" indent="-342900">
              <a:lnSpc>
                <a:spcPts val="2400"/>
              </a:lnSpc>
              <a:spcAft>
                <a:spcPct val="0"/>
              </a:spcAft>
              <a:buClr>
                <a:srgbClr val="000000"/>
              </a:buClr>
            </a:pPr>
            <a:r>
              <a:rPr lang="en-US" altLang="en-US" sz="2000" dirty="0">
                <a:latin typeface="Arial" panose="020B0604020202020204" pitchFamily="34" charset="0"/>
                <a:cs typeface="Arial" panose="020B0604020202020204" pitchFamily="34" charset="0"/>
                <a:sym typeface="Arial" panose="020B0604020202020204" pitchFamily="34" charset="0"/>
              </a:rPr>
              <a:t>Credit cards</a:t>
            </a:r>
          </a:p>
          <a:p>
            <a:pPr marL="685782" lvl="1" indent="-342900">
              <a:lnSpc>
                <a:spcPts val="2400"/>
              </a:lnSpc>
              <a:spcAft>
                <a:spcPct val="0"/>
              </a:spcAft>
              <a:buClr>
                <a:srgbClr val="000000"/>
              </a:buClr>
            </a:pPr>
            <a:r>
              <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rPr>
              <a:t>TFSAs (Tax-Free Savings Accounts)</a:t>
            </a:r>
          </a:p>
          <a:p>
            <a:pPr marL="685782" lvl="1" indent="-342900">
              <a:lnSpc>
                <a:spcPts val="2400"/>
              </a:lnSpc>
              <a:spcAft>
                <a:spcPct val="0"/>
              </a:spcAft>
              <a:buClr>
                <a:srgbClr val="000000"/>
              </a:buClr>
            </a:pPr>
            <a:r>
              <a:rPr lang="en-US" altLang="en-US" sz="2000" dirty="0">
                <a:solidFill>
                  <a:schemeClr val="tx1"/>
                </a:solidFill>
                <a:latin typeface="Arial" panose="020B0604020202020204" pitchFamily="34" charset="0"/>
                <a:cs typeface="Arial" panose="020B0604020202020204" pitchFamily="34" charset="0"/>
                <a:sym typeface="Arial" panose="020B0604020202020204" pitchFamily="34" charset="0"/>
              </a:rPr>
              <a:t>OSAP student loan</a:t>
            </a:r>
          </a:p>
          <a:p>
            <a:pPr marL="0" indent="0" eaLnBrk="1" hangingPunct="1">
              <a:spcAft>
                <a:spcPct val="0"/>
              </a:spcAft>
              <a:buClr>
                <a:srgbClr val="000000"/>
              </a:buClr>
              <a:buFont typeface="Arial" panose="020B0604020202020204" pitchFamily="34" charset="0"/>
              <a:buNone/>
            </a:pPr>
            <a:endParaRPr lang="en-US" altLang="en-US" sz="28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9678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lstStyle/>
          <a:p>
            <a:pPr marL="38098" indent="0">
              <a:lnSpc>
                <a:spcPts val="2400"/>
              </a:lnSpc>
              <a:buNone/>
            </a:pPr>
            <a:r>
              <a:rPr lang="en-US" sz="2000" b="1" dirty="0">
                <a:solidFill>
                  <a:schemeClr val="accent1"/>
                </a:solidFill>
              </a:rPr>
              <a:t>What is the difference between simple interest vs. compound interest? </a:t>
            </a:r>
            <a:r>
              <a:rPr lang="en-US" sz="2000" dirty="0"/>
              <a:t>Let’s do a little exploration!</a:t>
            </a:r>
          </a:p>
          <a:p>
            <a:pPr marL="38098" indent="0">
              <a:lnSpc>
                <a:spcPts val="2400"/>
              </a:lnSpc>
              <a:buNone/>
            </a:pPr>
            <a:endParaRPr lang="en-US" sz="2000" dirty="0"/>
          </a:p>
          <a:p>
            <a:pPr marL="38098" indent="0">
              <a:lnSpc>
                <a:spcPts val="2400"/>
              </a:lnSpc>
              <a:buNone/>
            </a:pPr>
            <a:r>
              <a:rPr lang="en-US" sz="2000" dirty="0"/>
              <a:t>Click the links below and open both calculators:</a:t>
            </a:r>
          </a:p>
          <a:p>
            <a:pPr marL="38098" indent="0">
              <a:lnSpc>
                <a:spcPts val="2400"/>
              </a:lnSpc>
              <a:buNone/>
            </a:pPr>
            <a:r>
              <a:rPr lang="en-US" sz="2000" b="1" dirty="0"/>
              <a:t>Simple Interest Calculator:</a:t>
            </a:r>
          </a:p>
          <a:p>
            <a:pPr marL="38098" indent="0">
              <a:lnSpc>
                <a:spcPts val="2400"/>
              </a:lnSpc>
              <a:buNone/>
            </a:pPr>
            <a:r>
              <a:rPr lang="en-US" sz="2000" dirty="0">
                <a:hlinkClick r:id="rId3"/>
              </a:rPr>
              <a:t>https://www.calculatestuff.com/financial/simple-interest-calculator</a:t>
            </a:r>
            <a:endParaRPr lang="en-US" sz="2000" dirty="0"/>
          </a:p>
          <a:p>
            <a:pPr marL="38098" indent="0">
              <a:lnSpc>
                <a:spcPts val="2400"/>
              </a:lnSpc>
              <a:buNone/>
            </a:pPr>
            <a:endParaRPr lang="en-US" sz="2000" dirty="0"/>
          </a:p>
          <a:p>
            <a:pPr marL="38098" indent="0">
              <a:lnSpc>
                <a:spcPts val="2400"/>
              </a:lnSpc>
              <a:buNone/>
            </a:pPr>
            <a:r>
              <a:rPr lang="en-US" sz="2000" b="1" dirty="0"/>
              <a:t>Compound Interest Calculator:</a:t>
            </a:r>
          </a:p>
          <a:p>
            <a:pPr marL="38098" indent="0">
              <a:lnSpc>
                <a:spcPts val="2400"/>
              </a:lnSpc>
              <a:buNone/>
            </a:pPr>
            <a:r>
              <a:rPr lang="en-US" sz="2000" dirty="0">
                <a:hlinkClick r:id="rId4"/>
              </a:rPr>
              <a:t>https://www.calculatestuff.com/financial/compound-interest-calculator</a:t>
            </a:r>
            <a:endParaRPr lang="en-US" sz="2000" dirty="0"/>
          </a:p>
          <a:p>
            <a:pPr marL="38098" indent="0">
              <a:lnSpc>
                <a:spcPts val="2400"/>
              </a:lnSpc>
              <a:buNone/>
            </a:pPr>
            <a:endParaRPr lang="en-US" dirty="0"/>
          </a:p>
          <a:p>
            <a:pPr marL="38098" indent="0">
              <a:lnSpc>
                <a:spcPts val="2400"/>
              </a:lnSpc>
              <a:buNone/>
            </a:pPr>
            <a:endParaRPr lang="en-CA" dirty="0"/>
          </a:p>
        </p:txBody>
      </p:sp>
      <p:pic>
        <p:nvPicPr>
          <p:cNvPr id="4" name="Graphic 3" descr="Cursor outline">
            <a:extLst>
              <a:ext uri="{FF2B5EF4-FFF2-40B4-BE49-F238E27FC236}">
                <a16:creationId xmlns:a16="http://schemas.microsoft.com/office/drawing/2014/main" id="{24E5DDEF-6955-6FC4-0840-1907BCDFBF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6908" y="3943864"/>
            <a:ext cx="683232" cy="683232"/>
          </a:xfrm>
          <a:prstGeom prst="rect">
            <a:avLst/>
          </a:prstGeom>
        </p:spPr>
      </p:pic>
      <p:pic>
        <p:nvPicPr>
          <p:cNvPr id="5" name="Graphic 4" descr="Cursor outline">
            <a:extLst>
              <a:ext uri="{FF2B5EF4-FFF2-40B4-BE49-F238E27FC236}">
                <a16:creationId xmlns:a16="http://schemas.microsoft.com/office/drawing/2014/main" id="{A4DE6C2E-6AFD-14FB-BD01-DA4539F1E1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0395" y="5213453"/>
            <a:ext cx="683232" cy="683232"/>
          </a:xfrm>
          <a:prstGeom prst="rect">
            <a:avLst/>
          </a:prstGeom>
        </p:spPr>
      </p:pic>
    </p:spTree>
    <p:extLst>
      <p:ext uri="{BB962C8B-B14F-4D97-AF65-F5344CB8AC3E}">
        <p14:creationId xmlns:p14="http://schemas.microsoft.com/office/powerpoint/2010/main" val="319934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7CFA21-B38E-167B-56E1-9C3AEEB6EA0C}"/>
              </a:ext>
            </a:extLst>
          </p:cNvPr>
          <p:cNvSpPr/>
          <p:nvPr/>
        </p:nvSpPr>
        <p:spPr bwMode="auto">
          <a:xfrm>
            <a:off x="3692994" y="1672961"/>
            <a:ext cx="2325841" cy="291305"/>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9623EABB-54C8-EB6C-9152-6A10B99798B5}"/>
              </a:ext>
            </a:extLst>
          </p:cNvPr>
          <p:cNvSpPr/>
          <p:nvPr/>
        </p:nvSpPr>
        <p:spPr bwMode="auto">
          <a:xfrm>
            <a:off x="2291787" y="3102015"/>
            <a:ext cx="3958542" cy="284496"/>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D13FB614-DB79-D21F-0859-C900242B46D0}"/>
              </a:ext>
            </a:extLst>
          </p:cNvPr>
          <p:cNvSpPr/>
          <p:nvPr/>
        </p:nvSpPr>
        <p:spPr bwMode="auto">
          <a:xfrm>
            <a:off x="3358587" y="3407829"/>
            <a:ext cx="2733869" cy="284496"/>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56CC036C-01AF-3D2C-DB39-194E25668745}"/>
              </a:ext>
            </a:extLst>
          </p:cNvPr>
          <p:cNvSpPr/>
          <p:nvPr/>
        </p:nvSpPr>
        <p:spPr bwMode="auto">
          <a:xfrm>
            <a:off x="2027274" y="3794984"/>
            <a:ext cx="5217042" cy="284496"/>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045A4210-DD33-0477-C50B-238FE9B6E8A9}"/>
              </a:ext>
            </a:extLst>
          </p:cNvPr>
          <p:cNvSpPr/>
          <p:nvPr/>
        </p:nvSpPr>
        <p:spPr bwMode="auto">
          <a:xfrm>
            <a:off x="6448485" y="4111128"/>
            <a:ext cx="1175059" cy="296067"/>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38744D39-A26B-6B19-E974-21EA74E90B04}"/>
              </a:ext>
            </a:extLst>
          </p:cNvPr>
          <p:cNvSpPr/>
          <p:nvPr/>
        </p:nvSpPr>
        <p:spPr bwMode="auto">
          <a:xfrm>
            <a:off x="1006316" y="4506529"/>
            <a:ext cx="1508284" cy="304231"/>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Rectangle 18">
            <a:extLst>
              <a:ext uri="{FF2B5EF4-FFF2-40B4-BE49-F238E27FC236}">
                <a16:creationId xmlns:a16="http://schemas.microsoft.com/office/drawing/2014/main" id="{496A6AEE-C006-D134-7382-94C80CDCA4B9}"/>
              </a:ext>
            </a:extLst>
          </p:cNvPr>
          <p:cNvSpPr/>
          <p:nvPr/>
        </p:nvSpPr>
        <p:spPr bwMode="auto">
          <a:xfrm>
            <a:off x="2756849" y="4906577"/>
            <a:ext cx="3587244" cy="304231"/>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11">
            <a:extLst>
              <a:ext uri="{FF2B5EF4-FFF2-40B4-BE49-F238E27FC236}">
                <a16:creationId xmlns:a16="http://schemas.microsoft.com/office/drawing/2014/main" id="{8E3F21D7-1E53-0919-824B-29A9D789F7BD}"/>
              </a:ext>
            </a:extLst>
          </p:cNvPr>
          <p:cNvSpPr/>
          <p:nvPr/>
        </p:nvSpPr>
        <p:spPr bwMode="auto">
          <a:xfrm>
            <a:off x="7127716" y="4906579"/>
            <a:ext cx="1578134" cy="304231"/>
          </a:xfrm>
          <a:prstGeom prst="rect">
            <a:avLst/>
          </a:prstGeom>
          <a:solidFill>
            <a:srgbClr val="FFFF00">
              <a:alpha val="27059"/>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18699"/>
            <a:ext cx="8638967" cy="4658264"/>
          </a:xfrm>
        </p:spPr>
        <p:txBody>
          <a:bodyPr>
            <a:normAutofit/>
          </a:bodyPr>
          <a:lstStyle/>
          <a:p>
            <a:pPr marL="0" indent="0">
              <a:lnSpc>
                <a:spcPts val="2400"/>
              </a:lnSpc>
              <a:buNone/>
            </a:pPr>
            <a:r>
              <a:rPr lang="en-US" sz="1800" b="1" dirty="0">
                <a:solidFill>
                  <a:schemeClr val="bg1"/>
                </a:solidFill>
              </a:rPr>
              <a:t>                   Present value    </a:t>
            </a:r>
            <a:r>
              <a:rPr lang="en-US" sz="1800" dirty="0"/>
              <a:t>The original sum of money borrowed in a loan or put into an investment.</a:t>
            </a:r>
          </a:p>
          <a:p>
            <a:pPr marL="0" indent="0">
              <a:lnSpc>
                <a:spcPts val="2400"/>
              </a:lnSpc>
              <a:buNone/>
            </a:pPr>
            <a:r>
              <a:rPr lang="en-US" sz="1800" b="1" dirty="0">
                <a:solidFill>
                  <a:schemeClr val="bg1"/>
                </a:solidFill>
              </a:rPr>
              <a:t>Final Amount </a:t>
            </a:r>
            <a:r>
              <a:rPr lang="en-US" sz="1800" i="1" dirty="0">
                <a:solidFill>
                  <a:schemeClr val="bg1"/>
                </a:solidFill>
              </a:rPr>
              <a:t>or</a:t>
            </a:r>
            <a:r>
              <a:rPr lang="en-US" sz="1800" b="1" dirty="0">
                <a:solidFill>
                  <a:schemeClr val="bg1"/>
                </a:solidFill>
              </a:rPr>
              <a:t> Future Value: </a:t>
            </a:r>
            <a:r>
              <a:rPr lang="en-US" sz="1800" dirty="0"/>
              <a:t>The value of a loan or investment at a specific date.</a:t>
            </a:r>
            <a:endParaRPr lang="en-US" sz="1800" b="1" dirty="0"/>
          </a:p>
          <a:p>
            <a:pPr marL="0" indent="0">
              <a:lnSpc>
                <a:spcPts val="2400"/>
              </a:lnSpc>
              <a:buNone/>
            </a:pPr>
            <a:r>
              <a:rPr lang="en-US" sz="1800" b="1" dirty="0">
                <a:solidFill>
                  <a:schemeClr val="bg1"/>
                </a:solidFill>
              </a:rPr>
              <a:t>Interest Rate: </a:t>
            </a:r>
            <a:r>
              <a:rPr lang="en-US" sz="1800" dirty="0"/>
              <a:t>The amount charged on top of the principal by a lender to a borrower. It is calculated as a percentage of the principal.</a:t>
            </a:r>
          </a:p>
          <a:p>
            <a:pPr marL="0" indent="0">
              <a:lnSpc>
                <a:spcPts val="2400"/>
              </a:lnSpc>
              <a:buNone/>
            </a:pPr>
            <a:r>
              <a:rPr lang="en-US" sz="1800" b="1" dirty="0">
                <a:solidFill>
                  <a:schemeClr val="bg1"/>
                </a:solidFill>
              </a:rPr>
              <a:t>Rate of Return: </a:t>
            </a:r>
            <a:r>
              <a:rPr lang="en-US" sz="1800" dirty="0"/>
              <a:t>Same concept as interest rate, but for investments. The amount an investor earns on top of the principal. It is calculated as a percentage.</a:t>
            </a:r>
          </a:p>
          <a:p>
            <a:pPr marL="0" indent="0">
              <a:lnSpc>
                <a:spcPts val="2400"/>
              </a:lnSpc>
              <a:buNone/>
            </a:pPr>
            <a:r>
              <a:rPr lang="en-US" sz="1800" b="1" dirty="0">
                <a:solidFill>
                  <a:schemeClr val="bg1"/>
                </a:solidFill>
              </a:rPr>
              <a:t>Term:</a:t>
            </a:r>
            <a:r>
              <a:rPr lang="en-US" sz="1800" b="1" dirty="0"/>
              <a:t> </a:t>
            </a:r>
            <a:r>
              <a:rPr lang="en-US" sz="1800" dirty="0"/>
              <a:t>Length of time of a loan or investment.</a:t>
            </a:r>
          </a:p>
          <a:p>
            <a:pPr marL="0" indent="0">
              <a:lnSpc>
                <a:spcPts val="2400"/>
              </a:lnSpc>
              <a:buNone/>
            </a:pPr>
            <a:r>
              <a:rPr lang="en-US" sz="1800" b="1" dirty="0">
                <a:solidFill>
                  <a:schemeClr val="bg1"/>
                </a:solidFill>
              </a:rPr>
              <a:t>Compounding Period: </a:t>
            </a:r>
            <a:r>
              <a:rPr lang="en-US" sz="1800" dirty="0"/>
              <a:t>Applies only to compound interest. It is the interval of time that your loan or investment compounds interest. Common compounding periods are annually and monthly. We will learn more in this lesson.</a:t>
            </a:r>
          </a:p>
        </p:txBody>
      </p:sp>
      <p:sp>
        <p:nvSpPr>
          <p:cNvPr id="6" name="Content Placeholder 2">
            <a:extLst>
              <a:ext uri="{FF2B5EF4-FFF2-40B4-BE49-F238E27FC236}">
                <a16:creationId xmlns:a16="http://schemas.microsoft.com/office/drawing/2014/main" id="{3EC5412B-D8BE-6C43-4A7C-6E2486038094}"/>
              </a:ext>
            </a:extLst>
          </p:cNvPr>
          <p:cNvSpPr txBox="1">
            <a:spLocks/>
          </p:cNvSpPr>
          <p:nvPr/>
        </p:nvSpPr>
        <p:spPr bwMode="auto">
          <a:xfrm>
            <a:off x="251406" y="1604962"/>
            <a:ext cx="3829340" cy="3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cs typeface="Arial"/>
              </a:rPr>
              <a:t>Principal </a:t>
            </a:r>
            <a:r>
              <a:rPr lang="en-US" sz="1800" i="1" kern="0" dirty="0">
                <a:cs typeface="Arial"/>
              </a:rPr>
              <a:t>or</a:t>
            </a:r>
            <a:r>
              <a:rPr lang="en-US" sz="1800" b="1" kern="0" dirty="0">
                <a:cs typeface="Arial"/>
              </a:rPr>
              <a:t> Present Value:</a:t>
            </a:r>
            <a:endParaRPr lang="en-US" sz="1600" kern="0" dirty="0">
              <a:cs typeface="Arial"/>
            </a:endParaRPr>
          </a:p>
        </p:txBody>
      </p:sp>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Review: Academic Language</a:t>
            </a:r>
          </a:p>
        </p:txBody>
      </p:sp>
      <p:sp>
        <p:nvSpPr>
          <p:cNvPr id="14" name="Content Placeholder 2">
            <a:extLst>
              <a:ext uri="{FF2B5EF4-FFF2-40B4-BE49-F238E27FC236}">
                <a16:creationId xmlns:a16="http://schemas.microsoft.com/office/drawing/2014/main" id="{8993CE9F-489D-742A-114E-801859C2A822}"/>
              </a:ext>
            </a:extLst>
          </p:cNvPr>
          <p:cNvSpPr txBox="1">
            <a:spLocks/>
          </p:cNvSpPr>
          <p:nvPr/>
        </p:nvSpPr>
        <p:spPr bwMode="auto">
          <a:xfrm>
            <a:off x="251406" y="2318661"/>
            <a:ext cx="3829340" cy="3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cs typeface="Arial"/>
              </a:rPr>
              <a:t>Final Amount </a:t>
            </a:r>
            <a:r>
              <a:rPr lang="en-US" sz="1800" i="1" kern="0" dirty="0">
                <a:cs typeface="Arial"/>
              </a:rPr>
              <a:t>or</a:t>
            </a:r>
            <a:r>
              <a:rPr lang="en-US" sz="1800" b="1" kern="0" dirty="0">
                <a:cs typeface="Arial"/>
              </a:rPr>
              <a:t> Future Value:</a:t>
            </a:r>
            <a:endParaRPr lang="en-US" sz="1600" kern="0" dirty="0">
              <a:cs typeface="Arial"/>
            </a:endParaRPr>
          </a:p>
        </p:txBody>
      </p:sp>
      <p:sp>
        <p:nvSpPr>
          <p:cNvPr id="15" name="Content Placeholder 2">
            <a:extLst>
              <a:ext uri="{FF2B5EF4-FFF2-40B4-BE49-F238E27FC236}">
                <a16:creationId xmlns:a16="http://schemas.microsoft.com/office/drawing/2014/main" id="{F3161187-9DA9-797A-6A7D-30563FD6A5AB}"/>
              </a:ext>
            </a:extLst>
          </p:cNvPr>
          <p:cNvSpPr txBox="1">
            <a:spLocks/>
          </p:cNvSpPr>
          <p:nvPr/>
        </p:nvSpPr>
        <p:spPr bwMode="auto">
          <a:xfrm>
            <a:off x="251406" y="3035798"/>
            <a:ext cx="1716290" cy="3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cs typeface="Arial"/>
              </a:rPr>
              <a:t>Interest Rate:</a:t>
            </a:r>
            <a:endParaRPr lang="en-US" sz="1600" kern="0" dirty="0">
              <a:cs typeface="Arial"/>
            </a:endParaRPr>
          </a:p>
        </p:txBody>
      </p:sp>
      <p:sp>
        <p:nvSpPr>
          <p:cNvPr id="16" name="Content Placeholder 2">
            <a:extLst>
              <a:ext uri="{FF2B5EF4-FFF2-40B4-BE49-F238E27FC236}">
                <a16:creationId xmlns:a16="http://schemas.microsoft.com/office/drawing/2014/main" id="{BEC0E386-EA69-0118-1CF8-B86F420431CC}"/>
              </a:ext>
            </a:extLst>
          </p:cNvPr>
          <p:cNvSpPr txBox="1">
            <a:spLocks/>
          </p:cNvSpPr>
          <p:nvPr/>
        </p:nvSpPr>
        <p:spPr bwMode="auto">
          <a:xfrm>
            <a:off x="251405" y="3748254"/>
            <a:ext cx="1924635" cy="3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cs typeface="Arial"/>
              </a:rPr>
              <a:t>Rate of Return:</a:t>
            </a:r>
            <a:endParaRPr lang="en-US" sz="1600" kern="0" dirty="0">
              <a:cs typeface="Arial"/>
            </a:endParaRPr>
          </a:p>
        </p:txBody>
      </p:sp>
      <p:sp>
        <p:nvSpPr>
          <p:cNvPr id="17" name="Content Placeholder 2">
            <a:extLst>
              <a:ext uri="{FF2B5EF4-FFF2-40B4-BE49-F238E27FC236}">
                <a16:creationId xmlns:a16="http://schemas.microsoft.com/office/drawing/2014/main" id="{D3FD8D46-17AA-A719-53C4-F32731C143E9}"/>
              </a:ext>
            </a:extLst>
          </p:cNvPr>
          <p:cNvSpPr txBox="1">
            <a:spLocks/>
          </p:cNvSpPr>
          <p:nvPr/>
        </p:nvSpPr>
        <p:spPr bwMode="auto">
          <a:xfrm>
            <a:off x="251407" y="4468522"/>
            <a:ext cx="872260" cy="3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cs typeface="Arial"/>
              </a:rPr>
              <a:t>Term:</a:t>
            </a:r>
            <a:endParaRPr lang="en-US" sz="1600" kern="0" dirty="0">
              <a:cs typeface="Arial"/>
            </a:endParaRPr>
          </a:p>
        </p:txBody>
      </p:sp>
      <p:sp>
        <p:nvSpPr>
          <p:cNvPr id="18" name="Content Placeholder 2">
            <a:extLst>
              <a:ext uri="{FF2B5EF4-FFF2-40B4-BE49-F238E27FC236}">
                <a16:creationId xmlns:a16="http://schemas.microsoft.com/office/drawing/2014/main" id="{46B42D16-2DBE-6013-3A6E-1383E2949C0C}"/>
              </a:ext>
            </a:extLst>
          </p:cNvPr>
          <p:cNvSpPr txBox="1">
            <a:spLocks/>
          </p:cNvSpPr>
          <p:nvPr/>
        </p:nvSpPr>
        <p:spPr bwMode="auto">
          <a:xfrm>
            <a:off x="256491" y="4870176"/>
            <a:ext cx="2723270" cy="3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a:lnSpc>
                <a:spcPts val="2400"/>
              </a:lnSpc>
              <a:buFontTx/>
              <a:buNone/>
            </a:pPr>
            <a:r>
              <a:rPr lang="en-US" sz="1800" b="1" kern="0" dirty="0">
                <a:cs typeface="Arial"/>
              </a:rPr>
              <a:t>Compounding Period:</a:t>
            </a:r>
            <a:endParaRPr lang="en-US" sz="1600" kern="0" dirty="0">
              <a:cs typeface="Arial"/>
            </a:endParaRPr>
          </a:p>
        </p:txBody>
      </p:sp>
    </p:spTree>
    <p:extLst>
      <p:ext uri="{BB962C8B-B14F-4D97-AF65-F5344CB8AC3E}">
        <p14:creationId xmlns:p14="http://schemas.microsoft.com/office/powerpoint/2010/main" val="4679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500"/>
                                        <p:tgtEl>
                                          <p:spTgt spid="3">
                                            <p:txEl>
                                              <p:pRg st="2" end="2"/>
                                            </p:txEl>
                                          </p:spTgt>
                                        </p:tgtEl>
                                      </p:cBhvr>
                                    </p:animEffect>
                                  </p:childTnLst>
                                </p:cTn>
                              </p:par>
                            </p:childTnLst>
                          </p:cTn>
                        </p:par>
                        <p:par>
                          <p:cTn id="37" fill="hold">
                            <p:stCondLst>
                              <p:cond delay="500"/>
                            </p:stCondLst>
                            <p:childTnLst>
                              <p:par>
                                <p:cTn id="38" presetID="22" presetClass="entr" presetSubtype="8" fill="hold" grpId="0" nodeType="afterEffect">
                                  <p:stCondLst>
                                    <p:cond delay="25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750"/>
                                        <p:tgtEl>
                                          <p:spTgt spid="5"/>
                                        </p:tgtEl>
                                      </p:cBhvr>
                                    </p:animEffect>
                                  </p:childTnLst>
                                </p:cTn>
                              </p:par>
                            </p:childTnLst>
                          </p:cTn>
                        </p:par>
                        <p:par>
                          <p:cTn id="41" fill="hold">
                            <p:stCondLst>
                              <p:cond delay="1500"/>
                            </p:stCondLst>
                            <p:childTnLst>
                              <p:par>
                                <p:cTn id="42" presetID="22" presetClass="entr" presetSubtype="8" fill="hold" grpId="0" nodeType="afterEffect">
                                  <p:stCondLst>
                                    <p:cond delay="50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75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fade">
                                      <p:cBhvr>
                                        <p:cTn id="54" dur="500"/>
                                        <p:tgtEl>
                                          <p:spTgt spid="3">
                                            <p:txEl>
                                              <p:pRg st="3" end="3"/>
                                            </p:txEl>
                                          </p:spTgt>
                                        </p:tgtEl>
                                      </p:cBhvr>
                                    </p:animEffect>
                                  </p:childTnLst>
                                </p:cTn>
                              </p:par>
                            </p:childTnLst>
                          </p:cTn>
                        </p:par>
                        <p:par>
                          <p:cTn id="55" fill="hold">
                            <p:stCondLst>
                              <p:cond delay="500"/>
                            </p:stCondLst>
                            <p:childTnLst>
                              <p:par>
                                <p:cTn id="56" presetID="22" presetClass="entr" presetSubtype="8" fill="hold" grpId="0" nodeType="afterEffect">
                                  <p:stCondLst>
                                    <p:cond delay="25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750"/>
                                        <p:tgtEl>
                                          <p:spTgt spid="11"/>
                                        </p:tgtEl>
                                      </p:cBhvr>
                                    </p:animEffect>
                                  </p:childTnLst>
                                </p:cTn>
                              </p:par>
                            </p:childTnLst>
                          </p:cTn>
                        </p:par>
                        <p:par>
                          <p:cTn id="59" fill="hold">
                            <p:stCondLst>
                              <p:cond delay="1500"/>
                            </p:stCondLst>
                            <p:childTnLst>
                              <p:par>
                                <p:cTn id="60" presetID="22" presetClass="entr" presetSubtype="8" fill="hold" grpId="0" nodeType="afterEffect">
                                  <p:stCondLst>
                                    <p:cond delay="25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fade">
                                      <p:cBhvr>
                                        <p:cTn id="72" dur="500"/>
                                        <p:tgtEl>
                                          <p:spTgt spid="3">
                                            <p:txEl>
                                              <p:pRg st="4" end="4"/>
                                            </p:txEl>
                                          </p:spTgt>
                                        </p:tgtEl>
                                      </p:cBhvr>
                                    </p:animEffect>
                                  </p:childTnLst>
                                </p:cTn>
                              </p:par>
                            </p:childTnLst>
                          </p:cTn>
                        </p:par>
                        <p:par>
                          <p:cTn id="73" fill="hold">
                            <p:stCondLst>
                              <p:cond delay="500"/>
                            </p:stCondLst>
                            <p:childTnLst>
                              <p:par>
                                <p:cTn id="74" presetID="22" presetClass="entr" presetSubtype="8" fill="hold" grpId="0" nodeType="afterEffect">
                                  <p:stCondLst>
                                    <p:cond delay="25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
                                            <p:txEl>
                                              <p:pRg st="5" end="5"/>
                                            </p:txEl>
                                          </p:spTgt>
                                        </p:tgtEl>
                                        <p:attrNameLst>
                                          <p:attrName>style.visibility</p:attrName>
                                        </p:attrNameLst>
                                      </p:cBhvr>
                                      <p:to>
                                        <p:strVal val="visible"/>
                                      </p:to>
                                    </p:set>
                                    <p:animEffect transition="in" filter="fade">
                                      <p:cBhvr>
                                        <p:cTn id="86" dur="500"/>
                                        <p:tgtEl>
                                          <p:spTgt spid="3">
                                            <p:txEl>
                                              <p:pRg st="5" end="5"/>
                                            </p:txEl>
                                          </p:spTgt>
                                        </p:tgtEl>
                                      </p:cBhvr>
                                    </p:animEffect>
                                  </p:childTnLst>
                                </p:cTn>
                              </p:par>
                            </p:childTnLst>
                          </p:cTn>
                        </p:par>
                        <p:par>
                          <p:cTn id="87" fill="hold">
                            <p:stCondLst>
                              <p:cond delay="500"/>
                            </p:stCondLst>
                            <p:childTnLst>
                              <p:par>
                                <p:cTn id="88" presetID="22" presetClass="entr" presetSubtype="8" fill="hold" grpId="0" nodeType="afterEffect">
                                  <p:stCondLst>
                                    <p:cond delay="25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750"/>
                                        <p:tgtEl>
                                          <p:spTgt spid="19"/>
                                        </p:tgtEl>
                                      </p:cBhvr>
                                    </p:animEffect>
                                  </p:childTnLst>
                                </p:cTn>
                              </p:par>
                            </p:childTnLst>
                          </p:cTn>
                        </p:par>
                        <p:par>
                          <p:cTn id="91" fill="hold">
                            <p:stCondLst>
                              <p:cond delay="1500"/>
                            </p:stCondLst>
                            <p:childTnLst>
                              <p:par>
                                <p:cTn id="92" presetID="22" presetClass="entr" presetSubtype="8" fill="hold" grpId="0" nodeType="afterEffect">
                                  <p:stCondLst>
                                    <p:cond delay="25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0" grpId="0" animBg="1"/>
      <p:bldP spid="11" grpId="0" animBg="1"/>
      <p:bldP spid="8" grpId="0" animBg="1"/>
      <p:bldP spid="9" grpId="0" animBg="1"/>
      <p:bldP spid="19" grpId="0" animBg="1"/>
      <p:bldP spid="12" grpId="0" animBg="1"/>
      <p:bldP spid="6"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p:txBody>
          <a:bodyPr/>
          <a:lstStyle/>
          <a:p>
            <a:pPr marL="38098" indent="0">
              <a:lnSpc>
                <a:spcPts val="2400"/>
              </a:lnSpc>
              <a:buNone/>
            </a:pPr>
            <a:r>
              <a:rPr lang="en-US" sz="2000" b="1" dirty="0">
                <a:solidFill>
                  <a:schemeClr val="accent1"/>
                </a:solidFill>
              </a:rPr>
              <a:t>Let’s use the same numbers in both calculators, so we can compare between simple and compound interest. </a:t>
            </a:r>
            <a:r>
              <a:rPr lang="en-US" sz="2000" dirty="0">
                <a:solidFill>
                  <a:schemeClr val="tx1"/>
                </a:solidFill>
              </a:rPr>
              <a:t>Enter these suggested values to get started:</a:t>
            </a:r>
          </a:p>
          <a:p>
            <a:pPr marL="38098" indent="0">
              <a:buNone/>
            </a:pPr>
            <a:endParaRPr lang="en-US" sz="2000" dirty="0"/>
          </a:p>
          <a:p>
            <a:pPr marL="38098" indent="0">
              <a:buNone/>
            </a:pPr>
            <a:r>
              <a:rPr lang="en-US" sz="2000" b="1" dirty="0"/>
              <a:t>Simple Interest Calculator:</a:t>
            </a:r>
          </a:p>
          <a:p>
            <a:pPr marL="495298" indent="-457200">
              <a:buSzPct val="100000"/>
              <a:buFont typeface="+mj-lt"/>
              <a:buAutoNum type="arabicPeriod"/>
            </a:pPr>
            <a:r>
              <a:rPr lang="en-US" sz="2000" b="1" dirty="0"/>
              <a:t>Principal: </a:t>
            </a:r>
            <a:r>
              <a:rPr lang="en-US" sz="2000" dirty="0"/>
              <a:t>$100</a:t>
            </a:r>
          </a:p>
          <a:p>
            <a:pPr marL="495298" indent="-457200">
              <a:buSzPct val="100000"/>
              <a:buFont typeface="+mj-lt"/>
              <a:buAutoNum type="arabicPeriod"/>
            </a:pPr>
            <a:r>
              <a:rPr lang="en-US" sz="2000" b="1" dirty="0"/>
              <a:t>Interest Rate: </a:t>
            </a:r>
            <a:r>
              <a:rPr lang="en-US" sz="2000" dirty="0"/>
              <a:t>5%</a:t>
            </a:r>
          </a:p>
          <a:p>
            <a:pPr marL="495298" indent="-457200">
              <a:buSzPct val="100000"/>
              <a:buFont typeface="+mj-lt"/>
              <a:buAutoNum type="arabicPeriod"/>
            </a:pPr>
            <a:r>
              <a:rPr lang="en-US" sz="2000" b="1" dirty="0"/>
              <a:t>Term: </a:t>
            </a:r>
            <a:r>
              <a:rPr lang="en-US" sz="2000" dirty="0"/>
              <a:t>30 years</a:t>
            </a:r>
          </a:p>
          <a:p>
            <a:pPr marL="495298" indent="-457200">
              <a:buSzPct val="100000"/>
              <a:buFont typeface="+mj-lt"/>
              <a:buAutoNum type="arabicPeriod"/>
            </a:pPr>
            <a:r>
              <a:rPr lang="en-US" sz="2000" b="1" dirty="0"/>
              <a:t>Start Date: </a:t>
            </a:r>
            <a:r>
              <a:rPr lang="en-US" sz="2000" dirty="0"/>
              <a:t>Choose today’s date</a:t>
            </a:r>
          </a:p>
          <a:p>
            <a:pPr marL="38098" indent="0">
              <a:buNone/>
            </a:pPr>
            <a:endParaRPr lang="en-US" dirty="0"/>
          </a:p>
          <a:p>
            <a:pPr marL="38098" indent="0">
              <a:buNone/>
            </a:pPr>
            <a:endParaRPr lang="en-CA" dirty="0"/>
          </a:p>
        </p:txBody>
      </p:sp>
      <p:sp>
        <p:nvSpPr>
          <p:cNvPr id="6" name="Content Placeholder 2">
            <a:extLst>
              <a:ext uri="{FF2B5EF4-FFF2-40B4-BE49-F238E27FC236}">
                <a16:creationId xmlns:a16="http://schemas.microsoft.com/office/drawing/2014/main" id="{C0063B0E-2072-D87E-2EF7-14780B971B57}"/>
              </a:ext>
            </a:extLst>
          </p:cNvPr>
          <p:cNvSpPr txBox="1">
            <a:spLocks/>
          </p:cNvSpPr>
          <p:nvPr/>
        </p:nvSpPr>
        <p:spPr bwMode="auto">
          <a:xfrm>
            <a:off x="4839040" y="3307346"/>
            <a:ext cx="4051333" cy="274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spcBef>
                <a:spcPts val="750"/>
              </a:spcBef>
              <a:spcAft>
                <a:spcPts val="0"/>
              </a:spcAft>
              <a:buClr>
                <a:schemeClr val="dk1"/>
              </a:buClr>
              <a:buFontTx/>
              <a:buNone/>
            </a:pPr>
            <a:r>
              <a:rPr lang="en-US" sz="2000" b="1" dirty="0">
                <a:solidFill>
                  <a:srgbClr val="000000"/>
                </a:solidFill>
                <a:latin typeface="Arial"/>
                <a:cs typeface="Arial"/>
                <a:sym typeface="Arial"/>
              </a:rPr>
              <a:t>Compound Interest Calculator:</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Principal: </a:t>
            </a:r>
            <a:r>
              <a:rPr lang="en-US" sz="2000" dirty="0">
                <a:solidFill>
                  <a:srgbClr val="000000"/>
                </a:solidFill>
                <a:latin typeface="Arial"/>
                <a:cs typeface="Arial"/>
                <a:sym typeface="Arial"/>
              </a:rPr>
              <a:t>$100</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Interest Rate: </a:t>
            </a:r>
            <a:r>
              <a:rPr lang="en-US" sz="2000" dirty="0">
                <a:solidFill>
                  <a:srgbClr val="000000"/>
                </a:solidFill>
                <a:latin typeface="Arial"/>
                <a:cs typeface="Arial"/>
                <a:sym typeface="Arial"/>
              </a:rPr>
              <a:t>5%</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Term: </a:t>
            </a:r>
            <a:r>
              <a:rPr lang="en-US" sz="2000" dirty="0">
                <a:solidFill>
                  <a:srgbClr val="000000"/>
                </a:solidFill>
                <a:latin typeface="Arial"/>
                <a:cs typeface="Arial"/>
                <a:sym typeface="Arial"/>
              </a:rPr>
              <a:t>30 years</a:t>
            </a:r>
          </a:p>
          <a:p>
            <a:pPr eaLnBrk="1" hangingPunct="1">
              <a:spcBef>
                <a:spcPts val="750"/>
              </a:spcBef>
              <a:spcAft>
                <a:spcPts val="0"/>
              </a:spcAft>
              <a:buClr>
                <a:schemeClr val="dk1"/>
              </a:buClr>
              <a:buFont typeface="+mj-lt"/>
              <a:buAutoNum type="arabicPeriod"/>
            </a:pPr>
            <a:r>
              <a:rPr lang="en-US" sz="2000" b="1" dirty="0">
                <a:solidFill>
                  <a:srgbClr val="000000"/>
                </a:solidFill>
                <a:latin typeface="Arial"/>
                <a:cs typeface="Arial"/>
                <a:sym typeface="Arial"/>
              </a:rPr>
              <a:t>Compounding: </a:t>
            </a:r>
            <a:r>
              <a:rPr lang="en-US" sz="2000" dirty="0">
                <a:solidFill>
                  <a:srgbClr val="000000"/>
                </a:solidFill>
                <a:latin typeface="Arial"/>
                <a:cs typeface="Arial"/>
                <a:sym typeface="Arial"/>
              </a:rPr>
              <a:t>Annually</a:t>
            </a:r>
          </a:p>
          <a:p>
            <a:pPr marL="0" indent="0">
              <a:lnSpc>
                <a:spcPts val="2400"/>
              </a:lnSpc>
              <a:buFontTx/>
              <a:buNone/>
            </a:pPr>
            <a:endParaRPr lang="en-US" sz="1800" kern="0" dirty="0">
              <a:cs typeface="Arial"/>
            </a:endParaRPr>
          </a:p>
          <a:p>
            <a:pPr marL="0" indent="0">
              <a:lnSpc>
                <a:spcPts val="2400"/>
              </a:lnSpc>
              <a:buFontTx/>
              <a:buNone/>
            </a:pPr>
            <a:endParaRPr lang="en-US" sz="1800" kern="0" dirty="0">
              <a:cs typeface="Arial"/>
            </a:endParaRPr>
          </a:p>
          <a:p>
            <a:pPr marL="0" indent="0">
              <a:lnSpc>
                <a:spcPts val="2400"/>
              </a:lnSpc>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marL="0" indent="0">
              <a:buFontTx/>
              <a:buNone/>
            </a:pPr>
            <a:endParaRPr lang="en-US" sz="1800" kern="0" dirty="0">
              <a:cs typeface="Arial"/>
            </a:endParaRPr>
          </a:p>
          <a:p>
            <a:pPr lvl="1"/>
            <a:endParaRPr lang="en-US" sz="1800" kern="0" dirty="0">
              <a:cs typeface="Arial"/>
            </a:endParaRPr>
          </a:p>
          <a:p>
            <a:endParaRPr lang="en-US" sz="1800" kern="0" dirty="0">
              <a:cs typeface="Arial"/>
            </a:endParaRPr>
          </a:p>
          <a:p>
            <a:pPr lvl="1"/>
            <a:endParaRPr lang="en-US" sz="1800" kern="0" dirty="0">
              <a:cs typeface="Arial"/>
            </a:endParaRPr>
          </a:p>
          <a:p>
            <a:pPr lvl="1"/>
            <a:endParaRPr lang="en-US" sz="1800" kern="0" dirty="0">
              <a:cs typeface="Arial"/>
            </a:endParaRPr>
          </a:p>
          <a:p>
            <a:pPr lvl="1"/>
            <a:endParaRPr lang="en-US" sz="1800" kern="0" dirty="0">
              <a:cs typeface="Arial"/>
            </a:endParaRPr>
          </a:p>
          <a:p>
            <a:endParaRPr lang="en-US" altLang="en-US" sz="1800" kern="0" dirty="0">
              <a:cs typeface="Arial"/>
            </a:endParaRPr>
          </a:p>
        </p:txBody>
      </p:sp>
    </p:spTree>
    <p:extLst>
      <p:ext uri="{BB962C8B-B14F-4D97-AF65-F5344CB8AC3E}">
        <p14:creationId xmlns:p14="http://schemas.microsoft.com/office/powerpoint/2010/main" val="261193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4000" dirty="0"/>
              <a:t>Exploration Activity</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90675"/>
            <a:ext cx="8638967" cy="4586288"/>
          </a:xfrm>
        </p:spPr>
        <p:txBody>
          <a:bodyPr>
            <a:normAutofit/>
          </a:bodyPr>
          <a:lstStyle/>
          <a:p>
            <a:pPr marL="0" indent="0">
              <a:lnSpc>
                <a:spcPts val="2400"/>
              </a:lnSpc>
              <a:buNone/>
            </a:pPr>
            <a:r>
              <a:rPr lang="en-US" sz="2000" b="1" dirty="0">
                <a:solidFill>
                  <a:srgbClr val="005954"/>
                </a:solidFill>
              </a:rPr>
              <a:t>Suggestion: Try changing the interest rate on both calculators.</a:t>
            </a:r>
            <a:endParaRPr lang="en-US" sz="2000" dirty="0">
              <a:solidFill>
                <a:srgbClr val="005954"/>
              </a:solidFill>
            </a:endParaRPr>
          </a:p>
          <a:p>
            <a:pPr>
              <a:lnSpc>
                <a:spcPts val="2400"/>
              </a:lnSpc>
            </a:pPr>
            <a:r>
              <a:rPr lang="en-US" sz="2000" dirty="0"/>
              <a:t>8%</a:t>
            </a:r>
          </a:p>
          <a:p>
            <a:pPr>
              <a:lnSpc>
                <a:spcPts val="2400"/>
              </a:lnSpc>
            </a:pPr>
            <a:r>
              <a:rPr lang="en-US" sz="2000" dirty="0"/>
              <a:t>12%</a:t>
            </a:r>
          </a:p>
          <a:p>
            <a:pPr>
              <a:lnSpc>
                <a:spcPts val="2400"/>
              </a:lnSpc>
            </a:pPr>
            <a:r>
              <a:rPr lang="en-US" sz="2000" dirty="0"/>
              <a:t>20%</a:t>
            </a:r>
          </a:p>
          <a:p>
            <a:pPr>
              <a:lnSpc>
                <a:spcPts val="2400"/>
              </a:lnSpc>
            </a:pPr>
            <a:r>
              <a:rPr lang="en-US" sz="2000" dirty="0"/>
              <a:t>12.75%</a:t>
            </a:r>
          </a:p>
          <a:p>
            <a:pPr>
              <a:lnSpc>
                <a:spcPts val="2400"/>
              </a:lnSpc>
            </a:pPr>
            <a:r>
              <a:rPr lang="en-US" sz="2000" dirty="0"/>
              <a:t>19.99%</a:t>
            </a:r>
          </a:p>
          <a:p>
            <a:pPr>
              <a:lnSpc>
                <a:spcPts val="2400"/>
              </a:lnSpc>
            </a:pPr>
            <a:r>
              <a:rPr lang="en-US" sz="2000" dirty="0"/>
              <a:t>0%</a:t>
            </a:r>
          </a:p>
          <a:p>
            <a:pPr>
              <a:lnSpc>
                <a:spcPts val="2400"/>
              </a:lnSpc>
            </a:pPr>
            <a:r>
              <a:rPr lang="en-US" sz="2000" dirty="0"/>
              <a:t>Etc.</a:t>
            </a:r>
          </a:p>
          <a:p>
            <a:pPr>
              <a:lnSpc>
                <a:spcPts val="2400"/>
              </a:lnSpc>
            </a:pPr>
            <a:endParaRPr lang="en-US" sz="2000" dirty="0"/>
          </a:p>
          <a:p>
            <a:pPr marL="38098" indent="0">
              <a:lnSpc>
                <a:spcPts val="2400"/>
              </a:lnSpc>
              <a:buNone/>
            </a:pPr>
            <a:r>
              <a:rPr lang="en-US" sz="2000" dirty="0">
                <a:cs typeface="Arial"/>
              </a:rPr>
              <a:t>As you make changes, scroll down and look at the graphs on </a:t>
            </a:r>
            <a:r>
              <a:rPr lang="en-US" sz="2000" b="1" dirty="0">
                <a:cs typeface="Arial"/>
              </a:rPr>
              <a:t>both</a:t>
            </a:r>
            <a:r>
              <a:rPr lang="en-US" sz="2000" dirty="0">
                <a:cs typeface="Arial"/>
              </a:rPr>
              <a:t> calculators.</a:t>
            </a:r>
            <a:endParaRPr lang="en-US" sz="2000" dirty="0"/>
          </a:p>
        </p:txBody>
      </p:sp>
      <p:cxnSp>
        <p:nvCxnSpPr>
          <p:cNvPr id="8" name="Straight Connector 7">
            <a:extLst>
              <a:ext uri="{FF2B5EF4-FFF2-40B4-BE49-F238E27FC236}">
                <a16:creationId xmlns:a16="http://schemas.microsoft.com/office/drawing/2014/main" id="{06D3465B-D060-8EC7-58F5-02EC1E2BCC36}"/>
              </a:ext>
            </a:extLst>
          </p:cNvPr>
          <p:cNvCxnSpPr>
            <a:cxnSpLocks/>
          </p:cNvCxnSpPr>
          <p:nvPr/>
        </p:nvCxnSpPr>
        <p:spPr bwMode="auto">
          <a:xfrm>
            <a:off x="3994839" y="2038014"/>
            <a:ext cx="1472002" cy="0"/>
          </a:xfrm>
          <a:prstGeom prst="line">
            <a:avLst/>
          </a:prstGeom>
          <a:solidFill>
            <a:schemeClr val="accent1"/>
          </a:solidFill>
          <a:ln w="28575"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947841355"/>
      </p:ext>
    </p:extLst>
  </p:cSld>
  <p:clrMapOvr>
    <a:masterClrMapping/>
  </p:clrMapOvr>
</p:sld>
</file>

<file path=ppt/theme/theme1.xml><?xml version="1.0" encoding="utf-8"?>
<a:theme xmlns:a="http://schemas.openxmlformats.org/drawingml/2006/main" name="Office Theme">
  <a:themeElements>
    <a:clrScheme name="United for Literacy">
      <a:dk1>
        <a:srgbClr val="000000"/>
      </a:dk1>
      <a:lt1>
        <a:srgbClr val="FFFFFF"/>
      </a:lt1>
      <a:dk2>
        <a:srgbClr val="093254"/>
      </a:dk2>
      <a:lt2>
        <a:srgbClr val="FFFFFF"/>
      </a:lt2>
      <a:accent1>
        <a:srgbClr val="005659"/>
      </a:accent1>
      <a:accent2>
        <a:srgbClr val="093254"/>
      </a:accent2>
      <a:accent3>
        <a:srgbClr val="3FA947"/>
      </a:accent3>
      <a:accent4>
        <a:srgbClr val="00734F"/>
      </a:accent4>
      <a:accent5>
        <a:srgbClr val="92C82E"/>
      </a:accent5>
      <a:accent6>
        <a:srgbClr val="F36C20"/>
      </a:accent6>
      <a:hlink>
        <a:srgbClr val="00BFDF"/>
      </a:hlink>
      <a:folHlink>
        <a:srgbClr val="7330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FBC8EA80-A3DA-E54B-88C8-85CC3B551E85}" vid="{D8FACF28-C2FD-DE47-9339-3293D0449437}"/>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bca0e2f-16d9-4d6a-8327-7fd70d55969c" xsi:nil="true"/>
    <lcf76f155ced4ddcb4097134ff3c332f xmlns="f6493094-0435-4eae-a32c-76983131fc0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5" ma:contentTypeDescription="Create a new document." ma:contentTypeScope="" ma:versionID="2567e716e479f0fe1fad83c07d0475b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012dbca595c35fff498512ea9a6f57f6"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4ab7d2-68ae-4300-a5cd-dbcd0e7db7b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e85c5a-a45e-43e1-b40a-0ff7d4a9c2a1}" ma:internalName="TaxCatchAll" ma:showField="CatchAllData" ma:web="1bca0e2f-16d9-4d6a-8327-7fd70d559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C7D483-8B6B-49B2-A810-DD15270639C5}">
  <ds:schemaRefs>
    <ds:schemaRef ds:uri="http://schemas.microsoft.com/office/2006/metadata/properties"/>
    <ds:schemaRef ds:uri="http://schemas.microsoft.com/office/infopath/2007/PartnerControls"/>
    <ds:schemaRef ds:uri="1bca0e2f-16d9-4d6a-8327-7fd70d55969c"/>
    <ds:schemaRef ds:uri="f6493094-0435-4eae-a32c-76983131fc0f"/>
  </ds:schemaRefs>
</ds:datastoreItem>
</file>

<file path=customXml/itemProps2.xml><?xml version="1.0" encoding="utf-8"?>
<ds:datastoreItem xmlns:ds="http://schemas.openxmlformats.org/officeDocument/2006/customXml" ds:itemID="{6A9296CE-8EC8-4FBE-A49F-0E34196112A9}">
  <ds:schemaRefs>
    <ds:schemaRef ds:uri="http://schemas.microsoft.com/sharepoint/v3/contenttype/forms"/>
  </ds:schemaRefs>
</ds:datastoreItem>
</file>

<file path=customXml/itemProps3.xml><?xml version="1.0" encoding="utf-8"?>
<ds:datastoreItem xmlns:ds="http://schemas.openxmlformats.org/officeDocument/2006/customXml" ds:itemID="{152A6A86-5AD7-4B91-B9E0-80D10C615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93094-0435-4eae-a32c-76983131fc0f"/>
    <ds:schemaRef ds:uri="1bca0e2f-16d9-4d6a-8327-7fd70d559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U4L PowerPoint template 4x3 URL EN v1 (1)</Template>
  <TotalTime>0</TotalTime>
  <Words>2324</Words>
  <Application>Microsoft Office PowerPoint</Application>
  <PresentationFormat>On-screen Show (4:3)</PresentationFormat>
  <Paragraphs>434</Paragraphs>
  <Slides>41</Slides>
  <Notes>20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Cambria Math</vt:lpstr>
      <vt:lpstr>Wingdings</vt:lpstr>
      <vt:lpstr>Office Theme</vt:lpstr>
      <vt:lpstr>Why ‘Interest’ Should Interest You?</vt:lpstr>
      <vt:lpstr>A Special Note for Teachers</vt:lpstr>
      <vt:lpstr>Introduction</vt:lpstr>
      <vt:lpstr>Introduction</vt:lpstr>
      <vt:lpstr>Real-Life Application</vt:lpstr>
      <vt:lpstr>Exploration Activity</vt:lpstr>
      <vt:lpstr>Review: Academic Language</vt:lpstr>
      <vt:lpstr>Exploration Activity</vt:lpstr>
      <vt:lpstr>Exploration Activity</vt:lpstr>
      <vt:lpstr>Pause and Reflect</vt:lpstr>
      <vt:lpstr>Exploration Activity</vt:lpstr>
      <vt:lpstr>Exploration Activity</vt:lpstr>
      <vt:lpstr>Exploration Activity</vt:lpstr>
      <vt:lpstr>Pause and Reflect</vt:lpstr>
      <vt:lpstr>Exploration Activity</vt:lpstr>
      <vt:lpstr>Exploration Activity</vt:lpstr>
      <vt:lpstr>Pause and Reflect</vt:lpstr>
      <vt:lpstr>Simple Interest</vt:lpstr>
      <vt:lpstr>Simple Interest</vt:lpstr>
      <vt:lpstr>Simple Interest</vt:lpstr>
      <vt:lpstr>Simple Interest</vt:lpstr>
      <vt:lpstr>Compound Interest</vt:lpstr>
      <vt:lpstr>Compound Interest</vt:lpstr>
      <vt:lpstr>Compound Interest</vt:lpstr>
      <vt:lpstr>Compound Interest</vt:lpstr>
      <vt:lpstr>Compound Interest</vt:lpstr>
      <vt:lpstr>You may recall…</vt:lpstr>
      <vt:lpstr>Compound Interest</vt:lpstr>
      <vt:lpstr>Quick Summary</vt:lpstr>
      <vt:lpstr>Student Activity</vt:lpstr>
      <vt:lpstr>Simple vs. Compound Interest</vt:lpstr>
      <vt:lpstr>Simple vs. Compound Interest</vt:lpstr>
      <vt:lpstr>Simple vs. Compound Interest</vt:lpstr>
      <vt:lpstr>Calculating Interest</vt:lpstr>
      <vt:lpstr>Student Activity</vt:lpstr>
      <vt:lpstr>Practice</vt:lpstr>
      <vt:lpstr>Practice</vt:lpstr>
      <vt:lpstr>Practice continued</vt:lpstr>
      <vt:lpstr>PowerPoint Presentation</vt:lpstr>
      <vt:lpstr>Activities: Real-Life Application</vt:lpstr>
      <vt:lpstr>Activities: Real-Life 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16</cp:revision>
  <dcterms:created xsi:type="dcterms:W3CDTF">2022-10-13T17:49:18Z</dcterms:created>
  <dcterms:modified xsi:type="dcterms:W3CDTF">2023-03-28T23:22:25Z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0x0101006F7E63EF2496EC4A8317235C224509C7</vt:lpwstr>
  </property>
  <property fmtid="{D5CDD505-2E9C-101B-9397-08002B2CF9AE}" pid="3" name="MediaServiceImageTags">
    <vt:lpwstr/>
  </property>
</Properties>
</file>