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4" r:id="rId4"/>
  </p:sldMasterIdLst>
  <p:notesMasterIdLst>
    <p:notesMasterId r:id="rId27"/>
  </p:notesMasterIdLst>
  <p:sldIdLst>
    <p:sldId id="274" r:id="rId5"/>
    <p:sldId id="278" r:id="rId6"/>
    <p:sldId id="276" r:id="rId7"/>
    <p:sldId id="304" r:id="rId8"/>
    <p:sldId id="277" r:id="rId9"/>
    <p:sldId id="293" r:id="rId10"/>
    <p:sldId id="294" r:id="rId11"/>
    <p:sldId id="296" r:id="rId12"/>
    <p:sldId id="295" r:id="rId13"/>
    <p:sldId id="303" r:id="rId14"/>
    <p:sldId id="301" r:id="rId15"/>
    <p:sldId id="299" r:id="rId16"/>
    <p:sldId id="300" r:id="rId17"/>
    <p:sldId id="292" r:id="rId18"/>
    <p:sldId id="285" r:id="rId19"/>
    <p:sldId id="279" r:id="rId20"/>
    <p:sldId id="286" r:id="rId21"/>
    <p:sldId id="288" r:id="rId22"/>
    <p:sldId id="289" r:id="rId23"/>
    <p:sldId id="290" r:id="rId24"/>
    <p:sldId id="291" r:id="rId25"/>
    <p:sldId id="30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DRetEPjGS9g3suApNjV1FQ==" hashData="qwttLXQ9eTCv+78yKFmqAxazerMNrWLNae08m4nVOppImj0Es4AywB5/6PRfGjaIgm80BIQVSeFfRjMul3mw3A=="/>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1387"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99CC13-C521-49A2-8810-585E4BB39E13}" type="datetimeFigureOut">
              <a:rPr lang="en-CA" smtClean="0"/>
              <a:t>2023-03-28</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CDB58A-DCD7-4192-8914-70C3C67A3D35}" type="slidenum">
              <a:rPr lang="en-CA" smtClean="0"/>
              <a:t>‹#›</a:t>
            </a:fld>
            <a:endParaRPr lang="en-CA"/>
          </a:p>
        </p:txBody>
      </p:sp>
    </p:spTree>
    <p:extLst>
      <p:ext uri="{BB962C8B-B14F-4D97-AF65-F5344CB8AC3E}">
        <p14:creationId xmlns:p14="http://schemas.microsoft.com/office/powerpoint/2010/main" val="3404631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7" name="Google Shape;68;g123de75d5cf_1_0:notes">
            <a:extLst>
              <a:ext uri="{FF2B5EF4-FFF2-40B4-BE49-F238E27FC236}">
                <a16:creationId xmlns:a16="http://schemas.microsoft.com/office/drawing/2014/main" id="{0835CBF7-5E7F-BD0B-7302-811CA1D00656}"/>
              </a:ext>
            </a:extLst>
          </p:cNvPr>
          <p:cNvSpPr>
            <a:spLocks noGrp="1" noRot="1" noChangeAspect="1" noTextEdit="1"/>
          </p:cNvSpPr>
          <p:nvPr>
            <p:ph type="sldImg" idx="2"/>
          </p:nvPr>
        </p:nvSpPr>
        <p:spPr>
          <a:noFill/>
          <a:ln>
            <a:headEnd/>
            <a:tailEnd/>
          </a:ln>
        </p:spPr>
      </p:sp>
      <p:sp>
        <p:nvSpPr>
          <p:cNvPr id="9218" name="Google Shape;69;g123de75d5cf_1_0:notes">
            <a:extLst>
              <a:ext uri="{FF2B5EF4-FFF2-40B4-BE49-F238E27FC236}">
                <a16:creationId xmlns:a16="http://schemas.microsoft.com/office/drawing/2014/main" id="{C55900A1-4E4F-59CE-F17D-0E9E384C9CDE}"/>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9219" name="Google Shape;70;g123de75d5cf_1_0:notes">
            <a:extLst>
              <a:ext uri="{FF2B5EF4-FFF2-40B4-BE49-F238E27FC236}">
                <a16:creationId xmlns:a16="http://schemas.microsoft.com/office/drawing/2014/main" id="{1B045251-86F1-F0F7-BDC6-6898FABFA3FF}"/>
              </a:ext>
            </a:extLst>
          </p:cNvPr>
          <p:cNvSpPr>
            <a:spLocks noGrp="1" noChangeArrowheads="1"/>
          </p:cNvSpPr>
          <p:nvPr>
            <p:ph type="sldNum" sz="quarter" idx="12"/>
          </p:nvPr>
        </p:nvSpPr>
        <p:spPr>
          <a:noFill/>
        </p:spPr>
        <p:txBody>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940FCD35-C85C-3A4F-9419-AFE4A9A31073}" type="slidenum">
              <a:rPr lang="en-US" altLang="en-US"/>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276408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251406" y="365129"/>
            <a:ext cx="8638967" cy="1325563"/>
          </a:xfrm>
          <a:prstGeom prst="rect">
            <a:avLst/>
          </a:prstGeom>
          <a:noFill/>
          <a:ln>
            <a:noFill/>
          </a:ln>
        </p:spPr>
        <p:txBody>
          <a:bodyPr spcFirstLastPara="1">
            <a:normAutofit/>
          </a:bodyPr>
          <a:lstStyle>
            <a:lvl1pPr lvl="0" algn="l">
              <a:lnSpc>
                <a:spcPct val="90000"/>
              </a:lnSpc>
              <a:spcBef>
                <a:spcPts val="0"/>
              </a:spcBef>
              <a:spcAft>
                <a:spcPts val="0"/>
              </a:spcAft>
              <a:buClr>
                <a:schemeClr val="dk2"/>
              </a:buClr>
              <a:buSzPts val="4000"/>
              <a:buFont typeface="Arial"/>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4" name="Google Shape;24;p4"/>
          <p:cNvSpPr txBox="1">
            <a:spLocks noGrp="1"/>
          </p:cNvSpPr>
          <p:nvPr>
            <p:ph type="body" idx="1"/>
          </p:nvPr>
        </p:nvSpPr>
        <p:spPr>
          <a:xfrm>
            <a:off x="251406" y="1825625"/>
            <a:ext cx="8638967" cy="4351338"/>
          </a:xfrm>
          <a:prstGeom prst="rect">
            <a:avLst/>
          </a:prstGeom>
          <a:noFill/>
          <a:ln>
            <a:noFill/>
          </a:ln>
        </p:spPr>
        <p:txBody>
          <a:bodyPr spcFirstLastPara="1">
            <a:normAutofit/>
          </a:bodyPr>
          <a:lstStyle>
            <a:lvl1pPr marL="342884" lvl="0" indent="-304786" algn="l">
              <a:lnSpc>
                <a:spcPct val="90000"/>
              </a:lnSpc>
              <a:spcBef>
                <a:spcPts val="750"/>
              </a:spcBef>
              <a:spcAft>
                <a:spcPts val="0"/>
              </a:spcAft>
              <a:buClr>
                <a:schemeClr val="dk1"/>
              </a:buClr>
              <a:buSzPts val="2800"/>
              <a:buChar char="•"/>
              <a:defRPr b="0" i="0">
                <a:latin typeface="Arial"/>
                <a:ea typeface="Arial"/>
                <a:cs typeface="Arial"/>
                <a:sym typeface="Arial"/>
              </a:defRPr>
            </a:lvl1pPr>
            <a:lvl2pPr marL="685766" lvl="1" indent="-285736" algn="l">
              <a:lnSpc>
                <a:spcPct val="90000"/>
              </a:lnSpc>
              <a:spcBef>
                <a:spcPts val="375"/>
              </a:spcBef>
              <a:spcAft>
                <a:spcPts val="0"/>
              </a:spcAft>
              <a:buClr>
                <a:schemeClr val="dk1"/>
              </a:buClr>
              <a:buSzPts val="2400"/>
              <a:buChar char="•"/>
              <a:defRPr b="0" i="0">
                <a:latin typeface="Arial"/>
                <a:ea typeface="Arial"/>
                <a:cs typeface="Arial"/>
                <a:sym typeface="Arial"/>
              </a:defRPr>
            </a:lvl2pPr>
            <a:lvl3pPr marL="1028649" lvl="2" indent="-266687" algn="l">
              <a:lnSpc>
                <a:spcPct val="90000"/>
              </a:lnSpc>
              <a:spcBef>
                <a:spcPts val="375"/>
              </a:spcBef>
              <a:spcAft>
                <a:spcPts val="0"/>
              </a:spcAft>
              <a:buClr>
                <a:schemeClr val="dk1"/>
              </a:buClr>
              <a:buSzPts val="2000"/>
              <a:buChar char="•"/>
              <a:defRPr b="0" i="0">
                <a:latin typeface="Arial"/>
                <a:ea typeface="Arial"/>
                <a:cs typeface="Arial"/>
                <a:sym typeface="Arial"/>
              </a:defRPr>
            </a:lvl3pPr>
            <a:lvl4pPr marL="1371532" lvl="3" indent="-257162" algn="l">
              <a:lnSpc>
                <a:spcPct val="90000"/>
              </a:lnSpc>
              <a:spcBef>
                <a:spcPts val="375"/>
              </a:spcBef>
              <a:spcAft>
                <a:spcPts val="0"/>
              </a:spcAft>
              <a:buClr>
                <a:schemeClr val="dk1"/>
              </a:buClr>
              <a:buSzPts val="1800"/>
              <a:buChar char="•"/>
              <a:defRPr b="0" i="0">
                <a:latin typeface="Arial"/>
                <a:ea typeface="Arial"/>
                <a:cs typeface="Arial"/>
                <a:sym typeface="Arial"/>
              </a:defRPr>
            </a:lvl4pPr>
            <a:lvl5pPr marL="1714415" lvl="4" indent="-257162" algn="l">
              <a:lnSpc>
                <a:spcPct val="90000"/>
              </a:lnSpc>
              <a:spcBef>
                <a:spcPts val="375"/>
              </a:spcBef>
              <a:spcAft>
                <a:spcPts val="0"/>
              </a:spcAft>
              <a:buClr>
                <a:schemeClr val="dk1"/>
              </a:buClr>
              <a:buSzPts val="1800"/>
              <a:buChar char="•"/>
              <a:defRPr b="0" i="0">
                <a:latin typeface="Arial"/>
                <a:ea typeface="Arial"/>
                <a:cs typeface="Arial"/>
                <a:sym typeface="Arial"/>
              </a:defRPr>
            </a:lvl5pPr>
            <a:lvl6pPr marL="2057297" lvl="5" indent="-257162" algn="l">
              <a:lnSpc>
                <a:spcPct val="90000"/>
              </a:lnSpc>
              <a:spcBef>
                <a:spcPts val="375"/>
              </a:spcBef>
              <a:spcAft>
                <a:spcPts val="0"/>
              </a:spcAft>
              <a:buClr>
                <a:schemeClr val="dk1"/>
              </a:buClr>
              <a:buSzPts val="1800"/>
              <a:buChar char="•"/>
              <a:defRPr/>
            </a:lvl6pPr>
            <a:lvl7pPr marL="2400180" lvl="6" indent="-257162" algn="l">
              <a:lnSpc>
                <a:spcPct val="90000"/>
              </a:lnSpc>
              <a:spcBef>
                <a:spcPts val="375"/>
              </a:spcBef>
              <a:spcAft>
                <a:spcPts val="0"/>
              </a:spcAft>
              <a:buClr>
                <a:schemeClr val="dk1"/>
              </a:buClr>
              <a:buSzPts val="1800"/>
              <a:buChar char="•"/>
              <a:defRPr/>
            </a:lvl7pPr>
            <a:lvl8pPr marL="2743064" lvl="7" indent="-257162" algn="l">
              <a:lnSpc>
                <a:spcPct val="90000"/>
              </a:lnSpc>
              <a:spcBef>
                <a:spcPts val="375"/>
              </a:spcBef>
              <a:spcAft>
                <a:spcPts val="0"/>
              </a:spcAft>
              <a:buClr>
                <a:schemeClr val="dk1"/>
              </a:buClr>
              <a:buSzPts val="1800"/>
              <a:buChar char="•"/>
              <a:defRPr/>
            </a:lvl8pPr>
            <a:lvl9pPr marL="3085946" lvl="8" indent="-257162" algn="l">
              <a:lnSpc>
                <a:spcPct val="90000"/>
              </a:lnSpc>
              <a:spcBef>
                <a:spcPts val="375"/>
              </a:spcBef>
              <a:spcAft>
                <a:spcPts val="0"/>
              </a:spcAft>
              <a:buClr>
                <a:schemeClr val="dk1"/>
              </a:buClr>
              <a:buSzPts val="1800"/>
              <a:buChar char="•"/>
              <a:defRPr/>
            </a:lvl9pPr>
          </a:lstStyle>
          <a:p>
            <a:pPr lvl="0"/>
            <a:r>
              <a:rPr lang="en-US"/>
              <a:t>Click to edit Master text styles</a:t>
            </a:r>
          </a:p>
        </p:txBody>
      </p:sp>
      <p:sp>
        <p:nvSpPr>
          <p:cNvPr id="4" name="Google Shape;13;p2">
            <a:extLst>
              <a:ext uri="{FF2B5EF4-FFF2-40B4-BE49-F238E27FC236}">
                <a16:creationId xmlns:a16="http://schemas.microsoft.com/office/drawing/2014/main" id="{6C99DF3A-4F53-FFA9-BE93-EAC502B58377}"/>
              </a:ext>
            </a:extLst>
          </p:cNvPr>
          <p:cNvSpPr txBox="1">
            <a:spLocks noGrp="1"/>
          </p:cNvSpPr>
          <p:nvPr>
            <p:ph type="dt" idx="11"/>
          </p:nvPr>
        </p:nvSpPr>
        <p:spPr>
          <a:ln/>
        </p:spPr>
        <p:txBody>
          <a:bodyPr/>
          <a:lstStyle>
            <a:lvl1pPr>
              <a:defRPr/>
            </a:lvl1pPr>
          </a:lstStyle>
          <a:p>
            <a:pPr>
              <a:defRPr/>
            </a:pPr>
            <a:endParaRPr/>
          </a:p>
        </p:txBody>
      </p:sp>
      <p:sp>
        <p:nvSpPr>
          <p:cNvPr id="5" name="Google Shape;14;p2">
            <a:extLst>
              <a:ext uri="{FF2B5EF4-FFF2-40B4-BE49-F238E27FC236}">
                <a16:creationId xmlns:a16="http://schemas.microsoft.com/office/drawing/2014/main" id="{47B1C58C-862F-15AD-A271-4B3EB25C0E83}"/>
              </a:ext>
            </a:extLst>
          </p:cNvPr>
          <p:cNvSpPr txBox="1">
            <a:spLocks noGrp="1"/>
          </p:cNvSpPr>
          <p:nvPr>
            <p:ph type="ftr" idx="12"/>
          </p:nvPr>
        </p:nvSpPr>
        <p:spPr>
          <a:ln/>
        </p:spPr>
        <p:txBody>
          <a:bodyPr/>
          <a:lstStyle>
            <a:lvl1pPr>
              <a:defRPr/>
            </a:lvl1pPr>
          </a:lstStyle>
          <a:p>
            <a:pPr>
              <a:defRPr/>
            </a:pPr>
            <a:endParaRPr/>
          </a:p>
        </p:txBody>
      </p:sp>
      <p:sp>
        <p:nvSpPr>
          <p:cNvPr id="6" name="Google Shape;15;p2">
            <a:extLst>
              <a:ext uri="{FF2B5EF4-FFF2-40B4-BE49-F238E27FC236}">
                <a16:creationId xmlns:a16="http://schemas.microsoft.com/office/drawing/2014/main" id="{DC375EF9-C07F-91AF-D3B1-144A0535DF83}"/>
              </a:ext>
            </a:extLst>
          </p:cNvPr>
          <p:cNvSpPr txBox="1">
            <a:spLocks noGrp="1"/>
          </p:cNvSpPr>
          <p:nvPr>
            <p:ph type="sldNum" idx="13"/>
          </p:nvPr>
        </p:nvSpPr>
        <p:spPr>
          <a:ln/>
        </p:spPr>
        <p:txBody>
          <a:bodyPr/>
          <a:lstStyle>
            <a:lvl1pPr>
              <a:defRPr/>
            </a:lvl1pPr>
          </a:lstStyle>
          <a:p>
            <a:pPr>
              <a:defRPr/>
            </a:pPr>
            <a:fld id="{FBF13DFA-96B8-4B46-BF7D-A03F389B0CC4}" type="slidenum">
              <a:rPr lang="en-US"/>
              <a:pPr>
                <a:defRPr/>
              </a:pPr>
              <a:t>‹#›</a:t>
            </a:fld>
            <a:endParaRPr lang="en-US"/>
          </a:p>
        </p:txBody>
      </p:sp>
    </p:spTree>
    <p:extLst>
      <p:ext uri="{BB962C8B-B14F-4D97-AF65-F5344CB8AC3E}">
        <p14:creationId xmlns:p14="http://schemas.microsoft.com/office/powerpoint/2010/main" val="2487400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pic>
        <p:nvPicPr>
          <p:cNvPr id="4" name="Google Shape;18;p3">
            <a:extLst>
              <a:ext uri="{FF2B5EF4-FFF2-40B4-BE49-F238E27FC236}">
                <a16:creationId xmlns:a16="http://schemas.microsoft.com/office/drawing/2014/main" id="{0ADB823D-2BA8-AB98-9D60-5DBC0B552648}"/>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l="7442" r="1755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1;p3">
            <a:extLst>
              <a:ext uri="{FF2B5EF4-FFF2-40B4-BE49-F238E27FC236}">
                <a16:creationId xmlns:a16="http://schemas.microsoft.com/office/drawing/2014/main" id="{09D53A39-EB8F-CEC2-9137-DB01BE3BD89A}"/>
              </a:ext>
            </a:extLst>
          </p:cNvP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538" y="5611813"/>
            <a:ext cx="26003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Google Shape;19;p3"/>
          <p:cNvSpPr txBox="1">
            <a:spLocks noGrp="1"/>
          </p:cNvSpPr>
          <p:nvPr>
            <p:ph type="ctrTitle"/>
          </p:nvPr>
        </p:nvSpPr>
        <p:spPr>
          <a:xfrm>
            <a:off x="251405" y="1122363"/>
            <a:ext cx="8593914" cy="2387600"/>
          </a:xfrm>
          <a:prstGeom prst="rect">
            <a:avLst/>
          </a:prstGeom>
          <a:noFill/>
          <a:ln>
            <a:noFill/>
          </a:ln>
        </p:spPr>
        <p:txBody>
          <a:bodyPr spcFirstLastPara="1" anchor="b">
            <a:normAutofit/>
          </a:bodyPr>
          <a:lstStyle>
            <a:lvl1pPr lvl="0" algn="l">
              <a:lnSpc>
                <a:spcPct val="90000"/>
              </a:lnSpc>
              <a:spcBef>
                <a:spcPts val="0"/>
              </a:spcBef>
              <a:spcAft>
                <a:spcPts val="0"/>
              </a:spcAft>
              <a:buClr>
                <a:schemeClr val="lt1"/>
              </a:buClr>
              <a:buSzPts val="6000"/>
              <a:buFont typeface="Arial"/>
              <a:buNone/>
              <a:defRPr sz="45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0" name="Google Shape;20;p3"/>
          <p:cNvSpPr txBox="1">
            <a:spLocks noGrp="1"/>
          </p:cNvSpPr>
          <p:nvPr>
            <p:ph type="subTitle" idx="1"/>
          </p:nvPr>
        </p:nvSpPr>
        <p:spPr>
          <a:xfrm>
            <a:off x="251405" y="3724349"/>
            <a:ext cx="8593914" cy="1533455"/>
          </a:xfrm>
          <a:prstGeom prst="rect">
            <a:avLst/>
          </a:prstGeom>
          <a:noFill/>
          <a:ln>
            <a:noFill/>
          </a:ln>
        </p:spPr>
        <p:txBody>
          <a:bodyPr spcFirstLastPara="1">
            <a:normAutofit/>
          </a:bodyPr>
          <a:lstStyle>
            <a:lvl1pPr lvl="0" algn="l">
              <a:lnSpc>
                <a:spcPct val="90000"/>
              </a:lnSpc>
              <a:spcBef>
                <a:spcPts val="750"/>
              </a:spcBef>
              <a:spcAft>
                <a:spcPts val="0"/>
              </a:spcAft>
              <a:buClr>
                <a:schemeClr val="lt1"/>
              </a:buClr>
              <a:buSzPts val="2800"/>
              <a:buNone/>
              <a:defRPr sz="2100" b="0" i="0">
                <a:solidFill>
                  <a:schemeClr val="lt1"/>
                </a:solidFill>
                <a:latin typeface="Arial"/>
                <a:ea typeface="Arial"/>
                <a:cs typeface="Arial"/>
                <a:sym typeface="Arial"/>
              </a:defRPr>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r>
              <a:rPr lang="en-US"/>
              <a:t>Click to edit Master subtitle style</a:t>
            </a:r>
            <a:endParaRPr/>
          </a:p>
        </p:txBody>
      </p:sp>
      <p:pic>
        <p:nvPicPr>
          <p:cNvPr id="6" name="Picture 5">
            <a:extLst>
              <a:ext uri="{FF2B5EF4-FFF2-40B4-BE49-F238E27FC236}">
                <a16:creationId xmlns:a16="http://schemas.microsoft.com/office/drawing/2014/main" id="{F654E697-6D80-4421-D827-44CBDDCECA27}"/>
              </a:ext>
            </a:extLst>
          </p:cNvPr>
          <p:cNvPicPr>
            <a:picLocks noChangeAspect="1"/>
          </p:cNvPicPr>
          <p:nvPr userDrawn="1"/>
        </p:nvPicPr>
        <p:blipFill>
          <a:blip r:embed="rId4"/>
          <a:srcRect/>
          <a:stretch/>
        </p:blipFill>
        <p:spPr>
          <a:xfrm>
            <a:off x="5933440" y="5999219"/>
            <a:ext cx="2911879" cy="322488"/>
          </a:xfrm>
          <a:prstGeom prst="rect">
            <a:avLst/>
          </a:prstGeom>
        </p:spPr>
      </p:pic>
    </p:spTree>
    <p:extLst>
      <p:ext uri="{BB962C8B-B14F-4D97-AF65-F5344CB8AC3E}">
        <p14:creationId xmlns:p14="http://schemas.microsoft.com/office/powerpoint/2010/main" val="664696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Google Shape;10;p2">
            <a:extLst>
              <a:ext uri="{FF2B5EF4-FFF2-40B4-BE49-F238E27FC236}">
                <a16:creationId xmlns:a16="http://schemas.microsoft.com/office/drawing/2014/main" id="{05050A78-BCC0-962B-9F54-BC5A7503ACF5}"/>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825625"/>
            <a:ext cx="9144000" cy="503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Google Shape;11;p2">
            <a:extLst>
              <a:ext uri="{FF2B5EF4-FFF2-40B4-BE49-F238E27FC236}">
                <a16:creationId xmlns:a16="http://schemas.microsoft.com/office/drawing/2014/main" id="{6EFB601F-E4D3-4F95-67AA-C1DDE5009E1E}"/>
              </a:ext>
            </a:extLst>
          </p:cNvPr>
          <p:cNvSpPr txBox="1">
            <a:spLocks noGrp="1" noChangeArrowheads="1"/>
          </p:cNvSpPr>
          <p:nvPr>
            <p:ph type="title"/>
          </p:nvPr>
        </p:nvSpPr>
        <p:spPr bwMode="auto">
          <a:xfrm>
            <a:off x="250825" y="365125"/>
            <a:ext cx="863917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p>
            <a:pPr lvl="0"/>
            <a:endParaRPr lang="en-US" altLang="en-US">
              <a:sym typeface="Arial" panose="020B0604020202020204" pitchFamily="34" charset="0"/>
            </a:endParaRPr>
          </a:p>
        </p:txBody>
      </p:sp>
      <p:sp>
        <p:nvSpPr>
          <p:cNvPr id="1028" name="Google Shape;12;p2">
            <a:extLst>
              <a:ext uri="{FF2B5EF4-FFF2-40B4-BE49-F238E27FC236}">
                <a16:creationId xmlns:a16="http://schemas.microsoft.com/office/drawing/2014/main" id="{5BE0B752-3506-0846-0CD5-07806A66CA3C}"/>
              </a:ext>
            </a:extLst>
          </p:cNvPr>
          <p:cNvSpPr txBox="1">
            <a:spLocks noGrp="1" noChangeArrowheads="1"/>
          </p:cNvSpPr>
          <p:nvPr>
            <p:ph type="body" idx="1"/>
          </p:nvPr>
        </p:nvSpPr>
        <p:spPr bwMode="auto">
          <a:xfrm>
            <a:off x="250825" y="1825625"/>
            <a:ext cx="863917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t" anchorCtr="0" compatLnSpc="1">
            <a:prstTxWarp prst="textNoShape">
              <a:avLst/>
            </a:prstTxWarp>
          </a:bodyPr>
          <a:lstStyle/>
          <a:p>
            <a:pPr lvl="0"/>
            <a:endParaRPr lang="en-US" altLang="en-US">
              <a:sym typeface="Arial" panose="020B0604020202020204" pitchFamily="34" charset="0"/>
            </a:endParaRPr>
          </a:p>
        </p:txBody>
      </p:sp>
      <p:sp>
        <p:nvSpPr>
          <p:cNvPr id="13" name="Google Shape;13;p2">
            <a:extLst>
              <a:ext uri="{FF2B5EF4-FFF2-40B4-BE49-F238E27FC236}">
                <a16:creationId xmlns:a16="http://schemas.microsoft.com/office/drawing/2014/main" id="{8AD8C511-E917-E5C9-AB84-8257300C47FD}"/>
              </a:ext>
            </a:extLst>
          </p:cNvPr>
          <p:cNvSpPr txBox="1">
            <a:spLocks noGrp="1"/>
          </p:cNvSpPr>
          <p:nvPr>
            <p:ph type="dt" idx="10"/>
          </p:nvPr>
        </p:nvSpPr>
        <p:spPr>
          <a:xfrm>
            <a:off x="3927475" y="6356350"/>
            <a:ext cx="1285875" cy="365125"/>
          </a:xfrm>
          <a:prstGeom prst="rect">
            <a:avLst/>
          </a:prstGeom>
          <a:noFill/>
          <a:ln>
            <a:noFill/>
          </a:ln>
        </p:spPr>
        <p:txBody>
          <a:bodyPr spcFirstLastPara="1" wrap="square" lIns="91425" tIns="45700" rIns="91425" bIns="45700" anchor="ctr" anchorCtr="0">
            <a:noAutofit/>
          </a:bodyPr>
          <a:lstStyle>
            <a:lvl1pPr marR="0" lvl="0" algn="ctr" rtl="0" eaLnBrk="1" fontAlgn="auto" hangingPunct="1">
              <a:spcBef>
                <a:spcPts val="0"/>
              </a:spcBef>
              <a:spcAft>
                <a:spcPts val="0"/>
              </a:spcAft>
              <a:buClr>
                <a:srgbClr val="000000"/>
              </a:buClr>
              <a:buSzPts val="1400"/>
              <a:buFont typeface="Arial"/>
              <a:buNone/>
              <a:defRPr sz="750" b="0" i="0" u="none" strike="noStrike" kern="0" cap="none">
                <a:solidFill>
                  <a:schemeClr val="accent4"/>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pPr>
              <a:defRPr/>
            </a:pPr>
            <a:endParaRPr/>
          </a:p>
        </p:txBody>
      </p:sp>
      <p:sp>
        <p:nvSpPr>
          <p:cNvPr id="14" name="Google Shape;14;p2">
            <a:extLst>
              <a:ext uri="{FF2B5EF4-FFF2-40B4-BE49-F238E27FC236}">
                <a16:creationId xmlns:a16="http://schemas.microsoft.com/office/drawing/2014/main" id="{48B2B30E-2E04-0A9C-948B-20BCC3DF94D1}"/>
              </a:ext>
            </a:extLst>
          </p:cNvPr>
          <p:cNvSpPr txBox="1">
            <a:spLocks noGrp="1"/>
          </p:cNvSpPr>
          <p:nvPr>
            <p:ph type="ftr" idx="11"/>
          </p:nvPr>
        </p:nvSpPr>
        <p:spPr>
          <a:xfrm>
            <a:off x="628650" y="6356350"/>
            <a:ext cx="3086100" cy="365125"/>
          </a:xfrm>
          <a:prstGeom prst="rect">
            <a:avLst/>
          </a:prstGeom>
          <a:noFill/>
          <a:ln>
            <a:noFill/>
          </a:ln>
        </p:spPr>
        <p:txBody>
          <a:bodyPr spcFirstLastPara="1" wrap="square" lIns="91425" tIns="45700" rIns="91425" bIns="45700" anchor="ctr" anchorCtr="0">
            <a:noAutofit/>
          </a:bodyPr>
          <a:lstStyle>
            <a:lvl1pPr marR="0" lvl="0" algn="l" rtl="0" eaLnBrk="1" fontAlgn="auto" hangingPunct="1">
              <a:spcBef>
                <a:spcPts val="0"/>
              </a:spcBef>
              <a:spcAft>
                <a:spcPts val="0"/>
              </a:spcAft>
              <a:buClr>
                <a:srgbClr val="000000"/>
              </a:buClr>
              <a:buSzPts val="1400"/>
              <a:buFont typeface="Arial"/>
              <a:buNone/>
              <a:defRPr sz="750" b="0" i="0" u="none" strike="noStrike" kern="0" cap="none">
                <a:solidFill>
                  <a:schemeClr val="accent4"/>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pPr>
              <a:defRPr/>
            </a:pPr>
            <a:endParaRPr/>
          </a:p>
        </p:txBody>
      </p:sp>
      <p:sp>
        <p:nvSpPr>
          <p:cNvPr id="15" name="Google Shape;15;p2">
            <a:extLst>
              <a:ext uri="{FF2B5EF4-FFF2-40B4-BE49-F238E27FC236}">
                <a16:creationId xmlns:a16="http://schemas.microsoft.com/office/drawing/2014/main" id="{DEDCBDAF-3D0C-0D23-44F1-8EB95B542AFB}"/>
              </a:ext>
            </a:extLst>
          </p:cNvPr>
          <p:cNvSpPr txBox="1">
            <a:spLocks noGrp="1"/>
          </p:cNvSpPr>
          <p:nvPr>
            <p:ph type="sldNum" idx="12"/>
          </p:nvPr>
        </p:nvSpPr>
        <p:spPr>
          <a:xfrm>
            <a:off x="6457950" y="6356350"/>
            <a:ext cx="2432050" cy="365125"/>
          </a:xfrm>
          <a:prstGeom prst="rect">
            <a:avLst/>
          </a:prstGeom>
          <a:noFill/>
          <a:ln>
            <a:noFill/>
          </a:ln>
        </p:spPr>
        <p:txBody>
          <a:bodyPr spcFirstLastPara="1" wrap="square" lIns="91425" tIns="45700" rIns="91425" bIns="45700" anchor="ctr" anchorCtr="0">
            <a:noAutofit/>
          </a:bodyPr>
          <a:lstStyle>
            <a:lvl1pPr marL="0" marR="0" lvl="0" indent="0" algn="r" rtl="0" eaLnBrk="1" fontAlgn="auto" hangingPunct="1">
              <a:spcBef>
                <a:spcPts val="0"/>
              </a:spcBef>
              <a:spcAft>
                <a:spcPts val="0"/>
              </a:spcAft>
              <a:buClr>
                <a:srgbClr val="000000"/>
              </a:buClr>
              <a:buFont typeface="Arial"/>
              <a:buNone/>
              <a:defRPr sz="750" b="0" i="0" u="none" strike="noStrike" kern="0" cap="none" smtClean="0">
                <a:solidFill>
                  <a:schemeClr val="lt1"/>
                </a:solidFill>
                <a:latin typeface="Arial"/>
                <a:ea typeface="Arial"/>
                <a:cs typeface="Arial"/>
                <a:sym typeface="Arial"/>
              </a:defRPr>
            </a:lvl1pPr>
            <a:lvl2pPr marL="0" marR="0" lvl="1" indent="0" algn="r" rtl="0">
              <a:spcBef>
                <a:spcPts val="0"/>
              </a:spcBef>
              <a:buNone/>
              <a:defRPr sz="750" b="0" i="0" u="none" strike="noStrike" cap="none">
                <a:solidFill>
                  <a:schemeClr val="lt1"/>
                </a:solidFill>
                <a:latin typeface="Arial"/>
                <a:ea typeface="Arial"/>
                <a:cs typeface="Arial"/>
                <a:sym typeface="Arial"/>
              </a:defRPr>
            </a:lvl2pPr>
            <a:lvl3pPr marL="0" marR="0" lvl="2" indent="0" algn="r" rtl="0">
              <a:spcBef>
                <a:spcPts val="0"/>
              </a:spcBef>
              <a:buNone/>
              <a:defRPr sz="750" b="0" i="0" u="none" strike="noStrike" cap="none">
                <a:solidFill>
                  <a:schemeClr val="lt1"/>
                </a:solidFill>
                <a:latin typeface="Arial"/>
                <a:ea typeface="Arial"/>
                <a:cs typeface="Arial"/>
                <a:sym typeface="Arial"/>
              </a:defRPr>
            </a:lvl3pPr>
            <a:lvl4pPr marL="0" marR="0" lvl="3" indent="0" algn="r" rtl="0">
              <a:spcBef>
                <a:spcPts val="0"/>
              </a:spcBef>
              <a:buNone/>
              <a:defRPr sz="750" b="0" i="0" u="none" strike="noStrike" cap="none">
                <a:solidFill>
                  <a:schemeClr val="lt1"/>
                </a:solidFill>
                <a:latin typeface="Arial"/>
                <a:ea typeface="Arial"/>
                <a:cs typeface="Arial"/>
                <a:sym typeface="Arial"/>
              </a:defRPr>
            </a:lvl4pPr>
            <a:lvl5pPr marL="0" marR="0" lvl="4" indent="0" algn="r" rtl="0">
              <a:spcBef>
                <a:spcPts val="0"/>
              </a:spcBef>
              <a:buNone/>
              <a:defRPr sz="750" b="0" i="0" u="none" strike="noStrike" cap="none">
                <a:solidFill>
                  <a:schemeClr val="lt1"/>
                </a:solidFill>
                <a:latin typeface="Arial"/>
                <a:ea typeface="Arial"/>
                <a:cs typeface="Arial"/>
                <a:sym typeface="Arial"/>
              </a:defRPr>
            </a:lvl5pPr>
            <a:lvl6pPr marL="0" marR="0" lvl="5" indent="0" algn="r" rtl="0">
              <a:spcBef>
                <a:spcPts val="0"/>
              </a:spcBef>
              <a:buNone/>
              <a:defRPr sz="750" b="0" i="0" u="none" strike="noStrike" cap="none">
                <a:solidFill>
                  <a:schemeClr val="lt1"/>
                </a:solidFill>
                <a:latin typeface="Arial"/>
                <a:ea typeface="Arial"/>
                <a:cs typeface="Arial"/>
                <a:sym typeface="Arial"/>
              </a:defRPr>
            </a:lvl6pPr>
            <a:lvl7pPr marL="0" marR="0" lvl="6" indent="0" algn="r" rtl="0">
              <a:spcBef>
                <a:spcPts val="0"/>
              </a:spcBef>
              <a:buNone/>
              <a:defRPr sz="750" b="0" i="0" u="none" strike="noStrike" cap="none">
                <a:solidFill>
                  <a:schemeClr val="lt1"/>
                </a:solidFill>
                <a:latin typeface="Arial"/>
                <a:ea typeface="Arial"/>
                <a:cs typeface="Arial"/>
                <a:sym typeface="Arial"/>
              </a:defRPr>
            </a:lvl7pPr>
            <a:lvl8pPr marL="0" marR="0" lvl="7" indent="0" algn="r" rtl="0">
              <a:spcBef>
                <a:spcPts val="0"/>
              </a:spcBef>
              <a:buNone/>
              <a:defRPr sz="750" b="0" i="0" u="none" strike="noStrike" cap="none">
                <a:solidFill>
                  <a:schemeClr val="lt1"/>
                </a:solidFill>
                <a:latin typeface="Arial"/>
                <a:ea typeface="Arial"/>
                <a:cs typeface="Arial"/>
                <a:sym typeface="Arial"/>
              </a:defRPr>
            </a:lvl8pPr>
            <a:lvl9pPr marL="0" marR="0" lvl="8" indent="0" algn="r" rtl="0">
              <a:spcBef>
                <a:spcPts val="0"/>
              </a:spcBef>
              <a:buNone/>
              <a:defRPr sz="750" b="0" i="0" u="none" strike="noStrike" cap="none">
                <a:solidFill>
                  <a:schemeClr val="lt1"/>
                </a:solidFill>
                <a:latin typeface="Arial"/>
                <a:ea typeface="Arial"/>
                <a:cs typeface="Arial"/>
                <a:sym typeface="Arial"/>
              </a:defRPr>
            </a:lvl9pPr>
          </a:lstStyle>
          <a:p>
            <a:pPr>
              <a:defRPr/>
            </a:pPr>
            <a:fld id="{A285CD37-B78A-0540-8384-2A7FB6DF0FE6}" type="slidenum">
              <a:rPr lang="en-US"/>
              <a:pPr>
                <a:defRPr/>
              </a:pPr>
              <a:t>‹#›</a:t>
            </a:fld>
            <a:endParaRPr lang="en-US"/>
          </a:p>
        </p:txBody>
      </p:sp>
      <p:pic>
        <p:nvPicPr>
          <p:cNvPr id="1032" name="Google Shape;16;p2">
            <a:extLst>
              <a:ext uri="{FF2B5EF4-FFF2-40B4-BE49-F238E27FC236}">
                <a16:creationId xmlns:a16="http://schemas.microsoft.com/office/drawing/2014/main" id="{C0A6DCD9-8F9B-FA96-BBB0-04657622B513}"/>
              </a:ext>
            </a:extLst>
          </p:cNvPr>
          <p:cNvPicPr preferRelativeResize="0">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0825" y="6397625"/>
            <a:ext cx="3397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0" r:id="rId1"/>
    <p:sldLayoutId id="2147483665" r:id="rId2"/>
  </p:sldLayoutIdLst>
  <p:hf sldNum="0" hdr="0" ftr="0" dt="0"/>
  <p:txStyles>
    <p:titleStyle>
      <a:defPPr marR="0" lvl="0" algn="l" rtl="0">
        <a:lnSpc>
          <a:spcPct val="100000"/>
        </a:lnSpc>
        <a:spcBef>
          <a:spcPts val="0"/>
        </a:spcBef>
        <a:spcAft>
          <a:spcPts val="0"/>
        </a:spcAft>
      </a:defPPr>
      <a:lvl1pPr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1pPr>
      <a:lvl2pPr lvl="1"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2pPr>
      <a:lvl3pPr lvl="2"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3pPr>
      <a:lvl4pPr lvl="3"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4pPr>
      <a:lvl5pPr lvl="4"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1pPr>
      <a:lvl2pPr lvl="1"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2pPr>
      <a:lvl3pPr lvl="2"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3pPr>
      <a:lvl4pPr lvl="3"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4pPr>
      <a:lvl5pPr lvl="4"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canada.ca/en/health-canada/services/environmental-workplace-health/occupational-health-safety/workplace-hazardous-materials-information-system.html"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canada.ca/en/services/jobs/workplace/federally-regulated-industries/canada-labour-code-parts-overview.html#a3"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ontario.ca/document/your-guide-employment-standards-act-0" TargetMode="External"/><Relationship Id="rId2" Type="http://schemas.openxmlformats.org/officeDocument/2006/relationships/hyperlink" Target="https://www.canada.ca/en/services/jobs/workplace/health-safety.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cbc.ca/news/canada/sudbury/de-beers-attawapiskat-reaction-1.5047368"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thenarwhal.ca/coastal-gaslink-map-wetsuwete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canadians.org/analysis/news-innu-walk-900-km-protest-plan-nord-and-la-romaine-dams/"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ontario.ca/document/your-guide-employment-standards-act-0/minimum-wage"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hyperlink" Target="https://advancedct.com/whmis-symbols-quiz/"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Google Shape;72;g123de75d5cf_1_0">
            <a:extLst>
              <a:ext uri="{FF2B5EF4-FFF2-40B4-BE49-F238E27FC236}">
                <a16:creationId xmlns:a16="http://schemas.microsoft.com/office/drawing/2014/main" id="{15200245-58C1-E057-7F9B-29621FC573C6}"/>
              </a:ext>
            </a:extLst>
          </p:cNvPr>
          <p:cNvSpPr txBox="1">
            <a:spLocks noGrp="1" noChangeArrowheads="1"/>
          </p:cNvSpPr>
          <p:nvPr>
            <p:ph type="ctrTitle"/>
          </p:nvPr>
        </p:nvSpPr>
        <p:spPr>
          <a:xfrm>
            <a:off x="250825" y="1698625"/>
            <a:ext cx="8594725" cy="1790700"/>
          </a:xfrm>
        </p:spPr>
        <p:txBody>
          <a:bodyPr lIns="68569" tIns="34275" rIns="68569" bIns="34275"/>
          <a:lstStyle/>
          <a:p>
            <a:pPr>
              <a:spcBef>
                <a:spcPct val="0"/>
              </a:spcBef>
              <a:spcAft>
                <a:spcPct val="0"/>
              </a:spcAft>
              <a:buClr>
                <a:srgbClr val="FFFFFF"/>
              </a:buClr>
            </a:pPr>
            <a:r>
              <a:rPr lang="en-US" altLang="en-US">
                <a:solidFill>
                  <a:srgbClr val="FFFFFF"/>
                </a:solidFill>
                <a:latin typeface="Arial" panose="020B0604020202020204" pitchFamily="34" charset="0"/>
                <a:cs typeface="Arial" panose="020B0604020202020204" pitchFamily="34" charset="0"/>
                <a:sym typeface="Arial" panose="020B0604020202020204" pitchFamily="34" charset="0"/>
              </a:rPr>
              <a:t>Ethical Standards in Companies?</a:t>
            </a:r>
          </a:p>
        </p:txBody>
      </p:sp>
      <p:sp>
        <p:nvSpPr>
          <p:cNvPr id="8194" name="Google Shape;73;g123de75d5cf_1_0">
            <a:extLst>
              <a:ext uri="{FF2B5EF4-FFF2-40B4-BE49-F238E27FC236}">
                <a16:creationId xmlns:a16="http://schemas.microsoft.com/office/drawing/2014/main" id="{9CC9F96B-0ACC-91DC-98A9-B36E9BA7D5BF}"/>
              </a:ext>
            </a:extLst>
          </p:cNvPr>
          <p:cNvSpPr txBox="1">
            <a:spLocks noGrp="1" noChangeArrowheads="1"/>
          </p:cNvSpPr>
          <p:nvPr>
            <p:ph type="subTitle" idx="1"/>
          </p:nvPr>
        </p:nvSpPr>
        <p:spPr>
          <a:xfrm>
            <a:off x="250825" y="3651250"/>
            <a:ext cx="8594725" cy="1149350"/>
          </a:xfrm>
        </p:spPr>
        <p:txBody>
          <a:bodyPr lIns="68569" tIns="34275" rIns="68569" bIns="34275"/>
          <a:lstStyle/>
          <a:p>
            <a:pPr eaLnBrk="1" hangingPunct="1">
              <a:spcAft>
                <a:spcPct val="0"/>
              </a:spcAft>
              <a:buClr>
                <a:srgbClr val="FFFFFF"/>
              </a:buClr>
            </a:pPr>
            <a:r>
              <a:rPr lang="en-US" altLang="en-US">
                <a:solidFill>
                  <a:srgbClr val="FFFFFF"/>
                </a:solidFill>
                <a:sym typeface="Arial" panose="020B0604020202020204" pitchFamily="34" charset="0"/>
              </a:rPr>
              <a:t>Grade 12+</a:t>
            </a:r>
          </a:p>
        </p:txBody>
      </p:sp>
    </p:spTree>
    <p:extLst>
      <p:ext uri="{BB962C8B-B14F-4D97-AF65-F5344CB8AC3E}">
        <p14:creationId xmlns:p14="http://schemas.microsoft.com/office/powerpoint/2010/main" val="1180464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WHMIS</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267957"/>
          </a:xfrm>
        </p:spPr>
        <p:txBody>
          <a:bodyPr>
            <a:normAutofit/>
          </a:bodyPr>
          <a:lstStyle/>
          <a:p>
            <a:pPr marL="0" lvl="1" indent="0">
              <a:lnSpc>
                <a:spcPts val="2400"/>
              </a:lnSpc>
              <a:buSzPts val="2800"/>
              <a:buNone/>
            </a:pPr>
            <a:r>
              <a:rPr lang="en-US" sz="2000" b="1">
                <a:solidFill>
                  <a:schemeClr val="tx1"/>
                </a:solidFill>
                <a:ea typeface="MS PGothic"/>
              </a:rPr>
              <a:t>WHMIS: Workplace Hazardous Materials Information System</a:t>
            </a:r>
          </a:p>
          <a:p>
            <a:pPr marL="0" lvl="1" indent="0">
              <a:lnSpc>
                <a:spcPts val="2400"/>
              </a:lnSpc>
              <a:buSzPts val="2800"/>
              <a:buNone/>
            </a:pPr>
            <a:endParaRPr lang="en-US" sz="2000" b="1">
              <a:solidFill>
                <a:schemeClr val="tx1"/>
              </a:solidFill>
              <a:ea typeface="MS PGothic"/>
            </a:endParaRPr>
          </a:p>
          <a:p>
            <a:pPr marL="0" lvl="1" indent="0">
              <a:lnSpc>
                <a:spcPts val="2400"/>
              </a:lnSpc>
              <a:buSzPts val="2800"/>
              <a:buNone/>
            </a:pPr>
            <a:r>
              <a:rPr lang="en-US" sz="2000">
                <a:solidFill>
                  <a:schemeClr val="tx1"/>
                </a:solidFill>
                <a:ea typeface="MS PGothic"/>
              </a:rPr>
              <a:t>Workplaces are required to label materials and provide training so that workers understand the risks and how to use products safely.</a:t>
            </a: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r>
              <a:rPr lang="en-US" sz="2000">
                <a:solidFill>
                  <a:schemeClr val="tx1"/>
                </a:solidFill>
                <a:ea typeface="MS PGothic"/>
              </a:rPr>
              <a:t>To find more information, visit this link: </a:t>
            </a:r>
          </a:p>
          <a:p>
            <a:pPr marL="0" lvl="1" indent="0">
              <a:lnSpc>
                <a:spcPts val="2400"/>
              </a:lnSpc>
              <a:buSzPts val="2800"/>
              <a:buNone/>
            </a:pPr>
            <a:r>
              <a:rPr lang="en-US" sz="2000" b="1">
                <a:solidFill>
                  <a:schemeClr val="accent1">
                    <a:lumMod val="75000"/>
                    <a:lumOff val="25000"/>
                  </a:schemeClr>
                </a:solidFill>
                <a:ea typeface="MS PGothic"/>
                <a:hlinkClick r:id="rId2">
                  <a:extLst>
                    <a:ext uri="{A12FA001-AC4F-418D-AE19-62706E023703}">
                      <ahyp:hlinkClr xmlns:ahyp="http://schemas.microsoft.com/office/drawing/2018/hyperlinkcolor" val="tx"/>
                    </a:ext>
                  </a:extLst>
                </a:hlinkClick>
              </a:rPr>
              <a:t>Workplace Hazardous Materials Information System</a:t>
            </a:r>
            <a:endParaRPr lang="en-US" sz="2000" b="1">
              <a:solidFill>
                <a:schemeClr val="accent1">
                  <a:lumMod val="75000"/>
                  <a:lumOff val="25000"/>
                </a:schemeClr>
              </a:solidFill>
              <a:ea typeface="MS PGothic"/>
            </a:endParaRPr>
          </a:p>
          <a:p>
            <a:pPr marL="0" lvl="1" indent="-285115">
              <a:lnSpc>
                <a:spcPts val="2400"/>
              </a:lnSpc>
              <a:buFont typeface="Arial"/>
              <a:buChar char="•"/>
            </a:pPr>
            <a:endParaRPr lang="en-US">
              <a:solidFill>
                <a:schemeClr val="tx1"/>
              </a:solidFill>
              <a:ea typeface="MS PGothic"/>
            </a:endParaRPr>
          </a:p>
        </p:txBody>
      </p:sp>
    </p:spTree>
    <p:extLst>
      <p:ext uri="{BB962C8B-B14F-4D97-AF65-F5344CB8AC3E}">
        <p14:creationId xmlns:p14="http://schemas.microsoft.com/office/powerpoint/2010/main" val="541392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Your Rights as an Employee</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267957"/>
          </a:xfrm>
        </p:spPr>
        <p:txBody>
          <a:bodyPr>
            <a:normAutofit/>
          </a:bodyPr>
          <a:lstStyle/>
          <a:p>
            <a:pPr marL="0" lvl="1" indent="0">
              <a:lnSpc>
                <a:spcPts val="2400"/>
              </a:lnSpc>
              <a:buNone/>
            </a:pPr>
            <a:r>
              <a:rPr lang="en-US" sz="2000" b="1">
                <a:solidFill>
                  <a:schemeClr val="tx1"/>
                </a:solidFill>
                <a:ea typeface="MS PGothic"/>
              </a:rPr>
              <a:t>The Canada </a:t>
            </a:r>
            <a:r>
              <a:rPr lang="en-US" sz="2000" b="1" err="1">
                <a:solidFill>
                  <a:schemeClr val="tx1"/>
                </a:solidFill>
                <a:ea typeface="MS PGothic"/>
              </a:rPr>
              <a:t>Labour</a:t>
            </a:r>
            <a:r>
              <a:rPr lang="en-US" sz="2000" b="1">
                <a:solidFill>
                  <a:schemeClr val="tx1"/>
                </a:solidFill>
                <a:ea typeface="MS PGothic"/>
              </a:rPr>
              <a:t> Code </a:t>
            </a:r>
            <a:r>
              <a:rPr lang="en-US" sz="2000">
                <a:solidFill>
                  <a:schemeClr val="tx1"/>
                </a:solidFill>
                <a:ea typeface="MS PGothic"/>
              </a:rPr>
              <a:t>says that workers have the right to form </a:t>
            </a:r>
            <a:r>
              <a:rPr lang="en-US" sz="2000" b="1">
                <a:solidFill>
                  <a:schemeClr val="tx1"/>
                </a:solidFill>
                <a:ea typeface="MS PGothic"/>
              </a:rPr>
              <a:t>unions</a:t>
            </a:r>
            <a:r>
              <a:rPr lang="en-US" sz="2000">
                <a:solidFill>
                  <a:schemeClr val="tx1"/>
                </a:solidFill>
                <a:ea typeface="MS PGothic"/>
              </a:rPr>
              <a:t> and go on </a:t>
            </a:r>
            <a:r>
              <a:rPr lang="en-US" sz="2000" b="1">
                <a:solidFill>
                  <a:schemeClr val="tx1"/>
                </a:solidFill>
                <a:ea typeface="MS PGothic"/>
              </a:rPr>
              <a:t>strike</a:t>
            </a:r>
            <a:r>
              <a:rPr lang="en-US" sz="2000">
                <a:solidFill>
                  <a:schemeClr val="tx1"/>
                </a:solidFill>
                <a:ea typeface="MS PGothic"/>
              </a:rPr>
              <a:t> if there are issues with their working conditions. </a:t>
            </a:r>
          </a:p>
          <a:p>
            <a:pPr marL="0" lvl="1" indent="0">
              <a:lnSpc>
                <a:spcPts val="2400"/>
              </a:lnSpc>
              <a:buNone/>
            </a:pPr>
            <a:endParaRPr lang="en-US" sz="2000">
              <a:solidFill>
                <a:schemeClr val="tx1"/>
              </a:solidFill>
              <a:ea typeface="MS PGothic"/>
            </a:endParaRPr>
          </a:p>
          <a:p>
            <a:pPr marL="0" lvl="1" indent="0">
              <a:lnSpc>
                <a:spcPts val="2400"/>
              </a:lnSpc>
              <a:buNone/>
            </a:pPr>
            <a:r>
              <a:rPr lang="en-US" sz="2000">
                <a:solidFill>
                  <a:schemeClr val="tx1"/>
                </a:solidFill>
                <a:ea typeface="MS PGothic"/>
              </a:rPr>
              <a:t>It also says that the employer is responsible for the health and safety of workers and anyone on site.</a:t>
            </a:r>
          </a:p>
          <a:p>
            <a:pPr marL="0" lvl="1" indent="0">
              <a:lnSpc>
                <a:spcPts val="2400"/>
              </a:lnSpc>
              <a:buNone/>
            </a:pPr>
            <a:endParaRPr lang="en-US" sz="2000">
              <a:solidFill>
                <a:schemeClr val="tx1"/>
              </a:solidFill>
              <a:ea typeface="MS PGothic"/>
            </a:endParaRPr>
          </a:p>
          <a:p>
            <a:pPr marL="0" lvl="1" indent="0">
              <a:lnSpc>
                <a:spcPts val="2400"/>
              </a:lnSpc>
              <a:buNone/>
            </a:pPr>
            <a:r>
              <a:rPr lang="en-US" sz="2000">
                <a:solidFill>
                  <a:schemeClr val="tx1"/>
                </a:solidFill>
                <a:ea typeface="MS PGothic"/>
              </a:rPr>
              <a:t>There are standard hours, wages, vacations and holidays that employers must abide by.</a:t>
            </a:r>
          </a:p>
          <a:p>
            <a:pPr marL="0" lvl="1" indent="0">
              <a:lnSpc>
                <a:spcPts val="2400"/>
              </a:lnSpc>
              <a:buNone/>
            </a:pPr>
            <a:endParaRPr lang="en-US" sz="2000" b="1">
              <a:solidFill>
                <a:schemeClr val="tx1"/>
              </a:solidFill>
              <a:ea typeface="MS PGothic"/>
            </a:endParaRPr>
          </a:p>
          <a:p>
            <a:pPr marL="0" lvl="1" indent="0">
              <a:lnSpc>
                <a:spcPts val="2400"/>
              </a:lnSpc>
              <a:buNone/>
            </a:pPr>
            <a:r>
              <a:rPr lang="en-US" sz="2000">
                <a:solidFill>
                  <a:schemeClr val="tx1"/>
                </a:solidFill>
                <a:ea typeface="MS PGothic"/>
              </a:rPr>
              <a:t>To learn more about your rights as an employee, browse through this link: </a:t>
            </a:r>
            <a:r>
              <a:rPr lang="en-US" sz="2000" b="1">
                <a:solidFill>
                  <a:schemeClr val="tx1"/>
                </a:solidFill>
                <a:ea typeface="MS PGothic"/>
                <a:hlinkClick r:id="rId2"/>
              </a:rPr>
              <a:t>Canada </a:t>
            </a:r>
            <a:r>
              <a:rPr lang="en-US" sz="2000" b="1" err="1">
                <a:solidFill>
                  <a:schemeClr val="tx1"/>
                </a:solidFill>
                <a:ea typeface="MS PGothic"/>
                <a:hlinkClick r:id="rId2"/>
              </a:rPr>
              <a:t>Labour</a:t>
            </a:r>
            <a:r>
              <a:rPr lang="en-US" sz="2000" b="1">
                <a:solidFill>
                  <a:schemeClr val="tx1"/>
                </a:solidFill>
                <a:ea typeface="MS PGothic"/>
                <a:hlinkClick r:id="rId2"/>
              </a:rPr>
              <a:t> Code</a:t>
            </a:r>
            <a:endParaRPr lang="en-US" sz="2000" b="1">
              <a:solidFill>
                <a:schemeClr val="tx1"/>
              </a:solidFill>
              <a:ea typeface="MS PGothic"/>
            </a:endParaRPr>
          </a:p>
        </p:txBody>
      </p:sp>
    </p:spTree>
    <p:extLst>
      <p:ext uri="{BB962C8B-B14F-4D97-AF65-F5344CB8AC3E}">
        <p14:creationId xmlns:p14="http://schemas.microsoft.com/office/powerpoint/2010/main" val="3396822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Additional Resources</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267957"/>
          </a:xfrm>
        </p:spPr>
        <p:txBody>
          <a:bodyPr>
            <a:normAutofit/>
          </a:bodyPr>
          <a:lstStyle/>
          <a:p>
            <a:pPr marL="0" lvl="1" indent="0">
              <a:lnSpc>
                <a:spcPts val="2400"/>
              </a:lnSpc>
              <a:buNone/>
            </a:pPr>
            <a:r>
              <a:rPr lang="en-US" sz="2000">
                <a:solidFill>
                  <a:schemeClr val="tx1"/>
                </a:solidFill>
                <a:ea typeface="MS PGothic"/>
              </a:rPr>
              <a:t>For more information on </a:t>
            </a:r>
            <a:r>
              <a:rPr lang="en-US" sz="2000" b="1">
                <a:solidFill>
                  <a:schemeClr val="tx1"/>
                </a:solidFill>
                <a:ea typeface="MS PGothic"/>
              </a:rPr>
              <a:t>workplace health and safety</a:t>
            </a:r>
            <a:r>
              <a:rPr lang="en-US" sz="2000">
                <a:solidFill>
                  <a:schemeClr val="tx1"/>
                </a:solidFill>
                <a:ea typeface="MS PGothic"/>
              </a:rPr>
              <a:t>: </a:t>
            </a:r>
            <a:r>
              <a:rPr lang="en-US" sz="2000" b="1">
                <a:solidFill>
                  <a:schemeClr val="accent1">
                    <a:lumMod val="75000"/>
                    <a:lumOff val="25000"/>
                  </a:schemeClr>
                </a:solidFill>
                <a:hlinkClick r:id="rId2">
                  <a:extLst>
                    <a:ext uri="{A12FA001-AC4F-418D-AE19-62706E023703}">
                      <ahyp:hlinkClr xmlns:ahyp="http://schemas.microsoft.com/office/drawing/2018/hyperlinkcolor" val="tx"/>
                    </a:ext>
                  </a:extLst>
                </a:hlinkClick>
              </a:rPr>
              <a:t>Workplace health and safety - Canada.ca</a:t>
            </a:r>
            <a:endParaRPr lang="en-US" sz="2000" b="1">
              <a:solidFill>
                <a:schemeClr val="accent1">
                  <a:lumMod val="75000"/>
                  <a:lumOff val="25000"/>
                </a:schemeClr>
              </a:solidFill>
            </a:endParaRPr>
          </a:p>
          <a:p>
            <a:pPr marL="628015" lvl="1" indent="-285115">
              <a:lnSpc>
                <a:spcPts val="2400"/>
              </a:lnSpc>
              <a:buFont typeface="Arial"/>
              <a:buChar char="•"/>
            </a:pPr>
            <a:endParaRPr lang="en-US" sz="2000" b="1">
              <a:solidFill>
                <a:schemeClr val="tx1"/>
              </a:solidFill>
              <a:ea typeface="MS PGothic"/>
            </a:endParaRPr>
          </a:p>
          <a:p>
            <a:pPr marL="0" lvl="1" indent="0">
              <a:lnSpc>
                <a:spcPts val="2400"/>
              </a:lnSpc>
              <a:buNone/>
            </a:pPr>
            <a:r>
              <a:rPr lang="en-US" sz="2000">
                <a:solidFill>
                  <a:schemeClr val="tx1"/>
                </a:solidFill>
                <a:ea typeface="MS PGothic"/>
              </a:rPr>
              <a:t>For more information on </a:t>
            </a:r>
            <a:r>
              <a:rPr lang="en-US" sz="2000" b="1">
                <a:solidFill>
                  <a:schemeClr val="tx1"/>
                </a:solidFill>
                <a:ea typeface="MS PGothic"/>
              </a:rPr>
              <a:t>employment standards</a:t>
            </a:r>
            <a:r>
              <a:rPr lang="en-US" sz="2000">
                <a:solidFill>
                  <a:schemeClr val="tx1"/>
                </a:solidFill>
                <a:ea typeface="MS PGothic"/>
              </a:rPr>
              <a:t>, visit: </a:t>
            </a:r>
            <a:r>
              <a:rPr lang="en-US" sz="2000" b="1">
                <a:solidFill>
                  <a:schemeClr val="accent1">
                    <a:lumMod val="75000"/>
                    <a:lumOff val="25000"/>
                  </a:schemeClr>
                </a:solidFill>
                <a:ea typeface="MS PGothic"/>
                <a:hlinkClick r:id="rId3">
                  <a:extLst>
                    <a:ext uri="{A12FA001-AC4F-418D-AE19-62706E023703}">
                      <ahyp:hlinkClr xmlns:ahyp="http://schemas.microsoft.com/office/drawing/2018/hyperlinkcolor" val="tx"/>
                    </a:ext>
                  </a:extLst>
                </a:hlinkClick>
              </a:rPr>
              <a:t>Ontario Employment Standards</a:t>
            </a:r>
            <a:endParaRPr lang="en-US" sz="2000" b="1">
              <a:solidFill>
                <a:schemeClr val="accent1">
                  <a:lumMod val="75000"/>
                  <a:lumOff val="25000"/>
                </a:schemeClr>
              </a:solidFill>
              <a:ea typeface="MS PGothic"/>
            </a:endParaRPr>
          </a:p>
          <a:p>
            <a:pPr marL="628015" lvl="1" indent="-285115">
              <a:lnSpc>
                <a:spcPts val="2400"/>
              </a:lnSpc>
              <a:buFont typeface="Arial"/>
              <a:buChar char="•"/>
            </a:pPr>
            <a:endParaRPr lang="en-US" sz="2000" b="1">
              <a:solidFill>
                <a:schemeClr val="tx1"/>
              </a:solidFill>
              <a:ea typeface="MS PGothic"/>
            </a:endParaRPr>
          </a:p>
        </p:txBody>
      </p:sp>
    </p:spTree>
    <p:extLst>
      <p:ext uri="{BB962C8B-B14F-4D97-AF65-F5344CB8AC3E}">
        <p14:creationId xmlns:p14="http://schemas.microsoft.com/office/powerpoint/2010/main" val="4168147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What’s Next?</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267957"/>
          </a:xfrm>
        </p:spPr>
        <p:txBody>
          <a:bodyPr>
            <a:normAutofit/>
          </a:bodyPr>
          <a:lstStyle/>
          <a:p>
            <a:pPr marL="0" lvl="1" indent="0">
              <a:lnSpc>
                <a:spcPts val="2400"/>
              </a:lnSpc>
              <a:buNone/>
            </a:pPr>
            <a:r>
              <a:rPr lang="en-US" sz="2000">
                <a:solidFill>
                  <a:schemeClr val="tx1"/>
                </a:solidFill>
                <a:ea typeface="MS PGothic"/>
              </a:rPr>
              <a:t>In the next slides we will be looking at examples of projects on the land that employed people to work for certain periods of time.</a:t>
            </a:r>
          </a:p>
          <a:p>
            <a:pPr marL="0" lvl="1" indent="0">
              <a:lnSpc>
                <a:spcPts val="2400"/>
              </a:lnSpc>
              <a:buNone/>
            </a:pPr>
            <a:endParaRPr lang="en-US" sz="2000">
              <a:solidFill>
                <a:schemeClr val="tx1"/>
              </a:solidFill>
              <a:ea typeface="MS PGothic"/>
            </a:endParaRPr>
          </a:p>
          <a:p>
            <a:pPr marL="0" lvl="1" indent="0">
              <a:lnSpc>
                <a:spcPts val="2400"/>
              </a:lnSpc>
              <a:buNone/>
            </a:pPr>
            <a:r>
              <a:rPr lang="en-US" sz="2000">
                <a:solidFill>
                  <a:schemeClr val="tx1"/>
                </a:solidFill>
                <a:ea typeface="MS PGothic"/>
              </a:rPr>
              <a:t>You will do research and learn more about these projects. Also, you will consider how the safety and security of the workers and community members are impacted by these projects. </a:t>
            </a:r>
          </a:p>
        </p:txBody>
      </p:sp>
      <p:pic>
        <p:nvPicPr>
          <p:cNvPr id="5" name="Picture 4">
            <a:extLst>
              <a:ext uri="{FF2B5EF4-FFF2-40B4-BE49-F238E27FC236}">
                <a16:creationId xmlns:a16="http://schemas.microsoft.com/office/drawing/2014/main" id="{A1AB607E-7F96-5E9D-5B3F-0D6C4F9703EB}"/>
              </a:ext>
            </a:extLst>
          </p:cNvPr>
          <p:cNvPicPr>
            <a:picLocks noChangeAspect="1"/>
          </p:cNvPicPr>
          <p:nvPr/>
        </p:nvPicPr>
        <p:blipFill>
          <a:blip r:embed="rId2"/>
          <a:stretch>
            <a:fillRect/>
          </a:stretch>
        </p:blipFill>
        <p:spPr>
          <a:xfrm>
            <a:off x="2896107" y="4404301"/>
            <a:ext cx="3349564" cy="2077142"/>
          </a:xfrm>
          <a:prstGeom prst="rect">
            <a:avLst/>
          </a:prstGeom>
        </p:spPr>
      </p:pic>
    </p:spTree>
    <p:extLst>
      <p:ext uri="{BB962C8B-B14F-4D97-AF65-F5344CB8AC3E}">
        <p14:creationId xmlns:p14="http://schemas.microsoft.com/office/powerpoint/2010/main" val="49296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What is resource extraction?</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267957"/>
          </a:xfrm>
        </p:spPr>
        <p:txBody>
          <a:bodyPr>
            <a:normAutofit/>
          </a:bodyPr>
          <a:lstStyle/>
          <a:p>
            <a:pPr marL="0" indent="0">
              <a:lnSpc>
                <a:spcPts val="2400"/>
              </a:lnSpc>
              <a:buNone/>
            </a:pPr>
            <a:r>
              <a:rPr lang="en-US" sz="2000">
                <a:solidFill>
                  <a:schemeClr val="tx1"/>
                </a:solidFill>
                <a:ea typeface="MS PGothic"/>
              </a:rPr>
              <a:t>Any time that a company uses </a:t>
            </a:r>
            <a:r>
              <a:rPr lang="en-US" sz="2000" b="1">
                <a:solidFill>
                  <a:schemeClr val="tx1"/>
                </a:solidFill>
                <a:ea typeface="MS PGothic"/>
              </a:rPr>
              <a:t>materials </a:t>
            </a:r>
            <a:r>
              <a:rPr lang="en-US" sz="2000">
                <a:solidFill>
                  <a:schemeClr val="tx1"/>
                </a:solidFill>
                <a:ea typeface="MS PGothic"/>
              </a:rPr>
              <a:t>that are found in </a:t>
            </a:r>
            <a:r>
              <a:rPr lang="en-US" sz="2000" b="1">
                <a:solidFill>
                  <a:schemeClr val="tx1"/>
                </a:solidFill>
                <a:ea typeface="MS PGothic"/>
              </a:rPr>
              <a:t>the natural environment.</a:t>
            </a:r>
          </a:p>
          <a:p>
            <a:pPr marL="0" indent="0">
              <a:lnSpc>
                <a:spcPts val="2400"/>
              </a:lnSpc>
              <a:buSzPts val="2800"/>
              <a:buNone/>
            </a:pPr>
            <a:endParaRPr lang="en-US" sz="2000">
              <a:solidFill>
                <a:schemeClr val="tx1"/>
              </a:solidFill>
              <a:ea typeface="MS PGothic"/>
            </a:endParaRPr>
          </a:p>
          <a:p>
            <a:pPr marL="628015" lvl="1" indent="-285115">
              <a:lnSpc>
                <a:spcPts val="2400"/>
              </a:lnSpc>
              <a:buSzPts val="2800"/>
              <a:buFont typeface="Arial"/>
              <a:buChar char="•"/>
            </a:pPr>
            <a:r>
              <a:rPr lang="en-US" sz="2000">
                <a:solidFill>
                  <a:schemeClr val="tx1"/>
                </a:solidFill>
                <a:ea typeface="MS PGothic"/>
              </a:rPr>
              <a:t>Logging trees for construction</a:t>
            </a:r>
          </a:p>
          <a:p>
            <a:pPr marL="628015" lvl="1" indent="-285115">
              <a:lnSpc>
                <a:spcPts val="2400"/>
              </a:lnSpc>
              <a:buSzPts val="2800"/>
              <a:buFont typeface="Arial"/>
              <a:buChar char="•"/>
            </a:pPr>
            <a:r>
              <a:rPr lang="en-US" sz="2000">
                <a:solidFill>
                  <a:schemeClr val="tx1"/>
                </a:solidFill>
                <a:ea typeface="MS PGothic"/>
              </a:rPr>
              <a:t>Oil for vehicles</a:t>
            </a:r>
          </a:p>
          <a:p>
            <a:pPr marL="628015" lvl="1" indent="-285115">
              <a:lnSpc>
                <a:spcPts val="2400"/>
              </a:lnSpc>
              <a:buSzPts val="2800"/>
              <a:buFont typeface="Arial"/>
              <a:buChar char="•"/>
            </a:pPr>
            <a:r>
              <a:rPr lang="en-US" sz="2000">
                <a:solidFill>
                  <a:schemeClr val="tx1"/>
                </a:solidFill>
                <a:ea typeface="MS PGothic"/>
              </a:rPr>
              <a:t>Mining gold or diamonds to sell </a:t>
            </a:r>
          </a:p>
          <a:p>
            <a:pPr marL="628015" lvl="1" indent="-285115">
              <a:lnSpc>
                <a:spcPts val="2400"/>
              </a:lnSpc>
              <a:buSzPts val="2800"/>
              <a:buFont typeface="Arial"/>
              <a:buChar char="•"/>
            </a:pPr>
            <a:r>
              <a:rPr lang="en-US" sz="2000">
                <a:solidFill>
                  <a:schemeClr val="tx1"/>
                </a:solidFill>
                <a:ea typeface="MS PGothic"/>
              </a:rPr>
              <a:t>Mining coal for fuel</a:t>
            </a:r>
          </a:p>
          <a:p>
            <a:pPr marL="628015" lvl="1" indent="-285115">
              <a:lnSpc>
                <a:spcPts val="2400"/>
              </a:lnSpc>
              <a:buSzPts val="2800"/>
              <a:buFont typeface="Arial"/>
              <a:buChar char="•"/>
            </a:pPr>
            <a:endParaRPr lang="en-US" sz="2000">
              <a:solidFill>
                <a:schemeClr val="tx1"/>
              </a:solidFill>
              <a:ea typeface="MS PGothic"/>
            </a:endParaRPr>
          </a:p>
          <a:p>
            <a:pPr marL="628015" lvl="1" indent="-285115">
              <a:lnSpc>
                <a:spcPts val="2400"/>
              </a:lnSpc>
              <a:buFont typeface="Arial"/>
              <a:buChar char="•"/>
            </a:pPr>
            <a:endParaRPr lang="en-US">
              <a:solidFill>
                <a:schemeClr val="tx1"/>
              </a:solidFill>
              <a:ea typeface="MS PGothic"/>
            </a:endParaRPr>
          </a:p>
        </p:txBody>
      </p:sp>
      <p:pic>
        <p:nvPicPr>
          <p:cNvPr id="5" name="Picture 4">
            <a:extLst>
              <a:ext uri="{FF2B5EF4-FFF2-40B4-BE49-F238E27FC236}">
                <a16:creationId xmlns:a16="http://schemas.microsoft.com/office/drawing/2014/main" id="{373140C5-2EBE-9C10-834F-2C22CA173E7E}"/>
              </a:ext>
            </a:extLst>
          </p:cNvPr>
          <p:cNvPicPr>
            <a:picLocks noChangeAspect="1"/>
          </p:cNvPicPr>
          <p:nvPr/>
        </p:nvPicPr>
        <p:blipFill>
          <a:blip r:embed="rId2"/>
          <a:stretch>
            <a:fillRect/>
          </a:stretch>
        </p:blipFill>
        <p:spPr>
          <a:xfrm>
            <a:off x="3353371" y="4573686"/>
            <a:ext cx="2435036" cy="1919185"/>
          </a:xfrm>
          <a:prstGeom prst="rect">
            <a:avLst/>
          </a:prstGeom>
        </p:spPr>
      </p:pic>
    </p:spTree>
    <p:extLst>
      <p:ext uri="{BB962C8B-B14F-4D97-AF65-F5344CB8AC3E}">
        <p14:creationId xmlns:p14="http://schemas.microsoft.com/office/powerpoint/2010/main" val="3461038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a:xfrm>
            <a:off x="251406" y="324936"/>
            <a:ext cx="8638967" cy="1325563"/>
          </a:xfrm>
        </p:spPr>
        <p:txBody>
          <a:bodyPr>
            <a:normAutofit/>
          </a:bodyPr>
          <a:lstStyle/>
          <a:p>
            <a:r>
              <a:rPr lang="en-CA" sz="3600"/>
              <a:t>What is resource extraction?</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650499"/>
            <a:ext cx="8638967" cy="4569548"/>
          </a:xfrm>
        </p:spPr>
        <p:txBody>
          <a:bodyPr>
            <a:normAutofit/>
          </a:bodyPr>
          <a:lstStyle/>
          <a:p>
            <a:pPr marL="0" indent="0">
              <a:lnSpc>
                <a:spcPts val="2400"/>
              </a:lnSpc>
              <a:buSzTx/>
              <a:buNone/>
              <a:defRPr b="1"/>
            </a:pPr>
            <a:r>
              <a:rPr lang="en-US" sz="2000"/>
              <a:t>Think-Pair-Share</a:t>
            </a:r>
          </a:p>
          <a:p>
            <a:pPr marL="0" indent="0">
              <a:lnSpc>
                <a:spcPts val="2400"/>
              </a:lnSpc>
              <a:buSzTx/>
              <a:buNone/>
              <a:defRPr b="1"/>
            </a:pPr>
            <a:endParaRPr lang="en-US" sz="2000" b="1">
              <a:solidFill>
                <a:schemeClr val="tx1"/>
              </a:solidFill>
              <a:ea typeface="MS PGothic"/>
            </a:endParaRPr>
          </a:p>
          <a:p>
            <a:pPr marL="0" indent="0">
              <a:lnSpc>
                <a:spcPts val="2400"/>
              </a:lnSpc>
              <a:buSzTx/>
              <a:buNone/>
            </a:pPr>
            <a:r>
              <a:rPr lang="en-US" sz="2000">
                <a:solidFill>
                  <a:schemeClr val="tx1"/>
                </a:solidFill>
                <a:ea typeface="MS PGothic"/>
              </a:rPr>
              <a:t>When people are working in physically demanding situations, what types of risks are involved?</a:t>
            </a:r>
          </a:p>
          <a:p>
            <a:pPr marL="342900" indent="-342900">
              <a:lnSpc>
                <a:spcPts val="2400"/>
              </a:lnSpc>
              <a:buSzTx/>
            </a:pPr>
            <a:endParaRPr lang="en-US" sz="2000">
              <a:solidFill>
                <a:schemeClr val="tx1"/>
              </a:solidFill>
              <a:ea typeface="MS PGothic"/>
            </a:endParaRPr>
          </a:p>
          <a:p>
            <a:pPr marL="0" indent="0">
              <a:lnSpc>
                <a:spcPts val="2400"/>
              </a:lnSpc>
              <a:buSzTx/>
              <a:buNone/>
            </a:pPr>
            <a:r>
              <a:rPr lang="en-US" sz="2000">
                <a:solidFill>
                  <a:schemeClr val="tx1"/>
                </a:solidFill>
                <a:ea typeface="MS PGothic"/>
              </a:rPr>
              <a:t>Can you think of examples where a company used resource extraction?</a:t>
            </a:r>
          </a:p>
          <a:p>
            <a:pPr marL="685800" lvl="1" indent="-285115">
              <a:lnSpc>
                <a:spcPts val="2400"/>
              </a:lnSpc>
              <a:buSzTx/>
            </a:pPr>
            <a:r>
              <a:rPr lang="en-US" sz="2000">
                <a:solidFill>
                  <a:schemeClr val="tx1"/>
                </a:solidFill>
                <a:ea typeface="MS PGothic"/>
              </a:rPr>
              <a:t>What resource were they getting?</a:t>
            </a:r>
          </a:p>
          <a:p>
            <a:pPr marL="685800" lvl="1" indent="-285115">
              <a:lnSpc>
                <a:spcPts val="2400"/>
              </a:lnSpc>
              <a:buSzTx/>
            </a:pPr>
            <a:r>
              <a:rPr lang="en-US" sz="2000">
                <a:solidFill>
                  <a:schemeClr val="tx1"/>
                </a:solidFill>
                <a:ea typeface="MS PGothic"/>
              </a:rPr>
              <a:t>What do they use it for?</a:t>
            </a:r>
          </a:p>
          <a:p>
            <a:pPr marL="400685" lvl="1" indent="0">
              <a:lnSpc>
                <a:spcPts val="2400"/>
              </a:lnSpc>
              <a:buSzTx/>
              <a:buNone/>
            </a:pPr>
            <a:endParaRPr lang="en-US" sz="2000">
              <a:solidFill>
                <a:schemeClr val="tx1"/>
              </a:solidFill>
              <a:ea typeface="MS PGothic"/>
            </a:endParaRPr>
          </a:p>
          <a:p>
            <a:pPr marL="0" lvl="1" indent="0">
              <a:lnSpc>
                <a:spcPts val="2400"/>
              </a:lnSpc>
              <a:buSzTx/>
              <a:buNone/>
            </a:pPr>
            <a:r>
              <a:rPr lang="en-US" sz="2000">
                <a:solidFill>
                  <a:schemeClr val="tx1"/>
                </a:solidFill>
                <a:ea typeface="MS PGothic"/>
              </a:rPr>
              <a:t>You can use examples in your community or abroad.</a:t>
            </a:r>
            <a:endParaRPr lang="en-US">
              <a:solidFill>
                <a:schemeClr val="tx1"/>
              </a:solidFill>
            </a:endParaRPr>
          </a:p>
        </p:txBody>
      </p:sp>
      <p:pic>
        <p:nvPicPr>
          <p:cNvPr id="5" name="Content Placeholder 4" descr="Content Placeholder 4">
            <a:extLst>
              <a:ext uri="{FF2B5EF4-FFF2-40B4-BE49-F238E27FC236}">
                <a16:creationId xmlns:a16="http://schemas.microsoft.com/office/drawing/2014/main" id="{3960A11D-8090-8BD3-10D9-8347C21B15F0}"/>
              </a:ext>
            </a:extLst>
          </p:cNvPr>
          <p:cNvPicPr>
            <a:picLocks noChangeAspect="1"/>
          </p:cNvPicPr>
          <p:nvPr/>
        </p:nvPicPr>
        <p:blipFill>
          <a:blip r:embed="rId2"/>
          <a:stretch>
            <a:fillRect/>
          </a:stretch>
        </p:blipFill>
        <p:spPr>
          <a:xfrm>
            <a:off x="6879926" y="4325627"/>
            <a:ext cx="1378551" cy="1547847"/>
          </a:xfrm>
          <a:prstGeom prst="rect">
            <a:avLst/>
          </a:prstGeom>
          <a:ln w="12700">
            <a:miter lim="400000"/>
          </a:ln>
        </p:spPr>
      </p:pic>
    </p:spTree>
    <p:extLst>
      <p:ext uri="{BB962C8B-B14F-4D97-AF65-F5344CB8AC3E}">
        <p14:creationId xmlns:p14="http://schemas.microsoft.com/office/powerpoint/2010/main" val="2200260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Resource Extraction</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8"/>
            <a:ext cx="8638967" cy="4267957"/>
          </a:xfrm>
        </p:spPr>
        <p:txBody>
          <a:bodyPr>
            <a:normAutofit/>
          </a:bodyPr>
          <a:lstStyle/>
          <a:p>
            <a:pPr marL="0" indent="0">
              <a:lnSpc>
                <a:spcPts val="2400"/>
              </a:lnSpc>
              <a:buSzTx/>
              <a:buNone/>
            </a:pPr>
            <a:r>
              <a:rPr lang="en-US" sz="2000" b="1">
                <a:ea typeface="MS PGothic"/>
              </a:rPr>
              <a:t>The natural environment in Canada has many different resources that large companies would like to use for profit.</a:t>
            </a:r>
          </a:p>
          <a:p>
            <a:pPr marL="0" indent="0">
              <a:lnSpc>
                <a:spcPts val="2400"/>
              </a:lnSpc>
              <a:buSzTx/>
              <a:buNone/>
            </a:pPr>
            <a:endParaRPr lang="en-US" sz="2000" b="1">
              <a:ea typeface="MS PGothic"/>
            </a:endParaRPr>
          </a:p>
          <a:p>
            <a:pPr marL="0" indent="0">
              <a:lnSpc>
                <a:spcPts val="2400"/>
              </a:lnSpc>
              <a:buSzTx/>
              <a:buNone/>
            </a:pPr>
            <a:r>
              <a:rPr lang="en-US" sz="2000">
                <a:ea typeface="MS PGothic"/>
              </a:rPr>
              <a:t>Who is impacted when they do this? </a:t>
            </a:r>
            <a:br>
              <a:rPr lang="en-US" sz="2000">
                <a:ea typeface="MS PGothic"/>
              </a:rPr>
            </a:br>
            <a:endParaRPr lang="en-US" sz="2000">
              <a:ea typeface="MS PGothic"/>
            </a:endParaRPr>
          </a:p>
          <a:p>
            <a:pPr marL="0" indent="0">
              <a:lnSpc>
                <a:spcPts val="2400"/>
              </a:lnSpc>
              <a:buSzTx/>
              <a:buNone/>
            </a:pPr>
            <a:r>
              <a:rPr lang="en-US" sz="2000">
                <a:ea typeface="MS PGothic"/>
              </a:rPr>
              <a:t>Some examples include:</a:t>
            </a:r>
          </a:p>
          <a:p>
            <a:pPr marL="1370965" lvl="3" indent="-342900">
              <a:lnSpc>
                <a:spcPts val="2400"/>
              </a:lnSpc>
              <a:buSzTx/>
            </a:pPr>
            <a:r>
              <a:rPr lang="en-US" sz="2000">
                <a:ea typeface="MS PGothic"/>
              </a:rPr>
              <a:t>The environment </a:t>
            </a:r>
          </a:p>
          <a:p>
            <a:pPr marL="1370965" lvl="3" indent="-342900">
              <a:lnSpc>
                <a:spcPts val="2400"/>
              </a:lnSpc>
              <a:buSzTx/>
            </a:pPr>
            <a:r>
              <a:rPr lang="en-US" sz="2000">
                <a:ea typeface="MS PGothic"/>
              </a:rPr>
              <a:t>The people who live in the area</a:t>
            </a:r>
          </a:p>
          <a:p>
            <a:pPr marL="1370965" lvl="3" indent="-342900">
              <a:lnSpc>
                <a:spcPts val="2400"/>
              </a:lnSpc>
              <a:buSzTx/>
            </a:pPr>
            <a:r>
              <a:rPr lang="en-US" sz="2000">
                <a:ea typeface="MS PGothic"/>
              </a:rPr>
              <a:t>The workers at the company</a:t>
            </a:r>
          </a:p>
          <a:p>
            <a:pPr marL="0" indent="0">
              <a:lnSpc>
                <a:spcPts val="2400"/>
              </a:lnSpc>
              <a:buSzTx/>
              <a:buNone/>
            </a:pPr>
            <a:endParaRPr lang="en-US" sz="2000" b="1">
              <a:ea typeface="MS PGothic"/>
            </a:endParaRPr>
          </a:p>
          <a:p>
            <a:pPr marL="0" indent="0">
              <a:lnSpc>
                <a:spcPts val="2400"/>
              </a:lnSpc>
              <a:buSzTx/>
              <a:buNone/>
            </a:pPr>
            <a:endParaRPr lang="en-US" sz="2000" b="1"/>
          </a:p>
        </p:txBody>
      </p:sp>
    </p:spTree>
    <p:extLst>
      <p:ext uri="{BB962C8B-B14F-4D97-AF65-F5344CB8AC3E}">
        <p14:creationId xmlns:p14="http://schemas.microsoft.com/office/powerpoint/2010/main" val="1181709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Resource Extraction</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8"/>
            <a:ext cx="8638967" cy="4267957"/>
          </a:xfrm>
        </p:spPr>
        <p:txBody>
          <a:bodyPr>
            <a:normAutofit/>
          </a:bodyPr>
          <a:lstStyle/>
          <a:p>
            <a:pPr marL="0" indent="0">
              <a:lnSpc>
                <a:spcPts val="2400"/>
              </a:lnSpc>
              <a:buSzTx/>
              <a:buNone/>
            </a:pPr>
            <a:r>
              <a:rPr lang="en-US" sz="2000" b="1">
                <a:solidFill>
                  <a:schemeClr val="accent6"/>
                </a:solidFill>
                <a:ea typeface="MS PGothic"/>
              </a:rPr>
              <a:t>In almost all cases, there are different views around resource extraction.</a:t>
            </a:r>
          </a:p>
          <a:p>
            <a:pPr marL="0" indent="0">
              <a:lnSpc>
                <a:spcPts val="2400"/>
              </a:lnSpc>
              <a:buSzTx/>
              <a:buNone/>
            </a:pPr>
            <a:endParaRPr lang="en-US" sz="2000" b="1">
              <a:ea typeface="MS PGothic"/>
            </a:endParaRPr>
          </a:p>
          <a:p>
            <a:pPr marL="0" indent="0">
              <a:lnSpc>
                <a:spcPts val="2400"/>
              </a:lnSpc>
              <a:buSzTx/>
              <a:buNone/>
            </a:pPr>
            <a:r>
              <a:rPr lang="en-US" sz="2000">
                <a:ea typeface="MS PGothic"/>
              </a:rPr>
              <a:t>You will </a:t>
            </a:r>
            <a:r>
              <a:rPr lang="en-US" sz="2000" b="1">
                <a:ea typeface="MS PGothic"/>
              </a:rPr>
              <a:t>choose an example </a:t>
            </a:r>
            <a:r>
              <a:rPr lang="en-US" sz="2000">
                <a:ea typeface="MS PGothic"/>
              </a:rPr>
              <a:t>to research and fill out the </a:t>
            </a:r>
            <a:r>
              <a:rPr lang="en-US" sz="2000" b="1">
                <a:ea typeface="MS PGothic"/>
              </a:rPr>
              <a:t>Resource Extraction worksheet. </a:t>
            </a:r>
            <a:r>
              <a:rPr lang="en-US" sz="2000">
                <a:ea typeface="MS PGothic"/>
              </a:rPr>
              <a:t>The next slides will have some examples you can choose from, but feel free to find something different!</a:t>
            </a:r>
          </a:p>
          <a:p>
            <a:pPr marL="0" indent="0">
              <a:lnSpc>
                <a:spcPts val="2400"/>
              </a:lnSpc>
              <a:buSzTx/>
              <a:buNone/>
            </a:pPr>
            <a:endParaRPr lang="en-US" sz="2000"/>
          </a:p>
          <a:p>
            <a:pPr marL="0" indent="0">
              <a:lnSpc>
                <a:spcPts val="2400"/>
              </a:lnSpc>
              <a:buSzTx/>
              <a:buNone/>
            </a:pPr>
            <a:r>
              <a:rPr lang="en-US" sz="2000"/>
              <a:t>You will consider the viewpoints of different groups of people: </a:t>
            </a:r>
          </a:p>
          <a:p>
            <a:pPr marL="0" indent="0">
              <a:lnSpc>
                <a:spcPts val="2400"/>
              </a:lnSpc>
              <a:buSzTx/>
              <a:buNone/>
            </a:pPr>
            <a:r>
              <a:rPr lang="en-US" sz="2000"/>
              <a:t>The people who live there (community members), employees, environmentalists, and the company owners.</a:t>
            </a:r>
          </a:p>
        </p:txBody>
      </p:sp>
    </p:spTree>
    <p:extLst>
      <p:ext uri="{BB962C8B-B14F-4D97-AF65-F5344CB8AC3E}">
        <p14:creationId xmlns:p14="http://schemas.microsoft.com/office/powerpoint/2010/main" val="3419780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a:xfrm>
            <a:off x="251406" y="345033"/>
            <a:ext cx="8638967" cy="1325563"/>
          </a:xfrm>
        </p:spPr>
        <p:txBody>
          <a:bodyPr>
            <a:normAutofit/>
          </a:bodyPr>
          <a:lstStyle/>
          <a:p>
            <a:r>
              <a:rPr lang="en-CA" sz="3600"/>
              <a:t>The Victor Mine in Attawapiskat</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72184"/>
            <a:ext cx="8638967" cy="4267957"/>
          </a:xfrm>
        </p:spPr>
        <p:txBody>
          <a:bodyPr>
            <a:normAutofit/>
          </a:bodyPr>
          <a:lstStyle/>
          <a:p>
            <a:pPr marL="0" indent="0">
              <a:lnSpc>
                <a:spcPts val="2400"/>
              </a:lnSpc>
              <a:buSzTx/>
              <a:buNone/>
            </a:pPr>
            <a:r>
              <a:rPr lang="en-US" sz="2000" b="1">
                <a:ea typeface="MS PGothic"/>
              </a:rPr>
              <a:t>DeBeers Diamonds employed residents while they mined for diamonds from 2013 to 2019. </a:t>
            </a:r>
          </a:p>
          <a:p>
            <a:pPr marL="0" indent="0">
              <a:lnSpc>
                <a:spcPts val="2400"/>
              </a:lnSpc>
              <a:buSzTx/>
              <a:buNone/>
            </a:pPr>
            <a:endParaRPr lang="en-US" sz="2000" b="1">
              <a:ea typeface="MS PGothic"/>
            </a:endParaRPr>
          </a:p>
          <a:p>
            <a:pPr marL="0" indent="0">
              <a:lnSpc>
                <a:spcPts val="2400"/>
              </a:lnSpc>
              <a:buSzTx/>
              <a:buNone/>
            </a:pPr>
            <a:r>
              <a:rPr lang="en-US" sz="2000">
                <a:ea typeface="MS PGothic"/>
              </a:rPr>
              <a:t>While the project was running, people were employed and able to make a living. After the project was over the employees no longer had work in their community. DeBeers wanted to create a landfill to put waste from the project in a culturally important area near the James Bay wetlands, potentially harming the environment. </a:t>
            </a:r>
          </a:p>
          <a:p>
            <a:pPr marL="0" indent="0">
              <a:lnSpc>
                <a:spcPts val="2400"/>
              </a:lnSpc>
              <a:buSzTx/>
              <a:buNone/>
            </a:pPr>
            <a:endParaRPr lang="en-US" sz="2000">
              <a:ea typeface="MS PGothic"/>
            </a:endParaRPr>
          </a:p>
          <a:p>
            <a:pPr marL="0" indent="0">
              <a:lnSpc>
                <a:spcPts val="2400"/>
              </a:lnSpc>
              <a:buNone/>
            </a:pPr>
            <a:r>
              <a:rPr lang="en-US" sz="2000" b="1">
                <a:solidFill>
                  <a:schemeClr val="accent1">
                    <a:lumMod val="75000"/>
                    <a:lumOff val="25000"/>
                  </a:schemeClr>
                </a:solidFill>
                <a:ea typeface="MS PGothic"/>
                <a:hlinkClick r:id="rId2">
                  <a:extLst>
                    <a:ext uri="{A12FA001-AC4F-418D-AE19-62706E023703}">
                      <ahyp:hlinkClr xmlns:ahyp="http://schemas.microsoft.com/office/drawing/2018/hyperlinkcolor" val="tx"/>
                    </a:ext>
                  </a:extLst>
                </a:hlinkClick>
              </a:rPr>
              <a:t>https://www.cbc.ca/news/canada/sudbury/de-beers-attawapiskat-reaction-1.5047368</a:t>
            </a:r>
            <a:endParaRPr lang="en-US" b="1">
              <a:solidFill>
                <a:schemeClr val="accent1">
                  <a:lumMod val="75000"/>
                  <a:lumOff val="25000"/>
                </a:schemeClr>
              </a:solidFill>
            </a:endParaRPr>
          </a:p>
        </p:txBody>
      </p:sp>
      <p:sp>
        <p:nvSpPr>
          <p:cNvPr id="8" name="TextBox 7">
            <a:extLst>
              <a:ext uri="{FF2B5EF4-FFF2-40B4-BE49-F238E27FC236}">
                <a16:creationId xmlns:a16="http://schemas.microsoft.com/office/drawing/2014/main" id="{A07DF6E8-5051-AC6B-89FF-AAB9F3F885E5}"/>
              </a:ext>
            </a:extLst>
          </p:cNvPr>
          <p:cNvSpPr txBox="1"/>
          <p:nvPr/>
        </p:nvSpPr>
        <p:spPr>
          <a:xfrm>
            <a:off x="251406" y="365129"/>
            <a:ext cx="3054502" cy="461665"/>
          </a:xfrm>
          <a:prstGeom prst="rect">
            <a:avLst/>
          </a:prstGeom>
          <a:noFill/>
        </p:spPr>
        <p:txBody>
          <a:bodyPr wrap="square" rtlCol="0">
            <a:spAutoFit/>
          </a:bodyPr>
          <a:lstStyle/>
          <a:p>
            <a:r>
              <a:rPr lang="en-CA" sz="2400" b="1">
                <a:solidFill>
                  <a:schemeClr val="tx2">
                    <a:lumMod val="65000"/>
                  </a:schemeClr>
                </a:solidFill>
              </a:rPr>
              <a:t>Choose one  </a:t>
            </a:r>
          </a:p>
        </p:txBody>
      </p:sp>
    </p:spTree>
    <p:extLst>
      <p:ext uri="{BB962C8B-B14F-4D97-AF65-F5344CB8AC3E}">
        <p14:creationId xmlns:p14="http://schemas.microsoft.com/office/powerpoint/2010/main" val="3803654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The Coastal GasLink Pipeline</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72184"/>
            <a:ext cx="8638967" cy="4267957"/>
          </a:xfrm>
        </p:spPr>
        <p:txBody>
          <a:bodyPr>
            <a:normAutofit/>
          </a:bodyPr>
          <a:lstStyle/>
          <a:p>
            <a:pPr marL="0" indent="0">
              <a:lnSpc>
                <a:spcPts val="2400"/>
              </a:lnSpc>
              <a:buSzTx/>
              <a:buNone/>
            </a:pPr>
            <a:r>
              <a:rPr lang="en-US" sz="2000" b="1">
                <a:ea typeface="MS PGothic"/>
              </a:rPr>
              <a:t>TC Energy from Alberta is building a pipeline across central B.C. that connects to the Pacific Ocean.</a:t>
            </a:r>
          </a:p>
          <a:p>
            <a:pPr marL="0" indent="0">
              <a:lnSpc>
                <a:spcPts val="2400"/>
              </a:lnSpc>
              <a:buSzTx/>
              <a:buNone/>
            </a:pPr>
            <a:endParaRPr lang="en-US" sz="2000" b="1">
              <a:ea typeface="MS PGothic"/>
            </a:endParaRPr>
          </a:p>
          <a:p>
            <a:pPr marL="0" indent="0">
              <a:lnSpc>
                <a:spcPts val="2400"/>
              </a:lnSpc>
              <a:buSzTx/>
              <a:buNone/>
            </a:pPr>
            <a:r>
              <a:rPr lang="en-US" sz="2000">
                <a:ea typeface="MS PGothic"/>
              </a:rPr>
              <a:t>They say they have permission from 20 First Nations along the pipeline route, but none of those First Nations have land where the pipeline is passing through. The pipeline crosses through Wet’suwet’en territory, who did not agree to the pipeline. The B.C. government agreed to the pipeline anyway.</a:t>
            </a:r>
          </a:p>
          <a:p>
            <a:pPr marL="0" indent="0">
              <a:lnSpc>
                <a:spcPts val="2400"/>
              </a:lnSpc>
              <a:buSzTx/>
              <a:buNone/>
            </a:pPr>
            <a:endParaRPr lang="en-US" sz="2000" b="1">
              <a:ea typeface="MS PGothic"/>
            </a:endParaRPr>
          </a:p>
          <a:p>
            <a:pPr marL="0" indent="0">
              <a:lnSpc>
                <a:spcPts val="2400"/>
              </a:lnSpc>
              <a:buSzTx/>
              <a:buNone/>
            </a:pPr>
            <a:r>
              <a:rPr lang="en-US" sz="2000" b="1">
                <a:hlinkClick r:id="rId2"/>
              </a:rPr>
              <a:t>https://thenarwhal.ca/coastal-gaslink-map-wetsuweten/</a:t>
            </a:r>
            <a:endParaRPr lang="en-US" sz="2000" b="1"/>
          </a:p>
        </p:txBody>
      </p:sp>
      <p:sp>
        <p:nvSpPr>
          <p:cNvPr id="4" name="TextBox 3">
            <a:extLst>
              <a:ext uri="{FF2B5EF4-FFF2-40B4-BE49-F238E27FC236}">
                <a16:creationId xmlns:a16="http://schemas.microsoft.com/office/drawing/2014/main" id="{3B2FF98B-EE81-709B-B798-55EF47B9FB94}"/>
              </a:ext>
            </a:extLst>
          </p:cNvPr>
          <p:cNvSpPr txBox="1"/>
          <p:nvPr/>
        </p:nvSpPr>
        <p:spPr>
          <a:xfrm>
            <a:off x="251406" y="365129"/>
            <a:ext cx="3054502" cy="461665"/>
          </a:xfrm>
          <a:prstGeom prst="rect">
            <a:avLst/>
          </a:prstGeom>
          <a:noFill/>
        </p:spPr>
        <p:txBody>
          <a:bodyPr wrap="square" rtlCol="0">
            <a:spAutoFit/>
          </a:bodyPr>
          <a:lstStyle/>
          <a:p>
            <a:r>
              <a:rPr lang="en-CA" sz="2400" b="1">
                <a:solidFill>
                  <a:schemeClr val="tx2">
                    <a:lumMod val="65000"/>
                  </a:schemeClr>
                </a:solidFill>
              </a:rPr>
              <a:t>Choose one  </a:t>
            </a:r>
          </a:p>
        </p:txBody>
      </p:sp>
    </p:spTree>
    <p:extLst>
      <p:ext uri="{BB962C8B-B14F-4D97-AF65-F5344CB8AC3E}">
        <p14:creationId xmlns:p14="http://schemas.microsoft.com/office/powerpoint/2010/main" val="1284635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A Special Note for Teachers</a:t>
            </a:r>
          </a:p>
        </p:txBody>
      </p:sp>
      <p:pic>
        <p:nvPicPr>
          <p:cNvPr id="6" name="Picture 5">
            <a:extLst>
              <a:ext uri="{FF2B5EF4-FFF2-40B4-BE49-F238E27FC236}">
                <a16:creationId xmlns:a16="http://schemas.microsoft.com/office/drawing/2014/main" id="{A9853656-CD7E-E42D-9884-228304ED3055}"/>
              </a:ext>
            </a:extLst>
          </p:cNvPr>
          <p:cNvPicPr>
            <a:picLocks noChangeAspect="1"/>
          </p:cNvPicPr>
          <p:nvPr/>
        </p:nvPicPr>
        <p:blipFill rotWithShape="1">
          <a:blip r:embed="rId2"/>
          <a:srcRect l="1455" r="1182"/>
          <a:stretch/>
        </p:blipFill>
        <p:spPr>
          <a:xfrm>
            <a:off x="1803929" y="1613855"/>
            <a:ext cx="5533920" cy="4691405"/>
          </a:xfrm>
          <a:prstGeom prst="rect">
            <a:avLst/>
          </a:prstGeom>
        </p:spPr>
      </p:pic>
    </p:spTree>
    <p:extLst>
      <p:ext uri="{BB962C8B-B14F-4D97-AF65-F5344CB8AC3E}">
        <p14:creationId xmlns:p14="http://schemas.microsoft.com/office/powerpoint/2010/main" val="3187837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a:xfrm>
            <a:off x="251406" y="345032"/>
            <a:ext cx="8638967" cy="1325563"/>
          </a:xfrm>
        </p:spPr>
        <p:txBody>
          <a:bodyPr>
            <a:normAutofit/>
          </a:bodyPr>
          <a:lstStyle/>
          <a:p>
            <a:r>
              <a:rPr lang="en-CA" sz="3600"/>
              <a:t>Le Plan Nord</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8"/>
            <a:ext cx="8638967" cy="4267957"/>
          </a:xfrm>
        </p:spPr>
        <p:txBody>
          <a:bodyPr>
            <a:normAutofit/>
          </a:bodyPr>
          <a:lstStyle/>
          <a:p>
            <a:pPr marL="0" indent="0">
              <a:lnSpc>
                <a:spcPts val="2400"/>
              </a:lnSpc>
              <a:buSzTx/>
              <a:buNone/>
            </a:pPr>
            <a:r>
              <a:rPr lang="en-US" sz="2000" b="1">
                <a:ea typeface="MS PGothic"/>
              </a:rPr>
              <a:t>The Plan Nord was a development project in Northern Quebec that would involve mining and forestry projects. </a:t>
            </a:r>
          </a:p>
          <a:p>
            <a:pPr marL="0" indent="0">
              <a:lnSpc>
                <a:spcPts val="2400"/>
              </a:lnSpc>
              <a:buSzTx/>
              <a:buNone/>
            </a:pPr>
            <a:endParaRPr lang="en-US" sz="2000" b="1">
              <a:ea typeface="MS PGothic"/>
            </a:endParaRPr>
          </a:p>
          <a:p>
            <a:pPr marL="0" indent="0">
              <a:lnSpc>
                <a:spcPts val="2400"/>
              </a:lnSpc>
              <a:buSzTx/>
              <a:buNone/>
            </a:pPr>
            <a:r>
              <a:rPr lang="en-US" sz="2000">
                <a:ea typeface="MS PGothic"/>
              </a:rPr>
              <a:t>It would create jobs for locals and transplants for the duration of the project. Many of the </a:t>
            </a:r>
            <a:r>
              <a:rPr lang="en-US" sz="2000" err="1">
                <a:ea typeface="MS PGothic"/>
              </a:rPr>
              <a:t>Crees</a:t>
            </a:r>
            <a:r>
              <a:rPr lang="en-US" sz="2000">
                <a:ea typeface="MS PGothic"/>
              </a:rPr>
              <a:t> and the Inuit supported the project, but the </a:t>
            </a:r>
            <a:r>
              <a:rPr lang="en-US" sz="2000" err="1">
                <a:ea typeface="MS PGothic"/>
              </a:rPr>
              <a:t>Innus</a:t>
            </a:r>
            <a:r>
              <a:rPr lang="en-US" sz="2000">
                <a:ea typeface="MS PGothic"/>
              </a:rPr>
              <a:t> and environmentalists did not.</a:t>
            </a:r>
          </a:p>
          <a:p>
            <a:pPr marL="0" indent="0">
              <a:lnSpc>
                <a:spcPts val="2400"/>
              </a:lnSpc>
              <a:buSzTx/>
              <a:buNone/>
            </a:pPr>
            <a:endParaRPr lang="en-US" sz="2000">
              <a:ea typeface="MS PGothic"/>
            </a:endParaRPr>
          </a:p>
          <a:p>
            <a:pPr marL="0" indent="0">
              <a:lnSpc>
                <a:spcPts val="2400"/>
              </a:lnSpc>
              <a:buSzTx/>
              <a:buNone/>
            </a:pPr>
            <a:r>
              <a:rPr lang="en-US" sz="2000" b="1">
                <a:ea typeface="MS PGothic"/>
                <a:hlinkClick r:id="rId2"/>
              </a:rPr>
              <a:t>https://canadians.org/analysis/news-innu-walk-900-km-protest-plan-nord-and-la-romaine-dams/</a:t>
            </a:r>
            <a:endParaRPr lang="en-US" sz="2000" b="1">
              <a:ea typeface="MS PGothic"/>
            </a:endParaRPr>
          </a:p>
        </p:txBody>
      </p:sp>
      <p:sp>
        <p:nvSpPr>
          <p:cNvPr id="4" name="TextBox 3">
            <a:extLst>
              <a:ext uri="{FF2B5EF4-FFF2-40B4-BE49-F238E27FC236}">
                <a16:creationId xmlns:a16="http://schemas.microsoft.com/office/drawing/2014/main" id="{65DB9248-2D69-7C8D-FEB5-88EF1CBCA544}"/>
              </a:ext>
            </a:extLst>
          </p:cNvPr>
          <p:cNvSpPr txBox="1"/>
          <p:nvPr/>
        </p:nvSpPr>
        <p:spPr>
          <a:xfrm>
            <a:off x="251406" y="365129"/>
            <a:ext cx="3054502" cy="461665"/>
          </a:xfrm>
          <a:prstGeom prst="rect">
            <a:avLst/>
          </a:prstGeom>
          <a:noFill/>
        </p:spPr>
        <p:txBody>
          <a:bodyPr wrap="square" rtlCol="0">
            <a:spAutoFit/>
          </a:bodyPr>
          <a:lstStyle/>
          <a:p>
            <a:r>
              <a:rPr lang="en-CA" sz="2400" b="1">
                <a:solidFill>
                  <a:schemeClr val="tx2">
                    <a:lumMod val="65000"/>
                  </a:schemeClr>
                </a:solidFill>
              </a:rPr>
              <a:t>Choose one  </a:t>
            </a:r>
          </a:p>
        </p:txBody>
      </p:sp>
    </p:spTree>
    <p:extLst>
      <p:ext uri="{BB962C8B-B14F-4D97-AF65-F5344CB8AC3E}">
        <p14:creationId xmlns:p14="http://schemas.microsoft.com/office/powerpoint/2010/main" val="2942384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a:xfrm>
            <a:off x="251406" y="345032"/>
            <a:ext cx="8638967" cy="1325563"/>
          </a:xfrm>
        </p:spPr>
        <p:txBody>
          <a:bodyPr>
            <a:normAutofit/>
          </a:bodyPr>
          <a:lstStyle/>
          <a:p>
            <a:r>
              <a:rPr lang="en-CA" sz="3600"/>
              <a:t>An example of your choice</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8"/>
            <a:ext cx="8638967" cy="4267957"/>
          </a:xfrm>
        </p:spPr>
        <p:txBody>
          <a:bodyPr>
            <a:normAutofit/>
          </a:bodyPr>
          <a:lstStyle/>
          <a:p>
            <a:pPr marL="0" indent="0">
              <a:lnSpc>
                <a:spcPts val="2400"/>
              </a:lnSpc>
              <a:buSzTx/>
              <a:buNone/>
            </a:pPr>
            <a:r>
              <a:rPr lang="en-US" sz="2000" b="1">
                <a:ea typeface="MS PGothic"/>
              </a:rPr>
              <a:t>Is there an example in your community or abroad that you would like to explore? That’s great! Verify with your teacher before you begin.</a:t>
            </a:r>
          </a:p>
        </p:txBody>
      </p:sp>
      <p:sp>
        <p:nvSpPr>
          <p:cNvPr id="4" name="TextBox 3">
            <a:extLst>
              <a:ext uri="{FF2B5EF4-FFF2-40B4-BE49-F238E27FC236}">
                <a16:creationId xmlns:a16="http://schemas.microsoft.com/office/drawing/2014/main" id="{65DB9248-2D69-7C8D-FEB5-88EF1CBCA544}"/>
              </a:ext>
            </a:extLst>
          </p:cNvPr>
          <p:cNvSpPr txBox="1"/>
          <p:nvPr/>
        </p:nvSpPr>
        <p:spPr>
          <a:xfrm>
            <a:off x="251406" y="365129"/>
            <a:ext cx="3054502" cy="461665"/>
          </a:xfrm>
          <a:prstGeom prst="rect">
            <a:avLst/>
          </a:prstGeom>
          <a:noFill/>
        </p:spPr>
        <p:txBody>
          <a:bodyPr wrap="square" rtlCol="0">
            <a:spAutoFit/>
          </a:bodyPr>
          <a:lstStyle/>
          <a:p>
            <a:r>
              <a:rPr lang="en-CA" sz="2400" b="1">
                <a:solidFill>
                  <a:schemeClr val="tx2">
                    <a:lumMod val="65000"/>
                  </a:schemeClr>
                </a:solidFill>
              </a:rPr>
              <a:t>Choose one  </a:t>
            </a:r>
          </a:p>
        </p:txBody>
      </p:sp>
    </p:spTree>
    <p:extLst>
      <p:ext uri="{BB962C8B-B14F-4D97-AF65-F5344CB8AC3E}">
        <p14:creationId xmlns:p14="http://schemas.microsoft.com/office/powerpoint/2010/main" val="2182023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a:xfrm>
            <a:off x="251406" y="1066922"/>
            <a:ext cx="8638967" cy="1325563"/>
          </a:xfrm>
        </p:spPr>
        <p:txBody>
          <a:bodyPr>
            <a:normAutofit/>
          </a:bodyPr>
          <a:lstStyle/>
          <a:p>
            <a:r>
              <a:rPr lang="en-CA" sz="3600"/>
              <a:t>Reflection</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2473693"/>
            <a:ext cx="8638967" cy="3746352"/>
          </a:xfrm>
        </p:spPr>
        <p:txBody>
          <a:bodyPr>
            <a:normAutofit/>
          </a:bodyPr>
          <a:lstStyle/>
          <a:p>
            <a:pPr marL="0" indent="0">
              <a:lnSpc>
                <a:spcPts val="2400"/>
              </a:lnSpc>
              <a:buSzTx/>
              <a:buNone/>
            </a:pPr>
            <a:r>
              <a:rPr lang="en-US" sz="2000">
                <a:ea typeface="MS PGothic"/>
              </a:rPr>
              <a:t>After completing the Open Research Project worksheet, what is your viewpoint on the project you chose?</a:t>
            </a:r>
          </a:p>
          <a:p>
            <a:pPr marL="0" indent="0">
              <a:lnSpc>
                <a:spcPts val="2400"/>
              </a:lnSpc>
              <a:buSzTx/>
              <a:buNone/>
            </a:pPr>
            <a:endParaRPr lang="en-US" sz="2000">
              <a:ea typeface="MS PGothic"/>
            </a:endParaRPr>
          </a:p>
          <a:p>
            <a:pPr marL="342900" indent="-342900">
              <a:lnSpc>
                <a:spcPts val="2400"/>
              </a:lnSpc>
              <a:buSzTx/>
            </a:pPr>
            <a:r>
              <a:rPr lang="en-US" sz="2000">
                <a:ea typeface="MS PGothic"/>
              </a:rPr>
              <a:t>Did you support the project or not?</a:t>
            </a:r>
          </a:p>
          <a:p>
            <a:pPr marL="342900" indent="-342900">
              <a:lnSpc>
                <a:spcPts val="2400"/>
              </a:lnSpc>
              <a:buSzTx/>
            </a:pPr>
            <a:r>
              <a:rPr lang="en-US" sz="2000">
                <a:ea typeface="MS PGothic"/>
              </a:rPr>
              <a:t>What changes would you make to the project? </a:t>
            </a:r>
          </a:p>
          <a:p>
            <a:pPr marL="0" indent="0">
              <a:lnSpc>
                <a:spcPts val="2400"/>
              </a:lnSpc>
              <a:buSzTx/>
              <a:buNone/>
            </a:pPr>
            <a:endParaRPr lang="en-US" sz="2000">
              <a:ea typeface="MS PGothic"/>
            </a:endParaRPr>
          </a:p>
        </p:txBody>
      </p:sp>
      <p:sp>
        <p:nvSpPr>
          <p:cNvPr id="4" name="TextBox 3">
            <a:extLst>
              <a:ext uri="{FF2B5EF4-FFF2-40B4-BE49-F238E27FC236}">
                <a16:creationId xmlns:a16="http://schemas.microsoft.com/office/drawing/2014/main" id="{65DB9248-2D69-7C8D-FEB5-88EF1CBCA544}"/>
              </a:ext>
            </a:extLst>
          </p:cNvPr>
          <p:cNvSpPr txBox="1"/>
          <p:nvPr/>
        </p:nvSpPr>
        <p:spPr>
          <a:xfrm>
            <a:off x="251406" y="365129"/>
            <a:ext cx="3054502" cy="461665"/>
          </a:xfrm>
          <a:prstGeom prst="rect">
            <a:avLst/>
          </a:prstGeom>
          <a:noFill/>
        </p:spPr>
        <p:txBody>
          <a:bodyPr wrap="square" rtlCol="0">
            <a:spAutoFit/>
          </a:bodyPr>
          <a:lstStyle/>
          <a:p>
            <a:r>
              <a:rPr lang="en-CA" sz="2400" b="1">
                <a:solidFill>
                  <a:schemeClr val="tx2">
                    <a:lumMod val="65000"/>
                  </a:schemeClr>
                </a:solidFill>
              </a:rPr>
              <a:t>  </a:t>
            </a:r>
          </a:p>
        </p:txBody>
      </p:sp>
      <p:pic>
        <p:nvPicPr>
          <p:cNvPr id="8" name="Picture 7">
            <a:extLst>
              <a:ext uri="{FF2B5EF4-FFF2-40B4-BE49-F238E27FC236}">
                <a16:creationId xmlns:a16="http://schemas.microsoft.com/office/drawing/2014/main" id="{2C96418C-21C9-AC57-4371-F790D7135833}"/>
              </a:ext>
            </a:extLst>
          </p:cNvPr>
          <p:cNvPicPr>
            <a:picLocks noChangeAspect="1"/>
          </p:cNvPicPr>
          <p:nvPr/>
        </p:nvPicPr>
        <p:blipFill>
          <a:blip r:embed="rId2"/>
          <a:stretch>
            <a:fillRect/>
          </a:stretch>
        </p:blipFill>
        <p:spPr>
          <a:xfrm>
            <a:off x="3949791" y="4800975"/>
            <a:ext cx="1244417" cy="1500278"/>
          </a:xfrm>
          <a:prstGeom prst="rect">
            <a:avLst/>
          </a:prstGeom>
        </p:spPr>
      </p:pic>
    </p:spTree>
    <p:extLst>
      <p:ext uri="{BB962C8B-B14F-4D97-AF65-F5344CB8AC3E}">
        <p14:creationId xmlns:p14="http://schemas.microsoft.com/office/powerpoint/2010/main" val="1811143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1131888"/>
            <a:ext cx="8639175" cy="993775"/>
          </a:xfrm>
        </p:spPr>
        <p:txBody>
          <a:bodyPr lIns="68569" tIns="34275" rIns="68569" bIns="34275">
            <a:normAutofit/>
          </a:bodyPr>
          <a:lstStyle/>
          <a:p>
            <a:pPr eaLnBrk="1" hangingPunct="1">
              <a:spcBef>
                <a:spcPct val="0"/>
              </a:spcBef>
              <a:spcAft>
                <a:spcPct val="0"/>
              </a:spcAft>
              <a:buClr>
                <a:srgbClr val="093254"/>
              </a:buClr>
              <a:buFont typeface="Arial" panose="020B0604020202020204" pitchFamily="34" charset="0"/>
              <a:buNone/>
            </a:pPr>
            <a:r>
              <a:rPr lang="en-US" altLang="en-US" sz="3600">
                <a:solidFill>
                  <a:srgbClr val="093254"/>
                </a:solidFill>
                <a:latin typeface="Arial" panose="020B0604020202020204" pitchFamily="34" charset="0"/>
                <a:cs typeface="Arial" panose="020B0604020202020204" pitchFamily="34" charset="0"/>
              </a:rPr>
              <a:t>Students will…</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marL="285115" indent="-285115">
              <a:lnSpc>
                <a:spcPts val="2400"/>
              </a:lnSpc>
              <a:buFont typeface="Arial"/>
              <a:buChar char="•"/>
            </a:pPr>
            <a:r>
              <a:rPr lang="en-US" sz="2000">
                <a:ea typeface="MS PGothic"/>
              </a:rPr>
              <a:t>Learn about government regulations such as minimum wage and workplace safety, and apply them to a real-life situation</a:t>
            </a:r>
            <a:endParaRPr lang="en-US" sz="2000">
              <a:ea typeface="MS PGothic"/>
              <a:cs typeface="Arial" panose="020B0604020202020204" pitchFamily="34" charset="0"/>
            </a:endParaRPr>
          </a:p>
          <a:p>
            <a:pPr marL="285115" indent="-285115">
              <a:lnSpc>
                <a:spcPts val="2400"/>
              </a:lnSpc>
              <a:buFont typeface="Arial"/>
              <a:buChar char="•"/>
            </a:pPr>
            <a:r>
              <a:rPr lang="en-US" sz="2000">
                <a:ea typeface="MS PGothic"/>
              </a:rPr>
              <a:t>Complete an open research project about resource extraction</a:t>
            </a:r>
            <a:endParaRPr lang="en-US" sz="2000">
              <a:ea typeface="MS PGothic"/>
              <a:cs typeface="Arial" panose="020B0604020202020204" pitchFamily="34" charset="0"/>
            </a:endParaRPr>
          </a:p>
          <a:p>
            <a:pPr marL="285115" indent="-285115">
              <a:lnSpc>
                <a:spcPts val="2400"/>
              </a:lnSpc>
              <a:buFont typeface="Arial"/>
              <a:buChar char="•"/>
            </a:pPr>
            <a:r>
              <a:rPr lang="en-US" sz="2000">
                <a:ea typeface="MS PGothic"/>
              </a:rPr>
              <a:t>Engage in various points of view including employees, employers, consumers, and community members</a:t>
            </a:r>
          </a:p>
          <a:p>
            <a:pPr marL="285115" indent="-285115">
              <a:lnSpc>
                <a:spcPts val="2400"/>
              </a:lnSpc>
              <a:buClr>
                <a:srgbClr val="000000"/>
              </a:buClr>
              <a:buFont typeface="Arial"/>
              <a:buChar char="•"/>
            </a:pPr>
            <a:endParaRPr lang="en-US" sz="2000">
              <a:latin typeface="MS PGothic"/>
              <a:ea typeface="MS PGothic"/>
              <a:cs typeface="Arial" panose="020B0604020202020204" pitchFamily="34" charset="0"/>
            </a:endParaRPr>
          </a:p>
          <a:p>
            <a:pPr marL="0" indent="0">
              <a:lnSpc>
                <a:spcPts val="2400"/>
              </a:lnSpc>
              <a:spcAft>
                <a:spcPct val="0"/>
              </a:spcAft>
              <a:buClr>
                <a:srgbClr val="000000"/>
              </a:buClr>
              <a:buNone/>
            </a:pPr>
            <a:endParaRPr lang="en-US" altLang="en-US" sz="2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9452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fade">
                                      <p:cBhvr>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6">
                                            <p:txEl>
                                              <p:pRg st="2" end="2"/>
                                            </p:txEl>
                                          </p:spTgt>
                                        </p:tgtEl>
                                        <p:attrNameLst>
                                          <p:attrName>style.visibility</p:attrName>
                                        </p:attrNameLst>
                                      </p:cBhvr>
                                      <p:to>
                                        <p:strVal val="visible"/>
                                      </p:to>
                                    </p:set>
                                    <p:animEffect transition="in" filter="fade">
                                      <p:cBhvr>
                                        <p:cTn id="12" dur="500"/>
                                        <p:tgtEl>
                                          <p:spTgt spid="614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146">
                                            <p:txEl>
                                              <p:pRg st="1" end="1"/>
                                            </p:txEl>
                                          </p:spTgt>
                                        </p:tgtEl>
                                        <p:attrNameLst>
                                          <p:attrName>style.visibility</p:attrName>
                                        </p:attrNameLst>
                                      </p:cBhvr>
                                      <p:to>
                                        <p:strVal val="visible"/>
                                      </p:to>
                                    </p:set>
                                    <p:animEffect transition="in" filter="fade">
                                      <p:cBhvr>
                                        <p:cTn id="17" dur="500"/>
                                        <p:tgtEl>
                                          <p:spTgt spid="614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49607-BFFC-4DDA-800A-C4E34D667777}"/>
              </a:ext>
            </a:extLst>
          </p:cNvPr>
          <p:cNvSpPr>
            <a:spLocks noGrp="1"/>
          </p:cNvSpPr>
          <p:nvPr>
            <p:ph type="title"/>
          </p:nvPr>
        </p:nvSpPr>
        <p:spPr/>
        <p:txBody>
          <a:bodyPr>
            <a:normAutofit/>
          </a:bodyPr>
          <a:lstStyle/>
          <a:p>
            <a:r>
              <a:rPr lang="en-CA" sz="4000"/>
              <a:t>Minds On Activity</a:t>
            </a:r>
          </a:p>
        </p:txBody>
      </p:sp>
      <p:sp>
        <p:nvSpPr>
          <p:cNvPr id="3" name="Text Placeholder 2">
            <a:extLst>
              <a:ext uri="{FF2B5EF4-FFF2-40B4-BE49-F238E27FC236}">
                <a16:creationId xmlns:a16="http://schemas.microsoft.com/office/drawing/2014/main" id="{742E5C15-3F0A-88D5-E63B-9FE91CBB684E}"/>
              </a:ext>
            </a:extLst>
          </p:cNvPr>
          <p:cNvSpPr>
            <a:spLocks noGrp="1"/>
          </p:cNvSpPr>
          <p:nvPr>
            <p:ph type="body" idx="1"/>
          </p:nvPr>
        </p:nvSpPr>
        <p:spPr/>
        <p:txBody>
          <a:bodyPr>
            <a:normAutofit/>
          </a:bodyPr>
          <a:lstStyle/>
          <a:p>
            <a:pPr marL="38098" indent="0">
              <a:lnSpc>
                <a:spcPts val="2400"/>
              </a:lnSpc>
              <a:buNone/>
            </a:pPr>
            <a:r>
              <a:rPr lang="en-CA" sz="2000" b="1"/>
              <a:t>Think-Pair-Share</a:t>
            </a:r>
          </a:p>
          <a:p>
            <a:pPr marL="38098" indent="0">
              <a:lnSpc>
                <a:spcPts val="2400"/>
              </a:lnSpc>
              <a:buNone/>
            </a:pPr>
            <a:endParaRPr lang="en-CA" sz="2000" b="1"/>
          </a:p>
          <a:p>
            <a:pPr>
              <a:lnSpc>
                <a:spcPts val="2400"/>
              </a:lnSpc>
            </a:pPr>
            <a:r>
              <a:rPr lang="en-CA" sz="2000"/>
              <a:t>Why is it important to know our rights as an employee before entering the workforce?</a:t>
            </a:r>
          </a:p>
          <a:p>
            <a:pPr>
              <a:lnSpc>
                <a:spcPts val="2400"/>
              </a:lnSpc>
            </a:pPr>
            <a:r>
              <a:rPr lang="en-CA" sz="2000"/>
              <a:t>What are some obligations that the government requires employers to follow? Can you think of a few?</a:t>
            </a:r>
          </a:p>
          <a:p>
            <a:pPr>
              <a:lnSpc>
                <a:spcPts val="2400"/>
              </a:lnSpc>
            </a:pPr>
            <a:r>
              <a:rPr lang="en-CA" sz="2000"/>
              <a:t>What can we do when these rights are not respected?</a:t>
            </a:r>
          </a:p>
        </p:txBody>
      </p:sp>
      <p:pic>
        <p:nvPicPr>
          <p:cNvPr id="4" name="Content Placeholder 4" descr="Content Placeholder 4">
            <a:extLst>
              <a:ext uri="{FF2B5EF4-FFF2-40B4-BE49-F238E27FC236}">
                <a16:creationId xmlns:a16="http://schemas.microsoft.com/office/drawing/2014/main" id="{5BF2910B-F493-5AB2-2D93-AE0EE5C3C9DC}"/>
              </a:ext>
            </a:extLst>
          </p:cNvPr>
          <p:cNvPicPr>
            <a:picLocks noChangeAspect="1"/>
          </p:cNvPicPr>
          <p:nvPr/>
        </p:nvPicPr>
        <p:blipFill>
          <a:blip r:embed="rId2"/>
          <a:stretch>
            <a:fillRect/>
          </a:stretch>
        </p:blipFill>
        <p:spPr>
          <a:xfrm>
            <a:off x="7007517" y="4272464"/>
            <a:ext cx="1378551" cy="1547847"/>
          </a:xfrm>
          <a:prstGeom prst="rect">
            <a:avLst/>
          </a:prstGeom>
          <a:ln w="12700">
            <a:miter lim="400000"/>
          </a:ln>
        </p:spPr>
      </p:pic>
    </p:spTree>
    <p:extLst>
      <p:ext uri="{BB962C8B-B14F-4D97-AF65-F5344CB8AC3E}">
        <p14:creationId xmlns:p14="http://schemas.microsoft.com/office/powerpoint/2010/main" val="1924080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Government Regulations</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267957"/>
          </a:xfrm>
        </p:spPr>
        <p:txBody>
          <a:bodyPr>
            <a:normAutofit/>
          </a:bodyPr>
          <a:lstStyle/>
          <a:p>
            <a:pPr marL="0" lvl="1" indent="0">
              <a:lnSpc>
                <a:spcPts val="2400"/>
              </a:lnSpc>
              <a:buSzPts val="2800"/>
              <a:buNone/>
            </a:pPr>
            <a:r>
              <a:rPr lang="en-US" sz="2000">
                <a:solidFill>
                  <a:schemeClr val="tx1"/>
                </a:solidFill>
                <a:ea typeface="MS PGothic"/>
              </a:rPr>
              <a:t>There are regulations in place that ensure worker safety. Certain types of jobs carry more risks, but all jobs have some level of risk. </a:t>
            </a: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r>
              <a:rPr lang="en-US" sz="2000">
                <a:solidFill>
                  <a:schemeClr val="tx1"/>
                </a:solidFill>
                <a:ea typeface="MS PGothic"/>
              </a:rPr>
              <a:t>Employers </a:t>
            </a:r>
            <a:r>
              <a:rPr lang="en-US" sz="2000" b="1">
                <a:solidFill>
                  <a:schemeClr val="tx1"/>
                </a:solidFill>
                <a:ea typeface="MS PGothic"/>
              </a:rPr>
              <a:t>must </a:t>
            </a:r>
            <a:r>
              <a:rPr lang="en-US" sz="2000">
                <a:solidFill>
                  <a:schemeClr val="tx1"/>
                </a:solidFill>
                <a:ea typeface="MS PGothic"/>
              </a:rPr>
              <a:t>follow safety measures to keep their employees safe. This is something to be aware of as you enter the workforce. </a:t>
            </a:r>
            <a:br>
              <a:rPr lang="en-US" sz="2000">
                <a:solidFill>
                  <a:schemeClr val="tx1"/>
                </a:solidFill>
                <a:ea typeface="MS PGothic"/>
              </a:rPr>
            </a:br>
            <a:r>
              <a:rPr lang="en-US" sz="2000" b="1">
                <a:solidFill>
                  <a:schemeClr val="accent1"/>
                </a:solidFill>
                <a:ea typeface="MS PGothic"/>
              </a:rPr>
              <a:t>If you ever encounter unsafe conditions, please speak up and step back.</a:t>
            </a: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r>
              <a:rPr lang="en-US" sz="2000">
                <a:solidFill>
                  <a:schemeClr val="tx1"/>
                </a:solidFill>
                <a:ea typeface="MS PGothic"/>
              </a:rPr>
              <a:t>The next slides will highlight a few regulations and provide links for you to learn more!</a:t>
            </a:r>
          </a:p>
          <a:p>
            <a:pPr marL="342900" lvl="1" indent="0">
              <a:lnSpc>
                <a:spcPts val="2400"/>
              </a:lnSpc>
              <a:buSzPts val="2800"/>
              <a:buNone/>
            </a:pPr>
            <a:endParaRPr lang="en-US" sz="2000">
              <a:solidFill>
                <a:schemeClr val="tx1"/>
              </a:solidFill>
              <a:ea typeface="MS PGothic"/>
            </a:endParaRPr>
          </a:p>
          <a:p>
            <a:pPr marL="342900" lvl="1" indent="0">
              <a:lnSpc>
                <a:spcPts val="2400"/>
              </a:lnSpc>
              <a:buSzPts val="2800"/>
              <a:buNone/>
            </a:pPr>
            <a:endParaRPr lang="en-US" sz="2000">
              <a:solidFill>
                <a:schemeClr val="tx1"/>
              </a:solidFill>
              <a:ea typeface="MS PGothic"/>
            </a:endParaRPr>
          </a:p>
          <a:p>
            <a:pPr marL="628015" lvl="1" indent="-285115">
              <a:lnSpc>
                <a:spcPts val="2400"/>
              </a:lnSpc>
              <a:buFont typeface="Arial"/>
              <a:buChar char="•"/>
            </a:pPr>
            <a:endParaRPr lang="en-US">
              <a:solidFill>
                <a:schemeClr val="tx1"/>
              </a:solidFill>
              <a:ea typeface="MS PGothic"/>
            </a:endParaRPr>
          </a:p>
        </p:txBody>
      </p:sp>
    </p:spTree>
    <p:extLst>
      <p:ext uri="{BB962C8B-B14F-4D97-AF65-F5344CB8AC3E}">
        <p14:creationId xmlns:p14="http://schemas.microsoft.com/office/powerpoint/2010/main" val="60614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a:xfrm>
            <a:off x="251406" y="320524"/>
            <a:ext cx="8638967" cy="1325563"/>
          </a:xfrm>
        </p:spPr>
        <p:txBody>
          <a:bodyPr>
            <a:normAutofit/>
          </a:bodyPr>
          <a:lstStyle/>
          <a:p>
            <a:r>
              <a:rPr lang="en-CA" sz="3600"/>
              <a:t>Minimum Wage</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267957"/>
          </a:xfrm>
        </p:spPr>
        <p:txBody>
          <a:bodyPr>
            <a:normAutofit/>
          </a:bodyPr>
          <a:lstStyle/>
          <a:p>
            <a:pPr marL="0" lvl="1" indent="0">
              <a:lnSpc>
                <a:spcPts val="2400"/>
              </a:lnSpc>
              <a:buSzPts val="2800"/>
              <a:buNone/>
            </a:pPr>
            <a:r>
              <a:rPr lang="en-US" sz="2000" b="1">
                <a:solidFill>
                  <a:schemeClr val="tx1"/>
                </a:solidFill>
                <a:ea typeface="MS PGothic"/>
              </a:rPr>
              <a:t>Minimum wage </a:t>
            </a:r>
            <a:r>
              <a:rPr lang="en-US" sz="2000">
                <a:solidFill>
                  <a:schemeClr val="tx1"/>
                </a:solidFill>
                <a:ea typeface="MS PGothic"/>
              </a:rPr>
              <a:t>is the lowest amount that an employee must be paid. It varies by province, territory, and by year.</a:t>
            </a: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r>
              <a:rPr lang="en-US" sz="2000">
                <a:solidFill>
                  <a:schemeClr val="tx1"/>
                </a:solidFill>
                <a:ea typeface="MS PGothic"/>
              </a:rPr>
              <a:t>There is a standard minimum wage as well as different requirements for certain types of employment. Servers who receive tips may have different guidelines compared to hunting, fishing and wilderness guides.</a:t>
            </a: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r>
              <a:rPr lang="en-US" sz="2000">
                <a:solidFill>
                  <a:schemeClr val="tx1"/>
                </a:solidFill>
                <a:ea typeface="MS PGothic"/>
              </a:rPr>
              <a:t>Learn more about Ontario’s minimum wage: </a:t>
            </a:r>
            <a:r>
              <a:rPr lang="en-US" sz="2000" b="1">
                <a:solidFill>
                  <a:schemeClr val="accent1">
                    <a:lumMod val="75000"/>
                    <a:lumOff val="25000"/>
                  </a:schemeClr>
                </a:solidFill>
                <a:ea typeface="MS PGothic"/>
                <a:hlinkClick r:id="rId2">
                  <a:extLst>
                    <a:ext uri="{A12FA001-AC4F-418D-AE19-62706E023703}">
                      <ahyp:hlinkClr xmlns:ahyp="http://schemas.microsoft.com/office/drawing/2018/hyperlinkcolor" val="tx"/>
                    </a:ext>
                  </a:extLst>
                </a:hlinkClick>
              </a:rPr>
              <a:t>Employment Standards Act Minimum Wage</a:t>
            </a:r>
            <a:endParaRPr lang="en-US" sz="2000" b="1">
              <a:solidFill>
                <a:schemeClr val="accent1">
                  <a:lumMod val="75000"/>
                  <a:lumOff val="25000"/>
                </a:schemeClr>
              </a:solidFill>
              <a:ea typeface="MS PGothic"/>
            </a:endParaRP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endParaRPr lang="en-US" sz="2000">
              <a:solidFill>
                <a:schemeClr val="tx1"/>
              </a:solidFill>
              <a:ea typeface="MS PGothic"/>
            </a:endParaRPr>
          </a:p>
          <a:p>
            <a:pPr marL="0" lvl="1" indent="-285115">
              <a:lnSpc>
                <a:spcPts val="2400"/>
              </a:lnSpc>
              <a:buFont typeface="Arial"/>
              <a:buChar char="•"/>
            </a:pPr>
            <a:endParaRPr lang="en-US">
              <a:solidFill>
                <a:schemeClr val="tx1"/>
              </a:solidFill>
              <a:ea typeface="MS PGothic"/>
            </a:endParaRPr>
          </a:p>
        </p:txBody>
      </p:sp>
    </p:spTree>
    <p:extLst>
      <p:ext uri="{BB962C8B-B14F-4D97-AF65-F5344CB8AC3E}">
        <p14:creationId xmlns:p14="http://schemas.microsoft.com/office/powerpoint/2010/main" val="288800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WHMIS</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267957"/>
          </a:xfrm>
        </p:spPr>
        <p:txBody>
          <a:bodyPr>
            <a:normAutofit/>
          </a:bodyPr>
          <a:lstStyle/>
          <a:p>
            <a:pPr marL="0" lvl="1" indent="0">
              <a:lnSpc>
                <a:spcPts val="2400"/>
              </a:lnSpc>
              <a:buSzPts val="2800"/>
              <a:buNone/>
            </a:pPr>
            <a:r>
              <a:rPr lang="en-US" sz="2000" b="1">
                <a:solidFill>
                  <a:schemeClr val="tx1"/>
                </a:solidFill>
                <a:ea typeface="MS PGothic"/>
              </a:rPr>
              <a:t>Workplace Hazardous Materials Information System (WHMIS)</a:t>
            </a:r>
          </a:p>
          <a:p>
            <a:pPr marL="342900" lvl="1" indent="0">
              <a:lnSpc>
                <a:spcPts val="2400"/>
              </a:lnSpc>
              <a:buSzPts val="2800"/>
              <a:buNone/>
            </a:pPr>
            <a:endParaRPr lang="en-US" sz="2000" b="1">
              <a:solidFill>
                <a:schemeClr val="tx1"/>
              </a:solidFill>
              <a:ea typeface="MS PGothic"/>
            </a:endParaRPr>
          </a:p>
          <a:p>
            <a:pPr marL="0" lvl="1" indent="0">
              <a:lnSpc>
                <a:spcPts val="2400"/>
              </a:lnSpc>
              <a:buSzPts val="2800"/>
              <a:buNone/>
            </a:pPr>
            <a:r>
              <a:rPr lang="en-US" sz="2000" b="1">
                <a:solidFill>
                  <a:schemeClr val="tx1"/>
                </a:solidFill>
                <a:ea typeface="MS PGothic"/>
              </a:rPr>
              <a:t>WHMIS</a:t>
            </a:r>
            <a:r>
              <a:rPr lang="en-US" sz="2000">
                <a:solidFill>
                  <a:schemeClr val="tx1"/>
                </a:solidFill>
                <a:ea typeface="MS PGothic"/>
              </a:rPr>
              <a:t> is a system used to label materials so that people know the risks. You may have seen them on household products or appliances. Can you guess what these are?</a:t>
            </a:r>
          </a:p>
          <a:p>
            <a:pPr marL="342900" lvl="1" indent="0">
              <a:lnSpc>
                <a:spcPts val="2400"/>
              </a:lnSpc>
              <a:buSzPts val="2800"/>
              <a:buNone/>
            </a:pPr>
            <a:endParaRPr lang="en-US" sz="2000">
              <a:solidFill>
                <a:schemeClr val="tx1"/>
              </a:solidFill>
              <a:ea typeface="MS PGothic"/>
            </a:endParaRPr>
          </a:p>
          <a:p>
            <a:pPr marL="342900" lvl="1" indent="0">
              <a:lnSpc>
                <a:spcPts val="2400"/>
              </a:lnSpc>
              <a:buSzPts val="2800"/>
              <a:buNone/>
            </a:pPr>
            <a:endParaRPr lang="en-US" sz="2000">
              <a:solidFill>
                <a:schemeClr val="tx1"/>
              </a:solidFill>
              <a:ea typeface="MS PGothic"/>
            </a:endParaRPr>
          </a:p>
          <a:p>
            <a:pPr marL="628015" lvl="1" indent="-285115">
              <a:lnSpc>
                <a:spcPts val="2400"/>
              </a:lnSpc>
              <a:buFont typeface="Arial"/>
              <a:buChar char="•"/>
            </a:pPr>
            <a:endParaRPr lang="en-US">
              <a:solidFill>
                <a:schemeClr val="tx1"/>
              </a:solidFill>
              <a:ea typeface="MS PGothic"/>
            </a:endParaRPr>
          </a:p>
        </p:txBody>
      </p:sp>
      <p:pic>
        <p:nvPicPr>
          <p:cNvPr id="4" name="Picture 4" descr="Icon&#10;&#10;Description automatically generated">
            <a:extLst>
              <a:ext uri="{FF2B5EF4-FFF2-40B4-BE49-F238E27FC236}">
                <a16:creationId xmlns:a16="http://schemas.microsoft.com/office/drawing/2014/main" id="{1FBD6A26-6625-93C7-ACBA-DB21D09C4D6A}"/>
              </a:ext>
            </a:extLst>
          </p:cNvPr>
          <p:cNvPicPr>
            <a:picLocks noChangeAspect="1"/>
          </p:cNvPicPr>
          <p:nvPr/>
        </p:nvPicPr>
        <p:blipFill>
          <a:blip r:embed="rId2"/>
          <a:stretch>
            <a:fillRect/>
          </a:stretch>
        </p:blipFill>
        <p:spPr>
          <a:xfrm>
            <a:off x="775509" y="4079237"/>
            <a:ext cx="1822305" cy="1292190"/>
          </a:xfrm>
          <a:prstGeom prst="rect">
            <a:avLst/>
          </a:prstGeom>
        </p:spPr>
      </p:pic>
      <p:pic>
        <p:nvPicPr>
          <p:cNvPr id="5" name="Picture 5" descr="A picture containing text&#10;&#10;Description automatically generated">
            <a:extLst>
              <a:ext uri="{FF2B5EF4-FFF2-40B4-BE49-F238E27FC236}">
                <a16:creationId xmlns:a16="http://schemas.microsoft.com/office/drawing/2014/main" id="{8A324E05-E4C0-7C8D-3CCB-DD85281E1B87}"/>
              </a:ext>
            </a:extLst>
          </p:cNvPr>
          <p:cNvPicPr>
            <a:picLocks noChangeAspect="1"/>
          </p:cNvPicPr>
          <p:nvPr/>
        </p:nvPicPr>
        <p:blipFill>
          <a:blip r:embed="rId3"/>
          <a:stretch>
            <a:fillRect/>
          </a:stretch>
        </p:blipFill>
        <p:spPr>
          <a:xfrm>
            <a:off x="6317311" y="4038600"/>
            <a:ext cx="1659164" cy="1354214"/>
          </a:xfrm>
          <a:prstGeom prst="rect">
            <a:avLst/>
          </a:prstGeom>
        </p:spPr>
      </p:pic>
      <p:pic>
        <p:nvPicPr>
          <p:cNvPr id="6" name="Picture 6" descr="Logo&#10;&#10;Description automatically generated">
            <a:extLst>
              <a:ext uri="{FF2B5EF4-FFF2-40B4-BE49-F238E27FC236}">
                <a16:creationId xmlns:a16="http://schemas.microsoft.com/office/drawing/2014/main" id="{04AC9BE9-4E44-2413-46BD-03CDA30BE585}"/>
              </a:ext>
            </a:extLst>
          </p:cNvPr>
          <p:cNvPicPr>
            <a:picLocks noChangeAspect="1"/>
          </p:cNvPicPr>
          <p:nvPr/>
        </p:nvPicPr>
        <p:blipFill>
          <a:blip r:embed="rId4"/>
          <a:stretch>
            <a:fillRect/>
          </a:stretch>
        </p:blipFill>
        <p:spPr>
          <a:xfrm>
            <a:off x="2605315" y="4100170"/>
            <a:ext cx="1883494" cy="1343950"/>
          </a:xfrm>
          <a:prstGeom prst="rect">
            <a:avLst/>
          </a:prstGeom>
        </p:spPr>
      </p:pic>
      <p:pic>
        <p:nvPicPr>
          <p:cNvPr id="7" name="Picture 7" descr="A picture containing text, clipart, sign&#10;&#10;Description automatically generated">
            <a:extLst>
              <a:ext uri="{FF2B5EF4-FFF2-40B4-BE49-F238E27FC236}">
                <a16:creationId xmlns:a16="http://schemas.microsoft.com/office/drawing/2014/main" id="{51FA36B1-B6BF-1035-5793-B46FCE8C47D2}"/>
              </a:ext>
            </a:extLst>
          </p:cNvPr>
          <p:cNvPicPr>
            <a:picLocks noChangeAspect="1"/>
          </p:cNvPicPr>
          <p:nvPr/>
        </p:nvPicPr>
        <p:blipFill>
          <a:blip r:embed="rId5"/>
          <a:stretch>
            <a:fillRect/>
          </a:stretch>
        </p:blipFill>
        <p:spPr>
          <a:xfrm>
            <a:off x="4395871" y="4104024"/>
            <a:ext cx="1850118" cy="1303622"/>
          </a:xfrm>
          <a:prstGeom prst="rect">
            <a:avLst/>
          </a:prstGeom>
        </p:spPr>
      </p:pic>
    </p:spTree>
    <p:extLst>
      <p:ext uri="{BB962C8B-B14F-4D97-AF65-F5344CB8AC3E}">
        <p14:creationId xmlns:p14="http://schemas.microsoft.com/office/powerpoint/2010/main" val="366602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WHMIS</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625642" y="1952089"/>
            <a:ext cx="8264731" cy="4267957"/>
          </a:xfrm>
        </p:spPr>
        <p:txBody>
          <a:bodyPr>
            <a:normAutofit/>
          </a:bodyPr>
          <a:lstStyle/>
          <a:p>
            <a:pPr marL="0" lvl="1" indent="0">
              <a:lnSpc>
                <a:spcPts val="2400"/>
              </a:lnSpc>
              <a:buSzPts val="2800"/>
              <a:buNone/>
            </a:pPr>
            <a:r>
              <a:rPr lang="en-US" sz="2000" b="1">
                <a:solidFill>
                  <a:schemeClr val="tx1"/>
                </a:solidFill>
                <a:ea typeface="MS PGothic"/>
              </a:rPr>
              <a:t>Workplace Hazardous Materials Information System</a:t>
            </a:r>
          </a:p>
          <a:p>
            <a:pPr marL="0" lvl="1" indent="0">
              <a:lnSpc>
                <a:spcPts val="2400"/>
              </a:lnSpc>
              <a:buSzPts val="2800"/>
              <a:buNone/>
            </a:pPr>
            <a:endParaRPr lang="en-US" sz="2000" b="1">
              <a:solidFill>
                <a:schemeClr val="tx1"/>
              </a:solidFill>
              <a:ea typeface="MS PGothic"/>
            </a:endParaRPr>
          </a:p>
          <a:p>
            <a:pPr marL="0" lvl="1" indent="0">
              <a:lnSpc>
                <a:spcPts val="2400"/>
              </a:lnSpc>
              <a:buSzPts val="2800"/>
              <a:buNone/>
            </a:pPr>
            <a:r>
              <a:rPr lang="en-US" sz="2000">
                <a:solidFill>
                  <a:schemeClr val="tx1"/>
                </a:solidFill>
                <a:ea typeface="MS PGothic"/>
              </a:rPr>
              <a:t>Answers:</a:t>
            </a: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r>
              <a:rPr lang="en-US" sz="2000">
                <a:solidFill>
                  <a:schemeClr val="tx1"/>
                </a:solidFill>
                <a:ea typeface="MS PGothic"/>
              </a:rPr>
              <a:t>    Flammable          Corrosive            Explosive             Poisonous</a:t>
            </a:r>
          </a:p>
          <a:p>
            <a:pPr marL="0" lvl="1" indent="0">
              <a:lnSpc>
                <a:spcPts val="2400"/>
              </a:lnSpc>
              <a:buSzPts val="2800"/>
              <a:buNone/>
            </a:pPr>
            <a:r>
              <a:rPr lang="en-US" sz="2000">
                <a:solidFill>
                  <a:schemeClr val="tx1"/>
                </a:solidFill>
                <a:ea typeface="MS PGothic"/>
              </a:rPr>
              <a:t>                           (burns the skin)                </a:t>
            </a:r>
            <a:endParaRPr lang="en-US">
              <a:solidFill>
                <a:schemeClr val="tx1"/>
              </a:solidFill>
            </a:endParaRP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endParaRPr lang="en-US" sz="2000">
              <a:solidFill>
                <a:schemeClr val="tx1"/>
              </a:solidFill>
              <a:ea typeface="MS PGothic"/>
            </a:endParaRPr>
          </a:p>
          <a:p>
            <a:pPr marL="0" lvl="1" indent="0">
              <a:lnSpc>
                <a:spcPts val="2400"/>
              </a:lnSpc>
              <a:buSzPts val="2800"/>
              <a:buNone/>
            </a:pPr>
            <a:endParaRPr lang="en-US" sz="2000">
              <a:solidFill>
                <a:schemeClr val="tx1"/>
              </a:solidFill>
              <a:ea typeface="MS PGothic"/>
            </a:endParaRPr>
          </a:p>
          <a:p>
            <a:pPr marL="0" lvl="1" indent="-285115">
              <a:lnSpc>
                <a:spcPts val="2400"/>
              </a:lnSpc>
              <a:buFont typeface="Arial"/>
              <a:buChar char="•"/>
            </a:pPr>
            <a:endParaRPr lang="en-US">
              <a:solidFill>
                <a:schemeClr val="tx1"/>
              </a:solidFill>
              <a:ea typeface="MS PGothic"/>
            </a:endParaRPr>
          </a:p>
        </p:txBody>
      </p:sp>
      <p:pic>
        <p:nvPicPr>
          <p:cNvPr id="4" name="Picture 4" descr="Icon&#10;&#10;Description automatically generated">
            <a:extLst>
              <a:ext uri="{FF2B5EF4-FFF2-40B4-BE49-F238E27FC236}">
                <a16:creationId xmlns:a16="http://schemas.microsoft.com/office/drawing/2014/main" id="{1FBD6A26-6625-93C7-ACBA-DB21D09C4D6A}"/>
              </a:ext>
            </a:extLst>
          </p:cNvPr>
          <p:cNvPicPr>
            <a:picLocks noChangeAspect="1"/>
          </p:cNvPicPr>
          <p:nvPr/>
        </p:nvPicPr>
        <p:blipFill>
          <a:blip r:embed="rId2"/>
          <a:stretch>
            <a:fillRect/>
          </a:stretch>
        </p:blipFill>
        <p:spPr>
          <a:xfrm>
            <a:off x="539447" y="3249688"/>
            <a:ext cx="1981200" cy="1404862"/>
          </a:xfrm>
          <a:prstGeom prst="rect">
            <a:avLst/>
          </a:prstGeom>
        </p:spPr>
      </p:pic>
      <p:pic>
        <p:nvPicPr>
          <p:cNvPr id="5" name="Picture 5" descr="A picture containing text&#10;&#10;Description automatically generated">
            <a:extLst>
              <a:ext uri="{FF2B5EF4-FFF2-40B4-BE49-F238E27FC236}">
                <a16:creationId xmlns:a16="http://schemas.microsoft.com/office/drawing/2014/main" id="{8A324E05-E4C0-7C8D-3CCB-DD85281E1B87}"/>
              </a:ext>
            </a:extLst>
          </p:cNvPr>
          <p:cNvPicPr>
            <a:picLocks noChangeAspect="1"/>
          </p:cNvPicPr>
          <p:nvPr/>
        </p:nvPicPr>
        <p:blipFill>
          <a:blip r:embed="rId3"/>
          <a:stretch>
            <a:fillRect/>
          </a:stretch>
        </p:blipFill>
        <p:spPr>
          <a:xfrm>
            <a:off x="6514495" y="3182710"/>
            <a:ext cx="1842105" cy="1472294"/>
          </a:xfrm>
          <a:prstGeom prst="rect">
            <a:avLst/>
          </a:prstGeom>
        </p:spPr>
      </p:pic>
      <p:pic>
        <p:nvPicPr>
          <p:cNvPr id="6" name="Picture 6" descr="Logo&#10;&#10;Description automatically generated">
            <a:extLst>
              <a:ext uri="{FF2B5EF4-FFF2-40B4-BE49-F238E27FC236}">
                <a16:creationId xmlns:a16="http://schemas.microsoft.com/office/drawing/2014/main" id="{04AC9BE9-4E44-2413-46BD-03CDA30BE585}"/>
              </a:ext>
            </a:extLst>
          </p:cNvPr>
          <p:cNvPicPr>
            <a:picLocks noChangeAspect="1"/>
          </p:cNvPicPr>
          <p:nvPr/>
        </p:nvPicPr>
        <p:blipFill>
          <a:blip r:embed="rId4"/>
          <a:stretch>
            <a:fillRect/>
          </a:stretch>
        </p:blipFill>
        <p:spPr>
          <a:xfrm>
            <a:off x="2492829" y="3254811"/>
            <a:ext cx="2047724" cy="1461135"/>
          </a:xfrm>
          <a:prstGeom prst="rect">
            <a:avLst/>
          </a:prstGeom>
        </p:spPr>
      </p:pic>
      <p:pic>
        <p:nvPicPr>
          <p:cNvPr id="7" name="Picture 7" descr="A picture containing text, clipart, sign&#10;&#10;Description automatically generated">
            <a:extLst>
              <a:ext uri="{FF2B5EF4-FFF2-40B4-BE49-F238E27FC236}">
                <a16:creationId xmlns:a16="http://schemas.microsoft.com/office/drawing/2014/main" id="{51FA36B1-B6BF-1035-5793-B46FCE8C47D2}"/>
              </a:ext>
            </a:extLst>
          </p:cNvPr>
          <p:cNvPicPr>
            <a:picLocks noChangeAspect="1"/>
          </p:cNvPicPr>
          <p:nvPr/>
        </p:nvPicPr>
        <p:blipFill>
          <a:blip r:embed="rId5"/>
          <a:stretch>
            <a:fillRect/>
          </a:stretch>
        </p:blipFill>
        <p:spPr>
          <a:xfrm>
            <a:off x="4458305" y="3252545"/>
            <a:ext cx="2011439" cy="1417291"/>
          </a:xfrm>
          <a:prstGeom prst="rect">
            <a:avLst/>
          </a:prstGeom>
        </p:spPr>
      </p:pic>
    </p:spTree>
    <p:extLst>
      <p:ext uri="{BB962C8B-B14F-4D97-AF65-F5344CB8AC3E}">
        <p14:creationId xmlns:p14="http://schemas.microsoft.com/office/powerpoint/2010/main" val="783540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WHMIS</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267957"/>
          </a:xfrm>
        </p:spPr>
        <p:txBody>
          <a:bodyPr>
            <a:normAutofit/>
          </a:bodyPr>
          <a:lstStyle/>
          <a:p>
            <a:pPr marL="0" lvl="1" indent="0">
              <a:lnSpc>
                <a:spcPts val="2400"/>
              </a:lnSpc>
              <a:buSzPts val="2800"/>
              <a:buNone/>
            </a:pPr>
            <a:r>
              <a:rPr lang="en-US" sz="2000" b="1">
                <a:solidFill>
                  <a:schemeClr val="tx1"/>
                </a:solidFill>
                <a:ea typeface="MS PGothic"/>
              </a:rPr>
              <a:t>Want to check your knowledge? Try this online WHMIS Symbols Quiz together as a class:</a:t>
            </a:r>
          </a:p>
          <a:p>
            <a:pPr marL="0" lvl="1" indent="0">
              <a:lnSpc>
                <a:spcPts val="2400"/>
              </a:lnSpc>
              <a:buSzPts val="2800"/>
              <a:buNone/>
            </a:pPr>
            <a:endParaRPr lang="en-US" sz="2000" b="1">
              <a:solidFill>
                <a:schemeClr val="tx1"/>
              </a:solidFill>
              <a:ea typeface="MS PGothic"/>
              <a:hlinkClick r:id="rId2"/>
            </a:endParaRPr>
          </a:p>
          <a:p>
            <a:pPr marL="0" lvl="1" indent="0">
              <a:lnSpc>
                <a:spcPts val="2400"/>
              </a:lnSpc>
              <a:buSzPts val="2800"/>
              <a:buNone/>
            </a:pPr>
            <a:r>
              <a:rPr lang="en-US" sz="2000">
                <a:hlinkClick r:id="rId2"/>
              </a:rPr>
              <a:t>WHMIS Symbols Quiz</a:t>
            </a:r>
            <a:endParaRPr lang="en-US" sz="2000">
              <a:solidFill>
                <a:schemeClr val="tx1"/>
              </a:solidFill>
              <a:ea typeface="MS PGothic"/>
            </a:endParaRPr>
          </a:p>
        </p:txBody>
      </p:sp>
    </p:spTree>
    <p:extLst>
      <p:ext uri="{BB962C8B-B14F-4D97-AF65-F5344CB8AC3E}">
        <p14:creationId xmlns:p14="http://schemas.microsoft.com/office/powerpoint/2010/main" val="2567808125"/>
      </p:ext>
    </p:extLst>
  </p:cSld>
  <p:clrMapOvr>
    <a:masterClrMapping/>
  </p:clrMapOvr>
</p:sld>
</file>

<file path=ppt/theme/theme1.xml><?xml version="1.0" encoding="utf-8"?>
<a:theme xmlns:a="http://schemas.openxmlformats.org/drawingml/2006/main" name="Office Theme">
  <a:themeElements>
    <a:clrScheme name="United for Literacy">
      <a:dk1>
        <a:srgbClr val="000000"/>
      </a:dk1>
      <a:lt1>
        <a:srgbClr val="FFFFFF"/>
      </a:lt1>
      <a:dk2>
        <a:srgbClr val="093254"/>
      </a:dk2>
      <a:lt2>
        <a:srgbClr val="FFFFFF"/>
      </a:lt2>
      <a:accent1>
        <a:srgbClr val="005659"/>
      </a:accent1>
      <a:accent2>
        <a:srgbClr val="093254"/>
      </a:accent2>
      <a:accent3>
        <a:srgbClr val="3FA947"/>
      </a:accent3>
      <a:accent4>
        <a:srgbClr val="00734F"/>
      </a:accent4>
      <a:accent5>
        <a:srgbClr val="92C82E"/>
      </a:accent5>
      <a:accent6>
        <a:srgbClr val="F36C20"/>
      </a:accent6>
      <a:hlink>
        <a:srgbClr val="00BFDF"/>
      </a:hlink>
      <a:folHlink>
        <a:srgbClr val="7330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4" id="{FBC8EA80-A3DA-E54B-88C8-85CC3B551E85}" vid="{D8FACF28-C2FD-DE47-9339-3293D04494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F7E63EF2496EC4A8317235C224509C7" ma:contentTypeVersion="15" ma:contentTypeDescription="Create a new document." ma:contentTypeScope="" ma:versionID="2567e716e479f0fe1fad83c07d0475b4">
  <xsd:schema xmlns:xsd="http://www.w3.org/2001/XMLSchema" xmlns:xs="http://www.w3.org/2001/XMLSchema" xmlns:p="http://schemas.microsoft.com/office/2006/metadata/properties" xmlns:ns2="f6493094-0435-4eae-a32c-76983131fc0f" xmlns:ns3="1bca0e2f-16d9-4d6a-8327-7fd70d55969c" targetNamespace="http://schemas.microsoft.com/office/2006/metadata/properties" ma:root="true" ma:fieldsID="012dbca595c35fff498512ea9a6f57f6" ns2:_="" ns3:_="">
    <xsd:import namespace="f6493094-0435-4eae-a32c-76983131fc0f"/>
    <xsd:import namespace="1bca0e2f-16d9-4d6a-8327-7fd70d55969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493094-0435-4eae-a32c-76983131fc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24ab7d2-68ae-4300-a5cd-dbcd0e7db7b8"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bca0e2f-16d9-4d6a-8327-7fd70d55969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ae85c5a-a45e-43e1-b40a-0ff7d4a9c2a1}" ma:internalName="TaxCatchAll" ma:showField="CatchAllData" ma:web="1bca0e2f-16d9-4d6a-8327-7fd70d5596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bca0e2f-16d9-4d6a-8327-7fd70d55969c" xsi:nil="true"/>
    <lcf76f155ced4ddcb4097134ff3c332f xmlns="f6493094-0435-4eae-a32c-76983131fc0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2D786BD-C8F8-420C-899E-35E1824C2011}">
  <ds:schemaRefs>
    <ds:schemaRef ds:uri="http://schemas.microsoft.com/sharepoint/v3/contenttype/forms"/>
  </ds:schemaRefs>
</ds:datastoreItem>
</file>

<file path=customXml/itemProps2.xml><?xml version="1.0" encoding="utf-8"?>
<ds:datastoreItem xmlns:ds="http://schemas.openxmlformats.org/officeDocument/2006/customXml" ds:itemID="{23437780-476B-4228-A99E-4D68CDC634CB}">
  <ds:schemaRefs>
    <ds:schemaRef ds:uri="1bca0e2f-16d9-4d6a-8327-7fd70d55969c"/>
    <ds:schemaRef ds:uri="f6493094-0435-4eae-a32c-76983131fc0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C66DA43-B61A-40E8-882A-D138A0BAFF73}">
  <ds:schemaRefs>
    <ds:schemaRef ds:uri="http://purl.org/dc/dcmitype/"/>
    <ds:schemaRef ds:uri="http://schemas.microsoft.com/office/2006/documentManagement/types"/>
    <ds:schemaRef ds:uri="1bca0e2f-16d9-4d6a-8327-7fd70d55969c"/>
    <ds:schemaRef ds:uri="http://schemas.openxmlformats.org/package/2006/metadata/core-properties"/>
    <ds:schemaRef ds:uri="http://schemas.microsoft.com/office/2006/metadata/properties"/>
    <ds:schemaRef ds:uri="http://purl.org/dc/elements/1.1/"/>
    <ds:schemaRef ds:uri="http://www.w3.org/XML/1998/namespace"/>
    <ds:schemaRef ds:uri="http://schemas.microsoft.com/office/infopath/2007/PartnerControls"/>
    <ds:schemaRef ds:uri="f6493094-0435-4eae-a32c-76983131fc0f"/>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1116</Words>
  <Application>Microsoft Office PowerPoint</Application>
  <PresentationFormat>On-screen Show (4:3)</PresentationFormat>
  <Paragraphs>135</Paragraphs>
  <Slides>22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MS PGothic</vt:lpstr>
      <vt:lpstr>Arial</vt:lpstr>
      <vt:lpstr>Calibri</vt:lpstr>
      <vt:lpstr>Office Theme</vt:lpstr>
      <vt:lpstr>Ethical Standards in Companies?</vt:lpstr>
      <vt:lpstr>A Special Note for Teachers</vt:lpstr>
      <vt:lpstr>Students will…</vt:lpstr>
      <vt:lpstr>Minds On Activity</vt:lpstr>
      <vt:lpstr>Government Regulations</vt:lpstr>
      <vt:lpstr>Minimum Wage</vt:lpstr>
      <vt:lpstr>WHMIS</vt:lpstr>
      <vt:lpstr>WHMIS</vt:lpstr>
      <vt:lpstr>WHMIS</vt:lpstr>
      <vt:lpstr>WHMIS</vt:lpstr>
      <vt:lpstr>Your Rights as an Employee</vt:lpstr>
      <vt:lpstr>Additional Resources</vt:lpstr>
      <vt:lpstr>What’s Next?</vt:lpstr>
      <vt:lpstr>What is resource extraction?</vt:lpstr>
      <vt:lpstr>What is resource extraction?</vt:lpstr>
      <vt:lpstr>Resource Extraction</vt:lpstr>
      <vt:lpstr>Resource Extraction</vt:lpstr>
      <vt:lpstr>The Victor Mine in Attawapiskat</vt:lpstr>
      <vt:lpstr>The Coastal GasLink Pipeline</vt:lpstr>
      <vt:lpstr>Le Plan Nord</vt:lpstr>
      <vt:lpstr>An example of your choice</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cp:revision>
  <dcterms:created xsi:type="dcterms:W3CDTF">2022-10-11T17:50:28Z</dcterms:created>
  <dcterms:modified xsi:type="dcterms:W3CDTF">2023-03-29T00:14:50Z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0x0101006F7E63EF2496EC4A8317235C224509C7</vt:lpwstr>
  </property>
  <property fmtid="{D5CDD505-2E9C-101B-9397-08002B2CF9AE}" pid="3" name="MediaServiceImageTags">
    <vt:lpwstr/>
  </property>
</Properties>
</file>