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sldIdLst>
    <p:sldId id="257" r:id="rId5"/>
    <p:sldId id="295" r:id="rId6"/>
    <p:sldId id="296" r:id="rId7"/>
    <p:sldId id="258" r:id="rId8"/>
    <p:sldId id="288" r:id="rId9"/>
    <p:sldId id="289" r:id="rId10"/>
    <p:sldId id="290" r:id="rId11"/>
    <p:sldId id="291" r:id="rId12"/>
    <p:sldId id="292" r:id="rId13"/>
    <p:sldId id="287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KVdUwEaxetrIyRpAqztSg==" hashData="3ULHGIlf3ogPOF6OJ5Ng0FxtEE1W2WqKFYsu7P3/+NJBrAyryORGjNl0EbFz9o0KKgDRWhp1NQUIjk3/it4xOQ=="/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544"/>
    <a:srgbClr val="004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33843B-F299-4BF2-948C-082D6EB4FF39}" v="30" dt="2021-12-06T16:28:12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880" y="-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55869-2180-DB49-8E82-6E75D58CBA5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AD8BC-698F-F548-B533-1ED134E6BF4E}" type="pres">
      <dgm:prSet presAssocID="{5E555869-2180-DB49-8E82-6E75D58CBA58}" presName="linearFlow" presStyleCnt="0">
        <dgm:presLayoutVars>
          <dgm:dir/>
          <dgm:resizeHandles val="exact"/>
        </dgm:presLayoutVars>
      </dgm:prSet>
      <dgm:spPr/>
    </dgm:pt>
  </dgm:ptLst>
  <dgm:cxnLst>
    <dgm:cxn modelId="{4BA0ED58-BF41-7B42-A4C1-90E4966C8072}" type="presOf" srcId="{5E555869-2180-DB49-8E82-6E75D58CBA58}" destId="{D7DAD8BC-698F-F548-B533-1ED134E6BF4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555869-2180-DB49-8E82-6E75D58CBA5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AD8BC-698F-F548-B533-1ED134E6BF4E}" type="pres">
      <dgm:prSet presAssocID="{5E555869-2180-DB49-8E82-6E75D58CBA58}" presName="linearFlow" presStyleCnt="0">
        <dgm:presLayoutVars>
          <dgm:dir/>
          <dgm:resizeHandles val="exact"/>
        </dgm:presLayoutVars>
      </dgm:prSet>
      <dgm:spPr/>
    </dgm:pt>
  </dgm:ptLst>
  <dgm:cxnLst>
    <dgm:cxn modelId="{4BA0ED58-BF41-7B42-A4C1-90E4966C8072}" type="presOf" srcId="{5E555869-2180-DB49-8E82-6E75D58CBA58}" destId="{D7DAD8BC-698F-F548-B533-1ED134E6BF4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555869-2180-DB49-8E82-6E75D58CBA5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AD8BC-698F-F548-B533-1ED134E6BF4E}" type="pres">
      <dgm:prSet presAssocID="{5E555869-2180-DB49-8E82-6E75D58CBA58}" presName="linearFlow" presStyleCnt="0">
        <dgm:presLayoutVars>
          <dgm:dir/>
          <dgm:resizeHandles val="exact"/>
        </dgm:presLayoutVars>
      </dgm:prSet>
      <dgm:spPr/>
    </dgm:pt>
  </dgm:ptLst>
  <dgm:cxnLst>
    <dgm:cxn modelId="{4BA0ED58-BF41-7B42-A4C1-90E4966C8072}" type="presOf" srcId="{5E555869-2180-DB49-8E82-6E75D58CBA58}" destId="{D7DAD8BC-698F-F548-B533-1ED134E6BF4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555869-2180-DB49-8E82-6E75D58CBA5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AD8BC-698F-F548-B533-1ED134E6BF4E}" type="pres">
      <dgm:prSet presAssocID="{5E555869-2180-DB49-8E82-6E75D58CBA58}" presName="linearFlow" presStyleCnt="0">
        <dgm:presLayoutVars>
          <dgm:dir/>
          <dgm:resizeHandles val="exact"/>
        </dgm:presLayoutVars>
      </dgm:prSet>
      <dgm:spPr/>
    </dgm:pt>
  </dgm:ptLst>
  <dgm:cxnLst>
    <dgm:cxn modelId="{4BA0ED58-BF41-7B42-A4C1-90E4966C8072}" type="presOf" srcId="{5E555869-2180-DB49-8E82-6E75D58CBA58}" destId="{D7DAD8BC-698F-F548-B533-1ED134E6BF4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555869-2180-DB49-8E82-6E75D58CBA58}" type="doc">
      <dgm:prSet loTypeId="urn:microsoft.com/office/officeart/2005/8/layout/equation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DAD8BC-698F-F548-B533-1ED134E6BF4E}" type="pres">
      <dgm:prSet presAssocID="{5E555869-2180-DB49-8E82-6E75D58CBA58}" presName="linearFlow" presStyleCnt="0">
        <dgm:presLayoutVars>
          <dgm:dir/>
          <dgm:resizeHandles val="exact"/>
        </dgm:presLayoutVars>
      </dgm:prSet>
      <dgm:spPr/>
    </dgm:pt>
  </dgm:ptLst>
  <dgm:cxnLst>
    <dgm:cxn modelId="{4BA0ED58-BF41-7B42-A4C1-90E4966C8072}" type="presOf" srcId="{5E555869-2180-DB49-8E82-6E75D58CBA58}" destId="{D7DAD8BC-698F-F548-B533-1ED134E6BF4E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5:52:33.70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5:52:24.81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0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5T15:52:25.22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5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7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36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1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29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8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49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674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4" y="1413684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76201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6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2009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6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6" y="5084769"/>
            <a:ext cx="7920037" cy="288453"/>
          </a:xfr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855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8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56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6" y="5229200"/>
            <a:ext cx="3887663" cy="360040"/>
          </a:xfr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5" y="5229200"/>
            <a:ext cx="3887663" cy="360040"/>
          </a:xfr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45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44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8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050">
                <a:solidFill>
                  <a:schemeClr val="bg1"/>
                </a:solidFill>
              </a:rPr>
              <a:pPr algn="r"/>
              <a:t>‹#›</a:t>
            </a:fld>
            <a:endParaRPr lang="en-US" altLang="en-US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6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14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42892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685783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028675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371566" algn="l" rtl="0" fontAlgn="base">
        <a:lnSpc>
          <a:spcPct val="80000"/>
        </a:lnSpc>
        <a:spcBef>
          <a:spcPct val="0"/>
        </a:spcBef>
        <a:spcAft>
          <a:spcPct val="0"/>
        </a:spcAft>
        <a:defRPr sz="33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8" indent="-257168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57199" indent="-214308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28" indent="-171446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20" indent="-171446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12" indent="-171446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03" indent="-171446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dJhHdpdjU4?feature=oembed" TargetMode="External"/><Relationship Id="rId4" Type="http://schemas.openxmlformats.org/officeDocument/2006/relationships/hyperlink" Target="http://www.youtube.com/watch?v=jdJhHdpdjU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7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2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29810" y="2846495"/>
            <a:ext cx="7160025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DA7C46A-7E9A-4418-9C4D-6601C2496884}"/>
              </a:ext>
            </a:extLst>
          </p:cNvPr>
          <p:cNvSpPr txBox="1">
            <a:spLocks/>
          </p:cNvSpPr>
          <p:nvPr/>
        </p:nvSpPr>
        <p:spPr bwMode="auto">
          <a:xfrm>
            <a:off x="359569" y="2008789"/>
            <a:ext cx="8424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003E38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342892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685783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028675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371566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4000" kern="0" dirty="0">
                <a:solidFill>
                  <a:srgbClr val="005954"/>
                </a:solidFill>
                <a:latin typeface="Open Sans" panose="020B0606030504020204" pitchFamily="34" charset="0"/>
              </a:rPr>
              <a:t>Customer Incentives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81F1BC0-F007-419A-90D0-DFFE8B52A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17268"/>
            <a:ext cx="8424862" cy="4572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98BF1E"/>
                </a:solidFill>
                <a:latin typeface="Open Sans"/>
                <a:ea typeface="MS PGothic"/>
              </a:rPr>
              <a:t>Grade 8+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descr="The Secrets Behind Successful Loyalty Programs">
            <a:hlinkClick r:id="" action="ppaction://media"/>
            <a:extLst>
              <a:ext uri="{FF2B5EF4-FFF2-40B4-BE49-F238E27FC236}">
                <a16:creationId xmlns:a16="http://schemas.microsoft.com/office/drawing/2014/main" id="{BE80458D-9B5F-F541-894B-386F41CEEE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2790" y="1508423"/>
            <a:ext cx="7746861" cy="4376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B1B1E6-CB92-E844-8A95-4FF3547E0503}"/>
              </a:ext>
            </a:extLst>
          </p:cNvPr>
          <p:cNvSpPr txBox="1"/>
          <p:nvPr/>
        </p:nvSpPr>
        <p:spPr>
          <a:xfrm>
            <a:off x="698569" y="822623"/>
            <a:ext cx="7835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Watch the video to learn about how to start your company’s own rewards program.</a:t>
            </a:r>
          </a:p>
          <a:p>
            <a:r>
              <a:rPr lang="en-US" sz="1600" dirty="0">
                <a:hlinkClick r:id="rId4"/>
              </a:rPr>
              <a:t>www.youtube.com/watch?v=jdJhHdpdjU4 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44E74-15C6-46A7-B29E-86D78A81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09" y="136823"/>
            <a:ext cx="7923981" cy="685800"/>
          </a:xfrm>
        </p:spPr>
        <p:txBody>
          <a:bodyPr/>
          <a:lstStyle/>
          <a:p>
            <a:r>
              <a:rPr lang="en-US" sz="2800" dirty="0"/>
              <a:t>How to Create a Successful Incentive Program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99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AE0FCD5-D9C2-4CF1-BAD4-8D43C0E6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09" y="399836"/>
            <a:ext cx="7923981" cy="685800"/>
          </a:xfrm>
        </p:spPr>
        <p:txBody>
          <a:bodyPr/>
          <a:lstStyle/>
          <a:p>
            <a:pPr algn="ctr"/>
            <a:r>
              <a:rPr lang="en-US" dirty="0"/>
              <a:t>Brainstorm Effective Customer Incentives for Your Business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7B9AB-D2D5-49B9-883F-62D41B18A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6" y="1412776"/>
            <a:ext cx="8066444" cy="4176464"/>
          </a:xfrm>
        </p:spPr>
        <p:txBody>
          <a:bodyPr/>
          <a:lstStyle/>
          <a:p>
            <a:pPr>
              <a:lnSpc>
                <a:spcPts val="26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Didot" panose="02000503000000020003" pitchFamily="2" charset="-79"/>
              </a:rPr>
              <a:t>Students should work independently, in pairs or small groups to discuss what customer incentives they want to offer as part of their business</a:t>
            </a:r>
          </a:p>
          <a:p>
            <a:pPr>
              <a:lnSpc>
                <a:spcPts val="26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Didot" panose="02000503000000020003" pitchFamily="2" charset="-79"/>
              </a:rPr>
              <a:t>Students are encouraged to collaborate with their peers </a:t>
            </a:r>
          </a:p>
          <a:p>
            <a:pPr>
              <a:lnSpc>
                <a:spcPts val="26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cs typeface="Didot" panose="02000503000000020003" pitchFamily="2" charset="-79"/>
              </a:rPr>
              <a:t>Students could combine their businesses together and create a cross-merchandise customer incentive program (for example: Raptors win + free fries at McDonald’s)</a:t>
            </a:r>
            <a:endParaRPr lang="en-CA" sz="2000" dirty="0">
              <a:cs typeface="Didot" panose="02000503000000020003" pitchFamily="2" charset="-79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11B393-2013-7441-B016-8C50523E154B}"/>
              </a:ext>
            </a:extLst>
          </p:cNvPr>
          <p:cNvSpPr/>
          <p:nvPr/>
        </p:nvSpPr>
        <p:spPr>
          <a:xfrm>
            <a:off x="6032764" y="4038835"/>
            <a:ext cx="2241223" cy="193968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8703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5954"/>
                </a:solidFill>
                <a:latin typeface="Open Sans"/>
                <a:ea typeface="MS PGothic"/>
              </a:rPr>
              <a:t>A Special Note For Teachers</a:t>
            </a:r>
            <a:endParaRPr lang="en-US" altLang="en-US">
              <a:solidFill>
                <a:srgbClr val="005954"/>
              </a:solidFill>
              <a:latin typeface="Open Sans" panose="020B0606030504020204" pitchFamily="34" charset="0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AA7A99F-5A5E-4725-93BE-836BF9A3B2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5" r="1182"/>
          <a:stretch/>
        </p:blipFill>
        <p:spPr>
          <a:xfrm>
            <a:off x="1769808" y="1268412"/>
            <a:ext cx="5604384" cy="47511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BF11A7-4CAE-4E7C-A662-DDFC5888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94" y="301645"/>
            <a:ext cx="8676454" cy="952067"/>
          </a:xfrm>
        </p:spPr>
        <p:txBody>
          <a:bodyPr/>
          <a:lstStyle/>
          <a:p>
            <a:r>
              <a:rPr lang="en-US" dirty="0"/>
              <a:t>Minds On Activity</a:t>
            </a:r>
            <a:endParaRPr lang="en-C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C19EC4-3A66-42B2-84DB-565A6E054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394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000" b="1"/>
              <a:t>Think-Pair-Share</a:t>
            </a:r>
            <a:br>
              <a:rPr lang="en-US" altLang="en-US" sz="2000" b="1"/>
            </a:br>
            <a:endParaRPr lang="en-US" altLang="en-US" sz="2000" b="1"/>
          </a:p>
          <a:p>
            <a:pPr eaLnBrk="1" hangingPunct="1"/>
            <a:r>
              <a:rPr lang="en-US" altLang="en-US"/>
              <a:t>What </a:t>
            </a:r>
            <a:r>
              <a:rPr lang="en-US" altLang="en-US" dirty="0"/>
              <a:t>are “customer incentive programs” or “customer loyalty programs”? Have you heard of it before?</a:t>
            </a:r>
          </a:p>
          <a:p>
            <a:pPr eaLnBrk="1" hangingPunct="1"/>
            <a:r>
              <a:rPr lang="en-US" altLang="en-US" dirty="0"/>
              <a:t>Can you think of some examples of customer incentives?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B2AE9B-52CC-4E8D-ABF8-5131CF3B5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67" y="3404278"/>
            <a:ext cx="1946292" cy="21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58F1752B-86C8-DB40-AE69-C02E82084609}"/>
              </a:ext>
            </a:extLst>
          </p:cNvPr>
          <p:cNvSpPr txBox="1">
            <a:spLocks/>
          </p:cNvSpPr>
          <p:nvPr/>
        </p:nvSpPr>
        <p:spPr bwMode="auto">
          <a:xfrm>
            <a:off x="707663" y="1427915"/>
            <a:ext cx="7923981" cy="2450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477E27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477E27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257168" indent="-25716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+mn-lt"/>
                <a:cs typeface="Didot" panose="02000503000000020003" pitchFamily="2" charset="-79"/>
              </a:rPr>
              <a:t>Rewards Points </a:t>
            </a:r>
          </a:p>
          <a:p>
            <a:pPr marL="257168" indent="-25716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+mn-lt"/>
                <a:cs typeface="Didot" panose="02000503000000020003" pitchFamily="2" charset="-79"/>
              </a:rPr>
              <a:t>Cash Back </a:t>
            </a:r>
          </a:p>
          <a:p>
            <a:pPr marL="257168" indent="-25716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+mn-lt"/>
                <a:cs typeface="Didot" panose="02000503000000020003" pitchFamily="2" charset="-79"/>
              </a:rPr>
              <a:t>Freebies </a:t>
            </a:r>
          </a:p>
          <a:p>
            <a:pPr marL="257168" indent="-25716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+mn-lt"/>
                <a:cs typeface="Didot" panose="02000503000000020003" pitchFamily="2" charset="-79"/>
              </a:rPr>
              <a:t>Exclusive sales of products </a:t>
            </a:r>
          </a:p>
          <a:p>
            <a:pPr marL="257168" indent="-257168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chemeClr val="tx1"/>
                </a:solidFill>
                <a:latin typeface="+mn-lt"/>
                <a:cs typeface="Didot" panose="02000503000000020003" pitchFamily="2" charset="-79"/>
              </a:rPr>
              <a:t>Advanced access to new releases, etc. </a:t>
            </a:r>
          </a:p>
          <a:p>
            <a:pPr marL="257168" indent="-257168">
              <a:buFont typeface="Arial" panose="020B0604020202020204" pitchFamily="34" charset="0"/>
              <a:buChar char="•"/>
            </a:pPr>
            <a:endParaRPr lang="en-US" sz="1500" u="sng" kern="0" dirty="0">
              <a:solidFill>
                <a:schemeClr val="tx1"/>
              </a:solidFill>
              <a:latin typeface="American Typewriter" panose="02090604020004020304" pitchFamily="18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B7A4B3-8CAC-6C40-8883-C9011671FDF5}"/>
                  </a:ext>
                </a:extLst>
              </p14:cNvPr>
              <p14:cNvContentPartPr/>
              <p14:nvPr/>
            </p14:nvContentPartPr>
            <p14:xfrm>
              <a:off x="919095" y="-1968431"/>
              <a:ext cx="270" cy="27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B7A4B3-8CAC-6C40-8883-C9011671F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2345" y="-1975181"/>
                <a:ext cx="13500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E7584849-D651-0F48-BC6A-1C64388E3CFA}"/>
              </a:ext>
            </a:extLst>
          </p:cNvPr>
          <p:cNvGrpSpPr/>
          <p:nvPr/>
        </p:nvGrpSpPr>
        <p:grpSpPr>
          <a:xfrm>
            <a:off x="6402255" y="2228990"/>
            <a:ext cx="770850" cy="952830"/>
            <a:chOff x="8536340" y="1828986"/>
            <a:chExt cx="1027800" cy="12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2D8484-B17F-4D4A-809F-50BA1631AAD1}"/>
                    </a:ext>
                  </a:extLst>
                </p14:cNvPr>
                <p14:cNvContentPartPr/>
                <p14:nvPr/>
              </p14:nvContentPartPr>
              <p14:xfrm>
                <a:off x="9563780" y="1828986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2D8484-B17F-4D4A-809F-50BA1631AAD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554780" y="18199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1E7C6B2-68C5-0B4D-A198-D57549A33BDB}"/>
                    </a:ext>
                  </a:extLst>
                </p14:cNvPr>
                <p14:cNvContentPartPr/>
                <p14:nvPr/>
              </p14:nvContentPartPr>
              <p14:xfrm>
                <a:off x="8536340" y="3099066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1E7C6B2-68C5-0B4D-A198-D57549A33BD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27340" y="309006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F7FD3B2C-45B1-E744-B570-2D57E0026209}"/>
              </a:ext>
            </a:extLst>
          </p:cNvPr>
          <p:cNvSpPr/>
          <p:nvPr/>
        </p:nvSpPr>
        <p:spPr>
          <a:xfrm>
            <a:off x="5047557" y="1562470"/>
            <a:ext cx="3504188" cy="175751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pic>
        <p:nvPicPr>
          <p:cNvPr id="1032" name="Picture 8" descr="Cash Back Sign Design 183241 Vector Art at Vecteezy">
            <a:extLst>
              <a:ext uri="{FF2B5EF4-FFF2-40B4-BE49-F238E27FC236}">
                <a16:creationId xmlns:a16="http://schemas.microsoft.com/office/drawing/2014/main" id="{0B86BC2B-888A-F843-8B5C-8FC22C3EF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3941123"/>
            <a:ext cx="17373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DBF11A7-4CAE-4E7C-A662-DDFC5888A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78" y="413238"/>
            <a:ext cx="8676454" cy="952067"/>
          </a:xfrm>
        </p:spPr>
        <p:txBody>
          <a:bodyPr/>
          <a:lstStyle/>
          <a:p>
            <a:r>
              <a:rPr lang="en-US" dirty="0"/>
              <a:t>What Are Customer Incentives?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965BB5-0A13-AC42-96CB-298A24A25D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80453"/>
              </p:ext>
            </p:extLst>
          </p:nvPr>
        </p:nvGraphicFramePr>
        <p:xfrm>
          <a:off x="137267" y="443319"/>
          <a:ext cx="9412499" cy="601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3E4FFF7-AEB4-496D-A744-07F70044EC9C}"/>
              </a:ext>
            </a:extLst>
          </p:cNvPr>
          <p:cNvGrpSpPr/>
          <p:nvPr/>
        </p:nvGrpSpPr>
        <p:grpSpPr>
          <a:xfrm>
            <a:off x="3103013" y="2242145"/>
            <a:ext cx="2511769" cy="2346900"/>
            <a:chOff x="3873867" y="1950518"/>
            <a:chExt cx="2460951" cy="246095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A249A55-1145-4E8D-8CA2-46D096A069A1}"/>
                </a:ext>
              </a:extLst>
            </p:cNvPr>
            <p:cNvSpPr/>
            <p:nvPr/>
          </p:nvSpPr>
          <p:spPr>
            <a:xfrm>
              <a:off x="3873867" y="1950518"/>
              <a:ext cx="2460951" cy="246095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4B19B603-2E74-46E8-8DDB-5947B243B970}"/>
                </a:ext>
              </a:extLst>
            </p:cNvPr>
            <p:cNvSpPr txBox="1"/>
            <p:nvPr/>
          </p:nvSpPr>
          <p:spPr>
            <a:xfrm>
              <a:off x="4234265" y="2310916"/>
              <a:ext cx="1740155" cy="1740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algn="ctr" defTabSz="70007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>
                  <a:solidFill>
                    <a:schemeClr val="tx1"/>
                  </a:solidFill>
                  <a:latin typeface="Didot" panose="02000503000000020003" pitchFamily="2" charset="-79"/>
                  <a:cs typeface="Didot" panose="02000503000000020003" pitchFamily="2" charset="-79"/>
                </a:rPr>
                <a:t>Customer Incentive Examples</a:t>
              </a: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4C340518-5A86-47A2-B0D6-384BA2B3B981}"/>
              </a:ext>
            </a:extLst>
          </p:cNvPr>
          <p:cNvSpPr/>
          <p:nvPr/>
        </p:nvSpPr>
        <p:spPr>
          <a:xfrm>
            <a:off x="5507568" y="696211"/>
            <a:ext cx="1545212" cy="139218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36E30E-9DAD-408E-96FA-1585BC6802F5}"/>
              </a:ext>
            </a:extLst>
          </p:cNvPr>
          <p:cNvSpPr/>
          <p:nvPr/>
        </p:nvSpPr>
        <p:spPr>
          <a:xfrm>
            <a:off x="6123420" y="2635772"/>
            <a:ext cx="1446468" cy="139218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615D59-B9A0-4E8D-89DF-6AFCBCE14DDD}"/>
              </a:ext>
            </a:extLst>
          </p:cNvPr>
          <p:cNvSpPr/>
          <p:nvPr/>
        </p:nvSpPr>
        <p:spPr>
          <a:xfrm>
            <a:off x="5561773" y="4486021"/>
            <a:ext cx="1446468" cy="1285755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4792B08-1981-4DB5-B970-2B55169B86B9}"/>
              </a:ext>
            </a:extLst>
          </p:cNvPr>
          <p:cNvSpPr/>
          <p:nvPr/>
        </p:nvSpPr>
        <p:spPr>
          <a:xfrm>
            <a:off x="1699342" y="443319"/>
            <a:ext cx="1545212" cy="1447889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9F756E-0601-42EA-A47D-4409F9F42D13}"/>
              </a:ext>
            </a:extLst>
          </p:cNvPr>
          <p:cNvSpPr/>
          <p:nvPr/>
        </p:nvSpPr>
        <p:spPr>
          <a:xfrm>
            <a:off x="1695852" y="4617856"/>
            <a:ext cx="1328009" cy="1315922"/>
          </a:xfrm>
          <a:prstGeom prst="ellipse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45AAA0-976C-44B3-99F3-3D3CF74F3CAE}"/>
              </a:ext>
            </a:extLst>
          </p:cNvPr>
          <p:cNvSpPr/>
          <p:nvPr/>
        </p:nvSpPr>
        <p:spPr>
          <a:xfrm>
            <a:off x="1286954" y="2286966"/>
            <a:ext cx="1527118" cy="1417342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C773DC-AABF-4328-9D65-95EF1DBFB1C9}"/>
              </a:ext>
            </a:extLst>
          </p:cNvPr>
          <p:cNvCxnSpPr>
            <a:cxnSpLocks/>
            <a:stCxn id="10" idx="7"/>
            <a:endCxn id="12" idx="3"/>
          </p:cNvCxnSpPr>
          <p:nvPr/>
        </p:nvCxnSpPr>
        <p:spPr bwMode="auto">
          <a:xfrm flipV="1">
            <a:off x="5246942" y="1884511"/>
            <a:ext cx="486917" cy="7013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ABE4F9-9C0C-4D94-851A-1EE42165A3EE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8665" y="3331862"/>
            <a:ext cx="685403" cy="114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657B3F-5D11-4089-8F90-4A3618D6980A}"/>
              </a:ext>
            </a:extLst>
          </p:cNvPr>
          <p:cNvCxnSpPr>
            <a:cxnSpLocks/>
          </p:cNvCxnSpPr>
          <p:nvPr/>
        </p:nvCxnSpPr>
        <p:spPr bwMode="auto">
          <a:xfrm flipV="1">
            <a:off x="2866223" y="4338241"/>
            <a:ext cx="497524" cy="3499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21F64C-DFF5-44DF-BC25-8E15CC6BBCC3}"/>
              </a:ext>
            </a:extLst>
          </p:cNvPr>
          <p:cNvCxnSpPr>
            <a:cxnSpLocks/>
          </p:cNvCxnSpPr>
          <p:nvPr/>
        </p:nvCxnSpPr>
        <p:spPr bwMode="auto">
          <a:xfrm>
            <a:off x="5270414" y="4202300"/>
            <a:ext cx="459634" cy="3505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4DCB12-CAB8-45E1-BAE0-B9836E599B2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906483" y="1808954"/>
            <a:ext cx="756351" cy="609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21044C2-0039-40D8-B5BC-3124BACDC57E}"/>
              </a:ext>
            </a:extLst>
          </p:cNvPr>
          <p:cNvCxnSpPr>
            <a:cxnSpLocks/>
          </p:cNvCxnSpPr>
          <p:nvPr/>
        </p:nvCxnSpPr>
        <p:spPr bwMode="auto">
          <a:xfrm flipH="1">
            <a:off x="2701094" y="3011036"/>
            <a:ext cx="50658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BFFD329-1F60-4DF1-B25B-637037387000}"/>
              </a:ext>
            </a:extLst>
          </p:cNvPr>
          <p:cNvSpPr txBox="1"/>
          <p:nvPr/>
        </p:nvSpPr>
        <p:spPr>
          <a:xfrm>
            <a:off x="7220879" y="717398"/>
            <a:ext cx="166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Times New Roman" panose="02020603050405020304" pitchFamily="18" charset="0"/>
              </a:rPr>
              <a:t>PC Optimum Rewards Program: Earn 15 points per dollar you spend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07A5C6-DC87-4EF3-A68D-38E8186F0514}"/>
              </a:ext>
            </a:extLst>
          </p:cNvPr>
          <p:cNvSpPr txBox="1"/>
          <p:nvPr/>
        </p:nvSpPr>
        <p:spPr>
          <a:xfrm>
            <a:off x="7569888" y="2800818"/>
            <a:ext cx="1574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Times New Roman" panose="02020603050405020304" pitchFamily="18" charset="0"/>
              </a:rPr>
              <a:t>SCENE Rewards program: Turning your dollars into FREE movies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467268-0DF9-4D37-A604-E0ED95AC9A9F}"/>
              </a:ext>
            </a:extLst>
          </p:cNvPr>
          <p:cNvSpPr txBox="1"/>
          <p:nvPr/>
        </p:nvSpPr>
        <p:spPr>
          <a:xfrm>
            <a:off x="7069127" y="4879602"/>
            <a:ext cx="15968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Times New Roman" panose="02020603050405020304" pitchFamily="18" charset="0"/>
              </a:rPr>
              <a:t>Tim Hortons ”Roll Up The Rim To Win” &amp; Points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A6C6D0-A622-4E54-A0E6-8DC8B41DA3E3}"/>
              </a:ext>
            </a:extLst>
          </p:cNvPr>
          <p:cNvSpPr txBox="1"/>
          <p:nvPr/>
        </p:nvSpPr>
        <p:spPr>
          <a:xfrm>
            <a:off x="214144" y="607076"/>
            <a:ext cx="148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Times New Roman" panose="02020603050405020304" pitchFamily="18" charset="0"/>
              </a:rPr>
              <a:t>Bath &amp; Body Works: Earn a gift with purchase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66AED5-FE81-491A-AF73-B33A998DCBB3}"/>
              </a:ext>
            </a:extLst>
          </p:cNvPr>
          <p:cNvSpPr txBox="1"/>
          <p:nvPr/>
        </p:nvSpPr>
        <p:spPr>
          <a:xfrm>
            <a:off x="137267" y="2573229"/>
            <a:ext cx="1291345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Times New Roman" panose="02020603050405020304" pitchFamily="18" charset="0"/>
              </a:rPr>
              <a:t>Starbucks Rewards Program: Every dollar spent = 1 star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8C4780-C783-48E9-93A4-980AB14F7C9E}"/>
              </a:ext>
            </a:extLst>
          </p:cNvPr>
          <p:cNvSpPr txBox="1"/>
          <p:nvPr/>
        </p:nvSpPr>
        <p:spPr>
          <a:xfrm>
            <a:off x="185744" y="4901407"/>
            <a:ext cx="1485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cs typeface="Times New Roman" panose="02020603050405020304" pitchFamily="18" charset="0"/>
              </a:rPr>
              <a:t>Sephora Beauty Insider Program: Earn 1 point per dollar you spend </a:t>
            </a:r>
          </a:p>
        </p:txBody>
      </p:sp>
    </p:spTree>
    <p:extLst>
      <p:ext uri="{BB962C8B-B14F-4D97-AF65-F5344CB8AC3E}">
        <p14:creationId xmlns:p14="http://schemas.microsoft.com/office/powerpoint/2010/main" val="146121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98E62-720B-4796-BD93-312A3D6F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19" y="239145"/>
            <a:ext cx="7453829" cy="685800"/>
          </a:xfrm>
        </p:spPr>
        <p:txBody>
          <a:bodyPr/>
          <a:lstStyle/>
          <a:p>
            <a:r>
              <a:rPr lang="en-US" dirty="0"/>
              <a:t>Comparing Customer Incentive Programs</a:t>
            </a:r>
            <a:endParaRPr lang="en-CA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965BB5-0A13-AC42-96CB-298A24A25D4D}"/>
              </a:ext>
            </a:extLst>
          </p:cNvPr>
          <p:cNvGraphicFramePr/>
          <p:nvPr/>
        </p:nvGraphicFramePr>
        <p:xfrm>
          <a:off x="1699342" y="2157035"/>
          <a:ext cx="7850424" cy="429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0" name="Table 6">
            <a:extLst>
              <a:ext uri="{FF2B5EF4-FFF2-40B4-BE49-F238E27FC236}">
                <a16:creationId xmlns:a16="http://schemas.microsoft.com/office/drawing/2014/main" id="{4B575445-AD0C-4F03-8CC5-8637485B2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662845"/>
              </p:ext>
            </p:extLst>
          </p:nvPr>
        </p:nvGraphicFramePr>
        <p:xfrm>
          <a:off x="236306" y="1789980"/>
          <a:ext cx="4335694" cy="371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717">
                  <a:extLst>
                    <a:ext uri="{9D8B030D-6E8A-4147-A177-3AD203B41FA5}">
                      <a16:colId xmlns:a16="http://schemas.microsoft.com/office/drawing/2014/main" val="3413272888"/>
                    </a:ext>
                  </a:extLst>
                </a:gridCol>
                <a:gridCol w="2272977">
                  <a:extLst>
                    <a:ext uri="{9D8B030D-6E8A-4147-A177-3AD203B41FA5}">
                      <a16:colId xmlns:a16="http://schemas.microsoft.com/office/drawing/2014/main" val="3348743228"/>
                    </a:ext>
                  </a:extLst>
                </a:gridCol>
              </a:tblGrid>
              <a:tr h="69304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500" u="sng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500" u="sng">
                          <a:solidFill>
                            <a:schemeClr val="tx1"/>
                          </a:solidFill>
                        </a:rPr>
                        <a:t>Pros 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u="sng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500" u="sng">
                          <a:solidFill>
                            <a:schemeClr val="tx1"/>
                          </a:solidFill>
                        </a:rPr>
                        <a:t>Cons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22980"/>
                  </a:ext>
                </a:extLst>
              </a:tr>
              <a:tr h="302392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Earn 10 points per eligible visit when you scan your card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Access to Weekly Exclusive Offers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Reward on Birthday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Access to Contests and Games 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Points do expire in 12 months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Points are earned per purchase not per dollar.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Less value/incentive for larger purchases 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86639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51BB224A-7E64-4D00-B555-5F9A7E1E5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67411"/>
              </p:ext>
            </p:extLst>
          </p:nvPr>
        </p:nvGraphicFramePr>
        <p:xfrm>
          <a:off x="4739123" y="1789979"/>
          <a:ext cx="4168571" cy="3716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237">
                  <a:extLst>
                    <a:ext uri="{9D8B030D-6E8A-4147-A177-3AD203B41FA5}">
                      <a16:colId xmlns:a16="http://schemas.microsoft.com/office/drawing/2014/main" val="3413272888"/>
                    </a:ext>
                  </a:extLst>
                </a:gridCol>
                <a:gridCol w="2192334">
                  <a:extLst>
                    <a:ext uri="{9D8B030D-6E8A-4147-A177-3AD203B41FA5}">
                      <a16:colId xmlns:a16="http://schemas.microsoft.com/office/drawing/2014/main" val="3348743228"/>
                    </a:ext>
                  </a:extLst>
                </a:gridCol>
              </a:tblGrid>
              <a:tr h="700052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en-US" sz="1500" u="sng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500" u="sng">
                          <a:solidFill>
                            <a:schemeClr val="tx1"/>
                          </a:solidFill>
                        </a:rPr>
                        <a:t>Pros 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u="sng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500" u="sng">
                          <a:solidFill>
                            <a:schemeClr val="tx1"/>
                          </a:solidFill>
                        </a:rPr>
                        <a:t>Cons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222980"/>
                  </a:ext>
                </a:extLst>
              </a:tr>
              <a:tr h="301691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When you buy 7 hot beverages/fries, earn one free!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Coupons &amp; Weekly Offers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Rewards don’t expire 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Takes longer to redeem incentives.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Less “bang for buck”</a:t>
                      </a:r>
                    </a:p>
                  </a:txBody>
                  <a:tcPr marL="68580" marR="68580" marT="34290" marB="34290">
                    <a:solidFill>
                      <a:srgbClr val="2E5544">
                        <a:alpha val="3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86639"/>
                  </a:ext>
                </a:extLst>
              </a:tr>
            </a:tbl>
          </a:graphicData>
        </a:graphic>
      </p:graphicFrame>
      <p:pic>
        <p:nvPicPr>
          <p:cNvPr id="32" name="Picture 6" descr="McDonald's Logo Design – History, Meaning and Evolution | Turbologo">
            <a:extLst>
              <a:ext uri="{FF2B5EF4-FFF2-40B4-BE49-F238E27FC236}">
                <a16:creationId xmlns:a16="http://schemas.microsoft.com/office/drawing/2014/main" id="{7A448E73-ABCF-487A-B324-6E0A5E967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7168" y="1037164"/>
            <a:ext cx="1595050" cy="93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Jobs with Tim Hortons">
            <a:extLst>
              <a:ext uri="{FF2B5EF4-FFF2-40B4-BE49-F238E27FC236}">
                <a16:creationId xmlns:a16="http://schemas.microsoft.com/office/drawing/2014/main" id="{39361547-8F22-4BCF-A248-68258AF5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1782" y="988362"/>
            <a:ext cx="1794305" cy="8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6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965BB5-0A13-AC42-96CB-298A24A25D4D}"/>
              </a:ext>
            </a:extLst>
          </p:cNvPr>
          <p:cNvGraphicFramePr/>
          <p:nvPr/>
        </p:nvGraphicFramePr>
        <p:xfrm>
          <a:off x="1699342" y="2157035"/>
          <a:ext cx="7850424" cy="429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loud Callout 4">
            <a:extLst>
              <a:ext uri="{FF2B5EF4-FFF2-40B4-BE49-F238E27FC236}">
                <a16:creationId xmlns:a16="http://schemas.microsoft.com/office/drawing/2014/main" id="{786EAEC8-B8DD-4B8E-87E7-2B258278F99F}"/>
              </a:ext>
            </a:extLst>
          </p:cNvPr>
          <p:cNvSpPr/>
          <p:nvPr/>
        </p:nvSpPr>
        <p:spPr bwMode="auto">
          <a:xfrm rot="721451">
            <a:off x="1519409" y="336891"/>
            <a:ext cx="7091503" cy="4977003"/>
          </a:xfrm>
          <a:prstGeom prst="cloudCallout">
            <a:avLst/>
          </a:prstGeom>
          <a:solidFill>
            <a:srgbClr val="2E5544">
              <a:alpha val="41961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7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2F4C6-A9AE-4B54-A06E-A1432116CF53}"/>
              </a:ext>
            </a:extLst>
          </p:cNvPr>
          <p:cNvSpPr txBox="1"/>
          <p:nvPr/>
        </p:nvSpPr>
        <p:spPr>
          <a:xfrm>
            <a:off x="3209510" y="1407559"/>
            <a:ext cx="4629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Didot" panose="02000503000000020003" pitchFamily="2" charset="-79"/>
              </a:rPr>
              <a:t>Based on the pros &amp; cons of each company, who has the better incentive program and why? </a:t>
            </a:r>
          </a:p>
        </p:txBody>
      </p:sp>
    </p:spTree>
    <p:extLst>
      <p:ext uri="{BB962C8B-B14F-4D97-AF65-F5344CB8AC3E}">
        <p14:creationId xmlns:p14="http://schemas.microsoft.com/office/powerpoint/2010/main" val="1920494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965BB5-0A13-AC42-96CB-298A24A25D4D}"/>
              </a:ext>
            </a:extLst>
          </p:cNvPr>
          <p:cNvGraphicFramePr/>
          <p:nvPr/>
        </p:nvGraphicFramePr>
        <p:xfrm>
          <a:off x="1699342" y="2157035"/>
          <a:ext cx="7850424" cy="429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EC65126-B4D7-4190-8FC0-E40D2D19EEB9}"/>
              </a:ext>
            </a:extLst>
          </p:cNvPr>
          <p:cNvSpPr txBox="1"/>
          <p:nvPr/>
        </p:nvSpPr>
        <p:spPr>
          <a:xfrm>
            <a:off x="446242" y="1387011"/>
            <a:ext cx="825151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892" indent="-342892" defTabSz="91435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Increased sales! </a:t>
            </a:r>
          </a:p>
          <a:p>
            <a:pPr marL="342892" indent="-342892" defTabSz="91435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Information on your consumers</a:t>
            </a:r>
          </a:p>
          <a:p>
            <a:pPr marL="342892" indent="-342892" defTabSz="91435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Identify your target market:</a:t>
            </a:r>
          </a:p>
          <a:p>
            <a:pPr marL="685783" lvl="1" indent="-342892" defTabSz="9143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How is the economy right now? </a:t>
            </a:r>
          </a:p>
          <a:p>
            <a:pPr marL="685783" lvl="1" indent="-342892" defTabSz="9143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Where and how often are consumers spending money on things</a:t>
            </a:r>
          </a:p>
          <a:p>
            <a:pPr marL="685783" lvl="1" indent="-342892" defTabSz="91435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MS PGothic" panose="020B0600070205080204" pitchFamily="34" charset="-128"/>
                <a:cs typeface="Didot" panose="02000503000000020003" pitchFamily="2" charset="-79"/>
              </a:rPr>
              <a:t>What offers/rewards appeal most to consumers to drive sales </a:t>
            </a:r>
          </a:p>
          <a:p>
            <a:pPr defTabSz="9143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Didot" panose="02000503000000020003" pitchFamily="2" charset="-79"/>
              <a:ea typeface="MS PGothic" panose="020B0600070205080204" pitchFamily="34" charset="-128"/>
              <a:cs typeface="Didot" panose="02000503000000020003" pitchFamily="2" charset="-79"/>
            </a:endParaRPr>
          </a:p>
        </p:txBody>
      </p:sp>
      <p:pic>
        <p:nvPicPr>
          <p:cNvPr id="11" name="Picture 10" descr="Diagram, text, whiteboard&#10;&#10;Description automatically generated">
            <a:extLst>
              <a:ext uri="{FF2B5EF4-FFF2-40B4-BE49-F238E27FC236}">
                <a16:creationId xmlns:a16="http://schemas.microsoft.com/office/drawing/2014/main" id="{8F4B867D-A218-4414-A234-14E5150E0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10" y="1195761"/>
            <a:ext cx="3073766" cy="16628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84EAFF-A029-453E-9E97-1133AD25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47" y="476979"/>
            <a:ext cx="5933254" cy="685800"/>
          </a:xfrm>
        </p:spPr>
        <p:txBody>
          <a:bodyPr/>
          <a:lstStyle/>
          <a:p>
            <a:r>
              <a:rPr lang="en-US" dirty="0"/>
              <a:t>Benefits of Customer Incentives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181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E965BB5-0A13-AC42-96CB-298A24A25D4D}"/>
              </a:ext>
            </a:extLst>
          </p:cNvPr>
          <p:cNvGraphicFramePr/>
          <p:nvPr/>
        </p:nvGraphicFramePr>
        <p:xfrm>
          <a:off x="1699342" y="2157035"/>
          <a:ext cx="7850424" cy="4299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2C3BDB7-9BBF-4D63-A117-A3D4FD05E6E3}"/>
              </a:ext>
            </a:extLst>
          </p:cNvPr>
          <p:cNvSpPr txBox="1"/>
          <p:nvPr/>
        </p:nvSpPr>
        <p:spPr>
          <a:xfrm>
            <a:off x="484734" y="1132622"/>
            <a:ext cx="817453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68" indent="-257168">
              <a:buFont typeface="Wingdings" pitchFamily="2" charset="2"/>
              <a:buChar char="v"/>
            </a:pPr>
            <a:r>
              <a:rPr lang="en-US" altLang="en-US" sz="2400" dirty="0">
                <a:cs typeface="Didot" panose="02000503000000020003" pitchFamily="2" charset="-79"/>
              </a:rPr>
              <a:t>Promotes customer retention &amp; customer loyalty- customers are more likely to come back</a:t>
            </a:r>
          </a:p>
          <a:p>
            <a:endParaRPr lang="en-US" altLang="en-US" sz="2400" dirty="0">
              <a:cs typeface="Didot" panose="02000503000000020003" pitchFamily="2" charset="-79"/>
            </a:endParaRPr>
          </a:p>
          <a:p>
            <a:pPr marL="257168" indent="-257168">
              <a:buFont typeface="Wingdings" pitchFamily="2" charset="2"/>
              <a:buChar char="v"/>
            </a:pPr>
            <a:r>
              <a:rPr lang="en-US" altLang="en-US" sz="2400" dirty="0">
                <a:cs typeface="Didot" panose="02000503000000020003" pitchFamily="2" charset="-79"/>
              </a:rPr>
              <a:t>Makes customers feel appreciated </a:t>
            </a:r>
          </a:p>
          <a:p>
            <a:endParaRPr lang="en-US" altLang="en-US" sz="2400" dirty="0">
              <a:cs typeface="Didot" panose="02000503000000020003" pitchFamily="2" charset="-79"/>
            </a:endParaRPr>
          </a:p>
          <a:p>
            <a:pPr marL="257168" indent="-257168">
              <a:buFont typeface="Wingdings" pitchFamily="2" charset="2"/>
              <a:buChar char="v"/>
            </a:pPr>
            <a:r>
              <a:rPr lang="en-US" altLang="en-US" sz="2400" dirty="0">
                <a:cs typeface="Didot" panose="02000503000000020003" pitchFamily="2" charset="-79"/>
              </a:rPr>
              <a:t>Creates an exciting experience– customers feel like they </a:t>
            </a:r>
          </a:p>
          <a:p>
            <a:r>
              <a:rPr lang="en-US" altLang="en-US" sz="2400" dirty="0">
                <a:cs typeface="Didot" panose="02000503000000020003" pitchFamily="2" charset="-79"/>
              </a:rPr>
              <a:t>    are making free money just by shopping</a:t>
            </a:r>
          </a:p>
          <a:p>
            <a:pPr defTabSz="91435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Didot" panose="02000503000000020003" pitchFamily="2" charset="-79"/>
              <a:ea typeface="MS PGothic" panose="020B0600070205080204" pitchFamily="34" charset="-128"/>
              <a:cs typeface="Didot" panose="02000503000000020003" pitchFamily="2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1452CE-1ADF-4C00-AB72-7D903791605F}"/>
              </a:ext>
            </a:extLst>
          </p:cNvPr>
          <p:cNvSpPr/>
          <p:nvPr/>
        </p:nvSpPr>
        <p:spPr>
          <a:xfrm>
            <a:off x="3382662" y="4087277"/>
            <a:ext cx="2378676" cy="2048826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951939-9AA3-45FA-88DE-ADBA874D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34" y="401556"/>
            <a:ext cx="7923981" cy="685800"/>
          </a:xfrm>
        </p:spPr>
        <p:txBody>
          <a:bodyPr/>
          <a:lstStyle/>
          <a:p>
            <a:r>
              <a:rPr lang="en-US" dirty="0"/>
              <a:t>Benefits of Customer Incentives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129127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D36AF21ECD984DAE009D672589A92C" ma:contentTypeVersion="16" ma:contentTypeDescription="Create a new document." ma:contentTypeScope="" ma:versionID="2e60272f744566d631b97ccba38f4cb9">
  <xsd:schema xmlns:xsd="http://www.w3.org/2001/XMLSchema" xmlns:xs="http://www.w3.org/2001/XMLSchema" xmlns:p="http://schemas.microsoft.com/office/2006/metadata/properties" xmlns:ns2="30b57f21-544d-4ccf-a224-cf4bd29a42a3" xmlns:ns3="58f3cb47-7ddb-4c19-b7fa-7a0a8aba5842" targetNamespace="http://schemas.microsoft.com/office/2006/metadata/properties" ma:root="true" ma:fieldsID="7ed1a5f2217b9fbc1cc1d9e8e59b541e" ns2:_="" ns3:_="">
    <xsd:import namespace="30b57f21-544d-4ccf-a224-cf4bd29a42a3"/>
    <xsd:import namespace="58f3cb47-7ddb-4c19-b7fa-7a0a8aba5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57f21-544d-4ccf-a224-cf4bd29a42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4ff290c-aeff-4dbd-ad2e-2ebfab9861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f3cb47-7ddb-4c19-b7fa-7a0a8aba5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3dbdabb-e35b-47aa-a42e-66e0c01efd38}" ma:internalName="TaxCatchAll" ma:showField="CatchAllData" ma:web="58f3cb47-7ddb-4c19-b7fa-7a0a8aba5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f3cb47-7ddb-4c19-b7fa-7a0a8aba5842">
      <UserInfo>
        <DisplayName/>
        <AccountId xsi:nil="true"/>
        <AccountType/>
      </UserInfo>
    </SharedWithUsers>
    <TaxCatchAll xmlns="58f3cb47-7ddb-4c19-b7fa-7a0a8aba5842" xsi:nil="true"/>
    <lcf76f155ced4ddcb4097134ff3c332f xmlns="30b57f21-544d-4ccf-a224-cf4bd29a42a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5B970B-A35A-4CC2-A5B6-EF2BCD16B690}"/>
</file>

<file path=customXml/itemProps2.xml><?xml version="1.0" encoding="utf-8"?>
<ds:datastoreItem xmlns:ds="http://schemas.openxmlformats.org/officeDocument/2006/customXml" ds:itemID="{C9E736B3-D89F-4F72-B274-D99687A816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195A1D-730F-435F-997B-6530DF6ADF87}">
  <ds:schemaRefs>
    <ds:schemaRef ds:uri="1bca0e2f-16d9-4d6a-8327-7fd70d55969c"/>
    <ds:schemaRef ds:uri="f6493094-0435-4eae-a32c-76983131fc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On-screen Show (4:3)</PresentationFormat>
  <Paragraphs>74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American Typewriter</vt:lpstr>
      <vt:lpstr>Arial</vt:lpstr>
      <vt:lpstr>Didot</vt:lpstr>
      <vt:lpstr>Open Sans</vt:lpstr>
      <vt:lpstr>Wingdings</vt:lpstr>
      <vt:lpstr>Blank Presentation</vt:lpstr>
      <vt:lpstr>PowerPoint Presentation</vt:lpstr>
      <vt:lpstr>A Special Note For Teachers</vt:lpstr>
      <vt:lpstr>Minds On Activity</vt:lpstr>
      <vt:lpstr>What Are Customer Incentives?</vt:lpstr>
      <vt:lpstr>PowerPoint Presentation</vt:lpstr>
      <vt:lpstr>Comparing Customer Incentive Programs</vt:lpstr>
      <vt:lpstr>PowerPoint Presentation</vt:lpstr>
      <vt:lpstr>Benefits of Customer Incentives</vt:lpstr>
      <vt:lpstr>Benefits of Customer Incentives</vt:lpstr>
      <vt:lpstr>How to Create a Successful Incentive Program</vt:lpstr>
      <vt:lpstr>Brainstorm Effective Customer Incentives for Your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Incentives</dc:title>
  <dc:creator/>
  <cp:lastModifiedBy/>
  <cp:revision>1</cp:revision>
  <dcterms:created xsi:type="dcterms:W3CDTF">2021-06-28T17:18:05Z</dcterms:created>
  <dcterms:modified xsi:type="dcterms:W3CDTF">2021-12-06T16:30:55Z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0x010100FDD36AF21ECD984DAE009D672589A92C</vt:lpwstr>
  </property>
  <property fmtid="{D5CDD505-2E9C-101B-9397-08002B2CF9AE}" pid="3" name="Order">
    <vt:r8>13400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