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892" r:id="rId5"/>
  </p:sldMasterIdLst>
  <p:notesMasterIdLst>
    <p:notesMasterId r:id="rId23"/>
  </p:notesMasterIdLst>
  <p:handoutMasterIdLst>
    <p:handoutMasterId r:id="rId24"/>
  </p:handoutMasterIdLst>
  <p:sldIdLst>
    <p:sldId id="299" r:id="rId6"/>
    <p:sldId id="300" r:id="rId7"/>
    <p:sldId id="302" r:id="rId8"/>
    <p:sldId id="315" r:id="rId9"/>
    <p:sldId id="301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modifyVerifier cryptProviderType="rsaAES" cryptAlgorithmClass="hash" cryptAlgorithmType="typeAny" cryptAlgorithmSid="14" spinCount="100000" saltData="g1orTzFtBXGIepKKiysoSQ==" hashData="+v7x/QiB7nNHY+Jwdw1en0eiiJ3nJxTteNSBv/4NU5aJgEo82WYC2i+C/zSF3ZzkDic5MVVuAhhGmmdpQKCSw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54"/>
    <a:srgbClr val="FDCE3A"/>
    <a:srgbClr val="98BF1E"/>
    <a:srgbClr val="477E27"/>
    <a:srgbClr val="5C4A89"/>
    <a:srgbClr val="003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2F981D-82C1-4DF4-A67E-2232064DC297}" v="6" dt="2023-03-15T14:48:48.4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4660"/>
  </p:normalViewPr>
  <p:slideViewPr>
    <p:cSldViewPr>
      <p:cViewPr varScale="1">
        <p:scale>
          <a:sx n="62" d="100"/>
          <a:sy n="62" d="100"/>
        </p:scale>
        <p:origin x="141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9495D4-AEC1-44CC-876E-4AF530B265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28FBB7-FDB5-4623-B9FE-64001DA93A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C2C782-B009-4CCF-A3FF-4524DEEEDA32}" type="datetimeFigureOut">
              <a:rPr lang="en-US"/>
              <a:pPr>
                <a:defRPr/>
              </a:pPr>
              <a:t>3/21/2023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2818AA-55B8-488A-84EB-BD1F897251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BC563D-D661-43E1-B327-1C8E387430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AC7960-17DD-4183-9673-25EA59BC59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C0CD097-99D6-44F0-8D58-7C302EFBFA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35DE2AF-BB9B-47E5-91EB-E12202C4A0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A06F05BA-3762-4E31-9B07-23595465C0C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4ED3AFCF-F459-436C-9A70-562B6B0082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FD2C517-4B84-4DE0-BAA4-899F817A977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FECFCB27-DD45-43E5-9C69-9B5D946E57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09075F-1A24-4A34-8121-5E10FB5370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68;g123de75d5cf_1_0:notes">
            <a:extLst>
              <a:ext uri="{FF2B5EF4-FFF2-40B4-BE49-F238E27FC236}">
                <a16:creationId xmlns:a16="http://schemas.microsoft.com/office/drawing/2014/main" id="{0835CBF7-5E7F-BD0B-7302-811CA1D0065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9218" name="Google Shape;69;g123de75d5cf_1_0:notes">
            <a:extLst>
              <a:ext uri="{FF2B5EF4-FFF2-40B4-BE49-F238E27FC236}">
                <a16:creationId xmlns:a16="http://schemas.microsoft.com/office/drawing/2014/main" id="{C55900A1-4E4F-59CE-F17D-0E9E384C9CD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219" name="Google Shape;70;g123de75d5cf_1_0:notes">
            <a:extLst>
              <a:ext uri="{FF2B5EF4-FFF2-40B4-BE49-F238E27FC236}">
                <a16:creationId xmlns:a16="http://schemas.microsoft.com/office/drawing/2014/main" id="{1B045251-86F1-F0F7-BDC6-6898FABFA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940FCD35-C85C-3A4F-9419-AFE4A9A3107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640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251406" y="365129"/>
            <a:ext cx="8638967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51406" y="1825625"/>
            <a:ext cx="8638967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304786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057297" lvl="5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180" lvl="6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064" lvl="7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946" lvl="8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13;p2">
            <a:extLst>
              <a:ext uri="{FF2B5EF4-FFF2-40B4-BE49-F238E27FC236}">
                <a16:creationId xmlns:a16="http://schemas.microsoft.com/office/drawing/2014/main" id="{6C99DF3A-4F53-FFA9-BE93-EAC502B5837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Google Shape;14;p2">
            <a:extLst>
              <a:ext uri="{FF2B5EF4-FFF2-40B4-BE49-F238E27FC236}">
                <a16:creationId xmlns:a16="http://schemas.microsoft.com/office/drawing/2014/main" id="{47B1C58C-862F-15AD-A271-4B3EB25C0E8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15;p2">
            <a:extLst>
              <a:ext uri="{FF2B5EF4-FFF2-40B4-BE49-F238E27FC236}">
                <a16:creationId xmlns:a16="http://schemas.microsoft.com/office/drawing/2014/main" id="{DC375EF9-C07F-91AF-D3B1-144A0535DF8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3DFA-96B8-4B46-BF7D-A03F389B0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8;p3">
            <a:extLst>
              <a:ext uri="{FF2B5EF4-FFF2-40B4-BE49-F238E27FC236}">
                <a16:creationId xmlns:a16="http://schemas.microsoft.com/office/drawing/2014/main" id="{0ADB823D-2BA8-AB98-9D60-5DBC0B55264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" r="175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1;p3">
            <a:extLst>
              <a:ext uri="{FF2B5EF4-FFF2-40B4-BE49-F238E27FC236}">
                <a16:creationId xmlns:a16="http://schemas.microsoft.com/office/drawing/2014/main" id="{09D53A39-EB8F-CEC2-9137-DB01BE3BD89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5611813"/>
            <a:ext cx="26003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251405" y="1122363"/>
            <a:ext cx="8593914" cy="23876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51405" y="3724349"/>
            <a:ext cx="8593914" cy="153345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1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4E697-6D80-4421-D827-44CBDDCECA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933440" y="5999219"/>
            <a:ext cx="2911879" cy="32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9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oogle Shape;10;p2">
            <a:extLst>
              <a:ext uri="{FF2B5EF4-FFF2-40B4-BE49-F238E27FC236}">
                <a16:creationId xmlns:a16="http://schemas.microsoft.com/office/drawing/2014/main" id="{05050A78-BCC0-962B-9F54-BC5A7503ACF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91440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Google Shape;11;p2">
            <a:extLst>
              <a:ext uri="{FF2B5EF4-FFF2-40B4-BE49-F238E27FC236}">
                <a16:creationId xmlns:a16="http://schemas.microsoft.com/office/drawing/2014/main" id="{6EFB601F-E4D3-4F95-67AA-C1DDE5009E1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0825" y="365125"/>
            <a:ext cx="86391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Google Shape;12;p2">
            <a:extLst>
              <a:ext uri="{FF2B5EF4-FFF2-40B4-BE49-F238E27FC236}">
                <a16:creationId xmlns:a16="http://schemas.microsoft.com/office/drawing/2014/main" id="{5BE0B752-3506-0846-0CD5-07806A66CA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50825" y="1825625"/>
            <a:ext cx="863917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3" name="Google Shape;13;p2">
            <a:extLst>
              <a:ext uri="{FF2B5EF4-FFF2-40B4-BE49-F238E27FC236}">
                <a16:creationId xmlns:a16="http://schemas.microsoft.com/office/drawing/2014/main" id="{8AD8C511-E917-E5C9-AB84-8257300C47F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3927475" y="6356350"/>
            <a:ext cx="12858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">
            <a:extLst>
              <a:ext uri="{FF2B5EF4-FFF2-40B4-BE49-F238E27FC236}">
                <a16:creationId xmlns:a16="http://schemas.microsoft.com/office/drawing/2014/main" id="{48B2B30E-2E04-0A9C-948B-20BCC3DF94D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5" name="Google Shape;15;p2">
            <a:extLst>
              <a:ext uri="{FF2B5EF4-FFF2-40B4-BE49-F238E27FC236}">
                <a16:creationId xmlns:a16="http://schemas.microsoft.com/office/drawing/2014/main" id="{DEDCBDAF-3D0C-0D23-44F1-8EB95B542AF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432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50" b="0" i="0" u="none" strike="noStrike" kern="0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fld id="{A285CD37-B78A-0540-8384-2A7FB6DF0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Google Shape;16;p2">
            <a:extLst>
              <a:ext uri="{FF2B5EF4-FFF2-40B4-BE49-F238E27FC236}">
                <a16:creationId xmlns:a16="http://schemas.microsoft.com/office/drawing/2014/main" id="{C0A6DCD9-8F9B-FA96-BBB0-04657622B513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397625"/>
            <a:ext cx="3397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5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vestopedia.com/terms/m/mutualfund.asp" TargetMode="External"/><Relationship Id="rId2" Type="http://schemas.openxmlformats.org/officeDocument/2006/relationships/hyperlink" Target="https://www.getsmarteraboutmoney.ca/videos/mutual-funds-101-part-1-what-is-a-mutual-fund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wpFBi-jZVg" TargetMode="External"/><Relationship Id="rId2" Type="http://schemas.openxmlformats.org/officeDocument/2006/relationships/hyperlink" Target="https://www.investopedia.com/terms/e/etf.asp#toc-understanding-exchange-traded-funds-etf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investopedia.com/terms/e/etf.asp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DetuRLQso8" TargetMode="External"/><Relationship Id="rId2" Type="http://schemas.openxmlformats.org/officeDocument/2006/relationships/hyperlink" Target="https://www.youtube.com/watch?v=s4g1XFU8Gt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nvestopedia.com/tech/most-important-cryptocurrencies-other-than-bitcoin/" TargetMode="External"/><Relationship Id="rId5" Type="http://schemas.openxmlformats.org/officeDocument/2006/relationships/hyperlink" Target="https://www.investopedia.com/terms/c/cryptocurrency.asp" TargetMode="External"/><Relationship Id="rId4" Type="http://schemas.openxmlformats.org/officeDocument/2006/relationships/hyperlink" Target="https://www.cryptocurrencyteens.com/video/v/alexis-garcia-abigail-li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c.com/us/en/industries/financial-services/fintech/bitcoin-blockchain-cryptocurrency.html" TargetMode="External"/><Relationship Id="rId2" Type="http://schemas.openxmlformats.org/officeDocument/2006/relationships/hyperlink" Target="https://www.forbes.com/advisor/ca/investing/cryptocurrency/what-is-cryptocurrency/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bes.com/advisor/ca/investing/cryptocurrency/nft-non-fungible-token/" TargetMode="External"/><Relationship Id="rId2" Type="http://schemas.openxmlformats.org/officeDocument/2006/relationships/hyperlink" Target="https://www.youtube.com/watch?v=zpROwouRo_M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napkinfinance.com/napkin/nfts/" TargetMode="External"/><Relationship Id="rId4" Type="http://schemas.openxmlformats.org/officeDocument/2006/relationships/hyperlink" Target="https://www.theverge.com/22310188/nft-explainer-what-is-blockchain-crypto-art-faq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O_ImU2LT3Y" TargetMode="Externa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gO_ImU2LT3Y?feature=oembed" TargetMode="Externa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esternfinancialgroup.ca/What-are-GICs-and-how-do-they-work" TargetMode="External"/><Relationship Id="rId2" Type="http://schemas.openxmlformats.org/officeDocument/2006/relationships/hyperlink" Target="https://www.youtube.com/watch?v=5GnhUtRrJjA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estopedia.com/terms/b/bond.asp" TargetMode="External"/><Relationship Id="rId2" Type="http://schemas.openxmlformats.org/officeDocument/2006/relationships/hyperlink" Target="https://www.youtube.com/watch?v=IuyejHOGCr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sb.gc.ca/" TargetMode="External"/><Relationship Id="rId5" Type="http://schemas.openxmlformats.org/officeDocument/2006/relationships/hyperlink" Target="https://www.bankofcanada.ca/rates/interest-rates/canadian-bonds/" TargetMode="External"/><Relationship Id="rId4" Type="http://schemas.openxmlformats.org/officeDocument/2006/relationships/hyperlink" Target="https://www.investopedia.com/terms/c/corporatebond.asp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cYsM2KHhP8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n3y1hNVgA4" TargetMode="External"/><Relationship Id="rId2" Type="http://schemas.openxmlformats.org/officeDocument/2006/relationships/hyperlink" Target="https://www.youtube.com/watch?v=F3QpgXBtDeo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vestopedia.com/articles/investing/082614/how-stock-market-works.asp" TargetMode="External"/><Relationship Id="rId2" Type="http://schemas.openxmlformats.org/officeDocument/2006/relationships/hyperlink" Target="https://www.investopedia.com/terms/s/stock.a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72;g123de75d5cf_1_0">
            <a:extLst>
              <a:ext uri="{FF2B5EF4-FFF2-40B4-BE49-F238E27FC236}">
                <a16:creationId xmlns:a16="http://schemas.microsoft.com/office/drawing/2014/main" id="{15200245-58C1-E057-7F9B-29621FC573C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50825" y="1698625"/>
            <a:ext cx="8594725" cy="1790700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Investment Options: Resources for Teachers and Students</a:t>
            </a:r>
          </a:p>
        </p:txBody>
      </p:sp>
      <p:sp>
        <p:nvSpPr>
          <p:cNvPr id="8194" name="Google Shape;73;g123de75d5cf_1_0">
            <a:extLst>
              <a:ext uri="{FF2B5EF4-FFF2-40B4-BE49-F238E27FC236}">
                <a16:creationId xmlns:a16="http://schemas.microsoft.com/office/drawing/2014/main" id="{9CC9F96B-0ACC-91DC-98A9-B36E9BA7D5BF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>
          <a:xfrm>
            <a:off x="250825" y="3651250"/>
            <a:ext cx="8594725" cy="1149350"/>
          </a:xfrm>
        </p:spPr>
        <p:txBody>
          <a:bodyPr lIns="68569" tIns="34275" rIns="68569" bIns="34275"/>
          <a:lstStyle/>
          <a:p>
            <a:pPr eaLnBrk="1" hangingPunct="1">
              <a:spcAft>
                <a:spcPct val="0"/>
              </a:spcAft>
              <a:buClr>
                <a:srgbClr val="FFFFFF"/>
              </a:buClr>
            </a:pPr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Grade 10+</a:t>
            </a:r>
          </a:p>
        </p:txBody>
      </p:sp>
    </p:spTree>
    <p:extLst>
      <p:ext uri="{BB962C8B-B14F-4D97-AF65-F5344CB8AC3E}">
        <p14:creationId xmlns:p14="http://schemas.microsoft.com/office/powerpoint/2010/main" val="3044660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Mutual Funds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526" y="1556792"/>
            <a:ext cx="8638967" cy="426795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2400"/>
              </a:lnSpc>
              <a:buNone/>
            </a:pPr>
            <a:r>
              <a:rPr lang="en-US" altLang="en-US" sz="2000" b="1" dirty="0">
                <a:solidFill>
                  <a:srgbClr val="005954"/>
                </a:solidFill>
              </a:rPr>
              <a:t>Video</a:t>
            </a:r>
          </a:p>
          <a:p>
            <a:pPr eaLnBrk="1" hangingPunct="1">
              <a:lnSpc>
                <a:spcPts val="2400"/>
              </a:lnSpc>
            </a:pPr>
            <a:r>
              <a:rPr lang="en-US" altLang="en-US" sz="2000" b="1" dirty="0"/>
              <a:t>Mutual Funds 101: Part 1 | Get Smarter About Money </a:t>
            </a:r>
            <a:r>
              <a:rPr lang="en-US" altLang="en-US" sz="2000" dirty="0">
                <a:hlinkClick r:id="rId2"/>
              </a:rPr>
              <a:t>https://www.getsmarteraboutmoney.ca/videos/mutual-funds-101-part-1-what-is-a-mutual-fund/</a:t>
            </a:r>
            <a:endParaRPr lang="en-US" altLang="en-US" sz="2000" dirty="0"/>
          </a:p>
          <a:p>
            <a:pPr marL="0" indent="0" eaLnBrk="1" hangingPunct="1">
              <a:lnSpc>
                <a:spcPts val="2400"/>
              </a:lnSpc>
              <a:buNone/>
            </a:pPr>
            <a:endParaRPr lang="en-US" altLang="en-US" sz="2000" dirty="0"/>
          </a:p>
          <a:p>
            <a:pPr marL="0" indent="0" eaLnBrk="1" hangingPunct="1">
              <a:lnSpc>
                <a:spcPts val="2400"/>
              </a:lnSpc>
              <a:buNone/>
            </a:pPr>
            <a:r>
              <a:rPr lang="en-US" altLang="en-US" sz="2000" b="1" dirty="0">
                <a:solidFill>
                  <a:srgbClr val="005954"/>
                </a:solidFill>
              </a:rPr>
              <a:t>Link</a:t>
            </a:r>
          </a:p>
          <a:p>
            <a:pPr eaLnBrk="1" hangingPunct="1">
              <a:lnSpc>
                <a:spcPts val="2400"/>
              </a:lnSpc>
            </a:pPr>
            <a:r>
              <a:rPr lang="en-US" altLang="en-US" sz="2000" b="1" dirty="0"/>
              <a:t>What is a mutual fund? | Investopedia </a:t>
            </a:r>
            <a:r>
              <a:rPr lang="en-US" altLang="en-US" sz="2000" dirty="0">
                <a:hlinkClick r:id="rId3"/>
              </a:rPr>
              <a:t>https://www.investopedia.com/terms/m/mutualfund.asp</a:t>
            </a:r>
            <a:endParaRPr lang="en-US" altLang="en-US" sz="2000" dirty="0"/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322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Mutual Funds: Additional Resources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526" y="1556792"/>
            <a:ext cx="8638967" cy="4267957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sz="2000" b="1" dirty="0">
                <a:solidFill>
                  <a:srgbClr val="005954"/>
                </a:solidFill>
              </a:rPr>
              <a:t>Interactive</a:t>
            </a:r>
          </a:p>
          <a:p>
            <a:pPr marL="0" indent="0" eaLnBrk="1" hangingPunct="1">
              <a:lnSpc>
                <a:spcPts val="2400"/>
              </a:lnSpc>
              <a:buNone/>
            </a:pPr>
            <a:r>
              <a:rPr lang="en-US" altLang="en-US" sz="2000" dirty="0"/>
              <a:t>After understanding the basics about mutual funds, try this:</a:t>
            </a:r>
          </a:p>
          <a:p>
            <a:pPr eaLnBrk="1" hangingPunct="1">
              <a:lnSpc>
                <a:spcPts val="2400"/>
              </a:lnSpc>
            </a:pPr>
            <a:r>
              <a:rPr lang="en-US" altLang="en-US" sz="2000" dirty="0"/>
              <a:t>Type “mutual funds” in a search engine or news outlet</a:t>
            </a:r>
          </a:p>
          <a:p>
            <a:pPr eaLnBrk="1" hangingPunct="1">
              <a:lnSpc>
                <a:spcPts val="2400"/>
              </a:lnSpc>
            </a:pPr>
            <a:endParaRPr lang="en-US" altLang="en-US" sz="2000" dirty="0"/>
          </a:p>
          <a:p>
            <a:pPr eaLnBrk="1" hangingPunct="1">
              <a:lnSpc>
                <a:spcPts val="2400"/>
              </a:lnSpc>
            </a:pPr>
            <a:r>
              <a:rPr lang="en-US" altLang="en-US" sz="2000" dirty="0"/>
              <a:t>What are some of the current news reported about mutual funds?</a:t>
            </a:r>
          </a:p>
          <a:p>
            <a:pPr eaLnBrk="1" hangingPunct="1">
              <a:lnSpc>
                <a:spcPts val="2400"/>
              </a:lnSpc>
            </a:pPr>
            <a:endParaRPr lang="en-US" altLang="en-US" sz="2000" dirty="0"/>
          </a:p>
          <a:p>
            <a:pPr eaLnBrk="1" hangingPunct="1">
              <a:lnSpc>
                <a:spcPts val="2400"/>
              </a:lnSpc>
            </a:pPr>
            <a:r>
              <a:rPr lang="en-US" altLang="en-US" sz="2000" dirty="0"/>
              <a:t>According to reputable sources of information, what are some opinions about mutual funds as an investment?</a:t>
            </a:r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41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ETFS: Exchange Traded Funds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526" y="1556792"/>
            <a:ext cx="8638967" cy="504056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2400"/>
              </a:lnSpc>
              <a:buNone/>
            </a:pPr>
            <a:r>
              <a:rPr lang="en-US" altLang="en-US" sz="2000" b="1" dirty="0">
                <a:solidFill>
                  <a:srgbClr val="005954"/>
                </a:solidFill>
              </a:rPr>
              <a:t>Videos</a:t>
            </a:r>
          </a:p>
          <a:p>
            <a:pPr eaLnBrk="1" hangingPunct="1">
              <a:lnSpc>
                <a:spcPts val="2400"/>
              </a:lnSpc>
            </a:pPr>
            <a:r>
              <a:rPr lang="en-US" altLang="en-US" sz="2000" b="1" dirty="0"/>
              <a:t>Understanding Exchange-Traded Funds | Investopedia </a:t>
            </a:r>
            <a:r>
              <a:rPr lang="en-US" altLang="en-US" sz="2000" dirty="0">
                <a:hlinkClick r:id="rId2"/>
              </a:rPr>
              <a:t>https://www.investopedia.com/terms/e/etf.asp#toc-understanding-exchange-traded-funds-etfs</a:t>
            </a:r>
            <a:endParaRPr lang="en-US" altLang="en-US" sz="2000" dirty="0"/>
          </a:p>
          <a:p>
            <a:pPr eaLnBrk="1" hangingPunct="1">
              <a:lnSpc>
                <a:spcPts val="2400"/>
              </a:lnSpc>
            </a:pPr>
            <a:r>
              <a:rPr lang="en-US" altLang="en-US" sz="2000" b="1" dirty="0"/>
              <a:t>What is an ETF? | Bloomberg Business </a:t>
            </a:r>
            <a:r>
              <a:rPr lang="en-US" altLang="en-US" sz="2000" dirty="0">
                <a:hlinkClick r:id="rId3"/>
              </a:rPr>
              <a:t>https://www.youtube.com/watch?v=OwpFBi-jZVg</a:t>
            </a:r>
            <a:endParaRPr lang="en-US" altLang="en-US" sz="2000" dirty="0"/>
          </a:p>
          <a:p>
            <a:pPr eaLnBrk="1" hangingPunct="1">
              <a:lnSpc>
                <a:spcPts val="2400"/>
              </a:lnSpc>
            </a:pPr>
            <a:endParaRPr lang="en-US" altLang="en-US" sz="2000" dirty="0"/>
          </a:p>
          <a:p>
            <a:pPr marL="0" indent="0" eaLnBrk="1" hangingPunct="1">
              <a:lnSpc>
                <a:spcPts val="2400"/>
              </a:lnSpc>
              <a:buNone/>
            </a:pPr>
            <a:r>
              <a:rPr lang="en-US" altLang="en-US" sz="2000" b="1" dirty="0">
                <a:solidFill>
                  <a:srgbClr val="005954"/>
                </a:solidFill>
              </a:rPr>
              <a:t>Link</a:t>
            </a:r>
          </a:p>
          <a:p>
            <a:pPr eaLnBrk="1" hangingPunct="1">
              <a:lnSpc>
                <a:spcPts val="2400"/>
              </a:lnSpc>
            </a:pPr>
            <a:r>
              <a:rPr lang="en-US" altLang="en-US" sz="2000" b="1" dirty="0"/>
              <a:t>What is an ETF? </a:t>
            </a:r>
            <a:r>
              <a:rPr lang="en-US" altLang="en-US" sz="2000" dirty="0">
                <a:hlinkClick r:id="rId4"/>
              </a:rPr>
              <a:t>https://www.investopedia.com/terms/e/etf.asp</a:t>
            </a:r>
            <a:endParaRPr lang="en-US" altLang="en-US" sz="2000" dirty="0"/>
          </a:p>
          <a:p>
            <a:pPr lvl="1" eaLnBrk="1" hangingPunct="1">
              <a:lnSpc>
                <a:spcPts val="2400"/>
              </a:lnSpc>
            </a:pPr>
            <a:r>
              <a:rPr lang="en-US" altLang="en-US" sz="2000" dirty="0"/>
              <a:t>Helpful information found in the introduction, “Key Takeaways” section, various graphics and charts, “Advantages and Disadvantages” section, and comparison chart titled “ETFs vs. Mutual Funds vs. Stocks” </a:t>
            </a:r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383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ETFS: Additional Resources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526" y="1556792"/>
            <a:ext cx="8638967" cy="4267957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sz="2000" b="1" dirty="0">
                <a:solidFill>
                  <a:srgbClr val="005954"/>
                </a:solidFill>
              </a:rPr>
              <a:t>Interactive</a:t>
            </a:r>
          </a:p>
          <a:p>
            <a:pPr marL="0" indent="0" eaLnBrk="1" hangingPunct="1">
              <a:lnSpc>
                <a:spcPts val="2400"/>
              </a:lnSpc>
              <a:buNone/>
            </a:pPr>
            <a:r>
              <a:rPr lang="en-US" altLang="en-US" sz="2000" dirty="0"/>
              <a:t>After understanding the basics about ETFs, try this:</a:t>
            </a:r>
          </a:p>
          <a:p>
            <a:pPr eaLnBrk="1" hangingPunct="1">
              <a:lnSpc>
                <a:spcPts val="2400"/>
              </a:lnSpc>
            </a:pPr>
            <a:r>
              <a:rPr lang="en-US" altLang="en-US" sz="2000" dirty="0"/>
              <a:t>Type “ETFs” in a search engine or news outlet</a:t>
            </a:r>
          </a:p>
          <a:p>
            <a:pPr eaLnBrk="1" hangingPunct="1">
              <a:lnSpc>
                <a:spcPts val="2400"/>
              </a:lnSpc>
            </a:pPr>
            <a:endParaRPr lang="en-US" altLang="en-US" sz="2000" dirty="0"/>
          </a:p>
          <a:p>
            <a:pPr eaLnBrk="1" hangingPunct="1">
              <a:lnSpc>
                <a:spcPts val="2400"/>
              </a:lnSpc>
            </a:pPr>
            <a:r>
              <a:rPr lang="en-US" altLang="en-US" sz="2000" dirty="0"/>
              <a:t>What are some of the current news reported about ETFs?</a:t>
            </a:r>
          </a:p>
          <a:p>
            <a:pPr eaLnBrk="1" hangingPunct="1">
              <a:lnSpc>
                <a:spcPts val="2400"/>
              </a:lnSpc>
            </a:pPr>
            <a:endParaRPr lang="en-US" altLang="en-US" sz="2000" dirty="0"/>
          </a:p>
          <a:p>
            <a:pPr eaLnBrk="1" hangingPunct="1">
              <a:lnSpc>
                <a:spcPts val="2400"/>
              </a:lnSpc>
            </a:pPr>
            <a:r>
              <a:rPr lang="en-US" altLang="en-US" sz="2000" dirty="0"/>
              <a:t>According to reputable sources of information, what are some opinions about ETFs and the ETFs market?</a:t>
            </a:r>
          </a:p>
          <a:p>
            <a:pPr marL="0" indent="0" eaLnBrk="1" hangingPunct="1">
              <a:lnSpc>
                <a:spcPts val="2400"/>
              </a:lnSpc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115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Cryptocurrency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526" y="1556792"/>
            <a:ext cx="8638967" cy="4267957"/>
          </a:xfrm>
        </p:spPr>
        <p:txBody>
          <a:bodyPr>
            <a:normAutofit fontScale="25000" lnSpcReduction="20000"/>
          </a:bodyPr>
          <a:lstStyle/>
          <a:p>
            <a:pPr marL="0" indent="0" eaLnBrk="1" hangingPunct="1">
              <a:lnSpc>
                <a:spcPts val="2200"/>
              </a:lnSpc>
              <a:buNone/>
            </a:pPr>
            <a:r>
              <a:rPr lang="en-US" altLang="en-US" sz="8000" b="1" dirty="0">
                <a:solidFill>
                  <a:srgbClr val="005954"/>
                </a:solidFill>
              </a:rPr>
              <a:t>Videos</a:t>
            </a:r>
          </a:p>
          <a:p>
            <a:pPr eaLnBrk="1" hangingPunct="1">
              <a:lnSpc>
                <a:spcPts val="2200"/>
              </a:lnSpc>
            </a:pPr>
            <a:r>
              <a:rPr lang="en-US" altLang="en-US" sz="8000" b="1" dirty="0"/>
              <a:t>Bitcoin explained and made simple | The Guardian </a:t>
            </a:r>
            <a:r>
              <a:rPr lang="en-US" altLang="en-US" sz="8000" dirty="0">
                <a:hlinkClick r:id="rId2"/>
              </a:rPr>
              <a:t>https://www.youtube.com/watch?v=s4g1XFU8Gto</a:t>
            </a:r>
            <a:endParaRPr lang="en-US" altLang="en-US" sz="8000" dirty="0"/>
          </a:p>
          <a:p>
            <a:pPr eaLnBrk="1" hangingPunct="1">
              <a:lnSpc>
                <a:spcPts val="2200"/>
              </a:lnSpc>
            </a:pPr>
            <a:r>
              <a:rPr lang="en-US" altLang="en-US" sz="8000" b="1" dirty="0"/>
              <a:t>What is Cryptocurrency? | IMF (International Monetary Fund) </a:t>
            </a:r>
            <a:r>
              <a:rPr lang="en-US" altLang="en-US" sz="8000" dirty="0">
                <a:hlinkClick r:id="rId3"/>
              </a:rPr>
              <a:t>https://www.youtube.com/watch?v=NDetuRLQso8</a:t>
            </a:r>
            <a:endParaRPr lang="en-US" altLang="en-US" sz="8000" dirty="0"/>
          </a:p>
          <a:p>
            <a:pPr eaLnBrk="1" hangingPunct="1">
              <a:lnSpc>
                <a:spcPts val="2200"/>
              </a:lnSpc>
            </a:pPr>
            <a:r>
              <a:rPr lang="en-US" altLang="en-US" sz="8000" b="1" dirty="0"/>
              <a:t>Crypto Investing For Gen Z | Cryptocurrency Teens </a:t>
            </a:r>
            <a:r>
              <a:rPr lang="en-US" altLang="en-US" sz="8000" dirty="0">
                <a:hlinkClick r:id="rId4"/>
              </a:rPr>
              <a:t>https://www.cryptocurrencyteens.com/video/v/alexis-garcia-abigail-li</a:t>
            </a:r>
            <a:endParaRPr lang="en-US" altLang="en-US" sz="8000" dirty="0"/>
          </a:p>
          <a:p>
            <a:pPr eaLnBrk="1" hangingPunct="1">
              <a:lnSpc>
                <a:spcPts val="2200"/>
              </a:lnSpc>
            </a:pPr>
            <a:endParaRPr lang="en-US" altLang="en-US" sz="8000" dirty="0"/>
          </a:p>
          <a:p>
            <a:pPr marL="0" indent="0" eaLnBrk="1" hangingPunct="1">
              <a:lnSpc>
                <a:spcPts val="2200"/>
              </a:lnSpc>
              <a:buNone/>
            </a:pPr>
            <a:r>
              <a:rPr lang="en-US" altLang="en-US" sz="8000" b="1" dirty="0">
                <a:solidFill>
                  <a:srgbClr val="005954"/>
                </a:solidFill>
              </a:rPr>
              <a:t>Links</a:t>
            </a:r>
          </a:p>
          <a:p>
            <a:pPr eaLnBrk="1" hangingPunct="1">
              <a:lnSpc>
                <a:spcPts val="2200"/>
              </a:lnSpc>
            </a:pPr>
            <a:r>
              <a:rPr lang="en-US" altLang="en-US" sz="8000" b="1" dirty="0"/>
              <a:t>What Is Cryptocurrency? | Investopedia </a:t>
            </a:r>
            <a:r>
              <a:rPr lang="en-US" altLang="en-US" sz="8000" dirty="0">
                <a:hlinkClick r:id="rId5"/>
              </a:rPr>
              <a:t>https://www.investopedia.com/terms/c/cryptocurrency.asp</a:t>
            </a:r>
            <a:endParaRPr lang="en-US" altLang="en-US" sz="8000" dirty="0"/>
          </a:p>
          <a:p>
            <a:pPr eaLnBrk="1" hangingPunct="1">
              <a:lnSpc>
                <a:spcPts val="2200"/>
              </a:lnSpc>
            </a:pPr>
            <a:r>
              <a:rPr lang="en-US" altLang="en-US" sz="8000" b="1" dirty="0"/>
              <a:t>10 Important Cryptocurrencies Other Than Bitcoin | Investopedia </a:t>
            </a:r>
            <a:r>
              <a:rPr lang="en-US" altLang="en-US" sz="8000" dirty="0">
                <a:hlinkClick r:id="rId6"/>
              </a:rPr>
              <a:t>https://www.investopedia.com/tech/most-important-cryptocurrencies-other-than-bitcoin/</a:t>
            </a:r>
            <a:endParaRPr lang="en-US" altLang="en-US" sz="8000" dirty="0"/>
          </a:p>
          <a:p>
            <a:pPr marL="0" indent="0" eaLnBrk="1" hangingPunct="1">
              <a:lnSpc>
                <a:spcPts val="2400"/>
              </a:lnSpc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628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Cryptocurrency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526" y="1556792"/>
            <a:ext cx="8638967" cy="4267957"/>
          </a:xfrm>
        </p:spPr>
        <p:txBody>
          <a:bodyPr>
            <a:normAutofit/>
          </a:bodyPr>
          <a:lstStyle/>
          <a:p>
            <a:pPr eaLnBrk="1" hangingPunct="1">
              <a:lnSpc>
                <a:spcPts val="2200"/>
              </a:lnSpc>
            </a:pPr>
            <a:r>
              <a:rPr lang="en-US" altLang="en-US" sz="2000" b="1" dirty="0"/>
              <a:t>What is Cryptocurrency? | Forbes Advisor </a:t>
            </a:r>
            <a:r>
              <a:rPr lang="en-US" altLang="en-US" sz="2000" dirty="0">
                <a:hlinkClick r:id="rId2"/>
              </a:rPr>
              <a:t>https://www.forbes.com/advisor/ca/investing/cryptocurrency/what-is-cryptocurrency/</a:t>
            </a:r>
            <a:endParaRPr lang="en-US" altLang="en-US" sz="2000" dirty="0"/>
          </a:p>
          <a:p>
            <a:pPr eaLnBrk="1" hangingPunct="1">
              <a:lnSpc>
                <a:spcPts val="2200"/>
              </a:lnSpc>
            </a:pPr>
            <a:endParaRPr lang="en-US" altLang="en-US" sz="2000" b="1" dirty="0"/>
          </a:p>
          <a:p>
            <a:pPr eaLnBrk="1" hangingPunct="1">
              <a:lnSpc>
                <a:spcPts val="2200"/>
              </a:lnSpc>
            </a:pPr>
            <a:r>
              <a:rPr lang="en-US" altLang="en-US" sz="2000" b="1" dirty="0"/>
              <a:t>Bitcoin, cryptocurrency, blockchain…So what does it all mean? | PwC </a:t>
            </a:r>
            <a:r>
              <a:rPr lang="en-US" altLang="en-US" sz="2000" dirty="0">
                <a:hlinkClick r:id="rId3"/>
              </a:rPr>
              <a:t>https://www.pwc.com/us/en/industries/financial-services/fintech/bitcoin-blockchain-cryptocurrency.html</a:t>
            </a:r>
            <a:endParaRPr lang="en-US" altLang="en-US" sz="2000" dirty="0"/>
          </a:p>
          <a:p>
            <a:pPr marL="0" indent="0" eaLnBrk="1" hangingPunct="1">
              <a:lnSpc>
                <a:spcPts val="2400"/>
              </a:lnSpc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518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NFTs (Non-Fungible Tokens)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526" y="1556792"/>
            <a:ext cx="8638967" cy="4267957"/>
          </a:xfrm>
        </p:spPr>
        <p:txBody>
          <a:bodyPr>
            <a:normAutofit fontScale="25000" lnSpcReduction="20000"/>
          </a:bodyPr>
          <a:lstStyle/>
          <a:p>
            <a:pPr marL="0" indent="0" eaLnBrk="1" hangingPunct="1">
              <a:lnSpc>
                <a:spcPts val="2200"/>
              </a:lnSpc>
              <a:buNone/>
            </a:pPr>
            <a:r>
              <a:rPr lang="en-US" altLang="en-US" sz="8000" b="1" dirty="0">
                <a:solidFill>
                  <a:srgbClr val="005954"/>
                </a:solidFill>
              </a:rPr>
              <a:t>Video</a:t>
            </a:r>
          </a:p>
          <a:p>
            <a:pPr eaLnBrk="1" hangingPunct="1">
              <a:lnSpc>
                <a:spcPts val="2200"/>
              </a:lnSpc>
            </a:pPr>
            <a:r>
              <a:rPr lang="en-US" altLang="en-US" sz="8000" b="1" dirty="0"/>
              <a:t>NFTs Are Fueling a Boom in Digital Art. Here’s How They Work | WSJ (Wall Street Journal) </a:t>
            </a:r>
            <a:br>
              <a:rPr lang="en-US" altLang="en-US" sz="8000" b="1" dirty="0"/>
            </a:br>
            <a:r>
              <a:rPr lang="en-US" altLang="en-US" sz="8000" dirty="0">
                <a:hlinkClick r:id="rId2"/>
              </a:rPr>
              <a:t>https://www.youtube.com/watch?v=zpROwouRo_M</a:t>
            </a:r>
            <a:endParaRPr lang="en-US" altLang="en-US" sz="8000" dirty="0"/>
          </a:p>
          <a:p>
            <a:pPr eaLnBrk="1" hangingPunct="1">
              <a:lnSpc>
                <a:spcPts val="2200"/>
              </a:lnSpc>
            </a:pPr>
            <a:endParaRPr lang="en-US" altLang="en-US" sz="8000" dirty="0"/>
          </a:p>
          <a:p>
            <a:pPr marL="0" indent="0" eaLnBrk="1" hangingPunct="1">
              <a:lnSpc>
                <a:spcPts val="2200"/>
              </a:lnSpc>
              <a:buNone/>
            </a:pPr>
            <a:r>
              <a:rPr lang="en-US" altLang="en-US" sz="8000" b="1" dirty="0">
                <a:solidFill>
                  <a:srgbClr val="005954"/>
                </a:solidFill>
              </a:rPr>
              <a:t>Links</a:t>
            </a:r>
          </a:p>
          <a:p>
            <a:pPr eaLnBrk="1" hangingPunct="1">
              <a:lnSpc>
                <a:spcPts val="2200"/>
              </a:lnSpc>
            </a:pPr>
            <a:r>
              <a:rPr lang="en-US" altLang="en-US" sz="8000" b="1" dirty="0"/>
              <a:t>What Is An NFT? Non-Fungible Tokens Explained | Forbes Advisor </a:t>
            </a:r>
            <a:r>
              <a:rPr lang="en-US" altLang="en-US" sz="8000" dirty="0">
                <a:hlinkClick r:id="rId3"/>
              </a:rPr>
              <a:t>https://www.forbes.com/advisor/ca/investing/cryptocurrency/nft-non-fungible-token/</a:t>
            </a:r>
            <a:endParaRPr lang="en-US" altLang="en-US" sz="8000" dirty="0"/>
          </a:p>
          <a:p>
            <a:pPr eaLnBrk="1" hangingPunct="1">
              <a:lnSpc>
                <a:spcPts val="2200"/>
              </a:lnSpc>
            </a:pPr>
            <a:r>
              <a:rPr lang="en-US" altLang="en-US" sz="8000" b="1" dirty="0"/>
              <a:t>NFTs, explained | The Verge</a:t>
            </a:r>
            <a:br>
              <a:rPr lang="en-US" altLang="en-US" sz="8000" b="1" dirty="0"/>
            </a:br>
            <a:r>
              <a:rPr lang="en-US" altLang="en-US" sz="8000" dirty="0">
                <a:hlinkClick r:id="rId4"/>
              </a:rPr>
              <a:t>https://www.theverge.com/22310188/nft-explainer-what-is-blockchain-crypto-art-faq</a:t>
            </a:r>
            <a:endParaRPr lang="en-US" altLang="en-US" sz="8000" dirty="0"/>
          </a:p>
          <a:p>
            <a:pPr eaLnBrk="1" hangingPunct="1">
              <a:lnSpc>
                <a:spcPts val="2200"/>
              </a:lnSpc>
            </a:pPr>
            <a:r>
              <a:rPr lang="en-US" altLang="en-US" sz="8000" b="1" dirty="0"/>
              <a:t>NFTs | Napkin Finance </a:t>
            </a:r>
            <a:br>
              <a:rPr lang="en-US" altLang="en-US" sz="8000" b="1" dirty="0"/>
            </a:br>
            <a:r>
              <a:rPr lang="en-US" altLang="en-US" sz="8000" dirty="0">
                <a:hlinkClick r:id="rId5"/>
              </a:rPr>
              <a:t>https://napkinfinance.com/napkin/nfts/</a:t>
            </a:r>
            <a:endParaRPr lang="en-US" altLang="en-US" sz="8000" dirty="0"/>
          </a:p>
          <a:p>
            <a:pPr marL="0" indent="0" eaLnBrk="1" hangingPunct="1">
              <a:lnSpc>
                <a:spcPts val="2400"/>
              </a:lnSpc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690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Crypto and NFTs: Additional Resources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526" y="1556792"/>
            <a:ext cx="8638967" cy="4267957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sz="2000" b="1" dirty="0">
                <a:solidFill>
                  <a:srgbClr val="005954"/>
                </a:solidFill>
              </a:rPr>
              <a:t>Interactive</a:t>
            </a:r>
          </a:p>
          <a:p>
            <a:pPr marL="0" indent="0" eaLnBrk="1" hangingPunct="1">
              <a:lnSpc>
                <a:spcPts val="2400"/>
              </a:lnSpc>
              <a:buNone/>
            </a:pPr>
            <a:r>
              <a:rPr lang="en-US" altLang="en-US" sz="2000" dirty="0"/>
              <a:t>After understanding the basics about crypto and NFT, try this:</a:t>
            </a:r>
          </a:p>
          <a:p>
            <a:pPr eaLnBrk="1" hangingPunct="1">
              <a:lnSpc>
                <a:spcPts val="2400"/>
              </a:lnSpc>
            </a:pPr>
            <a:r>
              <a:rPr lang="en-US" altLang="en-US" sz="2000" dirty="0"/>
              <a:t>Type “cryptocurrency” or “NFT” in a search engine or news outlet</a:t>
            </a:r>
          </a:p>
          <a:p>
            <a:pPr eaLnBrk="1" hangingPunct="1">
              <a:lnSpc>
                <a:spcPts val="2400"/>
              </a:lnSpc>
            </a:pPr>
            <a:endParaRPr lang="en-US" altLang="en-US" sz="2000" dirty="0"/>
          </a:p>
          <a:p>
            <a:pPr eaLnBrk="1" hangingPunct="1">
              <a:lnSpc>
                <a:spcPts val="2400"/>
              </a:lnSpc>
            </a:pPr>
            <a:r>
              <a:rPr lang="en-US" altLang="en-US" sz="2000" dirty="0"/>
              <a:t>What are some of the current news reported about these investment options?</a:t>
            </a:r>
          </a:p>
          <a:p>
            <a:pPr eaLnBrk="1" hangingPunct="1">
              <a:lnSpc>
                <a:spcPts val="2400"/>
              </a:lnSpc>
            </a:pPr>
            <a:endParaRPr lang="en-US" altLang="en-US" sz="2000" dirty="0"/>
          </a:p>
          <a:p>
            <a:pPr eaLnBrk="1" hangingPunct="1">
              <a:lnSpc>
                <a:spcPts val="2400"/>
              </a:lnSpc>
            </a:pPr>
            <a:r>
              <a:rPr lang="en-US" altLang="en-US" sz="2000" dirty="0"/>
              <a:t>According to reputable sources of information, what are some opinions about cryptocurrencies, NFTs, and their future in finance?</a:t>
            </a:r>
          </a:p>
          <a:p>
            <a:pPr marL="0" indent="0" eaLnBrk="1" hangingPunct="1">
              <a:lnSpc>
                <a:spcPts val="2400"/>
              </a:lnSpc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63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/>
              <a:t>A Special Note for Teachers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853656-CD7E-E42D-9884-228304ED30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5" r="1182"/>
          <a:stretch/>
        </p:blipFill>
        <p:spPr>
          <a:xfrm>
            <a:off x="1803929" y="1613855"/>
            <a:ext cx="5533920" cy="469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837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Teachers and Students…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r>
              <a:rPr lang="en-US" altLang="en-US" sz="2000" dirty="0"/>
              <a:t>The links provided in this PowerPoint are taken from reliable sources of financial information </a:t>
            </a:r>
          </a:p>
          <a:p>
            <a:pPr>
              <a:lnSpc>
                <a:spcPts val="2400"/>
              </a:lnSpc>
            </a:pPr>
            <a:endParaRPr lang="en-US" altLang="en-US" sz="2000" dirty="0"/>
          </a:p>
          <a:p>
            <a:pPr>
              <a:lnSpc>
                <a:spcPts val="2400"/>
              </a:lnSpc>
            </a:pPr>
            <a:r>
              <a:rPr lang="en-US" altLang="en-US" sz="2000" dirty="0"/>
              <a:t>Please use the resources at the teacher’s discretion </a:t>
            </a:r>
          </a:p>
          <a:p>
            <a:pPr>
              <a:lnSpc>
                <a:spcPts val="2400"/>
              </a:lnSpc>
            </a:pPr>
            <a:endParaRPr lang="en-US" altLang="en-US" sz="2000" dirty="0"/>
          </a:p>
          <a:p>
            <a:pPr>
              <a:lnSpc>
                <a:spcPts val="2400"/>
              </a:lnSpc>
            </a:pPr>
            <a:r>
              <a:rPr lang="en-US" altLang="en-US" sz="2000" dirty="0"/>
              <a:t>You may do your own research online or through printed media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5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Why Invest When You’re Young?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484784"/>
            <a:ext cx="8638967" cy="47352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2200"/>
              </a:lnSpc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Watch this video</a:t>
            </a:r>
            <a:r>
              <a:rPr lang="en-US" altLang="en-US" sz="2000" dirty="0">
                <a:solidFill>
                  <a:schemeClr val="tx1"/>
                </a:solidFill>
              </a:rPr>
              <a:t> and see why you should invest as a young person: </a:t>
            </a:r>
            <a:r>
              <a:rPr lang="en-US" altLang="en-US" sz="2000" dirty="0">
                <a:solidFill>
                  <a:srgbClr val="005954"/>
                </a:solidFill>
                <a:hlinkClick r:id="rId3"/>
              </a:rPr>
              <a:t>https://www.youtube.com/watch?v=gO_ImU2LT3Y</a:t>
            </a:r>
            <a:endParaRPr lang="en-US" altLang="en-US" sz="2000" dirty="0">
              <a:solidFill>
                <a:srgbClr val="005954"/>
              </a:solidFill>
            </a:endParaRPr>
          </a:p>
          <a:p>
            <a:pPr marL="0" indent="0" eaLnBrk="1" hangingPunct="1">
              <a:lnSpc>
                <a:spcPts val="2200"/>
              </a:lnSpc>
              <a:buNone/>
            </a:pPr>
            <a:endParaRPr lang="en-US" altLang="en-US" sz="2000" b="1" dirty="0">
              <a:solidFill>
                <a:srgbClr val="005954"/>
              </a:solidFill>
            </a:endParaRPr>
          </a:p>
        </p:txBody>
      </p:sp>
      <p:pic>
        <p:nvPicPr>
          <p:cNvPr id="4" name="Online Media 3" title="Grade 10 - Why Invest When You're Young?">
            <a:hlinkClick r:id="" action="ppaction://media"/>
            <a:extLst>
              <a:ext uri="{FF2B5EF4-FFF2-40B4-BE49-F238E27FC236}">
                <a16:creationId xmlns:a16="http://schemas.microsoft.com/office/drawing/2014/main" id="{D0A12828-1C61-11AB-824D-23D4FBC6930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25110" y="2276872"/>
            <a:ext cx="7893780" cy="445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65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</a:t>
            </a:r>
            <a:r>
              <a:rPr lang="en-CA" sz="3600" dirty="0"/>
              <a:t>ICs </a:t>
            </a:r>
            <a:br>
              <a:rPr lang="en-CA" sz="3600" dirty="0"/>
            </a:br>
            <a:r>
              <a:rPr lang="en-CA" sz="3600" dirty="0"/>
              <a:t>(Guaranteed Investment Certificates)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/>
          </a:bodyPr>
          <a:lstStyle/>
          <a:p>
            <a:pPr marL="0" indent="0">
              <a:lnSpc>
                <a:spcPts val="2500"/>
              </a:lnSpc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ts val="2200"/>
              </a:lnSpc>
              <a:buNone/>
            </a:pPr>
            <a:r>
              <a:rPr lang="en-US" altLang="en-US" sz="2000" b="1" dirty="0">
                <a:solidFill>
                  <a:srgbClr val="005954"/>
                </a:solidFill>
              </a:rPr>
              <a:t>Video</a:t>
            </a:r>
          </a:p>
          <a:p>
            <a:pPr eaLnBrk="1" hangingPunct="1">
              <a:lnSpc>
                <a:spcPts val="2200"/>
              </a:lnSpc>
            </a:pPr>
            <a:r>
              <a:rPr lang="en-US" altLang="en-US" sz="2000" b="1" dirty="0"/>
              <a:t>What is a GIC? | The Independent Dollar </a:t>
            </a:r>
            <a:r>
              <a:rPr lang="en-US" altLang="en-US" sz="2000" dirty="0">
                <a:hlinkClick r:id="rId2"/>
              </a:rPr>
              <a:t>https://www.youtube.com/watch?v=5GnhUtRrJjA</a:t>
            </a:r>
            <a:endParaRPr lang="en-US" altLang="en-US" sz="2000" dirty="0"/>
          </a:p>
          <a:p>
            <a:pPr marL="0" indent="0" eaLnBrk="1" hangingPunct="1">
              <a:lnSpc>
                <a:spcPts val="2200"/>
              </a:lnSpc>
              <a:buNone/>
            </a:pPr>
            <a:endParaRPr lang="en-US" altLang="en-US" sz="2000" dirty="0"/>
          </a:p>
          <a:p>
            <a:pPr marL="0" indent="0" eaLnBrk="1" hangingPunct="1">
              <a:lnSpc>
                <a:spcPts val="2200"/>
              </a:lnSpc>
              <a:buNone/>
            </a:pPr>
            <a:r>
              <a:rPr lang="en-US" altLang="en-US" sz="2000" b="1" dirty="0">
                <a:solidFill>
                  <a:srgbClr val="005954"/>
                </a:solidFill>
              </a:rPr>
              <a:t>Link</a:t>
            </a:r>
          </a:p>
          <a:p>
            <a:pPr eaLnBrk="1" hangingPunct="1">
              <a:lnSpc>
                <a:spcPts val="2200"/>
              </a:lnSpc>
            </a:pPr>
            <a:r>
              <a:rPr lang="en-US" altLang="en-US" sz="2000" b="1" dirty="0"/>
              <a:t>What are GICs and how do they work? | Western Financial Group </a:t>
            </a:r>
            <a:r>
              <a:rPr lang="en-US" altLang="en-US" sz="2000" dirty="0">
                <a:hlinkClick r:id="rId3"/>
              </a:rPr>
              <a:t>https://westernfinancialgroup.ca/What-are-GICs-and-how-do-they-work</a:t>
            </a:r>
            <a:endParaRPr lang="en-US" altLang="en-US" sz="2000" dirty="0"/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149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Bonds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526" y="1556792"/>
            <a:ext cx="8638967" cy="4267957"/>
          </a:xfrm>
        </p:spPr>
        <p:txBody>
          <a:bodyPr>
            <a:normAutofit fontScale="25000" lnSpcReduction="20000"/>
          </a:bodyPr>
          <a:lstStyle/>
          <a:p>
            <a:pPr marL="0" indent="0" eaLnBrk="1" hangingPunct="1">
              <a:lnSpc>
                <a:spcPts val="2200"/>
              </a:lnSpc>
              <a:buNone/>
            </a:pPr>
            <a:r>
              <a:rPr lang="en-US" altLang="en-US" sz="8000" b="1" dirty="0">
                <a:solidFill>
                  <a:srgbClr val="005954"/>
                </a:solidFill>
              </a:rPr>
              <a:t>Video</a:t>
            </a:r>
          </a:p>
          <a:p>
            <a:pPr eaLnBrk="1" hangingPunct="1">
              <a:lnSpc>
                <a:spcPts val="2200"/>
              </a:lnSpc>
            </a:pPr>
            <a:r>
              <a:rPr lang="en-US" altLang="en-US" sz="8000" b="1" dirty="0"/>
              <a:t>Investing Basics: Bonds | TD Ameritrade </a:t>
            </a:r>
            <a:r>
              <a:rPr lang="en-US" altLang="en-US" sz="8000" dirty="0">
                <a:hlinkClick r:id="rId2"/>
              </a:rPr>
              <a:t>https://www.youtube.com/watch?v=IuyejHOGCro</a:t>
            </a:r>
            <a:endParaRPr lang="en-US" altLang="en-US" sz="8000" dirty="0"/>
          </a:p>
          <a:p>
            <a:pPr marL="0" indent="0" eaLnBrk="1" hangingPunct="1">
              <a:lnSpc>
                <a:spcPts val="2200"/>
              </a:lnSpc>
              <a:buNone/>
            </a:pPr>
            <a:r>
              <a:rPr lang="en-US" altLang="en-US" sz="8000" dirty="0"/>
              <a:t>Note: If the narrator is speaking too fast, select Settings &gt; Playback Speed &gt; Custom and adjust to 0.85x</a:t>
            </a:r>
          </a:p>
          <a:p>
            <a:pPr marL="0" indent="0" eaLnBrk="1" hangingPunct="1">
              <a:lnSpc>
                <a:spcPts val="2200"/>
              </a:lnSpc>
              <a:buNone/>
            </a:pPr>
            <a:r>
              <a:rPr lang="en-US" altLang="en-US" sz="8000" b="1" dirty="0">
                <a:solidFill>
                  <a:srgbClr val="005954"/>
                </a:solidFill>
              </a:rPr>
              <a:t>Links</a:t>
            </a:r>
          </a:p>
          <a:p>
            <a:pPr eaLnBrk="1" hangingPunct="1">
              <a:lnSpc>
                <a:spcPts val="2200"/>
              </a:lnSpc>
            </a:pPr>
            <a:r>
              <a:rPr lang="en-US" altLang="en-US" sz="8000" b="1" dirty="0"/>
              <a:t>What is a Bond? | Investopedia</a:t>
            </a:r>
            <a:r>
              <a:rPr lang="en-US" altLang="en-US" sz="8000" dirty="0"/>
              <a:t> </a:t>
            </a:r>
            <a:r>
              <a:rPr lang="en-US" altLang="en-US" sz="8000" dirty="0">
                <a:hlinkClick r:id="rId3"/>
              </a:rPr>
              <a:t>www.investopedia.com/terms/b/bond.asp</a:t>
            </a:r>
            <a:endParaRPr lang="en-US" altLang="en-US" sz="8000" dirty="0"/>
          </a:p>
          <a:p>
            <a:pPr eaLnBrk="1" hangingPunct="1">
              <a:lnSpc>
                <a:spcPts val="2200"/>
              </a:lnSpc>
            </a:pPr>
            <a:r>
              <a:rPr lang="en-US" altLang="en-US" sz="8000" b="1" dirty="0"/>
              <a:t>What is a Corporate Bond? | Investopedia </a:t>
            </a:r>
            <a:r>
              <a:rPr lang="en-US" altLang="en-US" sz="8000" dirty="0">
                <a:hlinkClick r:id="rId4"/>
              </a:rPr>
              <a:t>https://www.investopedia.com/terms/c/corporatebond.asp</a:t>
            </a:r>
            <a:endParaRPr lang="en-US" altLang="en-US" sz="8000" dirty="0"/>
          </a:p>
          <a:p>
            <a:pPr eaLnBrk="1" hangingPunct="1">
              <a:lnSpc>
                <a:spcPts val="2200"/>
              </a:lnSpc>
            </a:pPr>
            <a:r>
              <a:rPr lang="en-US" altLang="en-US" sz="8000" b="1" dirty="0"/>
              <a:t>Selected Bond Yields | Bank of Canada </a:t>
            </a:r>
            <a:r>
              <a:rPr lang="en-US" altLang="en-US" sz="8000" dirty="0">
                <a:hlinkClick r:id="rId5"/>
              </a:rPr>
              <a:t>https://www.bankofcanada.ca/rates/interest-rates/canadian-bonds/</a:t>
            </a:r>
            <a:endParaRPr lang="en-US" altLang="en-US" sz="8000" dirty="0"/>
          </a:p>
          <a:p>
            <a:pPr eaLnBrk="1" hangingPunct="1">
              <a:lnSpc>
                <a:spcPts val="2200"/>
              </a:lnSpc>
            </a:pPr>
            <a:r>
              <a:rPr lang="en-US" altLang="en-US" sz="8000" b="1" dirty="0"/>
              <a:t>Canada Savings Bonds Program | Government of Canada </a:t>
            </a:r>
            <a:r>
              <a:rPr lang="en-US" altLang="en-US" sz="8000" dirty="0">
                <a:hlinkClick r:id="rId6"/>
              </a:rPr>
              <a:t>https://www.csb.gc.ca/</a:t>
            </a:r>
            <a:endParaRPr lang="en-US" altLang="en-US" sz="8000" dirty="0"/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833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Stocks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526" y="1556792"/>
            <a:ext cx="8638967" cy="4267957"/>
          </a:xfrm>
        </p:spPr>
        <p:txBody>
          <a:bodyPr>
            <a:normAutofit fontScale="47500" lnSpcReduction="20000"/>
          </a:bodyPr>
          <a:lstStyle/>
          <a:p>
            <a:pPr marL="0" indent="0" eaLnBrk="1" hangingPunct="1">
              <a:lnSpc>
                <a:spcPts val="2200"/>
              </a:lnSpc>
              <a:buNone/>
            </a:pPr>
            <a:r>
              <a:rPr lang="en-US" altLang="en-US" sz="4200" b="1" dirty="0">
                <a:solidFill>
                  <a:srgbClr val="005954"/>
                </a:solidFill>
              </a:rPr>
              <a:t>Video</a:t>
            </a:r>
          </a:p>
          <a:p>
            <a:pPr marL="0" indent="0" eaLnBrk="1" hangingPunct="1">
              <a:lnSpc>
                <a:spcPts val="2200"/>
              </a:lnSpc>
              <a:buNone/>
            </a:pPr>
            <a:r>
              <a:rPr lang="en-US" altLang="en-US" sz="4200" b="1" dirty="0"/>
              <a:t>How the Stock Market Works in Under 8 Minutes | BuzzFeed </a:t>
            </a:r>
            <a:r>
              <a:rPr lang="en-US" altLang="en-US" sz="4200" dirty="0">
                <a:hlinkClick r:id="rId2"/>
              </a:rPr>
              <a:t>https://www.youtube.com/watch?v=ocYsM2KHhP8</a:t>
            </a:r>
            <a:endParaRPr lang="en-US" altLang="en-US" sz="4200" dirty="0"/>
          </a:p>
          <a:p>
            <a:pPr marL="0" indent="0" eaLnBrk="1" hangingPunct="1">
              <a:lnSpc>
                <a:spcPts val="2200"/>
              </a:lnSpc>
              <a:buNone/>
            </a:pPr>
            <a:r>
              <a:rPr lang="en-US" altLang="en-US" sz="4200" dirty="0"/>
              <a:t>Note: This video is spoken from the American context. Information is still very relevant for Canadian investors and students. </a:t>
            </a:r>
            <a:br>
              <a:rPr lang="en-US" altLang="en-US" sz="4200" dirty="0"/>
            </a:br>
            <a:endParaRPr lang="en-US" altLang="en-US" sz="4200" dirty="0"/>
          </a:p>
          <a:p>
            <a:pPr marL="0" indent="0" eaLnBrk="1" hangingPunct="1">
              <a:lnSpc>
                <a:spcPts val="2200"/>
              </a:lnSpc>
              <a:buNone/>
            </a:pPr>
            <a:r>
              <a:rPr lang="en-US" altLang="en-US" sz="4200" dirty="0"/>
              <a:t>Some words you will hear are:</a:t>
            </a:r>
          </a:p>
          <a:p>
            <a:pPr eaLnBrk="1" hangingPunct="1">
              <a:lnSpc>
                <a:spcPts val="2200"/>
              </a:lnSpc>
            </a:pPr>
            <a:r>
              <a:rPr lang="en-US" altLang="en-US" sz="4200" b="1" dirty="0"/>
              <a:t>401K:</a:t>
            </a:r>
            <a:r>
              <a:rPr lang="en-US" altLang="en-US" sz="4200" dirty="0"/>
              <a:t> company-sponsored retirement plan in the USA. The Canadian equivalent is the RRSP.</a:t>
            </a:r>
          </a:p>
          <a:p>
            <a:pPr eaLnBrk="1" hangingPunct="1">
              <a:lnSpc>
                <a:spcPts val="2200"/>
              </a:lnSpc>
            </a:pPr>
            <a:r>
              <a:rPr lang="en-US" altLang="en-US" sz="4200" b="1" dirty="0"/>
              <a:t>IRAs (Individual Retirement Account): </a:t>
            </a:r>
            <a:r>
              <a:rPr lang="en-US" altLang="en-US" sz="4200" dirty="0"/>
              <a:t>a tax-advantaged retirement savings plan in the USA. The Canadian equivalent is also the RRSP.</a:t>
            </a:r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936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Stocks: Additional Resources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526" y="1556792"/>
            <a:ext cx="8638967" cy="426795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2200"/>
              </a:lnSpc>
              <a:buNone/>
            </a:pPr>
            <a:r>
              <a:rPr lang="en-US" altLang="en-US" sz="2000" b="1" dirty="0">
                <a:solidFill>
                  <a:srgbClr val="005954"/>
                </a:solidFill>
              </a:rPr>
              <a:t>Videos</a:t>
            </a:r>
          </a:p>
          <a:p>
            <a:pPr eaLnBrk="1" hangingPunct="1">
              <a:lnSpc>
                <a:spcPts val="2200"/>
              </a:lnSpc>
            </a:pPr>
            <a:r>
              <a:rPr lang="en-US" altLang="en-US" sz="2000" b="1" dirty="0"/>
              <a:t>How The Stock Exchange Works | </a:t>
            </a:r>
            <a:r>
              <a:rPr lang="en-US" altLang="en-US" sz="2000" b="1" dirty="0" err="1"/>
              <a:t>Kurzgesagt</a:t>
            </a:r>
            <a:r>
              <a:rPr lang="en-US" altLang="en-US" sz="2000" b="1" dirty="0"/>
              <a:t> In a Nutshell </a:t>
            </a:r>
            <a:r>
              <a:rPr lang="en-US" altLang="en-US" sz="2000" dirty="0">
                <a:hlinkClick r:id="rId2"/>
              </a:rPr>
              <a:t>https://www.youtube.com/watch?v=F3QpgXBtDeo</a:t>
            </a:r>
            <a:endParaRPr lang="en-US" altLang="en-US" sz="2000" dirty="0"/>
          </a:p>
          <a:p>
            <a:pPr lvl="1" eaLnBrk="1" hangingPunct="1">
              <a:lnSpc>
                <a:spcPts val="2200"/>
              </a:lnSpc>
            </a:pPr>
            <a:r>
              <a:rPr lang="en-US" altLang="en-US" sz="2000" dirty="0"/>
              <a:t>Note: “For Dummies” is a series of books on complex topics that are written for beginners. It is not a negative term</a:t>
            </a:r>
          </a:p>
          <a:p>
            <a:pPr lvl="1" eaLnBrk="1" hangingPunct="1">
              <a:lnSpc>
                <a:spcPts val="2200"/>
              </a:lnSpc>
            </a:pPr>
            <a:r>
              <a:rPr lang="en-US" altLang="en-US" sz="2000" dirty="0"/>
              <a:t>This video is spoken from the European context. Students will see values represented in Euros.</a:t>
            </a:r>
          </a:p>
          <a:p>
            <a:pPr lvl="1" eaLnBrk="1" hangingPunct="1">
              <a:lnSpc>
                <a:spcPts val="2200"/>
              </a:lnSpc>
            </a:pPr>
            <a:endParaRPr lang="en-US" altLang="en-US" sz="2000" dirty="0"/>
          </a:p>
          <a:p>
            <a:pPr eaLnBrk="1" hangingPunct="1">
              <a:lnSpc>
                <a:spcPts val="2200"/>
              </a:lnSpc>
            </a:pPr>
            <a:r>
              <a:rPr lang="en-US" altLang="en-US" sz="2000" b="1" dirty="0"/>
              <a:t>What are Stocks? | Wall Street Survivor </a:t>
            </a:r>
            <a:r>
              <a:rPr lang="en-US" altLang="en-US" sz="2000" dirty="0">
                <a:hlinkClick r:id="rId3"/>
              </a:rPr>
              <a:t>https://www.youtube.com/watch?v=fn3y1hNVgA4</a:t>
            </a:r>
            <a:endParaRPr lang="en-US" altLang="en-US" sz="2000" dirty="0"/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468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Stocks: Additional Resources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526" y="1556792"/>
            <a:ext cx="8638967" cy="4267957"/>
          </a:xfrm>
        </p:spPr>
        <p:txBody>
          <a:bodyPr>
            <a:normAutofit fontScale="25000" lnSpcReduction="20000"/>
          </a:bodyPr>
          <a:lstStyle/>
          <a:p>
            <a:pPr marL="0" indent="0" eaLnBrk="1" hangingPunct="1">
              <a:lnSpc>
                <a:spcPts val="2200"/>
              </a:lnSpc>
              <a:buNone/>
            </a:pPr>
            <a:r>
              <a:rPr lang="en-US" altLang="en-US" sz="8000" b="1" dirty="0">
                <a:solidFill>
                  <a:srgbClr val="005954"/>
                </a:solidFill>
              </a:rPr>
              <a:t>Links</a:t>
            </a:r>
          </a:p>
          <a:p>
            <a:pPr eaLnBrk="1" hangingPunct="1">
              <a:lnSpc>
                <a:spcPts val="2200"/>
              </a:lnSpc>
            </a:pPr>
            <a:r>
              <a:rPr lang="en-US" altLang="en-US" sz="8000" b="1" dirty="0"/>
              <a:t>What is a Stock? | Investopedia</a:t>
            </a:r>
            <a:r>
              <a:rPr lang="en-US" altLang="en-US" sz="8000" dirty="0"/>
              <a:t> </a:t>
            </a:r>
            <a:r>
              <a:rPr lang="en-US" altLang="en-US" sz="8000" dirty="0">
                <a:hlinkClick r:id="rId2"/>
              </a:rPr>
              <a:t>https://www.investopedia.com/terms/s/stock.asp</a:t>
            </a:r>
            <a:endParaRPr lang="en-US" altLang="en-US" sz="8000" dirty="0"/>
          </a:p>
          <a:p>
            <a:pPr eaLnBrk="1" hangingPunct="1">
              <a:lnSpc>
                <a:spcPts val="2200"/>
              </a:lnSpc>
            </a:pPr>
            <a:r>
              <a:rPr lang="en-US" altLang="en-US" sz="8000" b="1" dirty="0"/>
              <a:t>How Does the Stock Market Work? | Investopedia </a:t>
            </a:r>
            <a:r>
              <a:rPr lang="en-US" altLang="en-US" sz="8000" dirty="0">
                <a:hlinkClick r:id="rId3"/>
              </a:rPr>
              <a:t>https://www.investopedia.com/articles/investing/082614/how-stock-market-works.asp</a:t>
            </a:r>
            <a:endParaRPr lang="en-US" altLang="en-US" sz="8000" dirty="0"/>
          </a:p>
          <a:p>
            <a:pPr eaLnBrk="1" hangingPunct="1">
              <a:lnSpc>
                <a:spcPts val="2200"/>
              </a:lnSpc>
            </a:pPr>
            <a:endParaRPr lang="en-US" altLang="en-US" sz="8000" dirty="0"/>
          </a:p>
          <a:p>
            <a:pPr marL="0" indent="0" eaLnBrk="1" hangingPunct="1">
              <a:buNone/>
            </a:pPr>
            <a:r>
              <a:rPr lang="en-US" altLang="en-US" sz="8000" b="1" dirty="0">
                <a:solidFill>
                  <a:srgbClr val="005954"/>
                </a:solidFill>
              </a:rPr>
              <a:t>Interactive</a:t>
            </a:r>
          </a:p>
          <a:p>
            <a:pPr marL="0" indent="0" eaLnBrk="1" hangingPunct="1">
              <a:lnSpc>
                <a:spcPts val="2400"/>
              </a:lnSpc>
              <a:buNone/>
            </a:pPr>
            <a:r>
              <a:rPr lang="en-US" altLang="en-US" sz="8000" dirty="0"/>
              <a:t>After understanding the basics about stocks, try this:</a:t>
            </a:r>
          </a:p>
          <a:p>
            <a:pPr eaLnBrk="1" hangingPunct="1">
              <a:lnSpc>
                <a:spcPts val="2400"/>
              </a:lnSpc>
            </a:pPr>
            <a:r>
              <a:rPr lang="en-US" altLang="en-US" sz="8000" dirty="0"/>
              <a:t>Type “stocks” in a search engine or news outlet</a:t>
            </a:r>
          </a:p>
          <a:p>
            <a:pPr eaLnBrk="1" hangingPunct="1">
              <a:lnSpc>
                <a:spcPts val="2400"/>
              </a:lnSpc>
            </a:pPr>
            <a:r>
              <a:rPr lang="en-US" altLang="en-US" sz="8000" dirty="0"/>
              <a:t>What are some of the current news reported about the stock market?</a:t>
            </a:r>
          </a:p>
          <a:p>
            <a:pPr eaLnBrk="1" hangingPunct="1">
              <a:lnSpc>
                <a:spcPts val="2400"/>
              </a:lnSpc>
            </a:pPr>
            <a:r>
              <a:rPr lang="en-US" altLang="en-US" sz="8000" dirty="0"/>
              <a:t>According to reputable sources of information, what are the current opinions about stocks and the stock market?</a:t>
            </a:r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84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ted for Literacy">
      <a:dk1>
        <a:srgbClr val="000000"/>
      </a:dk1>
      <a:lt1>
        <a:srgbClr val="FFFFFF"/>
      </a:lt1>
      <a:dk2>
        <a:srgbClr val="093254"/>
      </a:dk2>
      <a:lt2>
        <a:srgbClr val="FFFFFF"/>
      </a:lt2>
      <a:accent1>
        <a:srgbClr val="005659"/>
      </a:accent1>
      <a:accent2>
        <a:srgbClr val="093254"/>
      </a:accent2>
      <a:accent3>
        <a:srgbClr val="3FA947"/>
      </a:accent3>
      <a:accent4>
        <a:srgbClr val="00734F"/>
      </a:accent4>
      <a:accent5>
        <a:srgbClr val="92C82E"/>
      </a:accent5>
      <a:accent6>
        <a:srgbClr val="F36C20"/>
      </a:accent6>
      <a:hlink>
        <a:srgbClr val="00BFDF"/>
      </a:hlink>
      <a:folHlink>
        <a:srgbClr val="7330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BC8EA80-A3DA-E54B-88C8-85CC3B551E85}" vid="{D8FACF28-C2FD-DE47-9339-3293D044943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E63EF2496EC4A8317235C224509C7" ma:contentTypeVersion="15" ma:contentTypeDescription="Create a new document." ma:contentTypeScope="" ma:versionID="2567e716e479f0fe1fad83c07d0475b4">
  <xsd:schema xmlns:xsd="http://www.w3.org/2001/XMLSchema" xmlns:xs="http://www.w3.org/2001/XMLSchema" xmlns:p="http://schemas.microsoft.com/office/2006/metadata/properties" xmlns:ns2="f6493094-0435-4eae-a32c-76983131fc0f" xmlns:ns3="1bca0e2f-16d9-4d6a-8327-7fd70d55969c" targetNamespace="http://schemas.microsoft.com/office/2006/metadata/properties" ma:root="true" ma:fieldsID="012dbca595c35fff498512ea9a6f57f6" ns2:_="" ns3:_="">
    <xsd:import namespace="f6493094-0435-4eae-a32c-76983131fc0f"/>
    <xsd:import namespace="1bca0e2f-16d9-4d6a-8327-7fd70d559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93094-0435-4eae-a32c-76983131fc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24ab7d2-68ae-4300-a5cd-dbcd0e7db7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a0e2f-16d9-4d6a-8327-7fd70d559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ae85c5a-a45e-43e1-b40a-0ff7d4a9c2a1}" ma:internalName="TaxCatchAll" ma:showField="CatchAllData" ma:web="1bca0e2f-16d9-4d6a-8327-7fd70d559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493094-0435-4eae-a32c-76983131fc0f">
      <Terms xmlns="http://schemas.microsoft.com/office/infopath/2007/PartnerControls"/>
    </lcf76f155ced4ddcb4097134ff3c332f>
    <TaxCatchAll xmlns="1bca0e2f-16d9-4d6a-8327-7fd70d55969c" xsi:nil="true"/>
  </documentManagement>
</p:properties>
</file>

<file path=customXml/itemProps1.xml><?xml version="1.0" encoding="utf-8"?>
<ds:datastoreItem xmlns:ds="http://schemas.openxmlformats.org/officeDocument/2006/customXml" ds:itemID="{CA3D5547-6999-4AAB-9A4F-D8EA8E62A6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493094-0435-4eae-a32c-76983131fc0f"/>
    <ds:schemaRef ds:uri="1bca0e2f-16d9-4d6a-8327-7fd70d5596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A581EC-43B8-4740-9F2D-8D1D7BA3A3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2A6851-F7E1-42FB-812A-E3A1277D2969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6BAB852A-0F1E-43AF-86DD-CDEB92FA258D}">
  <ds:schemaRefs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1bca0e2f-16d9-4d6a-8327-7fd70d55969c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f6493094-0435-4eae-a32c-76983131fc0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1181</Words>
  <Application>Microsoft Office PowerPoint</Application>
  <PresentationFormat>On-screen Show (4:3)</PresentationFormat>
  <Paragraphs>111</Paragraphs>
  <Slides>17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Investment Options: Resources for Teachers and Students</vt:lpstr>
      <vt:lpstr>A Special Note for Teachers</vt:lpstr>
      <vt:lpstr>For Teachers and Students…</vt:lpstr>
      <vt:lpstr>Why Invest When You’re Young?</vt:lpstr>
      <vt:lpstr>GICs  (Guaranteed Investment Certificates)</vt:lpstr>
      <vt:lpstr>Bonds</vt:lpstr>
      <vt:lpstr>Stocks</vt:lpstr>
      <vt:lpstr>Stocks: Additional Resources</vt:lpstr>
      <vt:lpstr>Stocks: Additional Resources</vt:lpstr>
      <vt:lpstr>Mutual Funds</vt:lpstr>
      <vt:lpstr>Mutual Funds: Additional Resources</vt:lpstr>
      <vt:lpstr>ETFS: Exchange Traded Funds</vt:lpstr>
      <vt:lpstr>ETFS: Additional Resources</vt:lpstr>
      <vt:lpstr>Cryptocurrency</vt:lpstr>
      <vt:lpstr>Cryptocurrency</vt:lpstr>
      <vt:lpstr>NFTs (Non-Fungible Tokens)</vt:lpstr>
      <vt:lpstr>Crypto and NFTs: Additional Resources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Frontier College Literacy. Learning for Life</dc:title>
  <dc:creator/>
  <cp:lastModifiedBy/>
  <cp:revision>34</cp:revision>
  <dcterms:created xsi:type="dcterms:W3CDTF">2011-06-06T13:23:04Z</dcterms:created>
  <dcterms:modified xsi:type="dcterms:W3CDTF">2023-03-21T20:37:58Z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Meredith Roberts</vt:lpwstr>
  </property>
  <property fmtid="{D5CDD505-2E9C-101B-9397-08002B2CF9AE}" pid="3" name="Order">
    <vt:lpwstr>935400.000000000</vt:lpwstr>
  </property>
  <property fmtid="{D5CDD505-2E9C-101B-9397-08002B2CF9AE}" pid="4" name="display_urn:schemas-microsoft-com:office:office#Author">
    <vt:lpwstr>Meredith Roberts</vt:lpwstr>
  </property>
  <property fmtid="{D5CDD505-2E9C-101B-9397-08002B2CF9AE}" pid="5" name="ContentTypeId">
    <vt:lpwstr>0x0101006F7E63EF2496EC4A8317235C224509C7</vt:lpwstr>
  </property>
  <property fmtid="{D5CDD505-2E9C-101B-9397-08002B2CF9AE}" pid="6" name="MediaServiceImageTags">
    <vt:lpwstr/>
  </property>
</Properties>
</file>