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893" r:id="rId5"/>
  </p:sldMasterIdLst>
  <p:notesMasterIdLst>
    <p:notesMasterId r:id="rId38"/>
  </p:notesMasterIdLst>
  <p:handoutMasterIdLst>
    <p:handoutMasterId r:id="rId39"/>
  </p:handoutMasterIdLst>
  <p:sldIdLst>
    <p:sldId id="353" r:id="rId6"/>
    <p:sldId id="354" r:id="rId7"/>
    <p:sldId id="393" r:id="rId8"/>
    <p:sldId id="392" r:id="rId9"/>
    <p:sldId id="355" r:id="rId10"/>
    <p:sldId id="378" r:id="rId11"/>
    <p:sldId id="379" r:id="rId12"/>
    <p:sldId id="383" r:id="rId13"/>
    <p:sldId id="395" r:id="rId14"/>
    <p:sldId id="396" r:id="rId15"/>
    <p:sldId id="397" r:id="rId16"/>
    <p:sldId id="382" r:id="rId17"/>
    <p:sldId id="381" r:id="rId18"/>
    <p:sldId id="384" r:id="rId19"/>
    <p:sldId id="385" r:id="rId20"/>
    <p:sldId id="409" r:id="rId21"/>
    <p:sldId id="410" r:id="rId22"/>
    <p:sldId id="411" r:id="rId23"/>
    <p:sldId id="412" r:id="rId24"/>
    <p:sldId id="398" r:id="rId25"/>
    <p:sldId id="386" r:id="rId26"/>
    <p:sldId id="390" r:id="rId27"/>
    <p:sldId id="389" r:id="rId28"/>
    <p:sldId id="387" r:id="rId29"/>
    <p:sldId id="388" r:id="rId30"/>
    <p:sldId id="403" r:id="rId31"/>
    <p:sldId id="404" r:id="rId32"/>
    <p:sldId id="391" r:id="rId33"/>
    <p:sldId id="402" r:id="rId34"/>
    <p:sldId id="399" r:id="rId35"/>
    <p:sldId id="400" r:id="rId36"/>
    <p:sldId id="401" r:id="rId3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modifyVerifier cryptProviderType="rsaAES" cryptAlgorithmClass="hash" cryptAlgorithmType="typeAny" cryptAlgorithmSid="14" spinCount="100000" saltData="IaxOS2KubY/cag6Kty5VtQ==" hashData="vxxXuNnd3FrMMjckSejWN2iBbYzJyzqZMrs7SwIJVrKHCwDshBLDImP2nTYuXlPsetbLwZ0sRAZcH2bJlk2GS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659"/>
    <a:srgbClr val="CF5B13"/>
    <a:srgbClr val="FFFF00"/>
    <a:srgbClr val="005954"/>
    <a:srgbClr val="003E38"/>
    <a:srgbClr val="B75011"/>
    <a:srgbClr val="EA7123"/>
    <a:srgbClr val="5C4A89"/>
    <a:srgbClr val="FDCE3A"/>
    <a:srgbClr val="98BF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20" autoAdjust="0"/>
    <p:restoredTop sz="94660"/>
  </p:normalViewPr>
  <p:slideViewPr>
    <p:cSldViewPr snapToGrid="0">
      <p:cViewPr varScale="1">
        <p:scale>
          <a:sx n="55" d="100"/>
          <a:sy n="55" d="100"/>
        </p:scale>
        <p:origin x="1310" y="3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theme" Target="theme/theme1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microsoft.com/office/2018/10/relationships/authors" Target="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ableStyles" Target="tableStyles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85B542-8D8D-4866-B88F-C8AA4C141A3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1055013A-47E3-49CB-8315-92B9C6DBD224}">
      <dgm:prSet phldrT="[Text]"/>
      <dgm:spPr/>
      <dgm:t>
        <a:bodyPr/>
        <a:lstStyle/>
        <a:p>
          <a:r>
            <a:rPr lang="en-CA"/>
            <a:t>Increase interest rate</a:t>
          </a:r>
        </a:p>
      </dgm:t>
    </dgm:pt>
    <dgm:pt modelId="{5E5CD4B1-B155-45B6-BD58-2316546EA819}" type="parTrans" cxnId="{65071A51-ED57-41D3-A0C4-D24CCFBBAC00}">
      <dgm:prSet/>
      <dgm:spPr/>
      <dgm:t>
        <a:bodyPr/>
        <a:lstStyle/>
        <a:p>
          <a:endParaRPr lang="en-CA"/>
        </a:p>
      </dgm:t>
    </dgm:pt>
    <dgm:pt modelId="{1E2D5C79-767E-41CB-87AB-D0735CBEE933}" type="sibTrans" cxnId="{65071A51-ED57-41D3-A0C4-D24CCFBBAC00}">
      <dgm:prSet/>
      <dgm:spPr/>
      <dgm:t>
        <a:bodyPr/>
        <a:lstStyle/>
        <a:p>
          <a:endParaRPr lang="en-CA"/>
        </a:p>
      </dgm:t>
    </dgm:pt>
    <dgm:pt modelId="{85347068-4DB2-4148-B709-1A7CBE2189C6}">
      <dgm:prSet phldrT="[Text]"/>
      <dgm:spPr/>
      <dgm:t>
        <a:bodyPr/>
        <a:lstStyle/>
        <a:p>
          <a:r>
            <a:rPr lang="en-CA"/>
            <a:t>Less consumer spending</a:t>
          </a:r>
        </a:p>
      </dgm:t>
    </dgm:pt>
    <dgm:pt modelId="{1D4492A8-9DBB-4FC9-83EA-38BB56DD31C4}" type="parTrans" cxnId="{E534A2C1-D405-4623-9CF0-CA3302E07439}">
      <dgm:prSet/>
      <dgm:spPr/>
      <dgm:t>
        <a:bodyPr/>
        <a:lstStyle/>
        <a:p>
          <a:endParaRPr lang="en-CA"/>
        </a:p>
      </dgm:t>
    </dgm:pt>
    <dgm:pt modelId="{E389CEA8-7710-4A70-AF31-792D47E57C90}" type="sibTrans" cxnId="{E534A2C1-D405-4623-9CF0-CA3302E07439}">
      <dgm:prSet/>
      <dgm:spPr/>
      <dgm:t>
        <a:bodyPr/>
        <a:lstStyle/>
        <a:p>
          <a:endParaRPr lang="en-CA"/>
        </a:p>
      </dgm:t>
    </dgm:pt>
    <dgm:pt modelId="{AC79EA65-6ABE-415B-A7F9-F22B1AD96344}">
      <dgm:prSet phldrT="[Text]"/>
      <dgm:spPr/>
      <dgm:t>
        <a:bodyPr/>
        <a:lstStyle/>
        <a:p>
          <a:r>
            <a:rPr lang="en-CA"/>
            <a:t>Businesses keep prices the same</a:t>
          </a:r>
        </a:p>
      </dgm:t>
    </dgm:pt>
    <dgm:pt modelId="{43C41657-9536-45A6-9E07-A47C5FABF19B}" type="parTrans" cxnId="{7B5F00E8-5102-41F6-B94D-8F2E3A1B687E}">
      <dgm:prSet/>
      <dgm:spPr/>
      <dgm:t>
        <a:bodyPr/>
        <a:lstStyle/>
        <a:p>
          <a:endParaRPr lang="en-CA"/>
        </a:p>
      </dgm:t>
    </dgm:pt>
    <dgm:pt modelId="{276FE2A0-F82A-4935-9807-E9DFB8E78CD0}" type="sibTrans" cxnId="{7B5F00E8-5102-41F6-B94D-8F2E3A1B687E}">
      <dgm:prSet/>
      <dgm:spPr/>
      <dgm:t>
        <a:bodyPr/>
        <a:lstStyle/>
        <a:p>
          <a:endParaRPr lang="en-CA"/>
        </a:p>
      </dgm:t>
    </dgm:pt>
    <dgm:pt modelId="{F3B0CA72-6862-4741-A431-A52113307DE9}" type="pres">
      <dgm:prSet presAssocID="{7485B542-8D8D-4866-B88F-C8AA4C141A3E}" presName="Name0" presStyleCnt="0">
        <dgm:presLayoutVars>
          <dgm:dir/>
          <dgm:resizeHandles val="exact"/>
        </dgm:presLayoutVars>
      </dgm:prSet>
      <dgm:spPr/>
    </dgm:pt>
    <dgm:pt modelId="{4D86ECBE-30D2-4013-9038-EC14B8DFBF12}" type="pres">
      <dgm:prSet presAssocID="{1055013A-47E3-49CB-8315-92B9C6DBD224}" presName="node" presStyleLbl="node1" presStyleIdx="0" presStyleCnt="3">
        <dgm:presLayoutVars>
          <dgm:bulletEnabled val="1"/>
        </dgm:presLayoutVars>
      </dgm:prSet>
      <dgm:spPr/>
    </dgm:pt>
    <dgm:pt modelId="{9D8361AC-3DCA-4D56-9C6F-CAC8865FBA1E}" type="pres">
      <dgm:prSet presAssocID="{1E2D5C79-767E-41CB-87AB-D0735CBEE933}" presName="sibTrans" presStyleLbl="sibTrans2D1" presStyleIdx="0" presStyleCnt="2"/>
      <dgm:spPr/>
    </dgm:pt>
    <dgm:pt modelId="{B968D6B9-4DCB-4718-82A6-435DDB44F494}" type="pres">
      <dgm:prSet presAssocID="{1E2D5C79-767E-41CB-87AB-D0735CBEE933}" presName="connectorText" presStyleLbl="sibTrans2D1" presStyleIdx="0" presStyleCnt="2"/>
      <dgm:spPr/>
    </dgm:pt>
    <dgm:pt modelId="{DB28ECE3-8EB6-490A-82B2-49FC0BE976FD}" type="pres">
      <dgm:prSet presAssocID="{85347068-4DB2-4148-B709-1A7CBE2189C6}" presName="node" presStyleLbl="node1" presStyleIdx="1" presStyleCnt="3">
        <dgm:presLayoutVars>
          <dgm:bulletEnabled val="1"/>
        </dgm:presLayoutVars>
      </dgm:prSet>
      <dgm:spPr/>
    </dgm:pt>
    <dgm:pt modelId="{E128AC66-8AD0-4648-82C2-EB00CD6FDCC8}" type="pres">
      <dgm:prSet presAssocID="{E389CEA8-7710-4A70-AF31-792D47E57C90}" presName="sibTrans" presStyleLbl="sibTrans2D1" presStyleIdx="1" presStyleCnt="2"/>
      <dgm:spPr/>
    </dgm:pt>
    <dgm:pt modelId="{47E76A87-9EAA-4E88-8E8D-9B4859C08442}" type="pres">
      <dgm:prSet presAssocID="{E389CEA8-7710-4A70-AF31-792D47E57C90}" presName="connectorText" presStyleLbl="sibTrans2D1" presStyleIdx="1" presStyleCnt="2"/>
      <dgm:spPr/>
    </dgm:pt>
    <dgm:pt modelId="{55D8A062-C157-4A5B-A796-75E7DED47465}" type="pres">
      <dgm:prSet presAssocID="{AC79EA65-6ABE-415B-A7F9-F22B1AD96344}" presName="node" presStyleLbl="node1" presStyleIdx="2" presStyleCnt="3">
        <dgm:presLayoutVars>
          <dgm:bulletEnabled val="1"/>
        </dgm:presLayoutVars>
      </dgm:prSet>
      <dgm:spPr/>
    </dgm:pt>
  </dgm:ptLst>
  <dgm:cxnLst>
    <dgm:cxn modelId="{8F7EAD08-A732-441B-982F-92855E587D99}" type="presOf" srcId="{AC79EA65-6ABE-415B-A7F9-F22B1AD96344}" destId="{55D8A062-C157-4A5B-A796-75E7DED47465}" srcOrd="0" destOrd="0" presId="urn:microsoft.com/office/officeart/2005/8/layout/process1"/>
    <dgm:cxn modelId="{47738432-8406-40AC-9DB1-6B8E05B721C5}" type="presOf" srcId="{1E2D5C79-767E-41CB-87AB-D0735CBEE933}" destId="{9D8361AC-3DCA-4D56-9C6F-CAC8865FBA1E}" srcOrd="0" destOrd="0" presId="urn:microsoft.com/office/officeart/2005/8/layout/process1"/>
    <dgm:cxn modelId="{D3527043-DB19-47C7-8426-022732667F39}" type="presOf" srcId="{7485B542-8D8D-4866-B88F-C8AA4C141A3E}" destId="{F3B0CA72-6862-4741-A431-A52113307DE9}" srcOrd="0" destOrd="0" presId="urn:microsoft.com/office/officeart/2005/8/layout/process1"/>
    <dgm:cxn modelId="{65071A51-ED57-41D3-A0C4-D24CCFBBAC00}" srcId="{7485B542-8D8D-4866-B88F-C8AA4C141A3E}" destId="{1055013A-47E3-49CB-8315-92B9C6DBD224}" srcOrd="0" destOrd="0" parTransId="{5E5CD4B1-B155-45B6-BD58-2316546EA819}" sibTransId="{1E2D5C79-767E-41CB-87AB-D0735CBEE933}"/>
    <dgm:cxn modelId="{6BFBB882-62F9-4DB0-A790-F488C0CF95EF}" type="presOf" srcId="{85347068-4DB2-4148-B709-1A7CBE2189C6}" destId="{DB28ECE3-8EB6-490A-82B2-49FC0BE976FD}" srcOrd="0" destOrd="0" presId="urn:microsoft.com/office/officeart/2005/8/layout/process1"/>
    <dgm:cxn modelId="{311BD0A3-D5E3-4AC4-934F-051D62746E36}" type="presOf" srcId="{1E2D5C79-767E-41CB-87AB-D0735CBEE933}" destId="{B968D6B9-4DCB-4718-82A6-435DDB44F494}" srcOrd="1" destOrd="0" presId="urn:microsoft.com/office/officeart/2005/8/layout/process1"/>
    <dgm:cxn modelId="{7265B4B6-E7E7-43D2-A02F-524893EB8971}" type="presOf" srcId="{E389CEA8-7710-4A70-AF31-792D47E57C90}" destId="{E128AC66-8AD0-4648-82C2-EB00CD6FDCC8}" srcOrd="0" destOrd="0" presId="urn:microsoft.com/office/officeart/2005/8/layout/process1"/>
    <dgm:cxn modelId="{BAB8AAB9-5A6E-4076-8499-A0126328B6FD}" type="presOf" srcId="{E389CEA8-7710-4A70-AF31-792D47E57C90}" destId="{47E76A87-9EAA-4E88-8E8D-9B4859C08442}" srcOrd="1" destOrd="0" presId="urn:microsoft.com/office/officeart/2005/8/layout/process1"/>
    <dgm:cxn modelId="{E534A2C1-D405-4623-9CF0-CA3302E07439}" srcId="{7485B542-8D8D-4866-B88F-C8AA4C141A3E}" destId="{85347068-4DB2-4148-B709-1A7CBE2189C6}" srcOrd="1" destOrd="0" parTransId="{1D4492A8-9DBB-4FC9-83EA-38BB56DD31C4}" sibTransId="{E389CEA8-7710-4A70-AF31-792D47E57C90}"/>
    <dgm:cxn modelId="{14EC2AE6-6979-4507-96F7-86177405442E}" type="presOf" srcId="{1055013A-47E3-49CB-8315-92B9C6DBD224}" destId="{4D86ECBE-30D2-4013-9038-EC14B8DFBF12}" srcOrd="0" destOrd="0" presId="urn:microsoft.com/office/officeart/2005/8/layout/process1"/>
    <dgm:cxn modelId="{7B5F00E8-5102-41F6-B94D-8F2E3A1B687E}" srcId="{7485B542-8D8D-4866-B88F-C8AA4C141A3E}" destId="{AC79EA65-6ABE-415B-A7F9-F22B1AD96344}" srcOrd="2" destOrd="0" parTransId="{43C41657-9536-45A6-9E07-A47C5FABF19B}" sibTransId="{276FE2A0-F82A-4935-9807-E9DFB8E78CD0}"/>
    <dgm:cxn modelId="{2BD5D684-7DE4-4F96-9B1F-6F8C2964F29F}" type="presParOf" srcId="{F3B0CA72-6862-4741-A431-A52113307DE9}" destId="{4D86ECBE-30D2-4013-9038-EC14B8DFBF12}" srcOrd="0" destOrd="0" presId="urn:microsoft.com/office/officeart/2005/8/layout/process1"/>
    <dgm:cxn modelId="{FEAC8080-A320-4E49-9451-9E8BAC8549FB}" type="presParOf" srcId="{F3B0CA72-6862-4741-A431-A52113307DE9}" destId="{9D8361AC-3DCA-4D56-9C6F-CAC8865FBA1E}" srcOrd="1" destOrd="0" presId="urn:microsoft.com/office/officeart/2005/8/layout/process1"/>
    <dgm:cxn modelId="{FE3B6901-F29E-458D-AE4D-0E42673E86B3}" type="presParOf" srcId="{9D8361AC-3DCA-4D56-9C6F-CAC8865FBA1E}" destId="{B968D6B9-4DCB-4718-82A6-435DDB44F494}" srcOrd="0" destOrd="0" presId="urn:microsoft.com/office/officeart/2005/8/layout/process1"/>
    <dgm:cxn modelId="{0A44EC21-2EBB-4B75-86E8-BE0526CE7AC4}" type="presParOf" srcId="{F3B0CA72-6862-4741-A431-A52113307DE9}" destId="{DB28ECE3-8EB6-490A-82B2-49FC0BE976FD}" srcOrd="2" destOrd="0" presId="urn:microsoft.com/office/officeart/2005/8/layout/process1"/>
    <dgm:cxn modelId="{3D2BA10B-78EF-4122-842A-691E52101BC5}" type="presParOf" srcId="{F3B0CA72-6862-4741-A431-A52113307DE9}" destId="{E128AC66-8AD0-4648-82C2-EB00CD6FDCC8}" srcOrd="3" destOrd="0" presId="urn:microsoft.com/office/officeart/2005/8/layout/process1"/>
    <dgm:cxn modelId="{07202974-F3EA-4A41-BDE9-C9B98E103D60}" type="presParOf" srcId="{E128AC66-8AD0-4648-82C2-EB00CD6FDCC8}" destId="{47E76A87-9EAA-4E88-8E8D-9B4859C08442}" srcOrd="0" destOrd="0" presId="urn:microsoft.com/office/officeart/2005/8/layout/process1"/>
    <dgm:cxn modelId="{288DB438-E345-4A60-9C17-EA3252400F1C}" type="presParOf" srcId="{F3B0CA72-6862-4741-A431-A52113307DE9}" destId="{55D8A062-C157-4A5B-A796-75E7DED4746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597280-4CC6-49BE-AB43-5F3D4CB3CD59}" type="doc">
      <dgm:prSet loTypeId="urn:microsoft.com/office/officeart/2009/3/layout/OpposingIdeas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14F6D7FC-0FAF-4B06-995F-30BB8C1D102D}">
      <dgm:prSet phldrT="[Text]"/>
      <dgm:spPr/>
      <dgm:t>
        <a:bodyPr/>
        <a:lstStyle/>
        <a:p>
          <a:r>
            <a:rPr lang="en-CA" dirty="0"/>
            <a:t>Increases</a:t>
          </a:r>
        </a:p>
      </dgm:t>
    </dgm:pt>
    <dgm:pt modelId="{1432E2C2-C7A6-42D7-86AF-BB31B9456161}" type="parTrans" cxnId="{E7FD9261-FD69-4753-8D73-466E1A8F446F}">
      <dgm:prSet/>
      <dgm:spPr/>
      <dgm:t>
        <a:bodyPr/>
        <a:lstStyle/>
        <a:p>
          <a:endParaRPr lang="en-CA"/>
        </a:p>
      </dgm:t>
    </dgm:pt>
    <dgm:pt modelId="{3F9FCA28-A3BA-4A78-BC08-70C7F794ADC2}" type="sibTrans" cxnId="{E7FD9261-FD69-4753-8D73-466E1A8F446F}">
      <dgm:prSet/>
      <dgm:spPr/>
      <dgm:t>
        <a:bodyPr/>
        <a:lstStyle/>
        <a:p>
          <a:endParaRPr lang="en-CA"/>
        </a:p>
      </dgm:t>
    </dgm:pt>
    <dgm:pt modelId="{31830BBD-AE12-4680-B459-C32C4949AF6D}">
      <dgm:prSet phldrT="[Text]"/>
      <dgm:spPr/>
      <dgm:t>
        <a:bodyPr/>
        <a:lstStyle/>
        <a:p>
          <a:pPr algn="ctr"/>
          <a:endParaRPr lang="en-CA"/>
        </a:p>
        <a:p>
          <a:pPr algn="ctr"/>
          <a:r>
            <a:rPr lang="en-CA">
              <a:solidFill>
                <a:schemeClr val="tx2"/>
              </a:solidFill>
            </a:rPr>
            <a:t>Interest Rate</a:t>
          </a:r>
        </a:p>
      </dgm:t>
    </dgm:pt>
    <dgm:pt modelId="{3D2EDB27-8AC5-4FC0-8108-C77F3D5D9933}" type="parTrans" cxnId="{36E566AC-A698-46B0-9C03-4EED9787A920}">
      <dgm:prSet/>
      <dgm:spPr/>
      <dgm:t>
        <a:bodyPr/>
        <a:lstStyle/>
        <a:p>
          <a:endParaRPr lang="en-CA"/>
        </a:p>
      </dgm:t>
    </dgm:pt>
    <dgm:pt modelId="{DF1C1CB0-1566-41F9-AB74-501D9A1AE22F}" type="sibTrans" cxnId="{36E566AC-A698-46B0-9C03-4EED9787A920}">
      <dgm:prSet/>
      <dgm:spPr/>
      <dgm:t>
        <a:bodyPr/>
        <a:lstStyle/>
        <a:p>
          <a:endParaRPr lang="en-CA"/>
        </a:p>
      </dgm:t>
    </dgm:pt>
    <dgm:pt modelId="{119A50A2-9487-435B-9385-5E32F449E554}">
      <dgm:prSet phldrT="[Text]"/>
      <dgm:spPr/>
      <dgm:t>
        <a:bodyPr/>
        <a:lstStyle/>
        <a:p>
          <a:r>
            <a:rPr lang="en-CA" dirty="0"/>
            <a:t>Decreases</a:t>
          </a:r>
        </a:p>
      </dgm:t>
    </dgm:pt>
    <dgm:pt modelId="{D8F4FF9A-3D38-4466-916D-6C8BA4AB7F2D}" type="parTrans" cxnId="{4090ED99-807E-4C0C-A32E-4E6E9005C79B}">
      <dgm:prSet/>
      <dgm:spPr/>
      <dgm:t>
        <a:bodyPr/>
        <a:lstStyle/>
        <a:p>
          <a:endParaRPr lang="en-CA"/>
        </a:p>
      </dgm:t>
    </dgm:pt>
    <dgm:pt modelId="{A39011F6-4A55-48A7-A693-04BB8EC8F1BB}" type="sibTrans" cxnId="{4090ED99-807E-4C0C-A32E-4E6E9005C79B}">
      <dgm:prSet/>
      <dgm:spPr/>
      <dgm:t>
        <a:bodyPr/>
        <a:lstStyle/>
        <a:p>
          <a:endParaRPr lang="en-CA"/>
        </a:p>
      </dgm:t>
    </dgm:pt>
    <dgm:pt modelId="{AA287090-05E1-487D-9635-BA7AB06E87CE}">
      <dgm:prSet phldrT="[Text]"/>
      <dgm:spPr/>
      <dgm:t>
        <a:bodyPr/>
        <a:lstStyle/>
        <a:p>
          <a:pPr algn="l"/>
          <a:endParaRPr lang="en-CA"/>
        </a:p>
        <a:p>
          <a:pPr algn="ctr"/>
          <a:r>
            <a:rPr lang="en-CA">
              <a:solidFill>
                <a:schemeClr val="tx2"/>
              </a:solidFill>
            </a:rPr>
            <a:t>Spending,</a:t>
          </a:r>
        </a:p>
        <a:p>
          <a:pPr algn="ctr"/>
          <a:r>
            <a:rPr lang="en-CA">
              <a:solidFill>
                <a:schemeClr val="tx2"/>
              </a:solidFill>
            </a:rPr>
            <a:t>Inflation</a:t>
          </a:r>
        </a:p>
      </dgm:t>
    </dgm:pt>
    <dgm:pt modelId="{2D415094-5D7A-427C-87FC-60BC39E2CC35}" type="parTrans" cxnId="{31EC496C-0957-4C74-A3F7-38F004B3D2FD}">
      <dgm:prSet/>
      <dgm:spPr/>
      <dgm:t>
        <a:bodyPr/>
        <a:lstStyle/>
        <a:p>
          <a:endParaRPr lang="en-CA"/>
        </a:p>
      </dgm:t>
    </dgm:pt>
    <dgm:pt modelId="{A9745282-B415-4EB6-9EA8-210FE41F88E0}" type="sibTrans" cxnId="{31EC496C-0957-4C74-A3F7-38F004B3D2FD}">
      <dgm:prSet/>
      <dgm:spPr/>
      <dgm:t>
        <a:bodyPr/>
        <a:lstStyle/>
        <a:p>
          <a:endParaRPr lang="en-CA"/>
        </a:p>
      </dgm:t>
    </dgm:pt>
    <dgm:pt modelId="{622950CD-B6F6-46B7-B080-32FB86EC36DA}" type="pres">
      <dgm:prSet presAssocID="{CB597280-4CC6-49BE-AB43-5F3D4CB3CD59}" presName="Name0" presStyleCnt="0">
        <dgm:presLayoutVars>
          <dgm:chMax val="2"/>
          <dgm:dir/>
          <dgm:animOne val="branch"/>
          <dgm:animLvl val="lvl"/>
          <dgm:resizeHandles val="exact"/>
        </dgm:presLayoutVars>
      </dgm:prSet>
      <dgm:spPr/>
    </dgm:pt>
    <dgm:pt modelId="{6037BA4C-B021-4EFC-8075-29B0A48067E1}" type="pres">
      <dgm:prSet presAssocID="{CB597280-4CC6-49BE-AB43-5F3D4CB3CD59}" presName="Background" presStyleLbl="node1" presStyleIdx="0" presStyleCnt="1"/>
      <dgm:spPr/>
    </dgm:pt>
    <dgm:pt modelId="{3B821E14-5CDA-4AD7-862E-9B8163029CC8}" type="pres">
      <dgm:prSet presAssocID="{CB597280-4CC6-49BE-AB43-5F3D4CB3CD59}" presName="Divider" presStyleLbl="callout" presStyleIdx="0" presStyleCnt="1"/>
      <dgm:spPr/>
    </dgm:pt>
    <dgm:pt modelId="{6E26BC8F-A0CE-4A4B-996D-1610C2C5BFBB}" type="pres">
      <dgm:prSet presAssocID="{CB597280-4CC6-49BE-AB43-5F3D4CB3CD59}" presName="ChildText1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77875713-B0B7-41B3-8946-5115F9D6512E}" type="pres">
      <dgm:prSet presAssocID="{CB597280-4CC6-49BE-AB43-5F3D4CB3CD59}" presName="ChildText2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1EE7042-8625-4B5E-BEBC-3D2BD6C02F92}" type="pres">
      <dgm:prSet presAssocID="{CB597280-4CC6-49BE-AB43-5F3D4CB3CD59}" presName="ParentText1" presStyleLbl="revTx" presStyleIdx="0" presStyleCnt="0">
        <dgm:presLayoutVars>
          <dgm:chMax val="1"/>
          <dgm:chPref val="1"/>
        </dgm:presLayoutVars>
      </dgm:prSet>
      <dgm:spPr/>
    </dgm:pt>
    <dgm:pt modelId="{398D5DB2-631C-4558-9B8B-F6EE4CB88CE5}" type="pres">
      <dgm:prSet presAssocID="{CB597280-4CC6-49BE-AB43-5F3D4CB3CD59}" presName="ParentShape1" presStyleLbl="alignImgPlace1" presStyleIdx="0" presStyleCnt="2">
        <dgm:presLayoutVars/>
      </dgm:prSet>
      <dgm:spPr/>
    </dgm:pt>
    <dgm:pt modelId="{BFC3E2C7-40EC-4563-93E2-563B047D3E19}" type="pres">
      <dgm:prSet presAssocID="{CB597280-4CC6-49BE-AB43-5F3D4CB3CD59}" presName="ParentText2" presStyleLbl="revTx" presStyleIdx="0" presStyleCnt="0">
        <dgm:presLayoutVars>
          <dgm:chMax val="1"/>
          <dgm:chPref val="1"/>
        </dgm:presLayoutVars>
      </dgm:prSet>
      <dgm:spPr/>
    </dgm:pt>
    <dgm:pt modelId="{A716975D-C60A-42B3-81BF-C52C1DBF05BE}" type="pres">
      <dgm:prSet presAssocID="{CB597280-4CC6-49BE-AB43-5F3D4CB3CD59}" presName="ParentShape2" presStyleLbl="alignImgPlace1" presStyleIdx="1" presStyleCnt="2">
        <dgm:presLayoutVars/>
      </dgm:prSet>
      <dgm:spPr/>
    </dgm:pt>
  </dgm:ptLst>
  <dgm:cxnLst>
    <dgm:cxn modelId="{5ABA0C3A-8A93-47F8-B7D1-93023777D2F1}" type="presOf" srcId="{14F6D7FC-0FAF-4B06-995F-30BB8C1D102D}" destId="{398D5DB2-631C-4558-9B8B-F6EE4CB88CE5}" srcOrd="1" destOrd="0" presId="urn:microsoft.com/office/officeart/2009/3/layout/OpposingIdeas"/>
    <dgm:cxn modelId="{E7FD9261-FD69-4753-8D73-466E1A8F446F}" srcId="{CB597280-4CC6-49BE-AB43-5F3D4CB3CD59}" destId="{14F6D7FC-0FAF-4B06-995F-30BB8C1D102D}" srcOrd="0" destOrd="0" parTransId="{1432E2C2-C7A6-42D7-86AF-BB31B9456161}" sibTransId="{3F9FCA28-A3BA-4A78-BC08-70C7F794ADC2}"/>
    <dgm:cxn modelId="{43A3C561-9DFE-4DCE-9991-A76AC73B40AE}" type="presOf" srcId="{AA287090-05E1-487D-9635-BA7AB06E87CE}" destId="{77875713-B0B7-41B3-8946-5115F9D6512E}" srcOrd="0" destOrd="0" presId="urn:microsoft.com/office/officeart/2009/3/layout/OpposingIdeas"/>
    <dgm:cxn modelId="{31EC496C-0957-4C74-A3F7-38F004B3D2FD}" srcId="{119A50A2-9487-435B-9385-5E32F449E554}" destId="{AA287090-05E1-487D-9635-BA7AB06E87CE}" srcOrd="0" destOrd="0" parTransId="{2D415094-5D7A-427C-87FC-60BC39E2CC35}" sibTransId="{A9745282-B415-4EB6-9EA8-210FE41F88E0}"/>
    <dgm:cxn modelId="{E6492951-67E4-4302-B83B-3FA90B710613}" type="presOf" srcId="{119A50A2-9487-435B-9385-5E32F449E554}" destId="{BFC3E2C7-40EC-4563-93E2-563B047D3E19}" srcOrd="0" destOrd="0" presId="urn:microsoft.com/office/officeart/2009/3/layout/OpposingIdeas"/>
    <dgm:cxn modelId="{4090ED99-807E-4C0C-A32E-4E6E9005C79B}" srcId="{CB597280-4CC6-49BE-AB43-5F3D4CB3CD59}" destId="{119A50A2-9487-435B-9385-5E32F449E554}" srcOrd="1" destOrd="0" parTransId="{D8F4FF9A-3D38-4466-916D-6C8BA4AB7F2D}" sibTransId="{A39011F6-4A55-48A7-A693-04BB8EC8F1BB}"/>
    <dgm:cxn modelId="{36E566AC-A698-46B0-9C03-4EED9787A920}" srcId="{14F6D7FC-0FAF-4B06-995F-30BB8C1D102D}" destId="{31830BBD-AE12-4680-B459-C32C4949AF6D}" srcOrd="0" destOrd="0" parTransId="{3D2EDB27-8AC5-4FC0-8108-C77F3D5D9933}" sibTransId="{DF1C1CB0-1566-41F9-AB74-501D9A1AE22F}"/>
    <dgm:cxn modelId="{8BE72EC5-6634-4011-BF20-7134B8A176A3}" type="presOf" srcId="{CB597280-4CC6-49BE-AB43-5F3D4CB3CD59}" destId="{622950CD-B6F6-46B7-B080-32FB86EC36DA}" srcOrd="0" destOrd="0" presId="urn:microsoft.com/office/officeart/2009/3/layout/OpposingIdeas"/>
    <dgm:cxn modelId="{F18309C6-C01D-49BC-998F-C9E7385AF2D2}" type="presOf" srcId="{119A50A2-9487-435B-9385-5E32F449E554}" destId="{A716975D-C60A-42B3-81BF-C52C1DBF05BE}" srcOrd="1" destOrd="0" presId="urn:microsoft.com/office/officeart/2009/3/layout/OpposingIdeas"/>
    <dgm:cxn modelId="{E66764D4-3EAE-43F9-A58A-8C3CE9DEBD70}" type="presOf" srcId="{31830BBD-AE12-4680-B459-C32C4949AF6D}" destId="{6E26BC8F-A0CE-4A4B-996D-1610C2C5BFBB}" srcOrd="0" destOrd="0" presId="urn:microsoft.com/office/officeart/2009/3/layout/OpposingIdeas"/>
    <dgm:cxn modelId="{7316CDFB-2A5F-46C5-B0E0-F4B5E7E243C5}" type="presOf" srcId="{14F6D7FC-0FAF-4B06-995F-30BB8C1D102D}" destId="{A1EE7042-8625-4B5E-BEBC-3D2BD6C02F92}" srcOrd="0" destOrd="0" presId="urn:microsoft.com/office/officeart/2009/3/layout/OpposingIdeas"/>
    <dgm:cxn modelId="{8FA54E58-40B1-4532-88B0-6F4201115DB2}" type="presParOf" srcId="{622950CD-B6F6-46B7-B080-32FB86EC36DA}" destId="{6037BA4C-B021-4EFC-8075-29B0A48067E1}" srcOrd="0" destOrd="0" presId="urn:microsoft.com/office/officeart/2009/3/layout/OpposingIdeas"/>
    <dgm:cxn modelId="{720F93F7-8657-41E9-9BA8-B2A1603FEAF5}" type="presParOf" srcId="{622950CD-B6F6-46B7-B080-32FB86EC36DA}" destId="{3B821E14-5CDA-4AD7-862E-9B8163029CC8}" srcOrd="1" destOrd="0" presId="urn:microsoft.com/office/officeart/2009/3/layout/OpposingIdeas"/>
    <dgm:cxn modelId="{5578046F-4B60-494B-8E96-33D57A656087}" type="presParOf" srcId="{622950CD-B6F6-46B7-B080-32FB86EC36DA}" destId="{6E26BC8F-A0CE-4A4B-996D-1610C2C5BFBB}" srcOrd="2" destOrd="0" presId="urn:microsoft.com/office/officeart/2009/3/layout/OpposingIdeas"/>
    <dgm:cxn modelId="{F41896C3-8A4A-46C8-ADE3-04379BA3A522}" type="presParOf" srcId="{622950CD-B6F6-46B7-B080-32FB86EC36DA}" destId="{77875713-B0B7-41B3-8946-5115F9D6512E}" srcOrd="3" destOrd="0" presId="urn:microsoft.com/office/officeart/2009/3/layout/OpposingIdeas"/>
    <dgm:cxn modelId="{BDBF1157-C7A7-4C90-8EA0-569BA52ACD2E}" type="presParOf" srcId="{622950CD-B6F6-46B7-B080-32FB86EC36DA}" destId="{A1EE7042-8625-4B5E-BEBC-3D2BD6C02F92}" srcOrd="4" destOrd="0" presId="urn:microsoft.com/office/officeart/2009/3/layout/OpposingIdeas"/>
    <dgm:cxn modelId="{82E50E35-C931-4876-99CE-012F214DE6F2}" type="presParOf" srcId="{622950CD-B6F6-46B7-B080-32FB86EC36DA}" destId="{398D5DB2-631C-4558-9B8B-F6EE4CB88CE5}" srcOrd="5" destOrd="0" presId="urn:microsoft.com/office/officeart/2009/3/layout/OpposingIdeas"/>
    <dgm:cxn modelId="{3789DC98-284F-4E0D-A524-1443177FF504}" type="presParOf" srcId="{622950CD-B6F6-46B7-B080-32FB86EC36DA}" destId="{BFC3E2C7-40EC-4563-93E2-563B047D3E19}" srcOrd="6" destOrd="0" presId="urn:microsoft.com/office/officeart/2009/3/layout/OpposingIdeas"/>
    <dgm:cxn modelId="{BFF03D26-2925-48BE-A6A3-487BFB73DDFA}" type="presParOf" srcId="{622950CD-B6F6-46B7-B080-32FB86EC36DA}" destId="{A716975D-C60A-42B3-81BF-C52C1DBF05BE}" srcOrd="7" destOrd="0" presId="urn:microsoft.com/office/officeart/2009/3/layout/OpposingIdea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EF92F3-FD8F-4DEB-95A1-ED1CA7C422A0}" type="doc">
      <dgm:prSet loTypeId="urn:microsoft.com/office/officeart/2005/8/layout/arrow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CA"/>
        </a:p>
      </dgm:t>
    </dgm:pt>
    <dgm:pt modelId="{02D58741-2140-44C5-B31D-2DEE848D9ABF}">
      <dgm:prSet phldrT="[Text]"/>
      <dgm:spPr/>
      <dgm:t>
        <a:bodyPr/>
        <a:lstStyle/>
        <a:p>
          <a:r>
            <a:rPr lang="en-CA" dirty="0"/>
            <a:t>Interest Rate</a:t>
          </a:r>
        </a:p>
      </dgm:t>
    </dgm:pt>
    <dgm:pt modelId="{4DBB7AF7-4395-460D-9CD3-31D2621F81AE}" type="parTrans" cxnId="{399FAD72-4DCA-458F-A1FB-C823A18EF4FE}">
      <dgm:prSet/>
      <dgm:spPr/>
      <dgm:t>
        <a:bodyPr/>
        <a:lstStyle/>
        <a:p>
          <a:endParaRPr lang="en-CA"/>
        </a:p>
      </dgm:t>
    </dgm:pt>
    <dgm:pt modelId="{D75F6220-959D-4E28-80BF-081305F6257A}" type="sibTrans" cxnId="{399FAD72-4DCA-458F-A1FB-C823A18EF4FE}">
      <dgm:prSet/>
      <dgm:spPr/>
      <dgm:t>
        <a:bodyPr/>
        <a:lstStyle/>
        <a:p>
          <a:endParaRPr lang="en-CA"/>
        </a:p>
      </dgm:t>
    </dgm:pt>
    <dgm:pt modelId="{AD335B2C-6919-4FF2-B642-F5A652AC9B83}">
      <dgm:prSet phldrT="[Text]"/>
      <dgm:spPr/>
      <dgm:t>
        <a:bodyPr/>
        <a:lstStyle/>
        <a:p>
          <a:r>
            <a:rPr lang="en-CA" dirty="0"/>
            <a:t>Bond Prices</a:t>
          </a:r>
        </a:p>
      </dgm:t>
    </dgm:pt>
    <dgm:pt modelId="{F514E012-A3C3-4621-9701-4A10B40996A7}" type="parTrans" cxnId="{D6FF34E9-1A5C-4D1F-A582-60299C8D94FF}">
      <dgm:prSet/>
      <dgm:spPr/>
      <dgm:t>
        <a:bodyPr/>
        <a:lstStyle/>
        <a:p>
          <a:endParaRPr lang="en-CA"/>
        </a:p>
      </dgm:t>
    </dgm:pt>
    <dgm:pt modelId="{A504D04C-57C1-4903-92DC-B7E08333C7B4}" type="sibTrans" cxnId="{D6FF34E9-1A5C-4D1F-A582-60299C8D94FF}">
      <dgm:prSet/>
      <dgm:spPr/>
      <dgm:t>
        <a:bodyPr/>
        <a:lstStyle/>
        <a:p>
          <a:endParaRPr lang="en-CA"/>
        </a:p>
      </dgm:t>
    </dgm:pt>
    <dgm:pt modelId="{D376B284-241B-42B5-B4D6-12BBB1A211B6}" type="pres">
      <dgm:prSet presAssocID="{ADEF92F3-FD8F-4DEB-95A1-ED1CA7C422A0}" presName="compositeShape" presStyleCnt="0">
        <dgm:presLayoutVars>
          <dgm:chMax val="2"/>
          <dgm:dir/>
          <dgm:resizeHandles val="exact"/>
        </dgm:presLayoutVars>
      </dgm:prSet>
      <dgm:spPr/>
    </dgm:pt>
    <dgm:pt modelId="{FD3A7289-7281-47DD-9BFD-E76ACF70AF2A}" type="pres">
      <dgm:prSet presAssocID="{02D58741-2140-44C5-B31D-2DEE848D9ABF}" presName="upArrow" presStyleLbl="node1" presStyleIdx="0" presStyleCnt="2"/>
      <dgm:spPr/>
    </dgm:pt>
    <dgm:pt modelId="{B4C1D08A-AF0D-4A02-AFF8-FB31D9580406}" type="pres">
      <dgm:prSet presAssocID="{02D58741-2140-44C5-B31D-2DEE848D9ABF}" presName="upArrowText" presStyleLbl="revTx" presStyleIdx="0" presStyleCnt="2">
        <dgm:presLayoutVars>
          <dgm:chMax val="0"/>
          <dgm:bulletEnabled val="1"/>
        </dgm:presLayoutVars>
      </dgm:prSet>
      <dgm:spPr/>
    </dgm:pt>
    <dgm:pt modelId="{3D710C88-FAB8-4575-BE3C-82498424ED79}" type="pres">
      <dgm:prSet presAssocID="{AD335B2C-6919-4FF2-B642-F5A652AC9B83}" presName="downArrow" presStyleLbl="node1" presStyleIdx="1" presStyleCnt="2"/>
      <dgm:spPr/>
    </dgm:pt>
    <dgm:pt modelId="{0139A533-E200-40D6-A19B-FC17958DE4E6}" type="pres">
      <dgm:prSet presAssocID="{AD335B2C-6919-4FF2-B642-F5A652AC9B83}" presName="downArrowText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399FAD72-4DCA-458F-A1FB-C823A18EF4FE}" srcId="{ADEF92F3-FD8F-4DEB-95A1-ED1CA7C422A0}" destId="{02D58741-2140-44C5-B31D-2DEE848D9ABF}" srcOrd="0" destOrd="0" parTransId="{4DBB7AF7-4395-460D-9CD3-31D2621F81AE}" sibTransId="{D75F6220-959D-4E28-80BF-081305F6257A}"/>
    <dgm:cxn modelId="{E1A91C93-5187-4CE8-B280-F2D371561E50}" type="presOf" srcId="{ADEF92F3-FD8F-4DEB-95A1-ED1CA7C422A0}" destId="{D376B284-241B-42B5-B4D6-12BBB1A211B6}" srcOrd="0" destOrd="0" presId="urn:microsoft.com/office/officeart/2005/8/layout/arrow4"/>
    <dgm:cxn modelId="{220E04B9-4DDA-47EC-9F5E-835E5280015D}" type="presOf" srcId="{02D58741-2140-44C5-B31D-2DEE848D9ABF}" destId="{B4C1D08A-AF0D-4A02-AFF8-FB31D9580406}" srcOrd="0" destOrd="0" presId="urn:microsoft.com/office/officeart/2005/8/layout/arrow4"/>
    <dgm:cxn modelId="{D6FF34E9-1A5C-4D1F-A582-60299C8D94FF}" srcId="{ADEF92F3-FD8F-4DEB-95A1-ED1CA7C422A0}" destId="{AD335B2C-6919-4FF2-B642-F5A652AC9B83}" srcOrd="1" destOrd="0" parTransId="{F514E012-A3C3-4621-9701-4A10B40996A7}" sibTransId="{A504D04C-57C1-4903-92DC-B7E08333C7B4}"/>
    <dgm:cxn modelId="{BDD4D3FA-4A11-4A62-9A36-1B2D1D113CF2}" type="presOf" srcId="{AD335B2C-6919-4FF2-B642-F5A652AC9B83}" destId="{0139A533-E200-40D6-A19B-FC17958DE4E6}" srcOrd="0" destOrd="0" presId="urn:microsoft.com/office/officeart/2005/8/layout/arrow4"/>
    <dgm:cxn modelId="{7DAF882C-618B-4270-8723-518BBA2497AB}" type="presParOf" srcId="{D376B284-241B-42B5-B4D6-12BBB1A211B6}" destId="{FD3A7289-7281-47DD-9BFD-E76ACF70AF2A}" srcOrd="0" destOrd="0" presId="urn:microsoft.com/office/officeart/2005/8/layout/arrow4"/>
    <dgm:cxn modelId="{FB4DE568-BB38-44BB-8653-B64BCAD2E139}" type="presParOf" srcId="{D376B284-241B-42B5-B4D6-12BBB1A211B6}" destId="{B4C1D08A-AF0D-4A02-AFF8-FB31D9580406}" srcOrd="1" destOrd="0" presId="urn:microsoft.com/office/officeart/2005/8/layout/arrow4"/>
    <dgm:cxn modelId="{3A7362CA-531B-4806-9106-DDB78C6C7CF2}" type="presParOf" srcId="{D376B284-241B-42B5-B4D6-12BBB1A211B6}" destId="{3D710C88-FAB8-4575-BE3C-82498424ED79}" srcOrd="2" destOrd="0" presId="urn:microsoft.com/office/officeart/2005/8/layout/arrow4"/>
    <dgm:cxn modelId="{F83ABAC4-6824-4434-863F-6F4BB0C30A90}" type="presParOf" srcId="{D376B284-241B-42B5-B4D6-12BBB1A211B6}" destId="{0139A533-E200-40D6-A19B-FC17958DE4E6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DEF92F3-FD8F-4DEB-95A1-ED1CA7C422A0}" type="doc">
      <dgm:prSet loTypeId="urn:microsoft.com/office/officeart/2005/8/layout/arrow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CA"/>
        </a:p>
      </dgm:t>
    </dgm:pt>
    <dgm:pt modelId="{02D58741-2140-44C5-B31D-2DEE848D9ABF}">
      <dgm:prSet phldrT="[Text]"/>
      <dgm:spPr/>
      <dgm:t>
        <a:bodyPr/>
        <a:lstStyle/>
        <a:p>
          <a:r>
            <a:rPr lang="en-CA" dirty="0"/>
            <a:t>Interest Rate</a:t>
          </a:r>
        </a:p>
      </dgm:t>
    </dgm:pt>
    <dgm:pt modelId="{4DBB7AF7-4395-460D-9CD3-31D2621F81AE}" type="parTrans" cxnId="{399FAD72-4DCA-458F-A1FB-C823A18EF4FE}">
      <dgm:prSet/>
      <dgm:spPr/>
      <dgm:t>
        <a:bodyPr/>
        <a:lstStyle/>
        <a:p>
          <a:endParaRPr lang="en-CA"/>
        </a:p>
      </dgm:t>
    </dgm:pt>
    <dgm:pt modelId="{D75F6220-959D-4E28-80BF-081305F6257A}" type="sibTrans" cxnId="{399FAD72-4DCA-458F-A1FB-C823A18EF4FE}">
      <dgm:prSet/>
      <dgm:spPr/>
      <dgm:t>
        <a:bodyPr/>
        <a:lstStyle/>
        <a:p>
          <a:endParaRPr lang="en-CA"/>
        </a:p>
      </dgm:t>
    </dgm:pt>
    <dgm:pt modelId="{AD335B2C-6919-4FF2-B642-F5A652AC9B83}">
      <dgm:prSet phldrT="[Text]"/>
      <dgm:spPr/>
      <dgm:t>
        <a:bodyPr/>
        <a:lstStyle/>
        <a:p>
          <a:r>
            <a:rPr lang="en-CA" dirty="0"/>
            <a:t>Stock Prices</a:t>
          </a:r>
        </a:p>
      </dgm:t>
    </dgm:pt>
    <dgm:pt modelId="{F514E012-A3C3-4621-9701-4A10B40996A7}" type="parTrans" cxnId="{D6FF34E9-1A5C-4D1F-A582-60299C8D94FF}">
      <dgm:prSet/>
      <dgm:spPr/>
      <dgm:t>
        <a:bodyPr/>
        <a:lstStyle/>
        <a:p>
          <a:endParaRPr lang="en-CA"/>
        </a:p>
      </dgm:t>
    </dgm:pt>
    <dgm:pt modelId="{A504D04C-57C1-4903-92DC-B7E08333C7B4}" type="sibTrans" cxnId="{D6FF34E9-1A5C-4D1F-A582-60299C8D94FF}">
      <dgm:prSet/>
      <dgm:spPr/>
      <dgm:t>
        <a:bodyPr/>
        <a:lstStyle/>
        <a:p>
          <a:endParaRPr lang="en-CA"/>
        </a:p>
      </dgm:t>
    </dgm:pt>
    <dgm:pt modelId="{D376B284-241B-42B5-B4D6-12BBB1A211B6}" type="pres">
      <dgm:prSet presAssocID="{ADEF92F3-FD8F-4DEB-95A1-ED1CA7C422A0}" presName="compositeShape" presStyleCnt="0">
        <dgm:presLayoutVars>
          <dgm:chMax val="2"/>
          <dgm:dir/>
          <dgm:resizeHandles val="exact"/>
        </dgm:presLayoutVars>
      </dgm:prSet>
      <dgm:spPr/>
    </dgm:pt>
    <dgm:pt modelId="{FD3A7289-7281-47DD-9BFD-E76ACF70AF2A}" type="pres">
      <dgm:prSet presAssocID="{02D58741-2140-44C5-B31D-2DEE848D9ABF}" presName="upArrow" presStyleLbl="node1" presStyleIdx="0" presStyleCnt="2"/>
      <dgm:spPr/>
    </dgm:pt>
    <dgm:pt modelId="{B4C1D08A-AF0D-4A02-AFF8-FB31D9580406}" type="pres">
      <dgm:prSet presAssocID="{02D58741-2140-44C5-B31D-2DEE848D9ABF}" presName="upArrowText" presStyleLbl="revTx" presStyleIdx="0" presStyleCnt="2">
        <dgm:presLayoutVars>
          <dgm:chMax val="0"/>
          <dgm:bulletEnabled val="1"/>
        </dgm:presLayoutVars>
      </dgm:prSet>
      <dgm:spPr/>
    </dgm:pt>
    <dgm:pt modelId="{3D710C88-FAB8-4575-BE3C-82498424ED79}" type="pres">
      <dgm:prSet presAssocID="{AD335B2C-6919-4FF2-B642-F5A652AC9B83}" presName="downArrow" presStyleLbl="node1" presStyleIdx="1" presStyleCnt="2"/>
      <dgm:spPr/>
    </dgm:pt>
    <dgm:pt modelId="{0139A533-E200-40D6-A19B-FC17958DE4E6}" type="pres">
      <dgm:prSet presAssocID="{AD335B2C-6919-4FF2-B642-F5A652AC9B83}" presName="downArrowText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399FAD72-4DCA-458F-A1FB-C823A18EF4FE}" srcId="{ADEF92F3-FD8F-4DEB-95A1-ED1CA7C422A0}" destId="{02D58741-2140-44C5-B31D-2DEE848D9ABF}" srcOrd="0" destOrd="0" parTransId="{4DBB7AF7-4395-460D-9CD3-31D2621F81AE}" sibTransId="{D75F6220-959D-4E28-80BF-081305F6257A}"/>
    <dgm:cxn modelId="{E1A91C93-5187-4CE8-B280-F2D371561E50}" type="presOf" srcId="{ADEF92F3-FD8F-4DEB-95A1-ED1CA7C422A0}" destId="{D376B284-241B-42B5-B4D6-12BBB1A211B6}" srcOrd="0" destOrd="0" presId="urn:microsoft.com/office/officeart/2005/8/layout/arrow4"/>
    <dgm:cxn modelId="{220E04B9-4DDA-47EC-9F5E-835E5280015D}" type="presOf" srcId="{02D58741-2140-44C5-B31D-2DEE848D9ABF}" destId="{B4C1D08A-AF0D-4A02-AFF8-FB31D9580406}" srcOrd="0" destOrd="0" presId="urn:microsoft.com/office/officeart/2005/8/layout/arrow4"/>
    <dgm:cxn modelId="{D6FF34E9-1A5C-4D1F-A582-60299C8D94FF}" srcId="{ADEF92F3-FD8F-4DEB-95A1-ED1CA7C422A0}" destId="{AD335B2C-6919-4FF2-B642-F5A652AC9B83}" srcOrd="1" destOrd="0" parTransId="{F514E012-A3C3-4621-9701-4A10B40996A7}" sibTransId="{A504D04C-57C1-4903-92DC-B7E08333C7B4}"/>
    <dgm:cxn modelId="{BDD4D3FA-4A11-4A62-9A36-1B2D1D113CF2}" type="presOf" srcId="{AD335B2C-6919-4FF2-B642-F5A652AC9B83}" destId="{0139A533-E200-40D6-A19B-FC17958DE4E6}" srcOrd="0" destOrd="0" presId="urn:microsoft.com/office/officeart/2005/8/layout/arrow4"/>
    <dgm:cxn modelId="{7DAF882C-618B-4270-8723-518BBA2497AB}" type="presParOf" srcId="{D376B284-241B-42B5-B4D6-12BBB1A211B6}" destId="{FD3A7289-7281-47DD-9BFD-E76ACF70AF2A}" srcOrd="0" destOrd="0" presId="urn:microsoft.com/office/officeart/2005/8/layout/arrow4"/>
    <dgm:cxn modelId="{FB4DE568-BB38-44BB-8653-B64BCAD2E139}" type="presParOf" srcId="{D376B284-241B-42B5-B4D6-12BBB1A211B6}" destId="{B4C1D08A-AF0D-4A02-AFF8-FB31D9580406}" srcOrd="1" destOrd="0" presId="urn:microsoft.com/office/officeart/2005/8/layout/arrow4"/>
    <dgm:cxn modelId="{3A7362CA-531B-4806-9106-DDB78C6C7CF2}" type="presParOf" srcId="{D376B284-241B-42B5-B4D6-12BBB1A211B6}" destId="{3D710C88-FAB8-4575-BE3C-82498424ED79}" srcOrd="2" destOrd="0" presId="urn:microsoft.com/office/officeart/2005/8/layout/arrow4"/>
    <dgm:cxn modelId="{F83ABAC4-6824-4434-863F-6F4BB0C30A90}" type="presParOf" srcId="{D376B284-241B-42B5-B4D6-12BBB1A211B6}" destId="{0139A533-E200-40D6-A19B-FC17958DE4E6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86ECBE-30D2-4013-9038-EC14B8DFBF12}">
      <dsp:nvSpPr>
        <dsp:cNvPr id="0" name=""/>
        <dsp:cNvSpPr/>
      </dsp:nvSpPr>
      <dsp:spPr>
        <a:xfrm>
          <a:off x="6835" y="2085608"/>
          <a:ext cx="2042957" cy="12257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400" kern="1200"/>
            <a:t>Increase interest rate</a:t>
          </a:r>
        </a:p>
      </dsp:txBody>
      <dsp:txXfrm>
        <a:off x="42737" y="2121510"/>
        <a:ext cx="1971153" cy="1153970"/>
      </dsp:txXfrm>
    </dsp:sp>
    <dsp:sp modelId="{9D8361AC-3DCA-4D56-9C6F-CAC8865FBA1E}">
      <dsp:nvSpPr>
        <dsp:cNvPr id="0" name=""/>
        <dsp:cNvSpPr/>
      </dsp:nvSpPr>
      <dsp:spPr>
        <a:xfrm>
          <a:off x="2254088" y="2445169"/>
          <a:ext cx="433106" cy="5066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1900" kern="1200"/>
        </a:p>
      </dsp:txBody>
      <dsp:txXfrm>
        <a:off x="2254088" y="2546500"/>
        <a:ext cx="303174" cy="303991"/>
      </dsp:txXfrm>
    </dsp:sp>
    <dsp:sp modelId="{DB28ECE3-8EB6-490A-82B2-49FC0BE976FD}">
      <dsp:nvSpPr>
        <dsp:cNvPr id="0" name=""/>
        <dsp:cNvSpPr/>
      </dsp:nvSpPr>
      <dsp:spPr>
        <a:xfrm>
          <a:off x="2866975" y="2085608"/>
          <a:ext cx="2042957" cy="12257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400" kern="1200"/>
            <a:t>Less consumer spending</a:t>
          </a:r>
        </a:p>
      </dsp:txBody>
      <dsp:txXfrm>
        <a:off x="2902877" y="2121510"/>
        <a:ext cx="1971153" cy="1153970"/>
      </dsp:txXfrm>
    </dsp:sp>
    <dsp:sp modelId="{E128AC66-8AD0-4648-82C2-EB00CD6FDCC8}">
      <dsp:nvSpPr>
        <dsp:cNvPr id="0" name=""/>
        <dsp:cNvSpPr/>
      </dsp:nvSpPr>
      <dsp:spPr>
        <a:xfrm>
          <a:off x="5114228" y="2445169"/>
          <a:ext cx="433106" cy="5066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1900" kern="1200"/>
        </a:p>
      </dsp:txBody>
      <dsp:txXfrm>
        <a:off x="5114228" y="2546500"/>
        <a:ext cx="303174" cy="303991"/>
      </dsp:txXfrm>
    </dsp:sp>
    <dsp:sp modelId="{55D8A062-C157-4A5B-A796-75E7DED47465}">
      <dsp:nvSpPr>
        <dsp:cNvPr id="0" name=""/>
        <dsp:cNvSpPr/>
      </dsp:nvSpPr>
      <dsp:spPr>
        <a:xfrm>
          <a:off x="5727115" y="2085608"/>
          <a:ext cx="2042957" cy="12257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400" kern="1200"/>
            <a:t>Businesses keep prices the same</a:t>
          </a:r>
        </a:p>
      </dsp:txBody>
      <dsp:txXfrm>
        <a:off x="5763017" y="2121510"/>
        <a:ext cx="1971153" cy="11539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37BA4C-B021-4EFC-8075-29B0A48067E1}">
      <dsp:nvSpPr>
        <dsp:cNvPr id="0" name=""/>
        <dsp:cNvSpPr/>
      </dsp:nvSpPr>
      <dsp:spPr>
        <a:xfrm>
          <a:off x="762000" y="802667"/>
          <a:ext cx="4572000" cy="2458665"/>
        </a:xfrm>
        <a:prstGeom prst="round2DiagRect">
          <a:avLst>
            <a:gd name="adj1" fmla="val 0"/>
            <a:gd name="adj2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821E14-5CDA-4AD7-862E-9B8163029CC8}">
      <dsp:nvSpPr>
        <dsp:cNvPr id="0" name=""/>
        <dsp:cNvSpPr/>
      </dsp:nvSpPr>
      <dsp:spPr>
        <a:xfrm>
          <a:off x="3048000" y="1063434"/>
          <a:ext cx="609" cy="193713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26BC8F-A0CE-4A4B-996D-1610C2C5BFBB}">
      <dsp:nvSpPr>
        <dsp:cNvPr id="0" name=""/>
        <dsp:cNvSpPr/>
      </dsp:nvSpPr>
      <dsp:spPr>
        <a:xfrm>
          <a:off x="914400" y="988929"/>
          <a:ext cx="1981200" cy="208614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3000" kern="1200"/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3000" kern="1200">
              <a:solidFill>
                <a:schemeClr val="tx2"/>
              </a:solidFill>
            </a:rPr>
            <a:t>Interest Rate</a:t>
          </a:r>
        </a:p>
      </dsp:txBody>
      <dsp:txXfrm>
        <a:off x="914400" y="988929"/>
        <a:ext cx="1981200" cy="2086140"/>
      </dsp:txXfrm>
    </dsp:sp>
    <dsp:sp modelId="{77875713-B0B7-41B3-8946-5115F9D6512E}">
      <dsp:nvSpPr>
        <dsp:cNvPr id="0" name=""/>
        <dsp:cNvSpPr/>
      </dsp:nvSpPr>
      <dsp:spPr>
        <a:xfrm>
          <a:off x="3200400" y="988929"/>
          <a:ext cx="1981200" cy="208614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3000" kern="1200"/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3000" kern="1200">
              <a:solidFill>
                <a:schemeClr val="tx2"/>
              </a:solidFill>
            </a:rPr>
            <a:t>Spending,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3000" kern="1200">
              <a:solidFill>
                <a:schemeClr val="tx2"/>
              </a:solidFill>
            </a:rPr>
            <a:t>Inflation</a:t>
          </a:r>
        </a:p>
      </dsp:txBody>
      <dsp:txXfrm>
        <a:off x="3200400" y="988929"/>
        <a:ext cx="1981200" cy="2086140"/>
      </dsp:txXfrm>
    </dsp:sp>
    <dsp:sp modelId="{398D5DB2-631C-4558-9B8B-F6EE4CB88CE5}">
      <dsp:nvSpPr>
        <dsp:cNvPr id="0" name=""/>
        <dsp:cNvSpPr/>
      </dsp:nvSpPr>
      <dsp:spPr>
        <a:xfrm rot="16200000">
          <a:off x="-960090" y="1129464"/>
          <a:ext cx="2682180" cy="762000"/>
        </a:xfrm>
        <a:prstGeom prst="rightArrow">
          <a:avLst>
            <a:gd name="adj1" fmla="val 49830"/>
            <a:gd name="adj2" fmla="val 6066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Increases</a:t>
          </a:r>
        </a:p>
      </dsp:txBody>
      <dsp:txXfrm>
        <a:off x="-844926" y="1435777"/>
        <a:ext cx="2451851" cy="379704"/>
      </dsp:txXfrm>
    </dsp:sp>
    <dsp:sp modelId="{A716975D-C60A-42B3-81BF-C52C1DBF05BE}">
      <dsp:nvSpPr>
        <dsp:cNvPr id="0" name=""/>
        <dsp:cNvSpPr/>
      </dsp:nvSpPr>
      <dsp:spPr>
        <a:xfrm rot="5400000">
          <a:off x="4373909" y="2172535"/>
          <a:ext cx="2682180" cy="762000"/>
        </a:xfrm>
        <a:prstGeom prst="rightArrow">
          <a:avLst>
            <a:gd name="adj1" fmla="val 49830"/>
            <a:gd name="adj2" fmla="val 6066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Decreases</a:t>
          </a:r>
        </a:p>
      </dsp:txBody>
      <dsp:txXfrm>
        <a:off x="4489074" y="2248519"/>
        <a:ext cx="2451851" cy="3797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3A7289-7281-47DD-9BFD-E76ACF70AF2A}">
      <dsp:nvSpPr>
        <dsp:cNvPr id="0" name=""/>
        <dsp:cNvSpPr/>
      </dsp:nvSpPr>
      <dsp:spPr>
        <a:xfrm>
          <a:off x="1986" y="0"/>
          <a:ext cx="1191803" cy="1340269"/>
        </a:xfrm>
        <a:prstGeom prst="upArrow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C1D08A-AF0D-4A02-AFF8-FB31D9580406}">
      <dsp:nvSpPr>
        <dsp:cNvPr id="0" name=""/>
        <dsp:cNvSpPr/>
      </dsp:nvSpPr>
      <dsp:spPr>
        <a:xfrm>
          <a:off x="1229544" y="0"/>
          <a:ext cx="2022454" cy="13402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0" rIns="248920" bIns="24892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3500" kern="1200" dirty="0"/>
            <a:t>Interest Rate</a:t>
          </a:r>
        </a:p>
      </dsp:txBody>
      <dsp:txXfrm>
        <a:off x="1229544" y="0"/>
        <a:ext cx="2022454" cy="1340269"/>
      </dsp:txXfrm>
    </dsp:sp>
    <dsp:sp modelId="{3D710C88-FAB8-4575-BE3C-82498424ED79}">
      <dsp:nvSpPr>
        <dsp:cNvPr id="0" name=""/>
        <dsp:cNvSpPr/>
      </dsp:nvSpPr>
      <dsp:spPr>
        <a:xfrm>
          <a:off x="359527" y="1451959"/>
          <a:ext cx="1191803" cy="1340269"/>
        </a:xfrm>
        <a:prstGeom prst="downArrow">
          <a:avLst/>
        </a:prstGeom>
        <a:solidFill>
          <a:schemeClr val="accent5">
            <a:hueOff val="-3565596"/>
            <a:satOff val="27185"/>
            <a:lumOff val="5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9A533-E200-40D6-A19B-FC17958DE4E6}">
      <dsp:nvSpPr>
        <dsp:cNvPr id="0" name=""/>
        <dsp:cNvSpPr/>
      </dsp:nvSpPr>
      <dsp:spPr>
        <a:xfrm>
          <a:off x="1587085" y="1451959"/>
          <a:ext cx="2022454" cy="13402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0" rIns="248920" bIns="24892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3500" kern="1200" dirty="0"/>
            <a:t>Bond Prices</a:t>
          </a:r>
        </a:p>
      </dsp:txBody>
      <dsp:txXfrm>
        <a:off x="1587085" y="1451959"/>
        <a:ext cx="2022454" cy="13402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3A7289-7281-47DD-9BFD-E76ACF70AF2A}">
      <dsp:nvSpPr>
        <dsp:cNvPr id="0" name=""/>
        <dsp:cNvSpPr/>
      </dsp:nvSpPr>
      <dsp:spPr>
        <a:xfrm>
          <a:off x="1986" y="0"/>
          <a:ext cx="1191803" cy="1340269"/>
        </a:xfrm>
        <a:prstGeom prst="upArrow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C1D08A-AF0D-4A02-AFF8-FB31D9580406}">
      <dsp:nvSpPr>
        <dsp:cNvPr id="0" name=""/>
        <dsp:cNvSpPr/>
      </dsp:nvSpPr>
      <dsp:spPr>
        <a:xfrm>
          <a:off x="1229544" y="0"/>
          <a:ext cx="2022454" cy="13402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0" rIns="248920" bIns="24892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3500" kern="1200" dirty="0"/>
            <a:t>Interest Rate</a:t>
          </a:r>
        </a:p>
      </dsp:txBody>
      <dsp:txXfrm>
        <a:off x="1229544" y="0"/>
        <a:ext cx="2022454" cy="1340269"/>
      </dsp:txXfrm>
    </dsp:sp>
    <dsp:sp modelId="{3D710C88-FAB8-4575-BE3C-82498424ED79}">
      <dsp:nvSpPr>
        <dsp:cNvPr id="0" name=""/>
        <dsp:cNvSpPr/>
      </dsp:nvSpPr>
      <dsp:spPr>
        <a:xfrm>
          <a:off x="359527" y="1451959"/>
          <a:ext cx="1191803" cy="1340269"/>
        </a:xfrm>
        <a:prstGeom prst="downArrow">
          <a:avLst/>
        </a:prstGeom>
        <a:solidFill>
          <a:schemeClr val="accent5">
            <a:hueOff val="-3565596"/>
            <a:satOff val="27185"/>
            <a:lumOff val="5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9A533-E200-40D6-A19B-FC17958DE4E6}">
      <dsp:nvSpPr>
        <dsp:cNvPr id="0" name=""/>
        <dsp:cNvSpPr/>
      </dsp:nvSpPr>
      <dsp:spPr>
        <a:xfrm>
          <a:off x="1587085" y="1451959"/>
          <a:ext cx="2022454" cy="13402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0" rIns="248920" bIns="24892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3500" kern="1200" dirty="0"/>
            <a:t>Stock Prices</a:t>
          </a:r>
        </a:p>
      </dsp:txBody>
      <dsp:txXfrm>
        <a:off x="1587085" y="1451959"/>
        <a:ext cx="2022454" cy="13402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OpposingIdeas">
  <dgm:title val=""/>
  <dgm:desc val=""/>
  <dgm:catLst>
    <dgm:cat type="relationship" pri="34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clrData>
  <dgm:layoutNode name="Name0">
    <dgm:varLst>
      <dgm:chMax val="2"/>
      <dgm:dir/>
      <dgm:animOne val="branch"/>
      <dgm:animLvl val="lvl"/>
      <dgm:resizeHandles val="exact"/>
    </dgm:varLst>
    <dgm:choose name="Name1">
      <dgm:if name="Name2" axis="ch" ptType="node" func="cnt" op="lte" val="1">
        <dgm:alg type="composite">
          <dgm:param type="ar" val="0.9928"/>
        </dgm:alg>
      </dgm:if>
      <dgm:else name="Name3">
        <dgm:alg type="composite">
          <dgm:param type="ar" val="1.6364"/>
        </dgm:alg>
      </dgm:else>
    </dgm:choose>
    <dgm:shape xmlns:r="http://schemas.openxmlformats.org/officeDocument/2006/relationships" r:blip="">
      <dgm:adjLst/>
    </dgm:shape>
    <dgm:choose name="Name4">
      <dgm:if name="Name5" func="var" arg="dir" op="equ" val="norm">
        <dgm:choose name="Name6">
          <dgm:if name="Name7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2963"/>
              <dgm:constr type="t" for="ch" forName="ChildText1" refType="h" fact="0.2722"/>
              <dgm:constr type="w" for="ch" forName="ChildText1" refType="w" fact="0.6534"/>
              <dgm:constr type="h" for="ch" forName="ChildText1" refType="h" fact="0.6682"/>
              <dgm:constr type="l" for="ch" forName="Background" refType="w" fact="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l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l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8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l" for="ch" forName="ChildText2" refType="w" fact="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l" for="ch" forName="Background" refType="w" fact="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l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l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l" for="ch" forName="ParentText2" refType="w" fact="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l" for="ch" forName="ParentShape2" refType="w" fact="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l" for="ch" forName="Divider" refType="w" fact="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if>
      <dgm:else name="Name9">
        <dgm:choose name="Name10">
          <dgm:if name="Name11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2455"/>
              <dgm:constr type="t" for="ch" forName="ChildText1" refType="h" fact="0.2651"/>
              <dgm:constr type="w" for="ch" forName="ChildText1" refType="w" fact="0.5351"/>
              <dgm:constr type="h" for="ch" forName="ChildText1" refType="h" fact="0.56"/>
              <dgm:constr type="r" for="ch" forName="Background" refType="w" fact="-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r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r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12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r" for="ch" forName="ChildText2" refType="w" fact="-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r" for="ch" forName="Background" refType="w" fact="-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r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r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r" for="ch" forName="ParentText2" refType="w" fact="-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r" for="ch" forName="ParentShape2" refType="w" fact="-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r" for="ch" forName="Divider" refType="w" fact="-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else>
    </dgm:choose>
    <dgm:choose name="Name13">
      <dgm:if name="Name14" axis="ch" ptType="node" func="cnt" op="gte" val="1">
        <dgm:layoutNode name="Background" styleLbl="node1">
          <dgm:alg type="sp"/>
          <dgm:choose name="Name15">
            <dgm:if name="Name16" func="var" arg="dir" op="equ" val="norm">
              <dgm:shape xmlns:r="http://schemas.openxmlformats.org/officeDocument/2006/relationships" type="round2DiagRect" r:blip="">
                <dgm:adjLst>
                  <dgm:adj idx="1" val="0"/>
                  <dgm:adj idx="2" val="0.1667"/>
                </dgm:adjLst>
              </dgm:shape>
            </dgm:if>
            <dgm:else name="Name17">
              <dgm:shape xmlns:r="http://schemas.openxmlformats.org/officeDocument/2006/relationships" type="round2DiagRect" r:blip="">
                <dgm:adjLst>
                  <dgm:adj idx="1" val="0.1667"/>
                  <dgm:adj idx="2" val="0"/>
                </dgm:adjLst>
              </dgm:shape>
            </dgm:else>
          </dgm:choose>
          <dgm:presOf/>
        </dgm:layoutNode>
        <dgm:choose name="Name18">
          <dgm:if name="Name19" axis="ch" ptType="node" func="cnt" op="gte" val="2">
            <dgm:layoutNode name="Divider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</dgm:if>
          <dgm:else name="Name20"/>
        </dgm:choose>
        <dgm:layoutNode name="ChildText1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hideGeom="1">
            <dgm:adjLst/>
          </dgm:shape>
          <dgm:presOf axis="ch des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21">
          <dgm:if name="Name22" axis="ch" ptType="node" func="cnt" op="gte" val="2">
            <dgm:layoutNode name="ChildText2" styleLbl="revTx">
              <dgm:varLst>
                <dgm:chMax val="0"/>
                <dgm:chPref val="0"/>
                <dgm:bulletEnabled val="1"/>
              </dgm:varLst>
              <dgm:alg type="tx">
                <dgm:param type="parTxLTRAlign" val="l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ch des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23"/>
        </dgm:choose>
        <dgm:layoutNode name="ParentText1" styleLbl="revTx">
          <dgm:varLst>
            <dgm:chMax val="1"/>
            <dgm:chPref val="1"/>
          </dgm:varLst>
          <dgm:choose name="Name24">
            <dgm:if name="Name25" func="var" arg="dir" op="equ" val="norm">
              <dgm:alg type="tx">
                <dgm:param type="parTxLTRAlign" val="r"/>
                <dgm:param type="shpTxLTRAlignCh" val="r"/>
                <dgm:param type="txAnchorVertCh" val="mid"/>
                <dgm:param type="autoTxRot" val="grav"/>
              </dgm:alg>
            </dgm:if>
            <dgm:else name="Name26">
              <dgm:alg type="tx">
                <dgm:param type="parTxLTRAlign" val="l"/>
                <dgm:param type="shpTxLTRAlignCh" val="r"/>
                <dgm:param type="txAnchorVertCh" val="mid"/>
                <dgm:param type="autoTxRot" val="grav"/>
              </dgm:alg>
            </dgm:else>
          </dgm:choose>
          <dgm:choose name="Name27">
            <dgm:if name="Name28" func="var" arg="dir" op="equ" val="norm">
              <dgm:shape xmlns:r="http://schemas.openxmlformats.org/officeDocument/2006/relationships" rot="-90" type="rightArrow" r:blip="" hideGeom="1">
                <dgm:adjLst>
                  <dgm:adj idx="1" val="0.4983"/>
                  <dgm:adj idx="2" val="0.6066"/>
                </dgm:adjLst>
              </dgm:shape>
            </dgm:if>
            <dgm:else name="Name29">
              <dgm:shape xmlns:r="http://schemas.openxmlformats.org/officeDocument/2006/relationships" rot="90" type="leftArrow" r:blip="" hideGeom="1">
                <dgm:adjLst>
                  <dgm:adj idx="1" val="0.4983"/>
                  <dgm:adj idx="2" val="0.6066"/>
                </dgm:adjLst>
              </dgm:shape>
            </dgm:else>
          </dgm:choose>
          <dgm:presOf axis="ch 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ParentShape1" styleLbl="alignImgPlace1">
          <dgm:varLst/>
          <dgm:alg type="sp"/>
          <dgm:presOf axis="ch self" ptType="node node" st="1 1" cnt="1 0"/>
          <dgm:choose name="Name30">
            <dgm:if name="Name31" func="var" arg="dir" op="equ" val="norm">
              <dgm:shape xmlns:r="http://schemas.openxmlformats.org/officeDocument/2006/relationships" rot="-90" type="rightArrow" r:blip="">
                <dgm:adjLst>
                  <dgm:adj idx="1" val="0.4983"/>
                  <dgm:adj idx="2" val="0.6066"/>
                </dgm:adjLst>
              </dgm:shape>
            </dgm:if>
            <dgm:else name="Name32">
              <dgm:shape xmlns:r="http://schemas.openxmlformats.org/officeDocument/2006/relationships" rot="90" type="leftArrow" r:blip="">
                <dgm:adjLst>
                  <dgm:adj idx="1" val="0.4983"/>
                  <dgm:adj idx="2" val="0.6066"/>
                </dgm:adjLst>
              </dgm:shape>
            </dgm:else>
          </dgm:choose>
        </dgm:layoutNode>
        <dgm:choose name="Name33">
          <dgm:if name="Name34" axis="ch" ptType="node" func="cnt" op="gte" val="2">
            <dgm:layoutNode name="ParentText2" styleLbl="revTx">
              <dgm:varLst>
                <dgm:chMax val="1"/>
                <dgm:chPref val="1"/>
              </dgm:varLst>
              <dgm:choose name="Name35">
                <dgm:if name="Name36" func="var" arg="dir" op="equ" val="norm">
                  <dgm:alg type="tx">
                    <dgm:param type="parTxLTRAlign" val="r"/>
                    <dgm:param type="shpTxLTRAlignCh" val="r"/>
                    <dgm:param type="txAnchorVertCh" val="mid"/>
                    <dgm:param type="autoTxRot" val="grav"/>
                  </dgm:alg>
                </dgm:if>
                <dgm:else name="Name37">
                  <dgm:alg type="tx">
                    <dgm:param type="parTxLTRAlign" val="l"/>
                    <dgm:param type="shpTxLTRAlignCh" val="r"/>
                    <dgm:param type="txAnchorVertCh" val="mid"/>
                    <dgm:param type="autoTxRot" val="grav"/>
                  </dgm:alg>
                </dgm:else>
              </dgm:choose>
              <dgm:choose name="Name38">
                <dgm:if name="Name39" func="var" arg="dir" op="equ" val="norm">
                  <dgm:shape xmlns:r="http://schemas.openxmlformats.org/officeDocument/2006/relationships" rot="90" type="rightArrow" r:blip="" hideGeom="1">
                    <dgm:adjLst>
                      <dgm:adj idx="1" val="0.4983"/>
                      <dgm:adj idx="2" val="0.6066"/>
                    </dgm:adjLst>
                  </dgm:shape>
                </dgm:if>
                <dgm:else name="Name40">
                  <dgm:shape xmlns:r="http://schemas.openxmlformats.org/officeDocument/2006/relationships" rot="-90" type="leftArrow" r:blip="" hideGeom="1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ParentShape2" styleLbl="alignImgPlace1">
              <dgm:varLst/>
              <dgm:alg type="sp"/>
              <dgm:choose name="Name41">
                <dgm:if name="Name42" func="var" arg="dir" op="equ" val="norm">
                  <dgm:shape xmlns:r="http://schemas.openxmlformats.org/officeDocument/2006/relationships" rot="90" type="rightArrow" r:blip="">
                    <dgm:adjLst>
                      <dgm:adj idx="1" val="0.4983"/>
                      <dgm:adj idx="2" val="0.6066"/>
                    </dgm:adjLst>
                  </dgm:shape>
                </dgm:if>
                <dgm:else name="Name43">
                  <dgm:shape xmlns:r="http://schemas.openxmlformats.org/officeDocument/2006/relationships" rot="-90" type="leftArrow" r:blip="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</dgm:layoutNode>
          </dgm:if>
          <dgm:else name="Name44"/>
        </dgm:choose>
      </dgm:if>
      <dgm:else name="Name4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D9495D4-AEC1-44CC-876E-4AF530B265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28FBB7-FDB5-4623-B9FE-64001DA93A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2C2C782-B009-4CCF-A3FF-4524DEEEDA32}" type="datetimeFigureOut">
              <a:rPr lang="en-US"/>
              <a:pPr>
                <a:defRPr/>
              </a:pPr>
              <a:t>3/28/2023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2818AA-55B8-488A-84EB-BD1F897251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BC563D-D661-43E1-B327-1C8E387430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AC7960-17DD-4183-9673-25EA59BC59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C0CD097-99D6-44F0-8D58-7C302EFBFAC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35DE2AF-BB9B-47E5-91EB-E12202C4A01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A06F05BA-3762-4E31-9B07-23595465C0C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4ED3AFCF-F459-436C-9A70-562B6B0082F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0FD2C517-4B84-4DE0-BAA4-899F817A977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FECFCB27-DD45-43E5-9C69-9B5D946E57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909075F-1A24-4A34-8121-5E10FB53706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Google Shape;68;g123de75d5cf_1_0:notes">
            <a:extLst>
              <a:ext uri="{FF2B5EF4-FFF2-40B4-BE49-F238E27FC236}">
                <a16:creationId xmlns:a16="http://schemas.microsoft.com/office/drawing/2014/main" id="{0835CBF7-5E7F-BD0B-7302-811CA1D00656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9218" name="Google Shape;69;g123de75d5cf_1_0:notes">
            <a:extLst>
              <a:ext uri="{FF2B5EF4-FFF2-40B4-BE49-F238E27FC236}">
                <a16:creationId xmlns:a16="http://schemas.microsoft.com/office/drawing/2014/main" id="{C55900A1-4E4F-59CE-F17D-0E9E384C9CD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9219" name="Google Shape;70;g123de75d5cf_1_0:notes">
            <a:extLst>
              <a:ext uri="{FF2B5EF4-FFF2-40B4-BE49-F238E27FC236}">
                <a16:creationId xmlns:a16="http://schemas.microsoft.com/office/drawing/2014/main" id="{1B045251-86F1-F0F7-BDC6-6898FABFA3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940FCD35-C85C-3A4F-9419-AFE4A9A31073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43117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379643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035336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762100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969134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714823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8357126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4212674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4681289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243957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781960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6398366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754758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332070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932709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379227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9035608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2480874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2640988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50639918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457973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05083999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91148618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11891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81115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454680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174688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9756080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6281313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03430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251406" y="365129"/>
            <a:ext cx="8638967" cy="13255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251406" y="1825625"/>
            <a:ext cx="8638967" cy="435133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342884" lvl="0" indent="-304786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marL="2057297" lvl="5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180" lvl="6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064" lvl="7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5946" lvl="8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Google Shape;13;p2">
            <a:extLst>
              <a:ext uri="{FF2B5EF4-FFF2-40B4-BE49-F238E27FC236}">
                <a16:creationId xmlns:a16="http://schemas.microsoft.com/office/drawing/2014/main" id="{6C99DF3A-4F53-FFA9-BE93-EAC502B58377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Google Shape;14;p2">
            <a:extLst>
              <a:ext uri="{FF2B5EF4-FFF2-40B4-BE49-F238E27FC236}">
                <a16:creationId xmlns:a16="http://schemas.microsoft.com/office/drawing/2014/main" id="{47B1C58C-862F-15AD-A271-4B3EB25C0E83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Google Shape;15;p2">
            <a:extLst>
              <a:ext uri="{FF2B5EF4-FFF2-40B4-BE49-F238E27FC236}">
                <a16:creationId xmlns:a16="http://schemas.microsoft.com/office/drawing/2014/main" id="{DC375EF9-C07F-91AF-D3B1-144A0535DF83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13DFA-96B8-4B46-BF7D-A03F389B0C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40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8;p3">
            <a:extLst>
              <a:ext uri="{FF2B5EF4-FFF2-40B4-BE49-F238E27FC236}">
                <a16:creationId xmlns:a16="http://schemas.microsoft.com/office/drawing/2014/main" id="{0ADB823D-2BA8-AB98-9D60-5DBC0B552648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2" r="1755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oogle Shape;21;p3">
            <a:extLst>
              <a:ext uri="{FF2B5EF4-FFF2-40B4-BE49-F238E27FC236}">
                <a16:creationId xmlns:a16="http://schemas.microsoft.com/office/drawing/2014/main" id="{09D53A39-EB8F-CEC2-9137-DB01BE3BD89A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5611813"/>
            <a:ext cx="26003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Google Shape;19;p3"/>
          <p:cNvSpPr txBox="1">
            <a:spLocks noGrp="1"/>
          </p:cNvSpPr>
          <p:nvPr>
            <p:ph type="ctrTitle"/>
          </p:nvPr>
        </p:nvSpPr>
        <p:spPr>
          <a:xfrm>
            <a:off x="251405" y="1122363"/>
            <a:ext cx="8593914" cy="238760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4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1"/>
          </p:nvPr>
        </p:nvSpPr>
        <p:spPr>
          <a:xfrm>
            <a:off x="251405" y="3724349"/>
            <a:ext cx="8593914" cy="1533455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1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54E697-6D80-4421-D827-44CBDDCECA2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5933440" y="5999219"/>
            <a:ext cx="2911879" cy="32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69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oogle Shape;10;p2">
            <a:extLst>
              <a:ext uri="{FF2B5EF4-FFF2-40B4-BE49-F238E27FC236}">
                <a16:creationId xmlns:a16="http://schemas.microsoft.com/office/drawing/2014/main" id="{05050A78-BCC0-962B-9F54-BC5A7503ACF5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5625"/>
            <a:ext cx="9144000" cy="503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Google Shape;11;p2">
            <a:extLst>
              <a:ext uri="{FF2B5EF4-FFF2-40B4-BE49-F238E27FC236}">
                <a16:creationId xmlns:a16="http://schemas.microsoft.com/office/drawing/2014/main" id="{6EFB601F-E4D3-4F95-67AA-C1DDE5009E1E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50825" y="365125"/>
            <a:ext cx="863917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028" name="Google Shape;12;p2">
            <a:extLst>
              <a:ext uri="{FF2B5EF4-FFF2-40B4-BE49-F238E27FC236}">
                <a16:creationId xmlns:a16="http://schemas.microsoft.com/office/drawing/2014/main" id="{5BE0B752-3506-0846-0CD5-07806A66CA3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250825" y="1825625"/>
            <a:ext cx="863917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3" name="Google Shape;13;p2">
            <a:extLst>
              <a:ext uri="{FF2B5EF4-FFF2-40B4-BE49-F238E27FC236}">
                <a16:creationId xmlns:a16="http://schemas.microsoft.com/office/drawing/2014/main" id="{8AD8C511-E917-E5C9-AB84-8257300C47FD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3927475" y="6356350"/>
            <a:ext cx="12858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50" b="0" i="0" u="none" strike="noStrike" kern="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4" name="Google Shape;14;p2">
            <a:extLst>
              <a:ext uri="{FF2B5EF4-FFF2-40B4-BE49-F238E27FC236}">
                <a16:creationId xmlns:a16="http://schemas.microsoft.com/office/drawing/2014/main" id="{48B2B30E-2E04-0A9C-948B-20BCC3DF94D1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286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50" b="0" i="0" u="none" strike="noStrike" kern="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5" name="Google Shape;15;p2">
            <a:extLst>
              <a:ext uri="{FF2B5EF4-FFF2-40B4-BE49-F238E27FC236}">
                <a16:creationId xmlns:a16="http://schemas.microsoft.com/office/drawing/2014/main" id="{DEDCBDAF-3D0C-0D23-44F1-8EB95B542AF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432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750" b="0" i="0" u="none" strike="noStrike" kern="0" cap="none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fld id="{A285CD37-B78A-0540-8384-2A7FB6DF0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Google Shape;16;p2">
            <a:extLst>
              <a:ext uri="{FF2B5EF4-FFF2-40B4-BE49-F238E27FC236}">
                <a16:creationId xmlns:a16="http://schemas.microsoft.com/office/drawing/2014/main" id="{C0A6DCD9-8F9B-FA96-BBB0-04657622B513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397625"/>
            <a:ext cx="339725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5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nkofcanada.ca/about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R8VBRCs2jTU?start=493&amp;feature=oembed" TargetMode="External"/><Relationship Id="rId5" Type="http://schemas.openxmlformats.org/officeDocument/2006/relationships/image" Target="../media/image12.jpeg"/><Relationship Id="rId4" Type="http://schemas.openxmlformats.org/officeDocument/2006/relationships/hyperlink" Target="https://www.youtube.com/watch?v=R8VBRCs2jTU&amp;t=493s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tannica.com/topic/consumer-confidence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hyperlink" Target="https://www.investopedia.com/terms/p/purchasingpower.asp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X-obZcJZL-o?start=66&amp;feature=oembed" TargetMode="External"/><Relationship Id="rId5" Type="http://schemas.openxmlformats.org/officeDocument/2006/relationships/image" Target="../media/image14.jpeg"/><Relationship Id="rId4" Type="http://schemas.openxmlformats.org/officeDocument/2006/relationships/hyperlink" Target="https://youtu.be/X-obZcJZL-o?t=66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XNu5ppFZbHo?feature=oembed" TargetMode="External"/><Relationship Id="rId5" Type="http://schemas.openxmlformats.org/officeDocument/2006/relationships/image" Target="../media/image18.jpeg"/><Relationship Id="rId4" Type="http://schemas.openxmlformats.org/officeDocument/2006/relationships/hyperlink" Target="https://www.youtube.com/watch?v=XNu5ppFZbHo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nkofcanada.ca/core-functions/monetary-policy/" TargetMode="External"/><Relationship Id="rId7" Type="http://schemas.openxmlformats.org/officeDocument/2006/relationships/hyperlink" Target="https://www.bankofcanada.ca/core-functions/retail-payments-supervision/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bankofcanada.ca/core-functions/funds-management/" TargetMode="External"/><Relationship Id="rId5" Type="http://schemas.openxmlformats.org/officeDocument/2006/relationships/hyperlink" Target="https://www.bankofcanada.ca/core-functions/currency/" TargetMode="External"/><Relationship Id="rId4" Type="http://schemas.openxmlformats.org/officeDocument/2006/relationships/hyperlink" Target="https://www.bankofcanada.ca/core-functions/financial-syste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vestopedia.com/terms/m/macroeconomics.as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nkofcanada.ca/about/our-history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Google Shape;72;g123de75d5cf_1_0">
            <a:extLst>
              <a:ext uri="{FF2B5EF4-FFF2-40B4-BE49-F238E27FC236}">
                <a16:creationId xmlns:a16="http://schemas.microsoft.com/office/drawing/2014/main" id="{15200245-58C1-E057-7F9B-29621FC573C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250825" y="1698625"/>
            <a:ext cx="8594725" cy="1790700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Macroeconomics: Central Banks</a:t>
            </a: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194" name="Google Shape;73;g123de75d5cf_1_0">
            <a:extLst>
              <a:ext uri="{FF2B5EF4-FFF2-40B4-BE49-F238E27FC236}">
                <a16:creationId xmlns:a16="http://schemas.microsoft.com/office/drawing/2014/main" id="{9CC9F96B-0ACC-91DC-98A9-B36E9BA7D5BF}"/>
              </a:ext>
            </a:extLst>
          </p:cNvPr>
          <p:cNvSpPr txBox="1">
            <a:spLocks noGrp="1" noChangeArrowheads="1"/>
          </p:cNvSpPr>
          <p:nvPr>
            <p:ph type="subTitle" idx="1"/>
          </p:nvPr>
        </p:nvSpPr>
        <p:spPr>
          <a:xfrm>
            <a:off x="250825" y="3651250"/>
            <a:ext cx="8594725" cy="1149350"/>
          </a:xfrm>
        </p:spPr>
        <p:txBody>
          <a:bodyPr lIns="68569" tIns="34275" rIns="68569" bIns="34275"/>
          <a:lstStyle/>
          <a:p>
            <a:pPr eaLnBrk="1" hangingPunct="1">
              <a:spcAft>
                <a:spcPct val="0"/>
              </a:spcAft>
              <a:buClr>
                <a:srgbClr val="FFFFFF"/>
              </a:buClr>
            </a:pP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Grade 12+</a:t>
            </a:r>
          </a:p>
        </p:txBody>
      </p:sp>
    </p:spTree>
    <p:extLst>
      <p:ext uri="{BB962C8B-B14F-4D97-AF65-F5344CB8AC3E}">
        <p14:creationId xmlns:p14="http://schemas.microsoft.com/office/powerpoint/2010/main" val="3829924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Quick Facts: Bank of Canada (BOC)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572766"/>
            <a:ext cx="8639175" cy="4715017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One person, the Chief Executive Officer, has “full control of the business of the Bank [of Canada].”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Think about that for a moment: </a:t>
            </a: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essentially one person decides the economic fate of Canada!</a:t>
            </a:r>
          </a:p>
          <a:p>
            <a:pPr>
              <a:lnSpc>
                <a:spcPts val="2400"/>
              </a:lnSpc>
            </a:pPr>
            <a:endParaRPr lang="en-US" altLang="en-US" sz="2000" i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governor is appointed by the board of governors for a seven-year term. 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Source: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3"/>
              </a:rPr>
              <a:t>Bank of Canada – About Us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2" name="Picture 2" descr="See the source image">
            <a:extLst>
              <a:ext uri="{FF2B5EF4-FFF2-40B4-BE49-F238E27FC236}">
                <a16:creationId xmlns:a16="http://schemas.microsoft.com/office/drawing/2014/main" id="{D2A874D6-B458-8444-5E35-028E73A428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838" y="5817352"/>
            <a:ext cx="2699148" cy="642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963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does BOC do?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572766"/>
            <a:ext cx="8639175" cy="4715017"/>
          </a:xfrm>
        </p:spPr>
        <p:txBody>
          <a:bodyPr lIns="68569" tIns="34275" rIns="68569" bIns="34275">
            <a:normAutofit/>
          </a:bodyPr>
          <a:lstStyle/>
          <a:p>
            <a:pPr marL="495298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Monetary policy: 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Influence the supply of money circulating in the economy, keep inflation low and stable.</a:t>
            </a:r>
          </a:p>
          <a:p>
            <a:pPr marL="495298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Financial system: 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Promote a stable and efficient financial infrastructure, which includes banks, credit unions, financial markets, and electronic payment functions.</a:t>
            </a:r>
          </a:p>
          <a:p>
            <a:pPr marL="495298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Currency: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 Design, issue and distribute Canada’s bank notes.</a:t>
            </a:r>
          </a:p>
          <a:p>
            <a:pPr marL="495298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Funds management: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“Fiscal agent” for the Government of Canada, managing its public debt programs and foreign exchange reserves.</a:t>
            </a:r>
          </a:p>
          <a:p>
            <a:pPr marL="495298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Retail payments supervision: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Supervise payment service providers, including money transfers, digital wallets, and other payment technology companies used in retail services.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BADC20-18A7-F213-5963-E1A9EC06E588}"/>
              </a:ext>
            </a:extLst>
          </p:cNvPr>
          <p:cNvSpPr txBox="1"/>
          <p:nvPr/>
        </p:nvSpPr>
        <p:spPr>
          <a:xfrm>
            <a:off x="740664" y="5678424"/>
            <a:ext cx="3986784" cy="400110"/>
          </a:xfrm>
          <a:prstGeom prst="rect">
            <a:avLst/>
          </a:prstGeom>
          <a:solidFill>
            <a:srgbClr val="005659">
              <a:alpha val="30980"/>
            </a:srgbClr>
          </a:solidFill>
        </p:spPr>
        <p:txBody>
          <a:bodyPr wrap="square" rtlCol="0">
            <a:spAutoFit/>
          </a:bodyPr>
          <a:lstStyle/>
          <a:p>
            <a:r>
              <a:rPr lang="en-CA" sz="2000" dirty="0"/>
              <a:t>In this lesson, we will focus on…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F21FC6-5837-BE1C-5401-8EE95F5A3A6A}"/>
              </a:ext>
            </a:extLst>
          </p:cNvPr>
          <p:cNvSpPr/>
          <p:nvPr/>
        </p:nvSpPr>
        <p:spPr>
          <a:xfrm>
            <a:off x="287401" y="1664208"/>
            <a:ext cx="8298815" cy="694944"/>
          </a:xfrm>
          <a:prstGeom prst="rect">
            <a:avLst/>
          </a:prstGeom>
          <a:solidFill>
            <a:srgbClr val="005659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1C67761-4575-B2C9-2C4A-71055AC6D415}"/>
              </a:ext>
            </a:extLst>
          </p:cNvPr>
          <p:cNvSpPr/>
          <p:nvPr/>
        </p:nvSpPr>
        <p:spPr>
          <a:xfrm>
            <a:off x="287401" y="3352927"/>
            <a:ext cx="8289671" cy="469265"/>
          </a:xfrm>
          <a:prstGeom prst="rect">
            <a:avLst/>
          </a:prstGeom>
          <a:solidFill>
            <a:srgbClr val="005659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024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>
            <a:normAutofit fontScale="90000"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 central banks control inflation?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4156F7C-EB02-B1F8-4634-E742C7260E7D}"/>
              </a:ext>
            </a:extLst>
          </p:cNvPr>
          <p:cNvSpPr/>
          <p:nvPr/>
        </p:nvSpPr>
        <p:spPr>
          <a:xfrm>
            <a:off x="1325880" y="4370832"/>
            <a:ext cx="6501384" cy="448056"/>
          </a:xfrm>
          <a:prstGeom prst="rect">
            <a:avLst/>
          </a:prstGeom>
          <a:solidFill>
            <a:srgbClr val="FFFF00">
              <a:alpha val="2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572766"/>
            <a:ext cx="8639175" cy="4715017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BOC, like other central banks, has a goal to control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inflation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Think-Pair-Share</a:t>
            </a:r>
          </a:p>
          <a:p>
            <a:pPr>
              <a:lnSpc>
                <a:spcPts val="2400"/>
              </a:lnSpc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What is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inflation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? </a:t>
            </a:r>
          </a:p>
          <a:p>
            <a:pPr>
              <a:lnSpc>
                <a:spcPts val="2400"/>
              </a:lnSpc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Have you heard of this term in news reports, media, or general conversations?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 algn="ctr">
              <a:lnSpc>
                <a:spcPts val="2400"/>
              </a:lnSpc>
              <a:buNone/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Inflation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is an increase in prices of goods and services. 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Inflation impacts all of us. How our central bank tries to control inflation should interest us.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16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>
            <a:normAutofit fontScale="90000"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 central banks control inflation?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24764"/>
            <a:ext cx="8639175" cy="4863020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Watch this video: 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4"/>
              </a:rPr>
              <a:t>https://www.youtube.com/watch?v=R8VBRCs2jTU&amp;t=493s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2" name="Online Media 1" title="How does raising interest rates control inflation?">
            <a:hlinkClick r:id="" action="ppaction://media"/>
            <a:extLst>
              <a:ext uri="{FF2B5EF4-FFF2-40B4-BE49-F238E27FC236}">
                <a16:creationId xmlns:a16="http://schemas.microsoft.com/office/drawing/2014/main" id="{E31D2996-A7FC-AFF6-75E3-DBDD477BEDF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250825" y="1883664"/>
            <a:ext cx="8607115" cy="486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314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>
            <a:normAutofit fontScale="90000"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 central banks control inflation?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24764"/>
            <a:ext cx="8639175" cy="4863020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Summary from the video: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4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712E1FDC-A3B0-613E-38E9-C879B20DBF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5112053"/>
              </p:ext>
            </p:extLst>
          </p:nvPr>
        </p:nvGraphicFramePr>
        <p:xfrm>
          <a:off x="539496" y="882017"/>
          <a:ext cx="7776908" cy="5396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Callout: Line 6">
            <a:extLst>
              <a:ext uri="{FF2B5EF4-FFF2-40B4-BE49-F238E27FC236}">
                <a16:creationId xmlns:a16="http://schemas.microsoft.com/office/drawing/2014/main" id="{4B23566F-937B-1DD0-6C11-DDE1EAB24C91}"/>
              </a:ext>
            </a:extLst>
          </p:cNvPr>
          <p:cNvSpPr/>
          <p:nvPr/>
        </p:nvSpPr>
        <p:spPr>
          <a:xfrm>
            <a:off x="6099269" y="4544041"/>
            <a:ext cx="1802671" cy="1321190"/>
          </a:xfrm>
          <a:prstGeom prst="borderCallout1">
            <a:avLst>
              <a:gd name="adj1" fmla="val 1021"/>
              <a:gd name="adj2" fmla="val 25497"/>
              <a:gd name="adj3" fmla="val -26791"/>
              <a:gd name="adj4" fmla="val 44048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1800"/>
              <a:t>When prices stay the same, inflation is under control.</a:t>
            </a:r>
          </a:p>
        </p:txBody>
      </p:sp>
    </p:spTree>
    <p:extLst>
      <p:ext uri="{BB962C8B-B14F-4D97-AF65-F5344CB8AC3E}">
        <p14:creationId xmlns:p14="http://schemas.microsoft.com/office/powerpoint/2010/main" val="2702529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>
            <a:norm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Interest rate vs. inflation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24764"/>
            <a:ext cx="8639175" cy="4863020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Summary from the video: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62EB909-CDF8-A1CA-A7D7-0922B00B28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0174527"/>
              </p:ext>
            </p:extLst>
          </p:nvPr>
        </p:nvGraphicFramePr>
        <p:xfrm>
          <a:off x="1522412" y="182427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854034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BOC and Inflation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572766"/>
            <a:ext cx="8639175" cy="4715017"/>
          </a:xfrm>
        </p:spPr>
        <p:txBody>
          <a:bodyPr lIns="68569" tIns="34275" rIns="68569" bIns="34275">
            <a:normAutofit/>
          </a:bodyPr>
          <a:lstStyle/>
          <a:p>
            <a:pPr>
              <a:lnSpc>
                <a:spcPts val="2400"/>
              </a:lnSpc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Aims to keep inflation at an annual increase of 2% per year</a:t>
            </a:r>
          </a:p>
          <a:p>
            <a:pPr>
              <a:lnSpc>
                <a:spcPts val="2400"/>
              </a:lnSpc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Central banks have stated that an inflation of about 2% is well-balanced to drive the economy, while maintaining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consumer confidence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and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spending power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Learn more: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3"/>
              </a:rPr>
              <a:t>Consumer confidence explained by Britannica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4"/>
              </a:rPr>
              <a:t>Purchasing power by Investopedia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How does the BOC try to maintain inflation at 2%?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Let’s find out…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A332246-C134-B4D1-7B3C-F11370FD6C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6072" y="5516762"/>
            <a:ext cx="1670383" cy="1035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84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>
            <a:norm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BOC </a:t>
            </a:r>
            <a:r>
              <a:rPr lang="en-US" altLang="en-US" sz="4000" i="1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tries</a:t>
            </a: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control inflation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24764"/>
            <a:ext cx="8639175" cy="4863020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BFAFD8-42D4-8C60-24F4-C232D6839818}"/>
              </a:ext>
            </a:extLst>
          </p:cNvPr>
          <p:cNvSpPr txBox="1"/>
          <p:nvPr/>
        </p:nvSpPr>
        <p:spPr>
          <a:xfrm>
            <a:off x="5942977" y="4153236"/>
            <a:ext cx="21946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/>
              <a:t>Spending Power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3E16EB-8D99-2B2A-A0FC-53F1F9DF1745}"/>
              </a:ext>
            </a:extLst>
          </p:cNvPr>
          <p:cNvSpPr txBox="1"/>
          <p:nvPr/>
        </p:nvSpPr>
        <p:spPr>
          <a:xfrm>
            <a:off x="569709" y="2271425"/>
            <a:ext cx="3851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/>
              <a:t>The BOC raises rates to slow down spending, maintain prices (therefore, control inflation).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D19F4A-F553-524E-2125-1AA73025BD4E}"/>
              </a:ext>
            </a:extLst>
          </p:cNvPr>
          <p:cNvSpPr txBox="1"/>
          <p:nvPr/>
        </p:nvSpPr>
        <p:spPr>
          <a:xfrm>
            <a:off x="569709" y="3985747"/>
            <a:ext cx="3851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/>
              <a:t>Higher rates mean higher payments on debt, so you have less money to spend.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9105B8-B4F0-2F25-C0C2-F6DD3CEB9659}"/>
              </a:ext>
            </a:extLst>
          </p:cNvPr>
          <p:cNvSpPr txBox="1"/>
          <p:nvPr/>
        </p:nvSpPr>
        <p:spPr>
          <a:xfrm>
            <a:off x="5762215" y="2330432"/>
            <a:ext cx="16176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/>
              <a:t>Interest Rate</a:t>
            </a:r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E09BEC02-25FF-57E1-D108-1A813E34A426}"/>
              </a:ext>
            </a:extLst>
          </p:cNvPr>
          <p:cNvSpPr/>
          <p:nvPr/>
        </p:nvSpPr>
        <p:spPr>
          <a:xfrm>
            <a:off x="4570412" y="2067381"/>
            <a:ext cx="1191803" cy="1340269"/>
          </a:xfrm>
          <a:prstGeom prst="up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D1D0A78B-5BB4-8B36-B958-25C29900153E}"/>
              </a:ext>
            </a:extLst>
          </p:cNvPr>
          <p:cNvSpPr/>
          <p:nvPr/>
        </p:nvSpPr>
        <p:spPr>
          <a:xfrm>
            <a:off x="4890056" y="3890185"/>
            <a:ext cx="1191803" cy="1340269"/>
          </a:xfrm>
          <a:prstGeom prst="down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565596"/>
              <a:satOff val="27185"/>
              <a:lumOff val="5686"/>
              <a:alphaOff val="0"/>
            </a:schemeClr>
          </a:fillRef>
          <a:effectRef idx="0">
            <a:schemeClr val="accent5">
              <a:hueOff val="-3565596"/>
              <a:satOff val="27185"/>
              <a:lumOff val="5686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51089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>
            <a:norm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BOC </a:t>
            </a:r>
            <a:r>
              <a:rPr lang="en-US" altLang="en-US" sz="4000" i="1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tries</a:t>
            </a: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control inflation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24764"/>
            <a:ext cx="8639175" cy="4863020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BFAFD8-42D4-8C60-24F4-C232D6839818}"/>
              </a:ext>
            </a:extLst>
          </p:cNvPr>
          <p:cNvSpPr txBox="1"/>
          <p:nvPr/>
        </p:nvSpPr>
        <p:spPr>
          <a:xfrm>
            <a:off x="6586992" y="4799746"/>
            <a:ext cx="2194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/>
              <a:t>Spending Power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9105B8-B4F0-2F25-C0C2-F6DD3CEB9659}"/>
              </a:ext>
            </a:extLst>
          </p:cNvPr>
          <p:cNvSpPr txBox="1"/>
          <p:nvPr/>
        </p:nvSpPr>
        <p:spPr>
          <a:xfrm>
            <a:off x="6257577" y="2897226"/>
            <a:ext cx="1617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/>
              <a:t>Interest Rate</a:t>
            </a:r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E09BEC02-25FF-57E1-D108-1A813E34A426}"/>
              </a:ext>
            </a:extLst>
          </p:cNvPr>
          <p:cNvSpPr/>
          <p:nvPr/>
        </p:nvSpPr>
        <p:spPr>
          <a:xfrm>
            <a:off x="5342032" y="2318075"/>
            <a:ext cx="1191803" cy="1340269"/>
          </a:xfrm>
          <a:prstGeom prst="up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D1D0A78B-5BB4-8B36-B958-25C29900153E}"/>
              </a:ext>
            </a:extLst>
          </p:cNvPr>
          <p:cNvSpPr/>
          <p:nvPr/>
        </p:nvSpPr>
        <p:spPr>
          <a:xfrm>
            <a:off x="5789264" y="4430233"/>
            <a:ext cx="1191803" cy="1340269"/>
          </a:xfrm>
          <a:prstGeom prst="down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565596"/>
              <a:satOff val="27185"/>
              <a:lumOff val="5686"/>
              <a:alphaOff val="0"/>
            </a:schemeClr>
          </a:fillRef>
          <a:effectRef idx="0">
            <a:schemeClr val="accent5">
              <a:hueOff val="-3565596"/>
              <a:satOff val="27185"/>
              <a:lumOff val="5686"/>
              <a:alphaOff val="0"/>
            </a:schemeClr>
          </a:effectRef>
          <a:fontRef idx="minor">
            <a:schemeClr val="lt1"/>
          </a:fontRef>
        </p:style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FB67AC-6308-23F8-EF30-D87C64053CA5}"/>
              </a:ext>
            </a:extLst>
          </p:cNvPr>
          <p:cNvSpPr txBox="1"/>
          <p:nvPr/>
        </p:nvSpPr>
        <p:spPr>
          <a:xfrm>
            <a:off x="291089" y="1584846"/>
            <a:ext cx="49612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/>
              <a:t>How does this look in the real world? If you borrowed $10,000 to buy a car at 1% interest rate…</a:t>
            </a:r>
          </a:p>
          <a:p>
            <a:endParaRPr lang="en-CA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A6E940C-601C-4FC2-4BC8-D884342A9D4C}"/>
                  </a:ext>
                </a:extLst>
              </p:cNvPr>
              <p:cNvSpPr txBox="1"/>
              <p:nvPr/>
            </p:nvSpPr>
            <p:spPr>
              <a:xfrm>
                <a:off x="538265" y="2479717"/>
                <a:ext cx="471406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$10,000 </m:t>
                      </m:r>
                      <m:r>
                        <a:rPr lang="en-C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 0.01=$100</m:t>
                      </m:r>
                    </m:oMath>
                  </m:oMathPara>
                </a14:m>
                <a:endParaRPr lang="en-CA" sz="20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A6E940C-601C-4FC2-4BC8-D884342A9D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265" y="2479717"/>
                <a:ext cx="4714066" cy="400110"/>
              </a:xfrm>
              <a:prstGeom prst="rect">
                <a:avLst/>
              </a:prstGeom>
              <a:blipFill>
                <a:blip r:embed="rId3"/>
                <a:stretch>
                  <a:fillRect b="-6154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A87AA0E6-0F73-E09A-5CD4-D1633D48CB27}"/>
              </a:ext>
            </a:extLst>
          </p:cNvPr>
          <p:cNvSpPr txBox="1"/>
          <p:nvPr/>
        </p:nvSpPr>
        <p:spPr>
          <a:xfrm>
            <a:off x="303875" y="3034481"/>
            <a:ext cx="49484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/>
              <a:t>But now, BOC raises interest rate, and your car loan rate goes up to 5%...</a:t>
            </a:r>
          </a:p>
          <a:p>
            <a:endParaRPr lang="en-CA" sz="1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BBD832-AA6C-5747-18ED-BB74074863A0}"/>
              </a:ext>
            </a:extLst>
          </p:cNvPr>
          <p:cNvSpPr txBox="1"/>
          <p:nvPr/>
        </p:nvSpPr>
        <p:spPr>
          <a:xfrm>
            <a:off x="5228573" y="3617768"/>
            <a:ext cx="8691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/>
              <a:t>1%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CF00369-B66A-C45D-4CD8-1D6C565DE5AF}"/>
              </a:ext>
            </a:extLst>
          </p:cNvPr>
          <p:cNvSpPr txBox="1"/>
          <p:nvPr/>
        </p:nvSpPr>
        <p:spPr>
          <a:xfrm>
            <a:off x="5211309" y="2046501"/>
            <a:ext cx="8691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b="1" dirty="0">
                <a:solidFill>
                  <a:schemeClr val="accent1"/>
                </a:solidFill>
              </a:rPr>
              <a:t>5%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F0E4B99-5FE2-3F8C-99AA-087A42BCA95A}"/>
                  </a:ext>
                </a:extLst>
              </p:cNvPr>
              <p:cNvSpPr txBox="1"/>
              <p:nvPr/>
            </p:nvSpPr>
            <p:spPr>
              <a:xfrm>
                <a:off x="525368" y="3813000"/>
                <a:ext cx="471406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$10,000 </m:t>
                      </m:r>
                      <m:r>
                        <a:rPr lang="en-C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 0.05=$500</m:t>
                      </m:r>
                    </m:oMath>
                  </m:oMathPara>
                </a14:m>
                <a:endParaRPr lang="en-CA" sz="20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F0E4B99-5FE2-3F8C-99AA-087A42BCA9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368" y="3813000"/>
                <a:ext cx="4714066" cy="400110"/>
              </a:xfrm>
              <a:prstGeom prst="rect">
                <a:avLst/>
              </a:prstGeom>
              <a:blipFill>
                <a:blip r:embed="rId4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32C6B5C0-0B83-C993-A5DB-04EF8AF3B50F}"/>
              </a:ext>
            </a:extLst>
          </p:cNvPr>
          <p:cNvSpPr txBox="1"/>
          <p:nvPr/>
        </p:nvSpPr>
        <p:spPr>
          <a:xfrm>
            <a:off x="344895" y="4562634"/>
            <a:ext cx="46098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/>
              <a:t>Your spending power decreases by $400! You can’t afford as much as you did before. </a:t>
            </a:r>
            <a:r>
              <a:rPr lang="en-US" sz="1800" dirty="0"/>
              <a:t>Now it costs 5 times as much to borrow the money.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844202C-58B0-EA25-5D04-3ECE9D8EE444}"/>
              </a:ext>
            </a:extLst>
          </p:cNvPr>
          <p:cNvSpPr txBox="1"/>
          <p:nvPr/>
        </p:nvSpPr>
        <p:spPr>
          <a:xfrm>
            <a:off x="5180563" y="5555058"/>
            <a:ext cx="11888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CF5B13"/>
                </a:solidFill>
              </a:rPr>
              <a:t>−$400</a:t>
            </a:r>
          </a:p>
        </p:txBody>
      </p:sp>
    </p:spTree>
    <p:extLst>
      <p:ext uri="{BB962C8B-B14F-4D97-AF65-F5344CB8AC3E}">
        <p14:creationId xmlns:p14="http://schemas.microsoft.com/office/powerpoint/2010/main" val="377181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2" grpId="0"/>
      <p:bldP spid="3" grpId="0"/>
      <p:bldP spid="5" grpId="0"/>
      <p:bldP spid="7" grpId="0"/>
      <p:bldP spid="12" grpId="0"/>
      <p:bldP spid="13" grpId="0"/>
      <p:bldP spid="14" grpId="0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>
            <a:norm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BOC </a:t>
            </a:r>
            <a:r>
              <a:rPr lang="en-US" altLang="en-US" sz="4000" i="1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tries</a:t>
            </a: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control inflation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24764"/>
            <a:ext cx="8639175" cy="4863020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BFAFD8-42D4-8C60-24F4-C232D6839818}"/>
              </a:ext>
            </a:extLst>
          </p:cNvPr>
          <p:cNvSpPr txBox="1"/>
          <p:nvPr/>
        </p:nvSpPr>
        <p:spPr>
          <a:xfrm>
            <a:off x="6586992" y="4799746"/>
            <a:ext cx="2194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/>
              <a:t>Spending Power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9105B8-B4F0-2F25-C0C2-F6DD3CEB9659}"/>
              </a:ext>
            </a:extLst>
          </p:cNvPr>
          <p:cNvSpPr txBox="1"/>
          <p:nvPr/>
        </p:nvSpPr>
        <p:spPr>
          <a:xfrm>
            <a:off x="6257577" y="2897226"/>
            <a:ext cx="1617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/>
              <a:t>Interest Rate</a:t>
            </a:r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E09BEC02-25FF-57E1-D108-1A813E34A426}"/>
              </a:ext>
            </a:extLst>
          </p:cNvPr>
          <p:cNvSpPr/>
          <p:nvPr/>
        </p:nvSpPr>
        <p:spPr>
          <a:xfrm>
            <a:off x="5991090" y="4142705"/>
            <a:ext cx="1191803" cy="1340269"/>
          </a:xfrm>
          <a:prstGeom prst="up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D1D0A78B-5BB4-8B36-B958-25C29900153E}"/>
              </a:ext>
            </a:extLst>
          </p:cNvPr>
          <p:cNvSpPr/>
          <p:nvPr/>
        </p:nvSpPr>
        <p:spPr>
          <a:xfrm>
            <a:off x="5310819" y="2403457"/>
            <a:ext cx="1191803" cy="1340269"/>
          </a:xfrm>
          <a:prstGeom prst="down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565596"/>
              <a:satOff val="27185"/>
              <a:lumOff val="5686"/>
              <a:alphaOff val="0"/>
            </a:schemeClr>
          </a:fillRef>
          <a:effectRef idx="0">
            <a:schemeClr val="accent5">
              <a:hueOff val="-3565596"/>
              <a:satOff val="27185"/>
              <a:lumOff val="5686"/>
              <a:alphaOff val="0"/>
            </a:schemeClr>
          </a:effectRef>
          <a:fontRef idx="minor">
            <a:schemeClr val="lt1"/>
          </a:fontRef>
        </p:style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FB67AC-6308-23F8-EF30-D87C64053CA5}"/>
              </a:ext>
            </a:extLst>
          </p:cNvPr>
          <p:cNvSpPr txBox="1"/>
          <p:nvPr/>
        </p:nvSpPr>
        <p:spPr>
          <a:xfrm>
            <a:off x="300201" y="2567889"/>
            <a:ext cx="49612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/>
              <a:t>This works in reverse as well. If inflation is too low, BOC lowers interest rate.</a:t>
            </a:r>
          </a:p>
          <a:p>
            <a:endParaRPr lang="en-CA" sz="1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BBD832-AA6C-5747-18ED-BB74074863A0}"/>
              </a:ext>
            </a:extLst>
          </p:cNvPr>
          <p:cNvSpPr txBox="1"/>
          <p:nvPr/>
        </p:nvSpPr>
        <p:spPr>
          <a:xfrm>
            <a:off x="5121908" y="3499387"/>
            <a:ext cx="8691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b="1" dirty="0">
                <a:solidFill>
                  <a:srgbClr val="CF5B13"/>
                </a:solidFill>
              </a:rPr>
              <a:t>1%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CF00369-B66A-C45D-4CD8-1D6C565DE5AF}"/>
              </a:ext>
            </a:extLst>
          </p:cNvPr>
          <p:cNvSpPr txBox="1"/>
          <p:nvPr/>
        </p:nvSpPr>
        <p:spPr>
          <a:xfrm>
            <a:off x="5121908" y="2040244"/>
            <a:ext cx="8691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/>
              <a:t>5%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2C6B5C0-0B83-C993-A5DB-04EF8AF3B50F}"/>
              </a:ext>
            </a:extLst>
          </p:cNvPr>
          <p:cNvSpPr txBox="1"/>
          <p:nvPr/>
        </p:nvSpPr>
        <p:spPr>
          <a:xfrm>
            <a:off x="391013" y="4276429"/>
            <a:ext cx="46098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/>
              <a:t>Now, your spending power increases by $400! </a:t>
            </a:r>
            <a:r>
              <a:rPr lang="en-US" sz="1800" dirty="0"/>
              <a:t>The lowered rates made borrowing cheaper, so you have more money to spend.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844202C-58B0-EA25-5D04-3ECE9D8EE444}"/>
              </a:ext>
            </a:extLst>
          </p:cNvPr>
          <p:cNvSpPr txBox="1"/>
          <p:nvPr/>
        </p:nvSpPr>
        <p:spPr>
          <a:xfrm>
            <a:off x="5313796" y="4143109"/>
            <a:ext cx="11888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5659"/>
                </a:solidFill>
              </a:rPr>
              <a:t>+$400</a:t>
            </a:r>
          </a:p>
        </p:txBody>
      </p:sp>
    </p:spTree>
    <p:extLst>
      <p:ext uri="{BB962C8B-B14F-4D97-AF65-F5344CB8AC3E}">
        <p14:creationId xmlns:p14="http://schemas.microsoft.com/office/powerpoint/2010/main" val="2580118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2" grpId="0"/>
      <p:bldP spid="7" grpId="0"/>
      <p:bldP spid="12" grpId="0"/>
      <p:bldP spid="14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/>
              <a:t>A Special Note for Teachers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853656-CD7E-E42D-9884-228304ED30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55" r="1182"/>
          <a:stretch/>
        </p:blipFill>
        <p:spPr>
          <a:xfrm>
            <a:off x="1803929" y="1613855"/>
            <a:ext cx="5533920" cy="4691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8376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179804" y="2227262"/>
            <a:ext cx="8639175" cy="4173537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endParaRPr lang="en-US" sz="2000">
              <a:ea typeface="MS PGothic"/>
            </a:endParaRPr>
          </a:p>
          <a:p>
            <a:pPr>
              <a:lnSpc>
                <a:spcPts val="2400"/>
              </a:lnSpc>
            </a:pPr>
            <a:endParaRPr lang="en-US" sz="2000">
              <a:ea typeface="MS PGothic"/>
            </a:endParaRPr>
          </a:p>
        </p:txBody>
      </p:sp>
      <p:sp>
        <p:nvSpPr>
          <p:cNvPr id="7" name="Google Shape;66;p1">
            <a:extLst>
              <a:ext uri="{FF2B5EF4-FFF2-40B4-BE49-F238E27FC236}">
                <a16:creationId xmlns:a16="http://schemas.microsoft.com/office/drawing/2014/main" id="{4E616337-847A-A677-8D9F-12B0605E8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08" y="1504140"/>
            <a:ext cx="8466309" cy="4517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68569" tIns="34275" rIns="68569" bIns="34275" numCol="1" anchor="t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884" lvl="0" indent="-304786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297" marR="0" lvl="5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180" marR="0" lvl="6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064" marR="0" lvl="7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5946" marR="0" lvl="8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en-US" altLang="en-US" sz="2000" kern="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To review:</a:t>
            </a: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000" kern="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000" kern="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000" kern="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000" kern="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000" kern="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en-US" altLang="en-US" sz="2000" kern="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</a:p>
          <a:p>
            <a:pPr marL="0" indent="0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 kern="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Arrow: Up 5">
            <a:extLst>
              <a:ext uri="{FF2B5EF4-FFF2-40B4-BE49-F238E27FC236}">
                <a16:creationId xmlns:a16="http://schemas.microsoft.com/office/drawing/2014/main" id="{C94794A1-4C1D-44F7-BC1D-33022EB3BF5D}"/>
              </a:ext>
            </a:extLst>
          </p:cNvPr>
          <p:cNvSpPr/>
          <p:nvPr/>
        </p:nvSpPr>
        <p:spPr>
          <a:xfrm>
            <a:off x="3459036" y="2609721"/>
            <a:ext cx="929154" cy="1044658"/>
          </a:xfrm>
          <a:prstGeom prst="up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Arrow: Up 7">
            <a:extLst>
              <a:ext uri="{FF2B5EF4-FFF2-40B4-BE49-F238E27FC236}">
                <a16:creationId xmlns:a16="http://schemas.microsoft.com/office/drawing/2014/main" id="{2BD6A4FB-9078-4BD7-B428-5D0ABBACFAA1}"/>
              </a:ext>
            </a:extLst>
          </p:cNvPr>
          <p:cNvSpPr/>
          <p:nvPr/>
        </p:nvSpPr>
        <p:spPr>
          <a:xfrm rot="10800000">
            <a:off x="7891736" y="2678660"/>
            <a:ext cx="929155" cy="1044658"/>
          </a:xfrm>
          <a:prstGeom prst="upArrow">
            <a:avLst>
              <a:gd name="adj1" fmla="val 50000"/>
              <a:gd name="adj2" fmla="val 50822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DD5B495D-4E60-41A0-AC54-34A61960163C}"/>
              </a:ext>
            </a:extLst>
          </p:cNvPr>
          <p:cNvSpPr/>
          <p:nvPr/>
        </p:nvSpPr>
        <p:spPr>
          <a:xfrm rot="10800000">
            <a:off x="3459035" y="4366884"/>
            <a:ext cx="929155" cy="1044658"/>
          </a:xfrm>
          <a:prstGeom prst="upArrow">
            <a:avLst>
              <a:gd name="adj1" fmla="val 50000"/>
              <a:gd name="adj2" fmla="val 50822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D7800147-23F9-41DB-B00E-A2C7700A3CE3}"/>
              </a:ext>
            </a:extLst>
          </p:cNvPr>
          <p:cNvSpPr/>
          <p:nvPr/>
        </p:nvSpPr>
        <p:spPr>
          <a:xfrm>
            <a:off x="7889825" y="4342173"/>
            <a:ext cx="929154" cy="1044658"/>
          </a:xfrm>
          <a:prstGeom prst="up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Google Shape;65;p1">
            <a:extLst>
              <a:ext uri="{FF2B5EF4-FFF2-40B4-BE49-F238E27FC236}">
                <a16:creationId xmlns:a16="http://schemas.microsoft.com/office/drawing/2014/main" id="{F6D483EE-66B7-5033-BAF8-2BB528DF5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78991"/>
            <a:ext cx="8639175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68569" tIns="34275" rIns="68569" bIns="34275" numCol="1" anchor="ctr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lvl="0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sz="1000">
                <a:solidFill>
                  <a:schemeClr val="dk2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1pPr>
            <a:lvl2pPr lvl="1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2pPr>
            <a:lvl3pPr lvl="2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3pPr>
            <a:lvl4pPr lvl="3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4pPr>
            <a:lvl5pPr lvl="4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 kern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BOC </a:t>
            </a:r>
            <a:r>
              <a:rPr lang="en-US" altLang="en-US" sz="4000" i="1" kern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tries</a:t>
            </a:r>
            <a:r>
              <a:rPr lang="en-US" altLang="en-US" sz="4000" kern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control inflation</a:t>
            </a:r>
            <a:endParaRPr lang="en-US" altLang="en-US" sz="4000" kern="0" dirty="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ADB5CC-0EE8-AFD0-A42D-1D660760D9D7}"/>
              </a:ext>
            </a:extLst>
          </p:cNvPr>
          <p:cNvSpPr txBox="1"/>
          <p:nvPr/>
        </p:nvSpPr>
        <p:spPr>
          <a:xfrm>
            <a:off x="325021" y="2569793"/>
            <a:ext cx="44012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/>
              <a:t>BOC </a:t>
            </a:r>
            <a:r>
              <a:rPr lang="en-CA" sz="2000" b="1" dirty="0"/>
              <a:t>raises interest rates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234B83-784B-4BCA-6CAB-DF116F16C2D6}"/>
              </a:ext>
            </a:extLst>
          </p:cNvPr>
          <p:cNvSpPr txBox="1"/>
          <p:nvPr/>
        </p:nvSpPr>
        <p:spPr>
          <a:xfrm>
            <a:off x="4392015" y="2568133"/>
            <a:ext cx="38533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/>
              <a:t>Inflation</a:t>
            </a:r>
            <a:r>
              <a:rPr lang="en-CA" sz="2000" dirty="0"/>
              <a:t> and </a:t>
            </a:r>
            <a:r>
              <a:rPr lang="en-CA" sz="2000" b="1" dirty="0"/>
              <a:t>spending power </a:t>
            </a:r>
            <a:r>
              <a:rPr lang="en-CA" sz="2000" dirty="0"/>
              <a:t>goes down</a:t>
            </a:r>
            <a:endParaRPr lang="en-CA" sz="20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1C0AF09-8688-947D-9DE5-B09F713F0B27}"/>
              </a:ext>
            </a:extLst>
          </p:cNvPr>
          <p:cNvSpPr txBox="1"/>
          <p:nvPr/>
        </p:nvSpPr>
        <p:spPr>
          <a:xfrm>
            <a:off x="354582" y="4266799"/>
            <a:ext cx="44012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/>
              <a:t>BOC </a:t>
            </a:r>
            <a:r>
              <a:rPr lang="en-CA" sz="2000" b="1" dirty="0"/>
              <a:t>lowers interest rates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3936C0C-9DAC-E2D1-2F83-EFB489E4FB13}"/>
              </a:ext>
            </a:extLst>
          </p:cNvPr>
          <p:cNvSpPr txBox="1"/>
          <p:nvPr/>
        </p:nvSpPr>
        <p:spPr>
          <a:xfrm>
            <a:off x="4377557" y="4285380"/>
            <a:ext cx="38533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/>
              <a:t>Inflation</a:t>
            </a:r>
            <a:r>
              <a:rPr lang="en-CA" sz="2000" dirty="0"/>
              <a:t> and </a:t>
            </a:r>
            <a:r>
              <a:rPr lang="en-CA" sz="2000" b="1" dirty="0"/>
              <a:t>spending power </a:t>
            </a:r>
            <a:r>
              <a:rPr lang="en-CA" sz="2000" dirty="0"/>
              <a:t>goes up</a:t>
            </a:r>
            <a:endParaRPr lang="en-CA" sz="2000" b="1" dirty="0"/>
          </a:p>
        </p:txBody>
      </p:sp>
    </p:spTree>
    <p:extLst>
      <p:ext uri="{BB962C8B-B14F-4D97-AF65-F5344CB8AC3E}">
        <p14:creationId xmlns:p14="http://schemas.microsoft.com/office/powerpoint/2010/main" val="42822182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BOC and Inflation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572766"/>
            <a:ext cx="8639175" cy="4715017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Is the BOC achieving its inflation goal?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Discussion Questions: </a:t>
            </a:r>
          </a:p>
          <a:p>
            <a:pPr>
              <a:lnSpc>
                <a:spcPts val="2400"/>
              </a:lnSpc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What is the current inflation rate?</a:t>
            </a:r>
          </a:p>
          <a:p>
            <a:pPr>
              <a:lnSpc>
                <a:spcPts val="2400"/>
              </a:lnSpc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What is the current interest rate?</a:t>
            </a:r>
          </a:p>
          <a:p>
            <a:pPr>
              <a:lnSpc>
                <a:spcPts val="2400"/>
              </a:lnSpc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How does the BOC try to maintain the target inflation of 2%? Has it been successful?</a:t>
            </a:r>
          </a:p>
          <a:p>
            <a:pPr>
              <a:lnSpc>
                <a:spcPts val="2400"/>
              </a:lnSpc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Are wages generally rising below, at, or above the 2% inflation?</a:t>
            </a:r>
          </a:p>
          <a:p>
            <a:pPr>
              <a:lnSpc>
                <a:spcPts val="2400"/>
              </a:lnSpc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If BOC aims to raise prices by 2% every year, what does this do to your purchasing power as a consumer?</a:t>
            </a:r>
          </a:p>
        </p:txBody>
      </p:sp>
    </p:spTree>
    <p:extLst>
      <p:ext uri="{BB962C8B-B14F-4D97-AF65-F5344CB8AC3E}">
        <p14:creationId xmlns:p14="http://schemas.microsoft.com/office/powerpoint/2010/main" val="20838465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377448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BOC and Your Investments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35608"/>
            <a:ext cx="8639175" cy="4696728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en-US" altLang="en-US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When BOC raises interest rate, it affects your investments in bonds and stocks.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relationship is complicated. We generally expect to see: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3524794-F45E-D435-1B66-EE73A17785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6179046"/>
              </p:ext>
            </p:extLst>
          </p:nvPr>
        </p:nvGraphicFramePr>
        <p:xfrm>
          <a:off x="971109" y="2979974"/>
          <a:ext cx="3611526" cy="2792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942541F-761B-27C8-EBDE-798BFC47E2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06951788"/>
              </p:ext>
            </p:extLst>
          </p:nvPr>
        </p:nvGraphicFramePr>
        <p:xfrm>
          <a:off x="4582635" y="2977019"/>
          <a:ext cx="3611526" cy="2792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694966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4" grpId="0">
        <p:bldAsOne/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377448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BOC and Your Investments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158949"/>
            <a:ext cx="8639175" cy="4973387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How do interest rate hikes impact bonds and stock prices?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An MIT economist explains: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4"/>
              </a:rPr>
              <a:t>https://youtu.be/X-obZcJZL-o?t=66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r>
              <a:rPr lang="en-US" altLang="en-US" sz="1800" i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(The video will start at the 1:06 mark)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3" name="Online Media 2" title="How interest rate hikes impact bonds and stock prices">
            <a:hlinkClick r:id="" action="ppaction://media"/>
            <a:extLst>
              <a:ext uri="{FF2B5EF4-FFF2-40B4-BE49-F238E27FC236}">
                <a16:creationId xmlns:a16="http://schemas.microsoft.com/office/drawing/2014/main" id="{6CBE8888-CFAC-9F2B-ACA1-4CA40338E46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603693" y="2325824"/>
            <a:ext cx="7936614" cy="4484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56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377448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BOC and Your Investments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158949"/>
            <a:ext cx="8639175" cy="4973387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2EF2EAD-EB49-8425-56E2-7578FA6487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119119"/>
              </p:ext>
            </p:extLst>
          </p:nvPr>
        </p:nvGraphicFramePr>
        <p:xfrm>
          <a:off x="390222" y="1190545"/>
          <a:ext cx="8360380" cy="527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0095">
                  <a:extLst>
                    <a:ext uri="{9D8B030D-6E8A-4147-A177-3AD203B41FA5}">
                      <a16:colId xmlns:a16="http://schemas.microsoft.com/office/drawing/2014/main" val="397731300"/>
                    </a:ext>
                  </a:extLst>
                </a:gridCol>
                <a:gridCol w="2090095">
                  <a:extLst>
                    <a:ext uri="{9D8B030D-6E8A-4147-A177-3AD203B41FA5}">
                      <a16:colId xmlns:a16="http://schemas.microsoft.com/office/drawing/2014/main" val="4193315007"/>
                    </a:ext>
                  </a:extLst>
                </a:gridCol>
                <a:gridCol w="2090095">
                  <a:extLst>
                    <a:ext uri="{9D8B030D-6E8A-4147-A177-3AD203B41FA5}">
                      <a16:colId xmlns:a16="http://schemas.microsoft.com/office/drawing/2014/main" val="3740481093"/>
                    </a:ext>
                  </a:extLst>
                </a:gridCol>
                <a:gridCol w="2090095">
                  <a:extLst>
                    <a:ext uri="{9D8B030D-6E8A-4147-A177-3AD203B41FA5}">
                      <a16:colId xmlns:a16="http://schemas.microsoft.com/office/drawing/2014/main" val="3059076113"/>
                    </a:ext>
                  </a:extLst>
                </a:gridCol>
              </a:tblGrid>
              <a:tr h="710438">
                <a:tc>
                  <a:txBody>
                    <a:bodyPr/>
                    <a:lstStyle/>
                    <a:p>
                      <a:pPr algn="ctr"/>
                      <a:r>
                        <a:rPr lang="en-CA" sz="1600"/>
                        <a:t>If inflation is…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/>
                        <a:t>Interest rate is likely…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/>
                        <a:t>Effects on debt and borrowing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/>
                        <a:t>Effects on savings and investments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6039585"/>
                  </a:ext>
                </a:extLst>
              </a:tr>
              <a:tr h="1124861">
                <a:tc>
                  <a:txBody>
                    <a:bodyPr/>
                    <a:lstStyle/>
                    <a:p>
                      <a:pPr algn="ctr"/>
                      <a:endParaRPr lang="en-CA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0943703"/>
                  </a:ext>
                </a:extLst>
              </a:tr>
              <a:tr h="1124861">
                <a:tc>
                  <a:txBody>
                    <a:bodyPr/>
                    <a:lstStyle/>
                    <a:p>
                      <a:pPr algn="ctr"/>
                      <a:endParaRPr lang="en-CA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5760173"/>
                  </a:ext>
                </a:extLst>
              </a:tr>
              <a:tr h="1124861">
                <a:tc>
                  <a:txBody>
                    <a:bodyPr/>
                    <a:lstStyle/>
                    <a:p>
                      <a:pPr algn="ctr"/>
                      <a:endParaRPr lang="en-CA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sz="1400"/>
                    </a:p>
                    <a:p>
                      <a:endParaRPr lang="en-CA" sz="1400"/>
                    </a:p>
                    <a:p>
                      <a:endParaRPr lang="en-CA" sz="1400"/>
                    </a:p>
                    <a:p>
                      <a:endParaRPr lang="en-CA" sz="1400"/>
                    </a:p>
                    <a:p>
                      <a:endParaRPr lang="en-CA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0684842"/>
                  </a:ext>
                </a:extLst>
              </a:tr>
              <a:tr h="1021449">
                <a:tc>
                  <a:txBody>
                    <a:bodyPr/>
                    <a:lstStyle/>
                    <a:p>
                      <a:pPr algn="ctr"/>
                      <a:endParaRPr lang="en-CA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sz="1400"/>
                    </a:p>
                    <a:p>
                      <a:endParaRPr lang="en-CA" sz="1400"/>
                    </a:p>
                    <a:p>
                      <a:endParaRPr lang="en-CA" sz="1400"/>
                    </a:p>
                    <a:p>
                      <a:endParaRPr lang="en-CA" sz="1400"/>
                    </a:p>
                    <a:p>
                      <a:endParaRPr lang="en-CA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370159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12EA2DA-EA97-9CB8-2189-7B241FCF5B66}"/>
              </a:ext>
            </a:extLst>
          </p:cNvPr>
          <p:cNvSpPr txBox="1"/>
          <p:nvPr/>
        </p:nvSpPr>
        <p:spPr>
          <a:xfrm>
            <a:off x="2704289" y="2216732"/>
            <a:ext cx="1618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/>
              <a:t>Low</a:t>
            </a:r>
            <a:endParaRPr lang="en-CA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95658A-5F0F-028A-7969-9057FA201F07}"/>
              </a:ext>
            </a:extLst>
          </p:cNvPr>
          <p:cNvSpPr txBox="1"/>
          <p:nvPr/>
        </p:nvSpPr>
        <p:spPr>
          <a:xfrm>
            <a:off x="607265" y="2216732"/>
            <a:ext cx="1618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/>
              <a:t>Low</a:t>
            </a:r>
            <a:endParaRPr lang="en-C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C6F863-16E3-A252-683B-F007BA7893BF}"/>
              </a:ext>
            </a:extLst>
          </p:cNvPr>
          <p:cNvSpPr txBox="1"/>
          <p:nvPr/>
        </p:nvSpPr>
        <p:spPr>
          <a:xfrm>
            <a:off x="607265" y="3384032"/>
            <a:ext cx="1618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/>
              <a:t>Rising</a:t>
            </a:r>
            <a:endParaRPr lang="en-CA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9B767C-FAB3-0F53-BA2B-9E1F1043D513}"/>
              </a:ext>
            </a:extLst>
          </p:cNvPr>
          <p:cNvSpPr txBox="1"/>
          <p:nvPr/>
        </p:nvSpPr>
        <p:spPr>
          <a:xfrm>
            <a:off x="2704289" y="3384032"/>
            <a:ext cx="1618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/>
              <a:t>To rise</a:t>
            </a:r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3C112B-A849-15B3-7433-5312827898B1}"/>
              </a:ext>
            </a:extLst>
          </p:cNvPr>
          <p:cNvSpPr txBox="1"/>
          <p:nvPr/>
        </p:nvSpPr>
        <p:spPr>
          <a:xfrm>
            <a:off x="607265" y="4478180"/>
            <a:ext cx="1618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/>
              <a:t>High</a:t>
            </a:r>
            <a:endParaRPr lang="en-CA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CFB193-1630-ECDD-80E2-562FE116193B}"/>
              </a:ext>
            </a:extLst>
          </p:cNvPr>
          <p:cNvSpPr txBox="1"/>
          <p:nvPr/>
        </p:nvSpPr>
        <p:spPr>
          <a:xfrm>
            <a:off x="2704289" y="4469036"/>
            <a:ext cx="1618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/>
              <a:t>High</a:t>
            </a:r>
            <a:endParaRPr lang="en-CA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FFD2A5-1C8C-0436-8855-7F2FD5051F6F}"/>
              </a:ext>
            </a:extLst>
          </p:cNvPr>
          <p:cNvSpPr txBox="1"/>
          <p:nvPr/>
        </p:nvSpPr>
        <p:spPr>
          <a:xfrm>
            <a:off x="616409" y="5635043"/>
            <a:ext cx="1618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/>
              <a:t>Falling</a:t>
            </a:r>
            <a:endParaRPr lang="en-CA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89D5B6-04F7-3655-3BCE-4BEACADA8F7C}"/>
              </a:ext>
            </a:extLst>
          </p:cNvPr>
          <p:cNvSpPr txBox="1"/>
          <p:nvPr/>
        </p:nvSpPr>
        <p:spPr>
          <a:xfrm>
            <a:off x="2704289" y="5636336"/>
            <a:ext cx="1618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/>
              <a:t>To fall</a:t>
            </a:r>
            <a:endParaRPr lang="en-CA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3B5FC87-9394-FADE-E1C0-841EDD911573}"/>
              </a:ext>
            </a:extLst>
          </p:cNvPr>
          <p:cNvSpPr txBox="1"/>
          <p:nvPr/>
        </p:nvSpPr>
        <p:spPr>
          <a:xfrm>
            <a:off x="4597050" y="2085688"/>
            <a:ext cx="19766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/>
              <a:t>Low interest on debt. Easy to borrow money from banks.</a:t>
            </a:r>
          </a:p>
          <a:p>
            <a:endParaRPr lang="en-CA" sz="14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AB7C9CD-FD23-C45D-BD91-F9EFDCECD064}"/>
              </a:ext>
            </a:extLst>
          </p:cNvPr>
          <p:cNvSpPr txBox="1"/>
          <p:nvPr/>
        </p:nvSpPr>
        <p:spPr>
          <a:xfrm>
            <a:off x="6642138" y="1870243"/>
            <a:ext cx="20993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/>
              <a:t>Low interest earned on savings. More people choose to invest. Bond and stock prices remain strong.</a:t>
            </a:r>
          </a:p>
          <a:p>
            <a:endParaRPr lang="en-CA" sz="14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F15257A-0F51-EEA7-28E5-F6A69D285B02}"/>
              </a:ext>
            </a:extLst>
          </p:cNvPr>
          <p:cNvSpPr txBox="1"/>
          <p:nvPr/>
        </p:nvSpPr>
        <p:spPr>
          <a:xfrm>
            <a:off x="4587906" y="2997741"/>
            <a:ext cx="20993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/>
              <a:t>Likely higher interest on debt. Could be wise to choose </a:t>
            </a:r>
            <a:r>
              <a:rPr lang="en-CA" sz="1400" b="1"/>
              <a:t>fixed rate</a:t>
            </a:r>
            <a:r>
              <a:rPr lang="en-CA" sz="1400"/>
              <a:t> to lock in a lower interest rate.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6AD1D37-1E57-70E0-5B2E-0B2ABAC195E4}"/>
              </a:ext>
            </a:extLst>
          </p:cNvPr>
          <p:cNvSpPr txBox="1"/>
          <p:nvPr/>
        </p:nvSpPr>
        <p:spPr>
          <a:xfrm>
            <a:off x="6646394" y="3122868"/>
            <a:ext cx="20993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/>
              <a:t>Higher interest earned on savings. </a:t>
            </a:r>
          </a:p>
          <a:p>
            <a:r>
              <a:rPr lang="en-CA" sz="1400"/>
              <a:t>Bond and stock prices may start to fall.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A5EC10-8680-DE31-A7C4-A137DB8FC03F}"/>
              </a:ext>
            </a:extLst>
          </p:cNvPr>
          <p:cNvSpPr txBox="1"/>
          <p:nvPr/>
        </p:nvSpPr>
        <p:spPr>
          <a:xfrm>
            <a:off x="4580771" y="4149003"/>
            <a:ext cx="20993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/>
              <a:t>High interest on debt. Harder to borrow money. Banks want to keep their money at BOC.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798DF45-17D8-7AE7-3504-3F128BDF81D8}"/>
              </a:ext>
            </a:extLst>
          </p:cNvPr>
          <p:cNvSpPr txBox="1"/>
          <p:nvPr/>
        </p:nvSpPr>
        <p:spPr>
          <a:xfrm>
            <a:off x="6659794" y="4258293"/>
            <a:ext cx="20993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/>
              <a:t>High interest earned on savings. </a:t>
            </a:r>
          </a:p>
          <a:p>
            <a:r>
              <a:rPr lang="en-CA" sz="1400"/>
              <a:t>Bond and stock prices likely fall.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B658E60-533E-34D9-D7B3-C4A5DF4EE378}"/>
              </a:ext>
            </a:extLst>
          </p:cNvPr>
          <p:cNvSpPr txBox="1"/>
          <p:nvPr/>
        </p:nvSpPr>
        <p:spPr>
          <a:xfrm>
            <a:off x="4570412" y="5295991"/>
            <a:ext cx="20993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/>
              <a:t>Interest rate decreases on debt. A </a:t>
            </a:r>
            <a:r>
              <a:rPr lang="en-CA" sz="1400" b="1"/>
              <a:t>variable rate </a:t>
            </a:r>
            <a:r>
              <a:rPr lang="en-CA" sz="1400"/>
              <a:t>would decrease along with decreasing interest rate.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D784018-8EF0-F906-E608-52D34C5877BA}"/>
              </a:ext>
            </a:extLst>
          </p:cNvPr>
          <p:cNvSpPr txBox="1"/>
          <p:nvPr/>
        </p:nvSpPr>
        <p:spPr>
          <a:xfrm>
            <a:off x="6637250" y="5397663"/>
            <a:ext cx="20993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/>
              <a:t>Lower interest earned on savings.</a:t>
            </a:r>
          </a:p>
          <a:p>
            <a:r>
              <a:rPr lang="en-CA" sz="1400"/>
              <a:t>Bond and stock prices may start to rise.</a:t>
            </a:r>
          </a:p>
        </p:txBody>
      </p:sp>
    </p:spTree>
    <p:extLst>
      <p:ext uri="{BB962C8B-B14F-4D97-AF65-F5344CB8AC3E}">
        <p14:creationId xmlns:p14="http://schemas.microsoft.com/office/powerpoint/2010/main" val="13905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BOC and Employment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572766"/>
            <a:ext cx="8639175" cy="4715017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Lowering inflation means slowing down the economy. 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If BOC slowed down the economy too much, then we can enter into a </a:t>
            </a: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recession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During a recession, we see:</a:t>
            </a:r>
          </a:p>
          <a:p>
            <a:pPr>
              <a:lnSpc>
                <a:spcPts val="2400"/>
              </a:lnSpc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Decline of real GDP (Gross Domestic Product)</a:t>
            </a:r>
          </a:p>
          <a:p>
            <a:pPr>
              <a:lnSpc>
                <a:spcPts val="2400"/>
              </a:lnSpc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 drop in consumer spending (decline in industrial production, retail sales)</a:t>
            </a:r>
          </a:p>
          <a:p>
            <a:pPr>
              <a:lnSpc>
                <a:spcPts val="2400"/>
              </a:lnSpc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Decline of real income</a:t>
            </a:r>
          </a:p>
          <a:p>
            <a:pPr>
              <a:lnSpc>
                <a:spcPts val="2400"/>
              </a:lnSpc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High unemployment, staff layoffs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FA2D701-2B2A-B885-3C78-64E11461FD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1196947" flipH="1" flipV="1">
            <a:off x="4474818" y="4974639"/>
            <a:ext cx="1334107" cy="54638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5FF8D18-3EB2-51A6-6A6D-439364387E0B}"/>
              </a:ext>
            </a:extLst>
          </p:cNvPr>
          <p:cNvSpPr txBox="1"/>
          <p:nvPr/>
        </p:nvSpPr>
        <p:spPr>
          <a:xfrm>
            <a:off x="5828007" y="5127310"/>
            <a:ext cx="2401593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sz="1600"/>
              <a:t>This sounds important. Let’s explore this further.</a:t>
            </a:r>
          </a:p>
        </p:txBody>
      </p:sp>
    </p:spTree>
    <p:extLst>
      <p:ext uri="{BB962C8B-B14F-4D97-AF65-F5344CB8AC3E}">
        <p14:creationId xmlns:p14="http://schemas.microsoft.com/office/powerpoint/2010/main" val="4136375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BOC and Employment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30DD308-E2D5-C08E-2F10-01F20614DDEC}"/>
              </a:ext>
            </a:extLst>
          </p:cNvPr>
          <p:cNvSpPr/>
          <p:nvPr/>
        </p:nvSpPr>
        <p:spPr>
          <a:xfrm>
            <a:off x="250825" y="4078224"/>
            <a:ext cx="8639175" cy="1197866"/>
          </a:xfrm>
          <a:prstGeom prst="rect">
            <a:avLst/>
          </a:prstGeom>
          <a:solidFill>
            <a:srgbClr val="FFFF00">
              <a:alpha val="1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572766"/>
            <a:ext cx="8639175" cy="4715017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Unemployment is measured by the </a:t>
            </a: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unemployment rate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495298" indent="-457200">
              <a:lnSpc>
                <a:spcPts val="2400"/>
              </a:lnSpc>
              <a:buSzPct val="100000"/>
              <a:buAutoNum type="arabicPeriod"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Find the definition of unemployment rate.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Different countries can measure unemployment a little differently. 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 Canada, </a:t>
            </a: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unemployment rate 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is the number of unemployed people as a percentage of the </a:t>
            </a:r>
            <a:r>
              <a:rPr lang="en-US" altLang="en-US" sz="200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labour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force. 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</a:t>
            </a:r>
            <a:r>
              <a:rPr lang="en-US" altLang="en-US" sz="2000" b="1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labour</a:t>
            </a: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force 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is the unemployed plus the employed.</a:t>
            </a:r>
          </a:p>
        </p:txBody>
      </p:sp>
    </p:spTree>
    <p:extLst>
      <p:ext uri="{BB962C8B-B14F-4D97-AF65-F5344CB8AC3E}">
        <p14:creationId xmlns:p14="http://schemas.microsoft.com/office/powerpoint/2010/main" val="667908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BOC and Employment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572766"/>
            <a:ext cx="8639175" cy="4715017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2. Find the current unemployment rate in Canada. What does the rate tell you?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For example, the unemployment rate is at 10%. This means of all the people who are available to work, 10% of them are unemployed. In other words, 1 out of 10 people who want to work do not have a job.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3.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Dig a little deeper: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Find the current unemployment rate for specific demographic groups: male vs. female, younger vs. older, etc. What do the different rates tell you?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Suggested resource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: Statistics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Canada</a:t>
            </a:r>
          </a:p>
        </p:txBody>
      </p:sp>
    </p:spTree>
    <p:extLst>
      <p:ext uri="{BB962C8B-B14F-4D97-AF65-F5344CB8AC3E}">
        <p14:creationId xmlns:p14="http://schemas.microsoft.com/office/powerpoint/2010/main" val="4044119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BOC and Employment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572766"/>
            <a:ext cx="8639175" cy="4715017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If the BOC decreases inflation too much, it slows down the economy and raises unemployment. 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What the BOC decides to do has an impact on how easy it is for you to find a job.</a:t>
            </a: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Understanding the wider economic environment allows us to see the bigger picture and how external factors affect us personally. </a:t>
            </a:r>
            <a:r>
              <a:rPr lang="en-US" altLang="en-US" sz="20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If you have a hard time finding a job, don’t be down on yourself.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It’s not necessarily you! It may just be the economy.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DFA9B7-FB2B-A735-2A88-18298A8B68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6255" y="4559724"/>
            <a:ext cx="3416725" cy="229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27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BOC and Your Money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572766"/>
            <a:ext cx="8639175" cy="4715017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Bank of Canada is the only institution that can issue bank notes. In other words, they print money.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Canadian bills and coins are designed, printed, and distributed by our central bank.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So, why doesn’t the BOC just print more money?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answer to this question ties together what we have learned: inflation and unemployment.</a:t>
            </a:r>
          </a:p>
        </p:txBody>
      </p:sp>
    </p:spTree>
    <p:extLst>
      <p:ext uri="{BB962C8B-B14F-4D97-AF65-F5344CB8AC3E}">
        <p14:creationId xmlns:p14="http://schemas.microsoft.com/office/powerpoint/2010/main" val="1350849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1131888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Minds On Activity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2227263"/>
            <a:ext cx="8639175" cy="3262312"/>
          </a:xfrm>
        </p:spPr>
        <p:txBody>
          <a:bodyPr lIns="68569" tIns="34275" rIns="68569" bIns="34275">
            <a:normAutofit/>
          </a:bodyPr>
          <a:lstStyle/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People talk about “the economy” a lot. Have you ever wondered why?</a:t>
            </a:r>
          </a:p>
          <a:p>
            <a:pPr marL="38098" indent="0">
              <a:lnSpc>
                <a:spcPts val="2400"/>
              </a:lnSpc>
              <a:buNone/>
            </a:pPr>
            <a:endParaRPr lang="en-US" sz="2000" dirty="0">
              <a:ea typeface="MS PGothic"/>
            </a:endParaRPr>
          </a:p>
          <a:p>
            <a:pPr>
              <a:lnSpc>
                <a:spcPts val="2400"/>
              </a:lnSpc>
            </a:pPr>
            <a:r>
              <a:rPr lang="en-US" sz="2000" dirty="0">
                <a:ea typeface="MS PGothic"/>
              </a:rPr>
              <a:t>Do you think the economy affects you as an individual? Does it affect your family?</a:t>
            </a: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2" name="Content Placeholder 4" descr="Content Placeholder 4">
            <a:extLst>
              <a:ext uri="{FF2B5EF4-FFF2-40B4-BE49-F238E27FC236}">
                <a16:creationId xmlns:a16="http://schemas.microsoft.com/office/drawing/2014/main" id="{DE4FE408-81EA-1FB6-9599-10DA8A1081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0949" y="3970544"/>
            <a:ext cx="1653852" cy="18569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2605869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377448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BOC and Your Money 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197864"/>
            <a:ext cx="8639175" cy="4934472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Watch this video: 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4"/>
              </a:rPr>
              <a:t>https://www.youtube.com/watch?v=XNu5ppFZbHo</a:t>
            </a: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1800" i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(Disclaimer: This video is in the American context, but the idea applies to Canada.)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2" name="Online Media 1" title="What gives a dollar bill its value? - Doug Levinson">
            <a:hlinkClick r:id="" action="ppaction://media"/>
            <a:extLst>
              <a:ext uri="{FF2B5EF4-FFF2-40B4-BE49-F238E27FC236}">
                <a16:creationId xmlns:a16="http://schemas.microsoft.com/office/drawing/2014/main" id="{4BFBED00-7A4E-6034-ACB0-9C5D8269891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384556" y="2071325"/>
            <a:ext cx="8374888" cy="4731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516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377448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Closing Discussion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228725"/>
            <a:ext cx="8639175" cy="5524499"/>
          </a:xfrm>
        </p:spPr>
        <p:txBody>
          <a:bodyPr lIns="68569" tIns="34275" rIns="68569" bIns="34275">
            <a:normAutofit/>
          </a:bodyPr>
          <a:lstStyle/>
          <a:p>
            <a:pPr marL="495298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Why doesn’t BOC just print more money?</a:t>
            </a:r>
          </a:p>
          <a:p>
            <a:pPr marL="495298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 trying to control inflation, what are the ripple effects the BOC has on average Canadians in terms of:</a:t>
            </a:r>
          </a:p>
          <a:p>
            <a:pPr lvl="1">
              <a:lnSpc>
                <a:spcPts val="2400"/>
              </a:lnSpc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Prices of goods and services</a:t>
            </a:r>
          </a:p>
          <a:p>
            <a:pPr lvl="1">
              <a:lnSpc>
                <a:spcPts val="2400"/>
              </a:lnSpc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Debt</a:t>
            </a:r>
          </a:p>
          <a:p>
            <a:pPr lvl="1">
              <a:lnSpc>
                <a:spcPts val="2400"/>
              </a:lnSpc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Savings</a:t>
            </a:r>
          </a:p>
          <a:p>
            <a:pPr lvl="1">
              <a:lnSpc>
                <a:spcPts val="2400"/>
              </a:lnSpc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Investments</a:t>
            </a:r>
          </a:p>
          <a:p>
            <a:pPr lvl="1">
              <a:lnSpc>
                <a:spcPts val="2400"/>
              </a:lnSpc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Employment</a:t>
            </a:r>
          </a:p>
          <a:p>
            <a:pPr lvl="1">
              <a:lnSpc>
                <a:spcPts val="2400"/>
              </a:lnSpc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Money 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3. The BOC has an enormous impact on Canadians. What do you think about having one person solely influencing the entire business of the BOC?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4. How much influence does the Canadian government </a:t>
            </a:r>
            <a:r>
              <a:rPr lang="en-US" altLang="en-US" sz="1800" i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really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have on the BOC? If it is owned by the government, can it truly be independent?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7053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learn more…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572766"/>
            <a:ext cx="8639175" cy="4715017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SzPct val="100000"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We only looked at two of five core functions of the BOC. Click on the links below to learn more about each function:</a:t>
            </a:r>
          </a:p>
          <a:p>
            <a:pPr marL="495298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3"/>
              </a:rPr>
              <a:t>Monetary policy: 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Influence the supply of money circulating in the economy, keep inflation low and stable.</a:t>
            </a:r>
          </a:p>
          <a:p>
            <a:pPr marL="495298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4"/>
              </a:rPr>
              <a:t>Financial system: 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Promote a stable and efficient financial infrastructure, which includes banks, credit unions, financial markets, and electronic payment functions.</a:t>
            </a:r>
          </a:p>
          <a:p>
            <a:pPr marL="495298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5"/>
              </a:rPr>
              <a:t>Currency: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5"/>
              </a:rPr>
              <a:t> 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Design, issue and distribute Canada’s bank notes.</a:t>
            </a:r>
          </a:p>
          <a:p>
            <a:pPr marL="495298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6"/>
              </a:rPr>
              <a:t>Funds management: 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“Fiscal agent” for the Government of Canada, managing its public debt programs and foreign exchange reserves.</a:t>
            </a:r>
          </a:p>
          <a:p>
            <a:pPr marL="495298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7"/>
              </a:rPr>
              <a:t>Retail payments supervision: 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Supervise payment service providers, including money transfers, digital wallets, and other payment technology companies used in retail services.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289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9002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Macroeconomics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572778"/>
            <a:ext cx="8639175" cy="5095150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“Macroeconomics is a branch of economics that studies </a:t>
            </a: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how an overall economy – the markets, businesses, consumers, and governments – behave.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”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Source: 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3"/>
              </a:rPr>
              <a:t>Investopedia</a:t>
            </a: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Macroeconomics include:</a:t>
            </a:r>
          </a:p>
          <a:p>
            <a:pPr>
              <a:lnSpc>
                <a:spcPts val="2400"/>
              </a:lnSpc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Inflation</a:t>
            </a:r>
          </a:p>
          <a:p>
            <a:pPr>
              <a:lnSpc>
                <a:spcPts val="2400"/>
              </a:lnSpc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Price levels</a:t>
            </a:r>
          </a:p>
          <a:p>
            <a:pPr>
              <a:lnSpc>
                <a:spcPts val="2400"/>
              </a:lnSpc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National income</a:t>
            </a:r>
          </a:p>
          <a:p>
            <a:pPr>
              <a:lnSpc>
                <a:spcPts val="2400"/>
              </a:lnSpc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Gross Domestic Product (GDP)</a:t>
            </a:r>
          </a:p>
          <a:p>
            <a:pPr>
              <a:lnSpc>
                <a:spcPts val="2400"/>
              </a:lnSpc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Unemployment rate</a:t>
            </a:r>
          </a:p>
          <a:p>
            <a:pPr>
              <a:lnSpc>
                <a:spcPts val="2400"/>
              </a:lnSpc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…and more</a:t>
            </a:r>
          </a:p>
          <a:p>
            <a:pPr>
              <a:lnSpc>
                <a:spcPts val="2400"/>
              </a:lnSpc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056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1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1131888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will learn…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2227262"/>
            <a:ext cx="8639175" cy="4205435"/>
          </a:xfrm>
        </p:spPr>
        <p:txBody>
          <a:bodyPr lIns="68569" tIns="34275" rIns="68569" bIns="34275">
            <a:normAutofit/>
          </a:bodyPr>
          <a:lstStyle/>
          <a:p>
            <a:pPr>
              <a:lnSpc>
                <a:spcPts val="2400"/>
              </a:lnSpc>
            </a:pPr>
            <a:r>
              <a:rPr lang="en-US" sz="2000" dirty="0">
                <a:ea typeface="MS PGothic"/>
              </a:rPr>
              <a:t>How central banks play a role in manipulating a country’s economy</a:t>
            </a:r>
          </a:p>
          <a:p>
            <a:pPr>
              <a:lnSpc>
                <a:spcPts val="2400"/>
              </a:lnSpc>
            </a:pPr>
            <a:r>
              <a:rPr lang="en-US" sz="2000" dirty="0">
                <a:ea typeface="MS PGothic"/>
              </a:rPr>
              <a:t>What central banks do</a:t>
            </a:r>
          </a:p>
          <a:p>
            <a:pPr>
              <a:lnSpc>
                <a:spcPts val="2400"/>
              </a:lnSpc>
            </a:pPr>
            <a:r>
              <a:rPr lang="en-US" sz="2000" dirty="0">
                <a:ea typeface="MS PGothic"/>
              </a:rPr>
              <a:t>How their </a:t>
            </a:r>
            <a:r>
              <a:rPr lang="en-US" sz="2000" b="1" dirty="0">
                <a:ea typeface="MS PGothic"/>
              </a:rPr>
              <a:t>monetary policy </a:t>
            </a:r>
            <a:r>
              <a:rPr lang="en-US" sz="2000" dirty="0">
                <a:ea typeface="MS PGothic"/>
              </a:rPr>
              <a:t>affects us personally: </a:t>
            </a:r>
          </a:p>
          <a:p>
            <a:pPr lvl="1">
              <a:lnSpc>
                <a:spcPts val="2400"/>
              </a:lnSpc>
            </a:pPr>
            <a:r>
              <a:rPr lang="en-US" sz="2000" dirty="0">
                <a:ea typeface="MS PGothic"/>
              </a:rPr>
              <a:t>Our spending power</a:t>
            </a:r>
          </a:p>
          <a:p>
            <a:pPr lvl="1">
              <a:lnSpc>
                <a:spcPts val="2400"/>
              </a:lnSpc>
            </a:pPr>
            <a:r>
              <a:rPr lang="en-US" sz="2000" dirty="0">
                <a:ea typeface="MS PGothic"/>
              </a:rPr>
              <a:t>Our debt and investments</a:t>
            </a:r>
          </a:p>
          <a:p>
            <a:pPr lvl="1">
              <a:lnSpc>
                <a:spcPts val="2400"/>
              </a:lnSpc>
            </a:pPr>
            <a:r>
              <a:rPr lang="en-US" sz="2000" dirty="0">
                <a:ea typeface="MS PGothic"/>
              </a:rPr>
              <a:t>Our employment</a:t>
            </a:r>
          </a:p>
          <a:p>
            <a:pPr marL="400030" lvl="1" indent="0">
              <a:lnSpc>
                <a:spcPts val="2400"/>
              </a:lnSpc>
              <a:buNone/>
            </a:pPr>
            <a:endParaRPr lang="en-US" sz="2000" dirty="0">
              <a:ea typeface="MS PGothic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Important note: Macroeconomics is a complex branch of study. Many factors play a role. This lesson shows only a few aspects of macroeconomics related to central banks. Please keep in mind that there are exceptions to the general ideas presented in this lesson.</a:t>
            </a:r>
            <a:endParaRPr lang="en-US" sz="2000" dirty="0">
              <a:ea typeface="MS PGothic"/>
            </a:endParaRPr>
          </a:p>
        </p:txBody>
      </p:sp>
    </p:spTree>
    <p:extLst>
      <p:ext uri="{BB962C8B-B14F-4D97-AF65-F5344CB8AC3E}">
        <p14:creationId xmlns:p14="http://schemas.microsoft.com/office/powerpoint/2010/main" val="3864252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9002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a central bank?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572778"/>
            <a:ext cx="8639175" cy="4715006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Do a quick search: </a:t>
            </a:r>
          </a:p>
          <a:p>
            <a:pPr marL="380998" indent="-342900">
              <a:lnSpc>
                <a:spcPts val="2400"/>
              </a:lnSpc>
              <a:buSzPct val="100000"/>
              <a:buAutoNum type="arabicPeriod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Find the definition of a central bank.</a:t>
            </a:r>
          </a:p>
          <a:p>
            <a:pPr marL="380998" indent="-342900">
              <a:lnSpc>
                <a:spcPts val="2400"/>
              </a:lnSpc>
              <a:buSzPct val="100000"/>
              <a:buAutoNum type="arabicPeriod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Find the main goals of a central bank.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Some suggested resources: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Wikipedia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Investopedia</a:t>
            </a:r>
          </a:p>
        </p:txBody>
      </p:sp>
    </p:spTree>
    <p:extLst>
      <p:ext uri="{BB962C8B-B14F-4D97-AF65-F5344CB8AC3E}">
        <p14:creationId xmlns:p14="http://schemas.microsoft.com/office/powerpoint/2010/main" val="512065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a central bank?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572766"/>
            <a:ext cx="8639175" cy="4715017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en-US" altLang="en-US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Definition: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 central bank is a financial institution that is responsible for the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monetary policy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of a country or group of countries.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Goals:</a:t>
            </a:r>
          </a:p>
          <a:p>
            <a:pPr>
              <a:lnSpc>
                <a:spcPts val="2400"/>
              </a:lnSpc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Keep the country’s economy running smoothly</a:t>
            </a:r>
          </a:p>
          <a:p>
            <a:pPr>
              <a:lnSpc>
                <a:spcPts val="2400"/>
              </a:lnSpc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Achieve price stability (low and stable inflation)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804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a central bank?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53896"/>
            <a:ext cx="8639175" cy="5212080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There are many central banks in the world.</a:t>
            </a:r>
            <a:b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Find the central banks for these countries or country group:</a:t>
            </a:r>
          </a:p>
          <a:p>
            <a:pPr>
              <a:lnSpc>
                <a:spcPts val="2400"/>
              </a:lnSpc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Canada</a:t>
            </a:r>
          </a:p>
          <a:p>
            <a:pPr>
              <a:lnSpc>
                <a:spcPts val="2400"/>
              </a:lnSpc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United States </a:t>
            </a:r>
          </a:p>
          <a:p>
            <a:pPr>
              <a:lnSpc>
                <a:spcPts val="2400"/>
              </a:lnSpc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India</a:t>
            </a:r>
          </a:p>
          <a:p>
            <a:pPr>
              <a:lnSpc>
                <a:spcPts val="2400"/>
              </a:lnSpc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Hong Kong</a:t>
            </a:r>
          </a:p>
          <a:p>
            <a:pPr>
              <a:lnSpc>
                <a:spcPts val="2400"/>
              </a:lnSpc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Brazil</a:t>
            </a:r>
          </a:p>
          <a:p>
            <a:pPr>
              <a:lnSpc>
                <a:spcPts val="2400"/>
              </a:lnSpc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England</a:t>
            </a:r>
          </a:p>
          <a:p>
            <a:pPr>
              <a:lnSpc>
                <a:spcPts val="2400"/>
              </a:lnSpc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Germany</a:t>
            </a:r>
          </a:p>
          <a:p>
            <a:pPr>
              <a:lnSpc>
                <a:spcPts val="2400"/>
              </a:lnSpc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European Union </a:t>
            </a:r>
          </a:p>
          <a:p>
            <a:pPr>
              <a:lnSpc>
                <a:spcPts val="2400"/>
              </a:lnSpc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etc. </a:t>
            </a:r>
            <a:r>
              <a:rPr lang="en-US" altLang="en-US" sz="1800" i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(Other countries of your choice)</a:t>
            </a: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Google Shape;66;p1">
            <a:extLst>
              <a:ext uri="{FF2B5EF4-FFF2-40B4-BE49-F238E27FC236}">
                <a16:creationId xmlns:a16="http://schemas.microsoft.com/office/drawing/2014/main" id="{1E945FCF-3CD4-F310-E681-0D4F718A5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5036" y="2575689"/>
            <a:ext cx="7003415" cy="483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68569" tIns="34275" rIns="68569" bIns="34275" numCol="1" anchor="t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884" lvl="0" indent="-304786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297" marR="0" lvl="5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180" marR="0" lvl="6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064" marR="0" lvl="7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5946" marR="0" lvl="8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ts val="2400"/>
              </a:lnSpc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altLang="en-US" sz="1800" ker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Bank of Canada</a:t>
            </a:r>
          </a:p>
          <a:p>
            <a:pPr>
              <a:lnSpc>
                <a:spcPts val="2400"/>
              </a:lnSpc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altLang="en-US" sz="1800" ker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Federal Reserve System (Federal Reserve, or the Fed)</a:t>
            </a:r>
          </a:p>
          <a:p>
            <a:pPr>
              <a:lnSpc>
                <a:spcPts val="2400"/>
              </a:lnSpc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altLang="en-US" sz="1800" ker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Central Bank of India</a:t>
            </a:r>
          </a:p>
          <a:p>
            <a:pPr>
              <a:lnSpc>
                <a:spcPts val="2400"/>
              </a:lnSpc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altLang="en-US" sz="1800" ker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Hong Kong Monetary Authority</a:t>
            </a:r>
          </a:p>
          <a:p>
            <a:pPr>
              <a:lnSpc>
                <a:spcPts val="2400"/>
              </a:lnSpc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altLang="en-US" sz="1800" ker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Banco Central do </a:t>
            </a:r>
            <a:r>
              <a:rPr lang="en-US" altLang="en-US" sz="1800" kern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Brasil</a:t>
            </a:r>
            <a:endParaRPr lang="en-US" altLang="en-US" sz="1800" kern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>
              <a:lnSpc>
                <a:spcPts val="2400"/>
              </a:lnSpc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altLang="en-US" sz="1800" ker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Bank of England</a:t>
            </a:r>
          </a:p>
          <a:p>
            <a:pPr>
              <a:lnSpc>
                <a:spcPts val="2400"/>
              </a:lnSpc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altLang="en-US" sz="1800" ker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Deutsche Bundesbank</a:t>
            </a:r>
          </a:p>
          <a:p>
            <a:pPr>
              <a:lnSpc>
                <a:spcPts val="2400"/>
              </a:lnSpc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en-US" altLang="en-US" sz="1800" ker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European Central Bank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3740D1-5837-C34D-6BC5-F9677883DB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73533" y="398851"/>
            <a:ext cx="1304063" cy="177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21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8991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Quick Facts: Bank of Canada (BOC)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572766"/>
            <a:ext cx="8639175" cy="4715017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Bank of Canada was established on March 11</a:t>
            </a:r>
            <a:r>
              <a:rPr lang="en-US" altLang="en-US" sz="2000" baseline="30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1935, making the institution almost 100 years old.</a:t>
            </a:r>
          </a:p>
          <a:p>
            <a:pPr>
              <a:lnSpc>
                <a:spcPts val="2400"/>
              </a:lnSpc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Bank of Canada is a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Crown Corporation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, meaning it belongs to the federal government. </a:t>
            </a:r>
          </a:p>
          <a:p>
            <a:pPr>
              <a:lnSpc>
                <a:spcPts val="2400"/>
              </a:lnSpc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It is alleged to be “independent”, able to make its own decisions. </a:t>
            </a:r>
          </a:p>
          <a:p>
            <a:pPr>
              <a:lnSpc>
                <a:spcPts val="2400"/>
              </a:lnSpc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Source: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3"/>
              </a:rPr>
              <a:t>Bank of Canada – Our History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2" name="Picture 2" descr="See the source image">
            <a:extLst>
              <a:ext uri="{FF2B5EF4-FFF2-40B4-BE49-F238E27FC236}">
                <a16:creationId xmlns:a16="http://schemas.microsoft.com/office/drawing/2014/main" id="{D2A874D6-B458-8444-5E35-028E73A428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838" y="5817352"/>
            <a:ext cx="2699148" cy="642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9162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ted for Literacy">
      <a:dk1>
        <a:srgbClr val="000000"/>
      </a:dk1>
      <a:lt1>
        <a:srgbClr val="FFFFFF"/>
      </a:lt1>
      <a:dk2>
        <a:srgbClr val="093254"/>
      </a:dk2>
      <a:lt2>
        <a:srgbClr val="FFFFFF"/>
      </a:lt2>
      <a:accent1>
        <a:srgbClr val="005659"/>
      </a:accent1>
      <a:accent2>
        <a:srgbClr val="093254"/>
      </a:accent2>
      <a:accent3>
        <a:srgbClr val="3FA947"/>
      </a:accent3>
      <a:accent4>
        <a:srgbClr val="00734F"/>
      </a:accent4>
      <a:accent5>
        <a:srgbClr val="92C82E"/>
      </a:accent5>
      <a:accent6>
        <a:srgbClr val="F36C20"/>
      </a:accent6>
      <a:hlink>
        <a:srgbClr val="00BFDF"/>
      </a:hlink>
      <a:folHlink>
        <a:srgbClr val="7330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FBC8EA80-A3DA-E54B-88C8-85CC3B551E85}" vid="{D8FACF28-C2FD-DE47-9339-3293D044943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6493094-0435-4eae-a32c-76983131fc0f">
      <Terms xmlns="http://schemas.microsoft.com/office/infopath/2007/PartnerControls"/>
    </lcf76f155ced4ddcb4097134ff3c332f>
    <TaxCatchAll xmlns="1bca0e2f-16d9-4d6a-8327-7fd70d55969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7E63EF2496EC4A8317235C224509C7" ma:contentTypeVersion="15" ma:contentTypeDescription="Create a new document." ma:contentTypeScope="" ma:versionID="2567e716e479f0fe1fad83c07d0475b4">
  <xsd:schema xmlns:xsd="http://www.w3.org/2001/XMLSchema" xmlns:xs="http://www.w3.org/2001/XMLSchema" xmlns:p="http://schemas.microsoft.com/office/2006/metadata/properties" xmlns:ns2="f6493094-0435-4eae-a32c-76983131fc0f" xmlns:ns3="1bca0e2f-16d9-4d6a-8327-7fd70d55969c" targetNamespace="http://schemas.microsoft.com/office/2006/metadata/properties" ma:root="true" ma:fieldsID="012dbca595c35fff498512ea9a6f57f6" ns2:_="" ns3:_="">
    <xsd:import namespace="f6493094-0435-4eae-a32c-76983131fc0f"/>
    <xsd:import namespace="1bca0e2f-16d9-4d6a-8327-7fd70d5596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493094-0435-4eae-a32c-76983131fc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24ab7d2-68ae-4300-a5cd-dbcd0e7db7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ca0e2f-16d9-4d6a-8327-7fd70d55969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8ae85c5a-a45e-43e1-b40a-0ff7d4a9c2a1}" ma:internalName="TaxCatchAll" ma:showField="CatchAllData" ma:web="1bca0e2f-16d9-4d6a-8327-7fd70d5596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6BAB852A-0F1E-43AF-86DD-CDEB92FA258D}">
  <ds:schemaRefs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elements/1.1/"/>
    <ds:schemaRef ds:uri="f6493094-0435-4eae-a32c-76983131fc0f"/>
    <ds:schemaRef ds:uri="1bca0e2f-16d9-4d6a-8327-7fd70d55969c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4A581EC-43B8-4740-9F2D-8D1D7BA3A3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5E0CEC-0EDD-4AF9-A2EB-8FE71F2303DA}">
  <ds:schemaRefs>
    <ds:schemaRef ds:uri="1bca0e2f-16d9-4d6a-8327-7fd70d55969c"/>
    <ds:schemaRef ds:uri="f6493094-0435-4eae-a32c-76983131fc0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E12A6851-F7E1-42FB-812A-E3A1277D2969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2054</Words>
  <Application>Microsoft Office PowerPoint</Application>
  <PresentationFormat>On-screen Show (4:3)</PresentationFormat>
  <Paragraphs>275</Paragraphs>
  <Slides>32</Slides>
  <Notes>31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Cambria Math</vt:lpstr>
      <vt:lpstr>Office Theme</vt:lpstr>
      <vt:lpstr>Macroeconomics: Central Banks</vt:lpstr>
      <vt:lpstr>A Special Note for Teachers</vt:lpstr>
      <vt:lpstr>Minds On Activity</vt:lpstr>
      <vt:lpstr>Macroeconomics</vt:lpstr>
      <vt:lpstr>Students will learn…</vt:lpstr>
      <vt:lpstr>What is a central bank?</vt:lpstr>
      <vt:lpstr>What is a central bank?</vt:lpstr>
      <vt:lpstr>What is a central bank?</vt:lpstr>
      <vt:lpstr>Quick Facts: Bank of Canada (BOC)</vt:lpstr>
      <vt:lpstr>Quick Facts: Bank of Canada (BOC)</vt:lpstr>
      <vt:lpstr>What does BOC do?</vt:lpstr>
      <vt:lpstr>How do central banks control inflation?</vt:lpstr>
      <vt:lpstr>How do central banks control inflation?</vt:lpstr>
      <vt:lpstr>How do central banks control inflation?</vt:lpstr>
      <vt:lpstr>Interest rate vs. inflation</vt:lpstr>
      <vt:lpstr>BOC and Inflation</vt:lpstr>
      <vt:lpstr>How BOC tries to control inflation</vt:lpstr>
      <vt:lpstr>How BOC tries to control inflation</vt:lpstr>
      <vt:lpstr>How BOC tries to control inflation</vt:lpstr>
      <vt:lpstr>PowerPoint Presentation</vt:lpstr>
      <vt:lpstr>BOC and Inflation</vt:lpstr>
      <vt:lpstr>BOC and Your Investments</vt:lpstr>
      <vt:lpstr>BOC and Your Investments</vt:lpstr>
      <vt:lpstr>BOC and Your Investments</vt:lpstr>
      <vt:lpstr>BOC and Employment</vt:lpstr>
      <vt:lpstr>BOC and Employment</vt:lpstr>
      <vt:lpstr>BOC and Employment</vt:lpstr>
      <vt:lpstr>BOC and Employment</vt:lpstr>
      <vt:lpstr>BOC and Your Money</vt:lpstr>
      <vt:lpstr>BOC and Your Money </vt:lpstr>
      <vt:lpstr>Closing Discussion</vt:lpstr>
      <vt:lpstr>To learn more…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Frontier College Literacy. Learning for Life</dc:title>
  <dc:creator/>
  <cp:lastModifiedBy/>
  <cp:revision>3</cp:revision>
  <dcterms:created xsi:type="dcterms:W3CDTF">2011-06-06T13:23:04Z</dcterms:created>
  <dcterms:modified xsi:type="dcterms:W3CDTF">2023-03-29T00:19:06Z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Meredith Roberts</vt:lpwstr>
  </property>
  <property fmtid="{D5CDD505-2E9C-101B-9397-08002B2CF9AE}" pid="3" name="Order">
    <vt:lpwstr>935400.000000000</vt:lpwstr>
  </property>
  <property fmtid="{D5CDD505-2E9C-101B-9397-08002B2CF9AE}" pid="4" name="display_urn:schemas-microsoft-com:office:office#Author">
    <vt:lpwstr>Meredith Roberts</vt:lpwstr>
  </property>
  <property fmtid="{D5CDD505-2E9C-101B-9397-08002B2CF9AE}" pid="5" name="ContentTypeId">
    <vt:lpwstr>0x0101006F7E63EF2496EC4A8317235C224509C7</vt:lpwstr>
  </property>
  <property fmtid="{D5CDD505-2E9C-101B-9397-08002B2CF9AE}" pid="6" name="MediaServiceImageTags">
    <vt:lpwstr/>
  </property>
</Properties>
</file>