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3" r:id="rId5"/>
  </p:sldMasterIdLst>
  <p:notesMasterIdLst>
    <p:notesMasterId r:id="rId35"/>
  </p:notesMasterIdLst>
  <p:handoutMasterIdLst>
    <p:handoutMasterId r:id="rId36"/>
  </p:handoutMasterIdLst>
  <p:sldIdLst>
    <p:sldId id="319" r:id="rId6"/>
    <p:sldId id="320" r:id="rId7"/>
    <p:sldId id="321" r:id="rId8"/>
    <p:sldId id="322" r:id="rId9"/>
    <p:sldId id="323" r:id="rId10"/>
    <p:sldId id="324" r:id="rId11"/>
    <p:sldId id="325" r:id="rId12"/>
    <p:sldId id="327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ra4SOoj+qiqlXH3fJ/EHEQ==" hashData="0tNMHDncsKUvFZh5UaePOcyOy5CojEQuoHnTdrb99aC6d77tHzD0LwCOYgV4EqOlyrnALdoEVeUFKiWR0CTxV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5C4A89"/>
    <a:srgbClr val="FDCE3A"/>
    <a:srgbClr val="98BF1E"/>
    <a:srgbClr val="477E27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C240D-930F-42CF-8B75-15A10C459F30}" v="16" dt="2023-03-14T20:10:19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page/osap-ontario-student-assistance-program" TargetMode="External"/><Relationship Id="rId2" Type="http://schemas.openxmlformats.org/officeDocument/2006/relationships/hyperlink" Target="https://www.ontario.ca/page/indigenous-students#section-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ertification.esdc.gc.ca/lea-mcl/eafe-sfae/eafe-sfae-h.4m.2@-eng.jsp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sap.gov.on.ca/OSAPPortal/en/A-ZListofAid/PRDR019231.html" TargetMode="External"/><Relationship Id="rId2" Type="http://schemas.openxmlformats.org/officeDocument/2006/relationships/hyperlink" Target="https://oeshighschool.com/post-secondary-scholarships-and-bursaries-in-ontari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www.ontario.ca/page/entrepreneurship-funds-and-resources-people-under-3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timavik.org/" TargetMode="External"/><Relationship Id="rId2" Type="http://schemas.openxmlformats.org/officeDocument/2006/relationships/hyperlink" Target="https://www.ontario.ca/page/get-help-finding-youth-or-student-job#section-1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ternational.gc.ca/world-monde/study_work_travel-etude_travail_voyage/youth_internship-stages_jeunes.aspx?lang=eng" TargetMode="External"/><Relationship Id="rId5" Type="http://schemas.openxmlformats.org/officeDocument/2006/relationships/hyperlink" Target="https://www.canada.ca/en/services/youth/canada-service-corps/about.html" TargetMode="External"/><Relationship Id="rId4" Type="http://schemas.openxmlformats.org/officeDocument/2006/relationships/hyperlink" Target="https://www.cangap.c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pkRKuaDcfI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i3QtFvOSBs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o4227JwZCU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htKDTgrGbw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mkeFonyZII?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What’s Next: First Year After High School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10+ Project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1: My Pathway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MS PGothic"/>
                <a:cs typeface="Arial"/>
              </a:rPr>
              <a:t>Which pathways interest you? </a:t>
            </a:r>
          </a:p>
          <a:p>
            <a:pPr marL="0" indent="0">
              <a:buNone/>
            </a:pPr>
            <a:r>
              <a:rPr lang="en-US" sz="2000" dirty="0">
                <a:ea typeface="MS PGothic"/>
                <a:cs typeface="Arial"/>
              </a:rPr>
              <a:t>What would you like to learn more about?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C499B-1DDD-ED22-9C4F-F2C6F563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64" y="3019953"/>
            <a:ext cx="3404250" cy="34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1: My Pathway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MS PGothic"/>
                <a:cs typeface="Arial"/>
              </a:rPr>
              <a:t>Begin your research.</a:t>
            </a: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Select an option to explore for the rest of the project. Complete “Stage 1: My Pathway” of your project booklet.</a:t>
            </a:r>
          </a:p>
          <a:p>
            <a:pPr marL="0" indent="0">
              <a:buNone/>
            </a:pPr>
            <a:endParaRPr lang="en-US" sz="2000" b="1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Realistically, you may pursue more than one pathway at the same time.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For example: Some work a part-time job and attend post-secondary school at the same time.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In Stage 3, you will reflect this in your one-year financial plan.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Shape, arrow&#10;&#10;Description automatically generated">
            <a:extLst>
              <a:ext uri="{FF2B5EF4-FFF2-40B4-BE49-F238E27FC236}">
                <a16:creationId xmlns:a16="http://schemas.microsoft.com/office/drawing/2014/main" id="{A33BD79F-EEEC-5456-1933-C894212E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05" y="365129"/>
            <a:ext cx="2235468" cy="16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ea typeface="+mn-lt"/>
                <a:cs typeface="+mn-lt"/>
              </a:rPr>
              <a:t>For students who identify as Indigenous, you will find information about the following: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ea typeface="+mn-lt"/>
                <a:cs typeface="+mn-lt"/>
              </a:rPr>
              <a:t>Post-Secondary Institutions in Ontario</a:t>
            </a:r>
            <a:endParaRPr lang="en-US" sz="2000" dirty="0">
              <a:cs typeface="+mn-lt"/>
            </a:endParaRPr>
          </a:p>
          <a:p>
            <a:pPr marL="457200" lvl="1" indent="0">
              <a:buNone/>
            </a:pPr>
            <a:r>
              <a:rPr lang="en-US" sz="2000" dirty="0">
                <a:ea typeface="+mn-lt"/>
                <a:cs typeface="+mn-lt"/>
              </a:rPr>
              <a:t>Apprenticeships Options</a:t>
            </a:r>
          </a:p>
          <a:p>
            <a:pPr marL="457200" lvl="1" indent="0">
              <a:buNone/>
            </a:pPr>
            <a:r>
              <a:rPr lang="en-US" sz="2000" dirty="0">
                <a:ea typeface="+mn-lt"/>
                <a:cs typeface="+mn-lt"/>
              </a:rPr>
              <a:t>Financial Aid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https://www.ontario.ca/page/indigenous-students#section-0</a:t>
            </a:r>
          </a:p>
          <a:p>
            <a:pPr marL="457200" lvl="1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000" dirty="0">
                <a:ea typeface="+mn-lt"/>
                <a:cs typeface="+mn-lt"/>
              </a:rPr>
              <a:t>For general information about how to apply for student loans on the OSAP website (Ontario Student Assistance Program):</a:t>
            </a:r>
            <a:endParaRPr lang="en-US"/>
          </a:p>
          <a:p>
            <a:pPr marL="457200" lvl="1" indent="0">
              <a:buNone/>
            </a:pPr>
            <a:r>
              <a:rPr lang="en-US" sz="2000" dirty="0">
                <a:ea typeface="+mn-lt"/>
                <a:cs typeface="+mn-lt"/>
                <a:hlinkClick r:id="rId3"/>
              </a:rPr>
              <a:t>https://www.ontario.ca/page/osap-ontario-student-assistance-program</a:t>
            </a:r>
            <a:endParaRPr lang="en-US" sz="2000">
              <a:ea typeface="+mn-lt"/>
              <a:cs typeface="+mn-lt"/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5BF66BF3-9BFB-CDBB-8893-32C33F44B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169" y="5442730"/>
            <a:ext cx="1107440" cy="11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MS PGothic"/>
                <a:cs typeface="+mn-lt"/>
              </a:rPr>
              <a:t>Student Aid Estimator</a:t>
            </a:r>
            <a:endParaRPr lang="en-US" sz="2000" b="1" dirty="0">
              <a:cs typeface="+mn-lt"/>
            </a:endParaRPr>
          </a:p>
          <a:p>
            <a:pPr marL="0" indent="0">
              <a:buNone/>
            </a:pPr>
            <a:endParaRPr lang="en-US" sz="2000" b="1" dirty="0">
              <a:ea typeface="MS PGothic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MS PGothic"/>
                <a:cs typeface="+mn-lt"/>
              </a:rPr>
              <a:t>Put your information into the Student Aid Estimator and it will give you an estimate of the federal funding you can receive for post-secondary education!</a:t>
            </a:r>
          </a:p>
          <a:p>
            <a:pPr marL="0" indent="0" algn="ctr">
              <a:buNone/>
            </a:pPr>
            <a:endParaRPr lang="en-US" sz="2000" dirty="0">
              <a:ea typeface="MS PGothic"/>
              <a:cs typeface="+mn-lt"/>
            </a:endParaRPr>
          </a:p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Student Aid Estimator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ea typeface="MS PGothic"/>
            </a:endParaRPr>
          </a:p>
          <a:p>
            <a:pPr marL="0" indent="0">
              <a:buNone/>
            </a:pPr>
            <a:r>
              <a:rPr lang="en-US" sz="2000" dirty="0">
                <a:ea typeface="MS PGothic"/>
              </a:rPr>
              <a:t>In</a:t>
            </a:r>
            <a:r>
              <a:rPr lang="en-US" sz="2000" dirty="0">
                <a:ea typeface="MS PGothic"/>
                <a:cs typeface="Arial"/>
              </a:rPr>
              <a:t> Stage 3 of this project</a:t>
            </a:r>
            <a:r>
              <a:rPr lang="en-US" sz="2000" dirty="0">
                <a:ea typeface="MS PGothic"/>
              </a:rPr>
              <a:t>, you will need the amount of aid provided by the estimator</a:t>
            </a:r>
            <a:r>
              <a:rPr lang="en-US" sz="2000" dirty="0">
                <a:ea typeface="MS PGothic"/>
                <a:cs typeface="Arial"/>
              </a:rPr>
              <a:t> to help you with the financial plan.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Icon&#10;&#10;Description automatically generated">
            <a:extLst>
              <a:ext uri="{FF2B5EF4-FFF2-40B4-BE49-F238E27FC236}">
                <a16:creationId xmlns:a16="http://schemas.microsoft.com/office/drawing/2014/main" id="{46A75439-BFFF-66B4-1516-E13F338A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45" y="727061"/>
            <a:ext cx="1793040" cy="19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en-US" sz="4200" dirty="0">
                <a:ea typeface="MS PGothic"/>
                <a:cs typeface="+mn-lt"/>
              </a:rPr>
              <a:t>Learn about the various scholarships and bursaries you can apply for post-secondary funding:</a:t>
            </a:r>
            <a:endParaRPr lang="en-US" sz="4200" dirty="0"/>
          </a:p>
          <a:p>
            <a:pPr marL="0" indent="0" eaLnBrk="1" hangingPunct="1">
              <a:buNone/>
            </a:pPr>
            <a:r>
              <a:rPr lang="en-US" sz="4200" dirty="0">
                <a:ea typeface="MS PGothic"/>
                <a:cs typeface="+mn-lt"/>
                <a:hlinkClick r:id="rId2"/>
              </a:rPr>
              <a:t>https://oeshighschool.com/post-secondary-scholarships-and-bursaries-in-ontario/</a:t>
            </a:r>
            <a:endParaRPr lang="en-US" sz="4200" dirty="0"/>
          </a:p>
          <a:p>
            <a:pPr marL="0" indent="0">
              <a:buNone/>
            </a:pPr>
            <a:endParaRPr lang="en-US" sz="4200" dirty="0">
              <a:ea typeface="MS PGothic"/>
              <a:cs typeface="+mn-lt"/>
            </a:endParaRPr>
          </a:p>
          <a:p>
            <a:pPr marL="0" indent="0">
              <a:buNone/>
            </a:pPr>
            <a:r>
              <a:rPr lang="en-US" sz="4200" dirty="0">
                <a:ea typeface="MS PGothic"/>
                <a:cs typeface="+mn-lt"/>
              </a:rPr>
              <a:t>Indigenous students can apply for the Indigenous Student Bursary:</a:t>
            </a:r>
          </a:p>
          <a:p>
            <a:pPr marL="0" indent="0">
              <a:buNone/>
            </a:pPr>
            <a:r>
              <a:rPr lang="en-US" sz="4200" dirty="0">
                <a:ea typeface="+mn-lt"/>
                <a:cs typeface="+mn-lt"/>
                <a:hlinkClick r:id="rId3"/>
              </a:rPr>
              <a:t>https://osap.gov.on.ca/OSAPPortal/en/A-ZListofAid/PRDR019231.html</a:t>
            </a:r>
            <a:endParaRPr lang="en-US" sz="4200" dirty="0"/>
          </a:p>
          <a:p>
            <a:pPr marL="0" indent="0">
              <a:buNone/>
            </a:pPr>
            <a:endParaRPr lang="en-US" sz="4200" dirty="0">
              <a:ea typeface="MS PGothic"/>
              <a:cs typeface="+mn-lt"/>
            </a:endParaRPr>
          </a:p>
          <a:p>
            <a:pPr marL="0" indent="0">
              <a:buNone/>
            </a:pPr>
            <a:r>
              <a:rPr lang="en-US" sz="4200" dirty="0">
                <a:ea typeface="MS PGothic"/>
                <a:cs typeface="+mn-lt"/>
              </a:rPr>
              <a:t>There is also funding available for young people and Indigenous people who are interested in starting a business. You can read more here:</a:t>
            </a:r>
            <a:endParaRPr lang="en-US" sz="4200" dirty="0">
              <a:cs typeface="+mn-lt"/>
            </a:endParaRPr>
          </a:p>
          <a:p>
            <a:pPr marL="0" indent="0">
              <a:buNone/>
            </a:pPr>
            <a:r>
              <a:rPr lang="en-US" sz="4200" dirty="0">
                <a:ea typeface="+mn-lt"/>
                <a:cs typeface="+mn-lt"/>
                <a:hlinkClick r:id="rId4"/>
              </a:rPr>
              <a:t>https://www.ontario.ca/page/entrepreneurship-funds-and-resources-people-under-30</a:t>
            </a:r>
            <a:endParaRPr lang="en-US" sz="42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D954B4A7-3A6C-6509-9146-43DC1F37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389" y="5650228"/>
            <a:ext cx="997221" cy="8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1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790579"/>
            <a:ext cx="8638967" cy="48021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dirty="0">
                <a:ea typeface="MS PGothic"/>
                <a:cs typeface="+mn-lt"/>
              </a:rPr>
              <a:t>Funding is available for young people who are interested in starting a business (including funding specifically for Indigenous youth:</a:t>
            </a:r>
            <a:endParaRPr lang="en-US" sz="4400" dirty="0">
              <a:cs typeface="+mn-lt"/>
            </a:endParaRPr>
          </a:p>
          <a:p>
            <a:pPr marL="0" indent="0">
              <a:buNone/>
            </a:pPr>
            <a:r>
              <a:rPr lang="en-US" sz="4400" dirty="0">
                <a:ea typeface="+mn-lt"/>
                <a:cs typeface="+mn-lt"/>
                <a:hlinkClick r:id="rId2"/>
              </a:rPr>
              <a:t>https://www.ontario.ca/page/get-help-finding-youth-or-student-job#section-15</a:t>
            </a:r>
            <a:endParaRPr lang="en-US" sz="4400" dirty="0"/>
          </a:p>
          <a:p>
            <a:pPr marL="0" indent="0">
              <a:buNone/>
            </a:pPr>
            <a:endParaRPr lang="en-US" sz="4400" dirty="0">
              <a:ea typeface="MS PGothic"/>
              <a:cs typeface="+mn-lt"/>
            </a:endParaRPr>
          </a:p>
          <a:p>
            <a:pPr marL="0" indent="0">
              <a:buNone/>
            </a:pPr>
            <a:r>
              <a:rPr lang="en-US" sz="4400" dirty="0">
                <a:ea typeface="MS PGothic"/>
                <a:cs typeface="+mn-lt"/>
              </a:rPr>
              <a:t>According to circumstances, some choose to travel, volunteer, and meet new people through a Gap Year Program. Some programs are funded, while others have expenses. </a:t>
            </a:r>
          </a:p>
          <a:p>
            <a:pPr marL="0" indent="0">
              <a:buNone/>
            </a:pPr>
            <a:r>
              <a:rPr lang="en-US" sz="4400" dirty="0">
                <a:ea typeface="MS PGothic"/>
                <a:cs typeface="Arial"/>
                <a:hlinkClick r:id="rId3"/>
              </a:rPr>
              <a:t>https://katimavik.org/</a:t>
            </a:r>
            <a:endParaRPr lang="en-US" sz="44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4400" dirty="0">
                <a:ea typeface="MS PGothic"/>
                <a:cs typeface="Arial"/>
                <a:hlinkClick r:id="rId4"/>
              </a:rPr>
              <a:t>https://www.cangap.ca/</a:t>
            </a:r>
            <a:endParaRPr lang="en-US" sz="44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CA" sz="4400" b="0" i="0" u="none" strike="noStrike" dirty="0">
                <a:solidFill>
                  <a:srgbClr val="000000"/>
                </a:solidFill>
                <a:effectLst/>
                <a:hlinkClick r:id="rId5"/>
              </a:rPr>
              <a:t>https://www.canada.ca/en/services/youth/canada-service-corps/about.html</a:t>
            </a:r>
            <a:endParaRPr lang="en-US" sz="4400" b="0" i="0" u="none" strike="noStrike" dirty="0">
              <a:solidFill>
                <a:srgbClr val="000000"/>
              </a:solidFill>
              <a:effectLst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CA" sz="4400" b="0" i="0" u="none" strike="noStrike" dirty="0">
                <a:solidFill>
                  <a:srgbClr val="000000"/>
                </a:solidFill>
                <a:effectLst/>
                <a:hlinkClick r:id="rId6"/>
              </a:rPr>
              <a:t>https://www.international.gc.ca/world-monde/study_work_travel-etude_travail_voyage/youth_internship-stages_jeunes.aspx?lang=eng</a:t>
            </a:r>
            <a:endParaRPr lang="en-US" sz="4400" dirty="0">
              <a:solidFill>
                <a:srgbClr val="000000"/>
              </a:solidFill>
              <a:ea typeface="MS PGothic"/>
              <a:cs typeface="Arial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5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A8BF-5B4A-4000-7B15-5C4C4BB8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1952713"/>
            <a:ext cx="7923212" cy="6858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Dreaming Outloud Pro" panose="03050502040302030504" pitchFamily="66" charset="0"/>
                <a:ea typeface="MS PGothic"/>
                <a:cs typeface="Dreaming Outloud Pro" panose="03050502040302030504" pitchFamily="66" charset="0"/>
              </a:rPr>
              <a:t>Stage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2EF069-DB8F-BEB6-E84A-3B37FBEAB0BB}"/>
              </a:ext>
            </a:extLst>
          </p:cNvPr>
          <p:cNvSpPr txBox="1">
            <a:spLocks/>
          </p:cNvSpPr>
          <p:nvPr/>
        </p:nvSpPr>
        <p:spPr bwMode="auto">
          <a:xfrm>
            <a:off x="2031071" y="4155721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0" kern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“Financial Responsibility”</a:t>
            </a:r>
            <a:endParaRPr lang="en-US" sz="6000" kern="0" dirty="0">
              <a:latin typeface="Aharoni" panose="02010803020104030203" pitchFamily="2" charset="-79"/>
              <a:ea typeface="MS PGothic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EA32C-A565-34E6-D69E-33BC3D643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37" y="851117"/>
            <a:ext cx="2410161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2: Financial Responsibility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</a:rPr>
              <a:t>What is “financial responsibility”? How can we be a “financially responsible” person?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These are important questions. The answer depends on: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Our personal values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What we prioritize in life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Our possible limitations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The society we live in…and more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</a:rPr>
              <a:t>So, how we define “financial responsibility” will be different from person to person.</a:t>
            </a:r>
          </a:p>
        </p:txBody>
      </p:sp>
    </p:spTree>
    <p:extLst>
      <p:ext uri="{BB962C8B-B14F-4D97-AF65-F5344CB8AC3E}">
        <p14:creationId xmlns:p14="http://schemas.microsoft.com/office/powerpoint/2010/main" val="329168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2: Financial Responsibility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6342434" cy="426795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Individually or in small group, complete the “Stage 2: Financial Responsibility Card Sort Activity”:</a:t>
            </a:r>
            <a:endParaRPr lang="en-US" sz="2000" dirty="0">
              <a:ea typeface="MS PGothic"/>
              <a:cs typeface="Arial"/>
            </a:endParaRPr>
          </a:p>
          <a:p>
            <a:pPr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</a:rPr>
              <a:t>Rank the priorities from “Very Low” to “Very High”.</a:t>
            </a:r>
          </a:p>
          <a:p>
            <a:pPr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</a:rPr>
              <a:t>In the “Very High” category, you can only have a maximum of 7 priorities/cards.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Think about: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What is the most important to you? To your family? Within your community?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What might you need to sacrifice so that you can prioritize the more important things?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ea typeface="MS PGothic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B61CB-CDFA-35BB-1273-5C0A58CD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897" y="2639814"/>
            <a:ext cx="2651244" cy="200731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6568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2: Financial Responsibility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After completing the card sort activity, fill in “Stage 2: Reflection (Financial Responsibility)”.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What has this activity shown you about your personal values and priorities?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ea typeface="MS PGothic"/>
              <a:cs typeface="Arial"/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6E4FBA07-D0C1-3EE8-DB8B-20DD6AB5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99" y="4381164"/>
            <a:ext cx="1806801" cy="16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A8BF-5B4A-4000-7B15-5C4C4BB8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1952713"/>
            <a:ext cx="7923212" cy="6858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Dreaming Outloud Pro" panose="03050502040302030504" pitchFamily="66" charset="0"/>
                <a:ea typeface="MS PGothic"/>
                <a:cs typeface="Dreaming Outloud Pro" panose="03050502040302030504" pitchFamily="66" charset="0"/>
              </a:rPr>
              <a:t>Stage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2EF069-DB8F-BEB6-E84A-3B37FBEAB0BB}"/>
              </a:ext>
            </a:extLst>
          </p:cNvPr>
          <p:cNvSpPr txBox="1">
            <a:spLocks/>
          </p:cNvSpPr>
          <p:nvPr/>
        </p:nvSpPr>
        <p:spPr bwMode="auto">
          <a:xfrm>
            <a:off x="2031071" y="4155721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6000" kern="0" dirty="0">
              <a:latin typeface="Aharoni" panose="02010803020104030203" pitchFamily="2" charset="-79"/>
              <a:ea typeface="MS PGothic"/>
              <a:cs typeface="Aharoni" panose="02010803020104030203" pitchFamily="2" charset="-79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8634BA-2564-A992-E1E3-A6077AFBE086}"/>
              </a:ext>
            </a:extLst>
          </p:cNvPr>
          <p:cNvSpPr txBox="1">
            <a:spLocks/>
          </p:cNvSpPr>
          <p:nvPr/>
        </p:nvSpPr>
        <p:spPr bwMode="auto">
          <a:xfrm>
            <a:off x="906258" y="4232599"/>
            <a:ext cx="870221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kern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One-Year Financial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87328-1273-4705-4193-6B7C8225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80" y="841590"/>
            <a:ext cx="2353003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3: My One-Year Financial Plan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Nothing happens without a plan! </a:t>
            </a:r>
            <a:r>
              <a:rPr lang="en-US" sz="2000" b="1" dirty="0">
                <a:ea typeface="MS PGothic"/>
                <a:cs typeface="Arial"/>
              </a:rPr>
              <a:t>In the final stage of this project, you will create a one-year financial plan to support the pathway you chose. </a:t>
            </a:r>
            <a:r>
              <a:rPr lang="en-US" sz="2000" dirty="0">
                <a:ea typeface="MS PGothic"/>
                <a:cs typeface="Arial"/>
              </a:rPr>
              <a:t>This will help you to budget and to make your plan a reality!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haroni" panose="02010803020104030203" pitchFamily="2" charset="-79"/>
              </a:rPr>
              <a:t>Remember, your plan is not written in stone. You can change your mind in the future. </a:t>
            </a: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100" b="1" dirty="0">
                <a:solidFill>
                  <a:srgbClr val="5C4A89"/>
                </a:solidFill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So do your best. Be as realistic as possible with the financial plan. And enjoy the learning journey!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ea typeface="MS PGothic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DECC0-E7FD-EE1A-5465-97F1AC8A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84" y="4983819"/>
            <a:ext cx="2787036" cy="16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3: My One-Year Financial Plan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Instructions:</a:t>
            </a:r>
          </a:p>
          <a:p>
            <a:pPr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</a:rPr>
              <a:t>The next 5 slides are quick tutorials on how to use the financial plan. Choose the video tutorials that apply to the pathway(s) you chose.</a:t>
            </a:r>
          </a:p>
          <a:p>
            <a:pPr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ea typeface="MS PGothic"/>
                <a:cs typeface="Arial"/>
              </a:rPr>
              <a:t>If you choose more than one pathway, you might have to complete more than one tab in the financial plan. Find out more as you watch the video tutorials.</a:t>
            </a:r>
          </a:p>
          <a:p>
            <a:pPr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ea typeface="MS PGothic"/>
                <a:cs typeface="Aharoni" panose="02010803020104030203" pitchFamily="2" charset="-79"/>
              </a:rPr>
              <a:t>Slide 24 shows you how to use the “Savings &amp; Investment” tab. For Education and Employment pathways, you must choose at least one savings option </a:t>
            </a:r>
            <a:r>
              <a:rPr lang="en-US" sz="2000" b="1" i="1" dirty="0">
                <a:ea typeface="MS PGothic"/>
                <a:cs typeface="Aharoni" panose="02010803020104030203" pitchFamily="2" charset="-79"/>
              </a:rPr>
              <a:t>or</a:t>
            </a:r>
            <a:r>
              <a:rPr lang="en-US" sz="2000" dirty="0">
                <a:ea typeface="MS PGothic"/>
                <a:cs typeface="Aharoni" panose="02010803020104030203" pitchFamily="2" charset="-79"/>
              </a:rPr>
              <a:t> one investment option. For Entrepreneurship and Gap-Year pathways, it is optional.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005954"/>
                </a:solidFill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We encourage you to choose more than one, so you can start saving and investing at a young age.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4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Education and Apprenticeship Tab</a:t>
            </a:r>
            <a:endParaRPr lang="en-CA" sz="3600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2BC0486E-C8C8-C7B4-CD51-77EEF655C6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1064643" y="1690692"/>
            <a:ext cx="7258292" cy="40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Employment Tab</a:t>
            </a:r>
            <a:endParaRPr lang="en-CA" sz="3600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1FF8D4B7-142D-AE39-15B6-B633ED0FDB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923659" y="1690692"/>
            <a:ext cx="7296681" cy="41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Entrepreneurship Tab</a:t>
            </a:r>
            <a:endParaRPr lang="en-CA" sz="3600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75633FBB-28A0-944B-D750-EB0CCA52D1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1045738" y="1690692"/>
            <a:ext cx="7390610" cy="41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Gap-Year Program Tab</a:t>
            </a:r>
            <a:endParaRPr lang="en-CA" sz="3600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93D46B8-267B-0F12-EBEC-CF07972805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/>
        </p:blipFill>
        <p:spPr>
          <a:xfrm>
            <a:off x="779199" y="1690692"/>
            <a:ext cx="7583379" cy="42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Savings and Investments Tab</a:t>
            </a:r>
            <a:endParaRPr lang="en-CA" sz="3600" dirty="0"/>
          </a:p>
        </p:txBody>
      </p:sp>
      <p:pic>
        <p:nvPicPr>
          <p:cNvPr id="10" name="Online Media 9" title="Grade 10 - Savings and Investments">
            <a:hlinkClick r:id="" action="ppaction://media"/>
            <a:extLst>
              <a:ext uri="{FF2B5EF4-FFF2-40B4-BE49-F238E27FC236}">
                <a16:creationId xmlns:a16="http://schemas.microsoft.com/office/drawing/2014/main" id="{61E1A73C-CE95-4AF4-EFAD-E74BE5370C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4372" y="1935018"/>
            <a:ext cx="5909255" cy="33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Stage 3: My One-Year Financial Plan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After completing your “What’s Next: One-Year Financial Plan”, </a:t>
            </a:r>
            <a:r>
              <a:rPr lang="en-US" sz="2000" b="1" dirty="0">
                <a:ea typeface="MS PGothic"/>
                <a:cs typeface="Arial"/>
              </a:rPr>
              <a:t>answer the reflection questions on page 5 of your project booklet.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ea typeface="MS PGothic"/>
              <a:cs typeface="Arial"/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671A2B97-109B-A814-DA5D-136B05F1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31" y="3694177"/>
            <a:ext cx="2188676" cy="27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0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Congratulations!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You completed all three stages of this personal journey!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We hope this project helped you to learn more about the options out there and to start a plan for your first year after high school.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To let everything sink in, reflect on the journey and complete the “Project Reflection” questions on page 6 of your booklet.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ea typeface="MS PGothic"/>
              <a:cs typeface="Arial"/>
            </a:endParaRPr>
          </a:p>
        </p:txBody>
      </p:sp>
      <p:pic>
        <p:nvPicPr>
          <p:cNvPr id="5" name="Picture 2" descr="A picture containing wire&#10;&#10;Description automatically generated">
            <a:extLst>
              <a:ext uri="{FF2B5EF4-FFF2-40B4-BE49-F238E27FC236}">
                <a16:creationId xmlns:a16="http://schemas.microsoft.com/office/drawing/2014/main" id="{88785ED2-6B14-262A-FEEB-B9C6D384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313700"/>
            <a:ext cx="2018845" cy="1391900"/>
          </a:xfrm>
          <a:prstGeom prst="rect">
            <a:avLst/>
          </a:prstGeom>
        </p:spPr>
      </p:pic>
      <p:pic>
        <p:nvPicPr>
          <p:cNvPr id="6" name="Picture 5" descr="A picture containing text, queen, accessory, vector graphics&#10;&#10;Description automatically generated">
            <a:extLst>
              <a:ext uri="{FF2B5EF4-FFF2-40B4-BE49-F238E27FC236}">
                <a16:creationId xmlns:a16="http://schemas.microsoft.com/office/drawing/2014/main" id="{B78FC955-3E8B-AC10-EC26-3793388A4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072" y="1179023"/>
            <a:ext cx="1481375" cy="15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CA" sz="3600" dirty="0" err="1"/>
              <a:t>tudents</a:t>
            </a:r>
            <a:r>
              <a:rPr lang="en-CA" sz="3600" dirty="0"/>
              <a:t> Will…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Plan for your first year after graduating high school 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Consider various pathways including post-secondary education, apprenticeship, entrepreneurship, the workforce, and gap year programs</a:t>
            </a:r>
            <a:endParaRPr lang="en-US" sz="2000" dirty="0"/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Develop practical skills in budgeting and making choices for post-secondary life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Learn about available resources and funding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Project Introduction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Soon, you will have the opportunity to make your own decisions about life after high school!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But this can feel daunting!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MS PGothic"/>
                <a:cs typeface="Arial"/>
              </a:rPr>
              <a:t>This project will help you to learn about the variety of options you have, and some of the resources available that can help you! </a:t>
            </a:r>
          </a:p>
          <a:p>
            <a:pPr marL="0" indent="0">
              <a:lnSpc>
                <a:spcPts val="2400"/>
              </a:lnSpc>
              <a:buNone/>
            </a:pPr>
            <a:endParaRPr lang="en-US" sz="2100" dirty="0">
              <a:ea typeface="MS PGothic"/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10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Take your time, do your research, and use this project as your journey to learn more.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100" dirty="0">
                <a:solidFill>
                  <a:srgbClr val="005954"/>
                </a:solidFill>
                <a:latin typeface="Aharoni" panose="02010803020104030203" pitchFamily="2" charset="-79"/>
                <a:ea typeface="MS PGothic"/>
                <a:cs typeface="Aharoni" panose="02010803020104030203" pitchFamily="2" charset="-79"/>
                <a:sym typeface="Wingdings" panose="05000000000000000000" pitchFamily="2" charset="2"/>
              </a:rPr>
              <a:t>Remember, in the future you can always change your mind.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1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Project Introduction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b="1" dirty="0">
                <a:ea typeface="MS PGothic"/>
                <a:cs typeface="Arial"/>
              </a:rPr>
              <a:t>The project is divided into three stages:</a:t>
            </a:r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Stage 1:</a:t>
            </a:r>
            <a:r>
              <a:rPr lang="en-US" sz="2000" dirty="0">
                <a:ea typeface="MS PGothic"/>
                <a:cs typeface="Arial"/>
                <a:sym typeface="Wingdings" panose="05000000000000000000" pitchFamily="2" charset="2"/>
              </a:rPr>
              <a:t> Research about a life pathway that interests you, and the associated benefits and costs</a:t>
            </a:r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Stage 2:</a:t>
            </a:r>
            <a:r>
              <a:rPr lang="en-US" sz="2000" dirty="0">
                <a:ea typeface="MS PGothic"/>
                <a:cs typeface="Arial"/>
                <a:sym typeface="Wingdings" panose="05000000000000000000" pitchFamily="2" charset="2"/>
              </a:rPr>
              <a:t> Define “financial responsibility” for yourself, your family, and community</a:t>
            </a:r>
          </a:p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ea typeface="MS PGothic"/>
                <a:cs typeface="Arial"/>
                <a:sym typeface="Wingdings" panose="05000000000000000000" pitchFamily="2" charset="2"/>
              </a:rPr>
              <a:t>Stage 3:</a:t>
            </a:r>
            <a:r>
              <a:rPr lang="en-US" sz="2000" dirty="0">
                <a:ea typeface="MS PGothic"/>
                <a:cs typeface="Arial"/>
                <a:sym typeface="Wingdings" panose="05000000000000000000" pitchFamily="2" charset="2"/>
              </a:rPr>
              <a:t> Create a one-year financial plan that supports your pathway by using an online budgeting tool that comes with this project (</a:t>
            </a:r>
            <a:r>
              <a:rPr lang="en-US" sz="2000" b="1" dirty="0">
                <a:ea typeface="MS PGothic"/>
                <a:cs typeface="Arial"/>
                <a:sym typeface="Wingdings" panose="05000000000000000000" pitchFamily="2" charset="2"/>
              </a:rPr>
              <a:t>Note: </a:t>
            </a:r>
            <a:r>
              <a:rPr lang="en-US" sz="2000" dirty="0">
                <a:ea typeface="MS PGothic"/>
                <a:cs typeface="Arial"/>
                <a:sym typeface="Wingdings" panose="05000000000000000000" pitchFamily="2" charset="2"/>
              </a:rPr>
              <a:t>Paper option is available)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DF9D5358-B3E4-F13C-2411-BCB1CB96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57" y="4942111"/>
            <a:ext cx="1256464" cy="17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A8BF-5B4A-4000-7B15-5C4C4BB8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71" y="1952713"/>
            <a:ext cx="7923212" cy="6858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Dreaming Outloud Pro" panose="03050502040302030504" pitchFamily="66" charset="0"/>
                <a:ea typeface="MS PGothic"/>
                <a:cs typeface="Dreaming Outloud Pro" panose="03050502040302030504" pitchFamily="66" charset="0"/>
              </a:rPr>
              <a:t>Stage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79B37-A1C1-5F4A-9CEB-615F7885D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31" y="742575"/>
            <a:ext cx="2314898" cy="26864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52EF069-DB8F-BEB6-E84A-3B37FBEAB0BB}"/>
              </a:ext>
            </a:extLst>
          </p:cNvPr>
          <p:cNvSpPr txBox="1">
            <a:spLocks/>
          </p:cNvSpPr>
          <p:nvPr/>
        </p:nvSpPr>
        <p:spPr bwMode="auto">
          <a:xfrm>
            <a:off x="2031071" y="4155721"/>
            <a:ext cx="792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0" kern="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My Pathway</a:t>
            </a:r>
          </a:p>
        </p:txBody>
      </p:sp>
    </p:spTree>
    <p:extLst>
      <p:ext uri="{BB962C8B-B14F-4D97-AF65-F5344CB8AC3E}">
        <p14:creationId xmlns:p14="http://schemas.microsoft.com/office/powerpoint/2010/main" val="311793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Minds On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5712514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en-US" sz="2000" dirty="0"/>
              <a:t>Think-Pair-Share</a:t>
            </a:r>
            <a:endParaRPr lang="en-US" sz="2000" b="1" dirty="0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>
              <a:lnSpc>
                <a:spcPts val="2400"/>
              </a:lnSpc>
              <a:buSzTx/>
            </a:pPr>
            <a:r>
              <a:rPr lang="en-US" sz="2000" dirty="0"/>
              <a:t>What thoughts come to mind when you think of your life after high school?</a:t>
            </a:r>
          </a:p>
          <a:p>
            <a:pPr>
              <a:lnSpc>
                <a:spcPts val="2400"/>
              </a:lnSpc>
              <a:buSzTx/>
            </a:pPr>
            <a:r>
              <a:rPr lang="en-US" sz="2000" dirty="0"/>
              <a:t>Are there education or career options you would like to pursue?</a:t>
            </a:r>
          </a:p>
          <a:p>
            <a:pPr>
              <a:lnSpc>
                <a:spcPts val="2400"/>
              </a:lnSpc>
              <a:buSzTx/>
            </a:pPr>
            <a:r>
              <a:rPr lang="en-US" sz="2000" dirty="0"/>
              <a:t>What have you heard of other people doing?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873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Student Discussion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sz="2000" dirty="0">
                <a:ea typeface="+mn-lt"/>
                <a:cs typeface="+mn-lt"/>
              </a:rPr>
              <a:t>There are 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many</a:t>
            </a:r>
            <a:r>
              <a:rPr lang="en-US" sz="2000" dirty="0">
                <a:ea typeface="+mn-lt"/>
                <a:cs typeface="+mn-lt"/>
              </a:rPr>
              <a:t> options for your future. There are no right or wrong answers! Here are some ideas:</a:t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  <a:p>
            <a:r>
              <a:rPr lang="en-US" sz="2100" dirty="0">
                <a:latin typeface="Aharoni" panose="02010803020104030203" pitchFamily="2" charset="-79"/>
                <a:ea typeface="+mn-lt"/>
                <a:cs typeface="Aharoni" panose="02010803020104030203" pitchFamily="2" charset="-79"/>
              </a:rPr>
              <a:t>Post-secondary education </a:t>
            </a:r>
            <a:endParaRPr lang="en-US" sz="2100" dirty="0">
              <a:latin typeface="Aharoni" panose="02010803020104030203" pitchFamily="2" charset="-79"/>
              <a:ea typeface="MS PGothic"/>
              <a:cs typeface="Aharoni" panose="02010803020104030203" pitchFamily="2" charset="-79"/>
            </a:endParaRPr>
          </a:p>
          <a:p>
            <a:r>
              <a:rPr lang="en-US" sz="210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Apprenticeship program for the trades</a:t>
            </a:r>
          </a:p>
          <a:p>
            <a:r>
              <a:rPr lang="en-US" sz="210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Entrepreneurship (start your own business)</a:t>
            </a:r>
          </a:p>
          <a:p>
            <a:r>
              <a:rPr lang="en-US" sz="210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Employment (find a job)</a:t>
            </a:r>
          </a:p>
          <a:p>
            <a:r>
              <a:rPr lang="en-US" sz="210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Gap-year program</a:t>
            </a:r>
          </a:p>
          <a:p>
            <a:r>
              <a:rPr lang="en-US" sz="2100" dirty="0">
                <a:latin typeface="Aharoni" panose="02010803020104030203" pitchFamily="2" charset="-79"/>
                <a:ea typeface="MS PGothic"/>
                <a:cs typeface="Aharoni" panose="02010803020104030203" pitchFamily="2" charset="-79"/>
              </a:rPr>
              <a:t>Others?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Post-Secondary Options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ea typeface="+mn-lt"/>
                <a:cs typeface="+mn-lt"/>
              </a:rPr>
              <a:t>Let’s take a moment to discuss these questions!</a:t>
            </a:r>
            <a:endParaRPr lang="en-US" sz="2000" dirty="0">
              <a:ea typeface="MS PGothic"/>
              <a:cs typeface="Arial"/>
            </a:endParaRPr>
          </a:p>
          <a:p>
            <a:endParaRPr lang="en-US" sz="2000" dirty="0">
              <a:ea typeface="MS PGothic"/>
              <a:cs typeface="Arial"/>
            </a:endParaRPr>
          </a:p>
          <a:p>
            <a:r>
              <a:rPr lang="en-US" sz="2000" dirty="0">
                <a:ea typeface="MS PGothic"/>
                <a:cs typeface="Arial"/>
              </a:rPr>
              <a:t>Can you think of any other possible options for your future?</a:t>
            </a:r>
          </a:p>
          <a:p>
            <a:r>
              <a:rPr lang="en-US" sz="2000" dirty="0">
                <a:ea typeface="MS PGothic"/>
                <a:cs typeface="Arial"/>
              </a:rPr>
              <a:t>What are some benefits of each choice?</a:t>
            </a:r>
          </a:p>
          <a:p>
            <a:r>
              <a:rPr lang="en-US" sz="2000" dirty="0">
                <a:ea typeface="MS PGothic"/>
                <a:cs typeface="Arial"/>
              </a:rPr>
              <a:t>What are some drawbacks of each?</a:t>
            </a:r>
          </a:p>
          <a:p>
            <a:r>
              <a:rPr lang="en-US" sz="2000" dirty="0">
                <a:ea typeface="MS PGothic"/>
                <a:cs typeface="Arial"/>
              </a:rPr>
              <a:t>What situations may make it difficult to pursue a particular option?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308E0-F0D3-986E-C62E-F890A146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726" y="4440505"/>
            <a:ext cx="3440326" cy="21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BAB852A-0F1E-43AF-86DD-CDEB92FA258D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1bca0e2f-16d9-4d6a-8327-7fd70d55969c"/>
    <ds:schemaRef ds:uri="http://purl.org/dc/elements/1.1/"/>
    <ds:schemaRef ds:uri="f6493094-0435-4eae-a32c-76983131fc0f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F5E0CEC-0EDD-4AF9-A2EB-8FE71F2303D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Microsoft Office PowerPoint</Application>
  <PresentationFormat>On-screen Show (4:3)</PresentationFormat>
  <Paragraphs>141</Paragraphs>
  <Slides>29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Aharoni</vt:lpstr>
      <vt:lpstr>Arial</vt:lpstr>
      <vt:lpstr>Calibri</vt:lpstr>
      <vt:lpstr>Dreaming Outloud Pro</vt:lpstr>
      <vt:lpstr>Office Theme</vt:lpstr>
      <vt:lpstr>What’s Next: First Year After High School</vt:lpstr>
      <vt:lpstr>A Special Note for Teachers</vt:lpstr>
      <vt:lpstr>Students Will…</vt:lpstr>
      <vt:lpstr>Project Introduction</vt:lpstr>
      <vt:lpstr>Project Introduction</vt:lpstr>
      <vt:lpstr>Stage</vt:lpstr>
      <vt:lpstr>Minds On Activity</vt:lpstr>
      <vt:lpstr>Student Discussion</vt:lpstr>
      <vt:lpstr>Post-Secondary Options</vt:lpstr>
      <vt:lpstr>Stage 1: My Pathway</vt:lpstr>
      <vt:lpstr>Stage 1: My Pathway</vt:lpstr>
      <vt:lpstr>Resources</vt:lpstr>
      <vt:lpstr>Resources</vt:lpstr>
      <vt:lpstr>Resources</vt:lpstr>
      <vt:lpstr>Resources</vt:lpstr>
      <vt:lpstr>Stage</vt:lpstr>
      <vt:lpstr>Stage 2: Financial Responsibility</vt:lpstr>
      <vt:lpstr>Stage 2: Financial Responsibility</vt:lpstr>
      <vt:lpstr>Stage 2: Financial Responsibility</vt:lpstr>
      <vt:lpstr>Stage</vt:lpstr>
      <vt:lpstr>Stage 3: My One-Year Financial Plan</vt:lpstr>
      <vt:lpstr>Stage 3: My One-Year Financial Plan</vt:lpstr>
      <vt:lpstr>Education and Apprenticeship Tab</vt:lpstr>
      <vt:lpstr>Employment Tab</vt:lpstr>
      <vt:lpstr>Entrepreneurship Tab</vt:lpstr>
      <vt:lpstr>Gap-Year Program Tab</vt:lpstr>
      <vt:lpstr>Savings and Investments Tab</vt:lpstr>
      <vt:lpstr>Stage 3: My One-Year Financial Plan</vt:lpstr>
      <vt:lpstr>Congratulations!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</cp:revision>
  <dcterms:created xsi:type="dcterms:W3CDTF">2011-06-06T13:23:04Z</dcterms:created>
  <dcterms:modified xsi:type="dcterms:W3CDTF">2023-03-21T20:08:01Z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