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2" r:id="rId5"/>
  </p:sldMasterIdLst>
  <p:notesMasterIdLst>
    <p:notesMasterId r:id="rId21"/>
  </p:notesMasterIdLst>
  <p:handoutMasterIdLst>
    <p:handoutMasterId r:id="rId22"/>
  </p:handoutMasterIdLst>
  <p:sldIdLst>
    <p:sldId id="302" r:id="rId6"/>
    <p:sldId id="303" r:id="rId7"/>
    <p:sldId id="305" r:id="rId8"/>
    <p:sldId id="307" r:id="rId9"/>
    <p:sldId id="308" r:id="rId10"/>
    <p:sldId id="309" r:id="rId11"/>
    <p:sldId id="310" r:id="rId12"/>
    <p:sldId id="312" r:id="rId13"/>
    <p:sldId id="313" r:id="rId14"/>
    <p:sldId id="314" r:id="rId15"/>
    <p:sldId id="316" r:id="rId16"/>
    <p:sldId id="317" r:id="rId17"/>
    <p:sldId id="318" r:id="rId18"/>
    <p:sldId id="319" r:id="rId19"/>
    <p:sldId id="32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LDezoslQMgonPB4/Lrwuaw==" hashData="etX7ebSbH2bipJ2AETxmIEPev8Ma/ECzjZaDYsJa9FcRnQUz4sFGXPij84zqvSw75FwQhK5BtagBI6bBBBNd5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54"/>
    <a:srgbClr val="FDCE3A"/>
    <a:srgbClr val="98BF1E"/>
    <a:srgbClr val="477E27"/>
    <a:srgbClr val="5C4A89"/>
    <a:srgbClr val="003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9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35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14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884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61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117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64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9075F-1A24-4A34-8121-5E10FB53706A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393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g2b5KgPwypQ" TargetMode="External"/><Relationship Id="rId3" Type="http://schemas.openxmlformats.org/officeDocument/2006/relationships/hyperlink" Target="https://www.international.gc.ca/controls-controles/index.aspx?lang=eng" TargetMode="External"/><Relationship Id="rId7" Type="http://schemas.openxmlformats.org/officeDocument/2006/relationships/hyperlink" Target="https://www.youtube.com/watch?v=geoe-6NBy1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yclassroomeconomy.org/grades/grade9-10.html" TargetMode="External"/><Relationship Id="rId5" Type="http://schemas.openxmlformats.org/officeDocument/2006/relationships/hyperlink" Target="https://oec.world/en/profile/country/can" TargetMode="External"/><Relationship Id="rId4" Type="http://schemas.openxmlformats.org/officeDocument/2006/relationships/hyperlink" Target="https://www.nationalgeographic.org/activity/the-trading-game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International Trade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Grade 10+</a:t>
            </a:r>
          </a:p>
        </p:txBody>
      </p:sp>
    </p:spTree>
    <p:extLst>
      <p:ext uri="{BB962C8B-B14F-4D97-AF65-F5344CB8AC3E}">
        <p14:creationId xmlns:p14="http://schemas.microsoft.com/office/powerpoint/2010/main" val="3044660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Classroom Economy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buSzPct val="100000"/>
              <a:buFont typeface="+mj-lt"/>
              <a:buAutoNum type="arabicPeriod" startAt="8"/>
            </a:pPr>
            <a:r>
              <a:rPr lang="en-US" sz="2000" dirty="0">
                <a:ea typeface="MS PGothic"/>
                <a:cs typeface="Arial"/>
              </a:rPr>
              <a:t>Return to your groups and discuss: 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a typeface="MS PGothic"/>
                <a:cs typeface="Arial"/>
              </a:rPr>
              <a:t>Were you able to negotiate for a trade? Were the negotiations easy or difficult?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a typeface="MS PGothic"/>
                <a:cs typeface="Arial"/>
              </a:rPr>
              <a:t>Were you able to import everything that your country needs?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a typeface="MS PGothic"/>
                <a:cs typeface="Arial"/>
              </a:rPr>
              <a:t>If you traded successfully: in your opinion, was it a fair trade? Or did you have to settle because there were no better options?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93CE7E-9FA4-A35F-C628-41968A557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876256" y="260648"/>
            <a:ext cx="1468455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26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Made in Canada?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7" y="1952089"/>
            <a:ext cx="6120794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What are some top resources</a:t>
            </a:r>
            <a:r>
              <a:rPr lang="en-US" sz="2000" dirty="0">
                <a:ea typeface="MS PGothic"/>
                <a:cs typeface="Arial"/>
              </a:rPr>
              <a:t> we make in Canada and export to the rest of the world? </a:t>
            </a:r>
            <a:r>
              <a:rPr lang="en-US" sz="2000" dirty="0">
                <a:ea typeface="MS PGothic"/>
              </a:rPr>
              <a:t>What are some of your </a:t>
            </a:r>
            <a:r>
              <a:rPr lang="en-US" sz="2000" dirty="0" err="1">
                <a:ea typeface="MS PGothic"/>
              </a:rPr>
              <a:t>favourite</a:t>
            </a:r>
            <a:r>
              <a:rPr lang="en-US" sz="2000" dirty="0">
                <a:ea typeface="MS PGothic"/>
                <a:cs typeface="Arial"/>
              </a:rPr>
              <a:t> things (goods or services) that are imported into Canada from another country? </a:t>
            </a:r>
            <a:endParaRPr lang="en-US" sz="2000" dirty="0">
              <a:ea typeface="MS PGothic"/>
              <a:cs typeface="+mn-lt"/>
            </a:endParaRPr>
          </a:p>
          <a:p>
            <a:pPr marL="342265" indent="-304165">
              <a:lnSpc>
                <a:spcPts val="2400"/>
              </a:lnSpc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 b="1" dirty="0">
                <a:ea typeface="MS PGothic"/>
                <a:cs typeface="Arial"/>
              </a:rPr>
              <a:t>Think-Pair-Share</a:t>
            </a:r>
            <a:endParaRPr lang="en-US" sz="2000" b="1" dirty="0">
              <a:ea typeface="MS PGothic"/>
              <a:cs typeface="+mn-lt"/>
            </a:endParaRPr>
          </a:p>
          <a:p>
            <a:pPr marL="342265" indent="-304165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dirty="0">
                <a:ea typeface="MS PGothic"/>
                <a:cs typeface="Arial"/>
              </a:rPr>
              <a:t>Why do we bring goods or services into Canada?</a:t>
            </a:r>
            <a:endParaRPr lang="en-US" sz="2000" dirty="0">
              <a:ea typeface="+mn-lt"/>
              <a:cs typeface="+mn-lt"/>
            </a:endParaRPr>
          </a:p>
          <a:p>
            <a:pPr marL="342265" indent="-304165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dirty="0">
                <a:ea typeface="MS PGothic"/>
                <a:cs typeface="Arial"/>
              </a:rPr>
              <a:t>Why do we sell goods or services to other countries?</a:t>
            </a:r>
            <a:endParaRPr lang="en-US" sz="2000" dirty="0">
              <a:ea typeface="+mn-lt"/>
              <a:cs typeface="+mn-lt"/>
            </a:endParaRPr>
          </a:p>
          <a:p>
            <a:pPr marL="342265" indent="-304165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dirty="0">
                <a:ea typeface="MS PGothic"/>
                <a:cs typeface="Arial"/>
              </a:rPr>
              <a:t>Why is </a:t>
            </a:r>
            <a:r>
              <a:rPr lang="en-US" sz="2000" dirty="0">
                <a:ea typeface="MS PGothic"/>
              </a:rPr>
              <a:t>it important</a:t>
            </a:r>
            <a:r>
              <a:rPr lang="en-US" sz="2000" dirty="0">
                <a:ea typeface="MS PGothic"/>
                <a:cs typeface="Arial"/>
              </a:rPr>
              <a:t> to trade with other countries?</a:t>
            </a:r>
            <a:endParaRPr lang="en-US" sz="2000" dirty="0">
              <a:ea typeface="MS PGothic"/>
              <a:cs typeface="+mn-lt"/>
            </a:endParaRPr>
          </a:p>
          <a:p>
            <a:pPr marL="0" indent="0">
              <a:lnSpc>
                <a:spcPts val="25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Content Placeholder 4" descr="Content Placeholder 4">
            <a:extLst>
              <a:ext uri="{FF2B5EF4-FFF2-40B4-BE49-F238E27FC236}">
                <a16:creationId xmlns:a16="http://schemas.microsoft.com/office/drawing/2014/main" id="{32357D38-568B-A514-1B44-EEA4F39D4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448" y="3234913"/>
            <a:ext cx="1880961" cy="21119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15994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Made in Canada?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</a:pPr>
            <a:r>
              <a:rPr lang="en-US" sz="2000">
                <a:ea typeface="MS PGothic"/>
                <a:cs typeface="Arial"/>
              </a:rPr>
              <a:t>Follow the worksheet "International Trade: Imports and Exports“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ea typeface="MS PGothic"/>
                <a:cs typeface="Arial"/>
              </a:rPr>
              <a:t>At your teacher’s discretion, you can do research online or through printed media. Some resources are provided on the next slide.</a:t>
            </a:r>
            <a:endParaRPr lang="en-US" altLang="en-US" sz="2000"/>
          </a:p>
          <a:p>
            <a:pPr marL="342900" indent="-342900">
              <a:lnSpc>
                <a:spcPts val="2500"/>
              </a:lnSpc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8AAC9C-5D9B-0F93-9852-B80DD7A87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075" y="3573016"/>
            <a:ext cx="4855628" cy="237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82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Resources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000">
                <a:ea typeface="+mn-lt"/>
                <a:cs typeface="+mn-lt"/>
              </a:rPr>
              <a:t>Links</a:t>
            </a:r>
            <a:endParaRPr lang="en-US" altLang="en-US" sz="2000"/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  <a:hlinkClick r:id="rId3"/>
              </a:rPr>
              <a:t>https://www.international.gc.ca/controls-controles/index.aspx?lang=eng</a:t>
            </a:r>
            <a:endParaRPr lang="en-US" sz="2000"/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  <a:hlinkClick r:id="rId4"/>
              </a:rPr>
              <a:t>https://www.nationalgeographic.org/activity/the-trading-game/</a:t>
            </a:r>
            <a:endParaRPr lang="en-US" sz="2000"/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  <a:hlinkClick r:id="rId5"/>
              </a:rPr>
              <a:t>https://oec.world/en/profile/country/can</a:t>
            </a:r>
            <a:endParaRPr lang="en-US" sz="2000"/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  <a:hlinkClick r:id="rId6"/>
              </a:rPr>
              <a:t>https://myclassroomeconomy.org/grades/grade9-10.html</a:t>
            </a:r>
            <a:endParaRPr lang="en-US" sz="2000">
              <a:cs typeface="+mn-lt"/>
            </a:endParaRPr>
          </a:p>
          <a:p>
            <a:pPr marL="0" indent="0">
              <a:buNone/>
            </a:pPr>
            <a:endParaRPr lang="en-US" sz="20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Videos</a:t>
            </a:r>
            <a:endParaRPr lang="en-US" sz="2000"/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  <a:hlinkClick r:id="rId7"/>
              </a:rPr>
              <a:t>Imports, Exports, and Exchange Rates: Crash Course Economics #15 - YouTube</a:t>
            </a:r>
            <a:endParaRPr lang="en-US" sz="20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  <a:hlinkClick r:id="rId8"/>
              </a:rPr>
              <a:t>Canada's Major Trade Partners - YouTube</a:t>
            </a:r>
            <a:endParaRPr lang="en-US" sz="2000">
              <a:ea typeface="+mn-lt"/>
              <a:cs typeface="+mn-lt"/>
            </a:endParaRPr>
          </a:p>
          <a:p>
            <a:pPr marL="342900" indent="-342900">
              <a:lnSpc>
                <a:spcPts val="2500"/>
              </a:lnSpc>
            </a:pP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13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Thinking Beyond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 fontScale="47500" lnSpcReduction="20000"/>
          </a:bodyPr>
          <a:lstStyle/>
          <a:p>
            <a:pPr marL="0" indent="0" eaLnBrk="1" hangingPunct="1">
              <a:lnSpc>
                <a:spcPts val="2400"/>
              </a:lnSpc>
              <a:buNone/>
            </a:pPr>
            <a:r>
              <a:rPr lang="en-US" altLang="en-US" sz="4200" b="1" dirty="0">
                <a:ea typeface="MS PGothic"/>
              </a:rPr>
              <a:t>The Ethics of International Trade</a:t>
            </a:r>
            <a:endParaRPr lang="en-US" altLang="en-US" sz="4200" dirty="0"/>
          </a:p>
          <a:p>
            <a:pPr marL="0" indent="0">
              <a:lnSpc>
                <a:spcPts val="2400"/>
              </a:lnSpc>
              <a:buNone/>
            </a:pPr>
            <a:r>
              <a:rPr lang="en-US" altLang="en-US" sz="4200" dirty="0">
                <a:ea typeface="MS PGothic"/>
              </a:rPr>
              <a:t>Discussion questions:</a:t>
            </a:r>
            <a:endParaRPr lang="en-US" altLang="en-US" sz="4200" dirty="0"/>
          </a:p>
          <a:p>
            <a:pPr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4200" dirty="0">
                <a:ea typeface="MS PGothic"/>
              </a:rPr>
              <a:t>Looking at historical or current events, are there any issues that may discourage or prevent a country from trading with another country?</a:t>
            </a:r>
            <a:endParaRPr lang="en-US" altLang="en-US" sz="4200" dirty="0"/>
          </a:p>
          <a:p>
            <a:pPr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4200" dirty="0">
                <a:ea typeface="MS PGothic"/>
              </a:rPr>
              <a:t>What impact could trade restrictions have on your country? What impact could trade restrictions have on the foreign country you wish to trade with? (</a:t>
            </a:r>
            <a:r>
              <a:rPr lang="en-US" altLang="en-US" sz="4200" b="1" dirty="0">
                <a:ea typeface="MS PGothic"/>
              </a:rPr>
              <a:t>Hint: </a:t>
            </a:r>
            <a:r>
              <a:rPr lang="en-US" altLang="en-US" sz="4200" dirty="0">
                <a:ea typeface="MS PGothic"/>
              </a:rPr>
              <a:t>Think about the goods or services your country does not produce.)</a:t>
            </a:r>
          </a:p>
          <a:p>
            <a:pPr>
              <a:lnSpc>
                <a:spcPts val="2400"/>
              </a:lnSpc>
              <a:buSzPct val="100000"/>
              <a:buAutoNum type="arabicPeriod"/>
            </a:pPr>
            <a:r>
              <a:rPr lang="en-US" altLang="en-US" sz="4200" dirty="0">
                <a:ea typeface="MS PGothic"/>
              </a:rPr>
              <a:t>What if a country is the sole producer of a good or service Canada really wants or perhaps even really needs, but the country does not adhere to our ethical standards? Should we engage in trade with that country?</a:t>
            </a:r>
            <a:endParaRPr lang="en-US" altLang="en-US" sz="4200" dirty="0"/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374FA4-2A98-832A-021D-5FE9949D1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0157" y="232354"/>
            <a:ext cx="1351368" cy="181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393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Activity Extension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b="1" dirty="0">
                <a:solidFill>
                  <a:schemeClr val="tx1"/>
                </a:solidFill>
              </a:rPr>
              <a:t>What are the ethical standards in Canada for trade, and do they apply fairly to other places in the world?</a:t>
            </a:r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>
                <a:solidFill>
                  <a:schemeClr val="tx1"/>
                </a:solidFill>
              </a:rPr>
              <a:t>Producing and exporting goods requires energy use.</a:t>
            </a:r>
          </a:p>
          <a:p>
            <a:pPr marL="0" indent="0">
              <a:lnSpc>
                <a:spcPts val="24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>
                <a:solidFill>
                  <a:schemeClr val="tx1"/>
                </a:solidFill>
              </a:rPr>
              <a:t>Have students represent different countries and research:</a:t>
            </a:r>
          </a:p>
          <a:p>
            <a:pPr marL="342900" indent="-342900">
              <a:lnSpc>
                <a:spcPts val="24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ts val="2400"/>
              </a:lnSpc>
            </a:pPr>
            <a:r>
              <a:rPr lang="en-US" sz="2000" dirty="0">
                <a:solidFill>
                  <a:schemeClr val="tx1"/>
                </a:solidFill>
              </a:rPr>
              <a:t>How does this country </a:t>
            </a:r>
            <a:r>
              <a:rPr lang="en-US" sz="2000">
                <a:solidFill>
                  <a:schemeClr val="tx1"/>
                </a:solidFill>
              </a:rPr>
              <a:t>produce energy emissions </a:t>
            </a:r>
            <a:r>
              <a:rPr lang="en-US" sz="2000" dirty="0">
                <a:solidFill>
                  <a:schemeClr val="tx1"/>
                </a:solidFill>
              </a:rPr>
              <a:t>compared to how Canada does?</a:t>
            </a:r>
          </a:p>
          <a:p>
            <a:pPr marL="342900" indent="-342900">
              <a:lnSpc>
                <a:spcPts val="2400"/>
              </a:lnSpc>
            </a:pPr>
            <a:r>
              <a:rPr lang="en-US" sz="2000" dirty="0">
                <a:solidFill>
                  <a:schemeClr val="tx1"/>
                </a:solidFill>
              </a:rPr>
              <a:t>What is the average ecological footprint of a person in this country compared to someone in Canada?</a:t>
            </a:r>
          </a:p>
          <a:p>
            <a:pPr marL="342900" indent="-342900">
              <a:lnSpc>
                <a:spcPts val="2400"/>
              </a:lnSpc>
            </a:pPr>
            <a:r>
              <a:rPr lang="en-US" sz="2000" dirty="0">
                <a:solidFill>
                  <a:schemeClr val="tx1"/>
                </a:solidFill>
              </a:rPr>
              <a:t>Is Canada meeting it’s targets on reducing greenhouse emissions?</a:t>
            </a:r>
          </a:p>
          <a:p>
            <a:pPr marL="0" indent="0">
              <a:lnSpc>
                <a:spcPts val="24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ts val="2400"/>
              </a:lnSpc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ts val="2400"/>
              </a:lnSpc>
              <a:buNone/>
            </a:pPr>
            <a:endParaRPr lang="en-US" altLang="en-US" sz="4200" b="1" dirty="0">
              <a:ea typeface="MS PGothic"/>
            </a:endParaRPr>
          </a:p>
          <a:p>
            <a:pPr marL="0" indent="0" eaLnBrk="1" hangingPunct="1">
              <a:lnSpc>
                <a:spcPts val="2400"/>
              </a:lnSpc>
              <a:buNone/>
            </a:pPr>
            <a:endParaRPr lang="en-US" altLang="en-US" sz="4200" dirty="0"/>
          </a:p>
        </p:txBody>
      </p:sp>
    </p:spTree>
    <p:extLst>
      <p:ext uri="{BB962C8B-B14F-4D97-AF65-F5344CB8AC3E}">
        <p14:creationId xmlns:p14="http://schemas.microsoft.com/office/powerpoint/2010/main" val="295641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A Special Note for Teachers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53656-CD7E-E42D-9884-228304ED3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5" r="1182"/>
          <a:stretch/>
        </p:blipFill>
        <p:spPr>
          <a:xfrm>
            <a:off x="1803929" y="1613855"/>
            <a:ext cx="5533920" cy="469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S</a:t>
            </a:r>
            <a:r>
              <a:rPr lang="en-CA" sz="3600" err="1"/>
              <a:t>tudents</a:t>
            </a:r>
            <a:r>
              <a:rPr lang="en-CA" sz="3600"/>
              <a:t> will Learn…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US" sz="2000">
                <a:ea typeface="MS PGothic"/>
              </a:rPr>
              <a:t>Basic language and concepts of trade including terms such as "import" and "export"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US" sz="2000">
                <a:ea typeface="MS PGothic"/>
              </a:rPr>
              <a:t>The purpose and function of international trade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US" sz="2000">
                <a:ea typeface="MS PGothic"/>
              </a:rPr>
              <a:t>Canada's major imports and exports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US" sz="2000">
                <a:ea typeface="MS PGothic"/>
              </a:rPr>
              <a:t>How to think about trade issues and ethical concerns regarding international trade</a:t>
            </a:r>
            <a:endParaRPr lang="en-US" sz="2000"/>
          </a:p>
          <a:p>
            <a:pPr marL="342900" indent="-342900">
              <a:lnSpc>
                <a:spcPts val="2500"/>
              </a:lnSpc>
            </a:pP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4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Minds On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  <a:defRPr b="1"/>
            </a:pPr>
            <a:r>
              <a:rPr lang="en-US" sz="2000"/>
              <a:t>Think-Pair-Share</a:t>
            </a: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/>
              <a:t>Have you heard of “imports” and “exports”? What are they?</a:t>
            </a:r>
          </a:p>
          <a:p>
            <a:pPr marL="0" indent="0">
              <a:lnSpc>
                <a:spcPts val="2500"/>
              </a:lnSpc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4" name="Content Placeholder 4" descr="Content Placeholder 4">
            <a:extLst>
              <a:ext uri="{FF2B5EF4-FFF2-40B4-BE49-F238E27FC236}">
                <a16:creationId xmlns:a16="http://schemas.microsoft.com/office/drawing/2014/main" id="{32357D38-568B-A514-1B44-EEA4F39D4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448" y="3234913"/>
            <a:ext cx="1880961" cy="21119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6873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Academic Language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4400" b="1">
                <a:ea typeface="MS PGothic"/>
                <a:cs typeface="Arial"/>
              </a:rPr>
              <a:t>Imports: </a:t>
            </a:r>
            <a:r>
              <a:rPr lang="en-US" sz="4400">
                <a:ea typeface="MS PGothic"/>
                <a:cs typeface="Arial"/>
              </a:rPr>
              <a:t>Goods or services that are brought into a country from another country</a:t>
            </a:r>
            <a:endParaRPr lang="en-US" sz="4400">
              <a:ea typeface="MS PGothic"/>
              <a:cs typeface="+mn-lt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4400" b="1">
                <a:ea typeface="MS PGothic"/>
                <a:cs typeface="Arial"/>
              </a:rPr>
              <a:t>Exports: </a:t>
            </a:r>
            <a:r>
              <a:rPr lang="en-US" sz="4400">
                <a:ea typeface="MS PGothic"/>
                <a:cs typeface="Arial"/>
              </a:rPr>
              <a:t>Goods or services that are sent out of a country to another country</a:t>
            </a:r>
            <a:endParaRPr lang="en-US" sz="4400">
              <a:ea typeface="MS PGothic"/>
              <a:cs typeface="+mn-lt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4400" b="1">
                <a:ea typeface="MS PGothic"/>
                <a:cs typeface="Arial"/>
              </a:rPr>
              <a:t>Goods: </a:t>
            </a:r>
            <a:r>
              <a:rPr lang="en-US" sz="4400">
                <a:ea typeface="MS PGothic"/>
                <a:cs typeface="Arial"/>
              </a:rPr>
              <a:t>Merchandise, things for sale, physical products, "things or stuff"</a:t>
            </a:r>
            <a:endParaRPr lang="en-US" sz="4400">
              <a:ea typeface="MS PGothic"/>
              <a:cs typeface="+mn-lt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4400" b="1">
                <a:ea typeface="MS PGothic"/>
                <a:cs typeface="Arial"/>
              </a:rPr>
              <a:t>Services: </a:t>
            </a:r>
            <a:r>
              <a:rPr lang="en-US" sz="4400">
                <a:ea typeface="MS PGothic"/>
                <a:cs typeface="Arial"/>
              </a:rPr>
              <a:t>Work done</a:t>
            </a:r>
            <a:r>
              <a:rPr lang="en-US" sz="4400">
                <a:ea typeface="MS PGothic"/>
              </a:rPr>
              <a:t>,</a:t>
            </a:r>
            <a:r>
              <a:rPr lang="en-US" sz="4400">
                <a:ea typeface="MS PGothic"/>
                <a:cs typeface="Arial"/>
              </a:rPr>
              <a:t> or help provided, often for a fee or wage</a:t>
            </a:r>
            <a:endParaRPr lang="en-US" sz="4400">
              <a:ea typeface="MS PGothic"/>
              <a:cs typeface="+mn-lt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4400" b="1">
                <a:ea typeface="MS PGothic"/>
                <a:cs typeface="Arial"/>
              </a:rPr>
              <a:t>Domestic: </a:t>
            </a:r>
            <a:r>
              <a:rPr lang="en-US" sz="4400">
                <a:ea typeface="MS PGothic"/>
                <a:cs typeface="Arial"/>
              </a:rPr>
              <a:t>Existing or occurring inside a particular country; not foreign or international</a:t>
            </a:r>
            <a:endParaRPr lang="en-US" sz="4400">
              <a:ea typeface="MS PGothic"/>
              <a:cs typeface="+mn-lt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4400" b="1">
                <a:ea typeface="MS PGothic"/>
                <a:cs typeface="Arial"/>
              </a:rPr>
              <a:t>Economy:</a:t>
            </a:r>
            <a:r>
              <a:rPr lang="en-US" sz="4400">
                <a:ea typeface="MS PGothic"/>
                <a:cs typeface="Arial"/>
              </a:rPr>
              <a:t> Wealth and resources of a country or region, especially in terms of the production and consumption of goods and services</a:t>
            </a:r>
            <a:endParaRPr lang="en-US" sz="4400">
              <a:ea typeface="MS PGothic"/>
            </a:endParaRPr>
          </a:p>
          <a:p>
            <a:pPr marL="342900" indent="-342900">
              <a:lnSpc>
                <a:spcPts val="2500"/>
              </a:lnSpc>
            </a:pP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74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Classroom Economy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indent="0" rtl="0">
              <a:lnSpc>
                <a:spcPts val="2400"/>
              </a:lnSpc>
              <a:buNone/>
            </a:pPr>
            <a:r>
              <a:rPr lang="en-US" sz="2000" dirty="0">
                <a:latin typeface="Arial"/>
                <a:ea typeface="Segoe UI"/>
                <a:cs typeface="Segoe UI"/>
              </a:rPr>
              <a:t>We will learn about international trade by turning the classroom into a global mock economy!</a:t>
            </a:r>
          </a:p>
          <a:p>
            <a:pPr marL="0" indent="0" rtl="0">
              <a:lnSpc>
                <a:spcPts val="2400"/>
              </a:lnSpc>
              <a:buNone/>
            </a:pPr>
            <a:r>
              <a:rPr lang="en-US" sz="2000" b="1" dirty="0">
                <a:latin typeface="Arial"/>
                <a:ea typeface="Segoe UI"/>
                <a:cs typeface="Segoe UI"/>
              </a:rPr>
              <a:t>Instructions:</a:t>
            </a:r>
          </a:p>
          <a:p>
            <a:pPr marL="342265" indent="-304165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Arial"/>
                <a:ea typeface="Segoe UI"/>
                <a:cs typeface="Segoe UI"/>
              </a:rPr>
              <a:t>Divide the class into small groups </a:t>
            </a:r>
            <a:r>
              <a:rPr lang="en-US" sz="2000" dirty="0">
                <a:ea typeface="Segoe UI"/>
                <a:cs typeface="Segoe UI"/>
              </a:rPr>
              <a:t>of</a:t>
            </a:r>
            <a:r>
              <a:rPr lang="en-US" sz="2000" dirty="0">
                <a:latin typeface="Arial"/>
                <a:ea typeface="Segoe UI"/>
                <a:cs typeface="Segoe UI"/>
              </a:rPr>
              <a:t> </a:t>
            </a:r>
            <a:r>
              <a:rPr lang="en-US" sz="2000" dirty="0">
                <a:ea typeface="Segoe UI"/>
                <a:cs typeface="Segoe UI"/>
              </a:rPr>
              <a:t>preferably 3-4</a:t>
            </a:r>
            <a:r>
              <a:rPr lang="en-US" sz="2000" dirty="0">
                <a:latin typeface="Arial"/>
                <a:ea typeface="Segoe UI"/>
                <a:cs typeface="Segoe UI"/>
              </a:rPr>
              <a:t> students</a:t>
            </a:r>
            <a:r>
              <a:rPr lang="en-US" sz="2000" dirty="0">
                <a:ea typeface="Segoe UI"/>
                <a:cs typeface="Segoe UI"/>
              </a:rPr>
              <a:t>.</a:t>
            </a:r>
            <a:r>
              <a:rPr lang="en-US" sz="2000" dirty="0">
                <a:latin typeface="Arial"/>
                <a:ea typeface="Segoe UI"/>
                <a:cs typeface="Segoe UI"/>
              </a:rPr>
              <a:t>​</a:t>
            </a:r>
          </a:p>
          <a:p>
            <a:pPr marL="342265" indent="-304165">
              <a:lnSpc>
                <a:spcPts val="2400"/>
              </a:lnSpc>
              <a:buSzPct val="100000"/>
              <a:buAutoNum type="arabicPeriod"/>
            </a:pPr>
            <a:r>
              <a:rPr lang="en-US" sz="2000" dirty="0">
                <a:latin typeface="Arial"/>
                <a:ea typeface="Segoe UI"/>
                <a:cs typeface="Segoe UI"/>
              </a:rPr>
              <a:t>Each group will </a:t>
            </a:r>
            <a:r>
              <a:rPr lang="en-US" sz="2000" dirty="0">
                <a:ea typeface="Segoe UI"/>
                <a:cs typeface="Segoe UI"/>
              </a:rPr>
              <a:t>choose a country to research from an online resource or atlas.</a:t>
            </a:r>
            <a:endParaRPr lang="en-US" sz="2000" dirty="0">
              <a:latin typeface="Arial"/>
              <a:ea typeface="Segoe UI"/>
              <a:cs typeface="Segoe UI"/>
            </a:endParaRPr>
          </a:p>
          <a:p>
            <a:pPr marL="342265" indent="-304165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dirty="0">
                <a:latin typeface="Arial"/>
                <a:ea typeface="Segoe UI"/>
                <a:cs typeface="Segoe UI"/>
              </a:rPr>
              <a:t>Research the top imports and top exports for your country </a:t>
            </a:r>
            <a:r>
              <a:rPr lang="en-US" sz="2000" dirty="0">
                <a:ea typeface="MS PGothic"/>
                <a:cs typeface="Arial"/>
              </a:rPr>
              <a:t>(for example: fuel, food, computer chips, social media providers).</a:t>
            </a:r>
            <a:endParaRPr lang="en-US" sz="2000" dirty="0">
              <a:latin typeface="Arial"/>
              <a:ea typeface="Segoe UI"/>
              <a:cs typeface="Segoe UI"/>
            </a:endParaRP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93CE7E-9FA4-A35F-C628-41968A557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876256" y="260648"/>
            <a:ext cx="1468455" cy="1800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0AAFE3-5749-7CE0-8115-0C608A9B4B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953" y="5876257"/>
            <a:ext cx="1165530" cy="34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Classroom Economy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4"/>
            </a:pPr>
            <a:r>
              <a:rPr lang="en-US" sz="2000" dirty="0">
                <a:latin typeface="Arial"/>
                <a:ea typeface="Segoe UI"/>
                <a:cs typeface="Segoe UI"/>
              </a:rPr>
              <a:t>In this simulation, each country has a national budget of</a:t>
            </a:r>
            <a:r>
              <a:rPr lang="en-US" sz="2000" dirty="0">
                <a:ea typeface="Segoe UI"/>
                <a:cs typeface="Segoe UI"/>
              </a:rPr>
              <a:t> </a:t>
            </a:r>
            <a:r>
              <a:rPr lang="en-US" sz="2000" dirty="0">
                <a:latin typeface="Arial"/>
                <a:ea typeface="Segoe UI"/>
                <a:cs typeface="Segoe UI"/>
              </a:rPr>
              <a:t>$</a:t>
            </a:r>
            <a:r>
              <a:rPr lang="en-US" sz="2000" dirty="0">
                <a:ea typeface="Segoe UI"/>
                <a:cs typeface="Segoe UI"/>
              </a:rPr>
              <a:t>500 in U.S. dollars to</a:t>
            </a:r>
            <a:r>
              <a:rPr lang="en-US" sz="2000" dirty="0">
                <a:latin typeface="Arial"/>
                <a:ea typeface="Segoe UI"/>
                <a:cs typeface="Segoe UI"/>
              </a:rPr>
              <a:t> purchase imports*. (Of course, you can also trade with goods and/or services.)</a:t>
            </a:r>
            <a:endParaRPr lang="en-US" dirty="0"/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4"/>
            </a:pPr>
            <a:r>
              <a:rPr lang="en-US" sz="2000" dirty="0">
                <a:latin typeface="Arial"/>
                <a:ea typeface="Segoe UI"/>
                <a:cs typeface="Segoe UI"/>
              </a:rPr>
              <a:t>Display your </a:t>
            </a:r>
            <a:r>
              <a:rPr lang="en-US" sz="2000" b="1" dirty="0">
                <a:latin typeface="Arial"/>
                <a:ea typeface="Segoe UI"/>
                <a:cs typeface="Segoe UI"/>
              </a:rPr>
              <a:t>country’s name </a:t>
            </a:r>
            <a:r>
              <a:rPr lang="en-US" sz="2000" dirty="0">
                <a:latin typeface="Arial"/>
                <a:ea typeface="Segoe UI"/>
                <a:cs typeface="Segoe UI"/>
              </a:rPr>
              <a:t>and your </a:t>
            </a:r>
            <a:r>
              <a:rPr lang="en-US" sz="2000" b="1" dirty="0">
                <a:latin typeface="Arial"/>
                <a:ea typeface="Segoe UI"/>
                <a:cs typeface="Segoe UI"/>
              </a:rPr>
              <a:t>top exports </a:t>
            </a:r>
            <a:r>
              <a:rPr lang="en-US" sz="2000" dirty="0">
                <a:latin typeface="Arial"/>
                <a:ea typeface="Segoe UI"/>
                <a:cs typeface="Segoe UI"/>
              </a:rPr>
              <a:t>on your tables.</a:t>
            </a:r>
            <a:endParaRPr lang="en-US" altLang="en-US" sz="2000" b="1" dirty="0"/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4"/>
            </a:pPr>
            <a:r>
              <a:rPr lang="en-US" sz="2000" dirty="0">
                <a:ea typeface="MS PGothic"/>
                <a:cs typeface="Arial"/>
              </a:rPr>
              <a:t>The </a:t>
            </a:r>
            <a:r>
              <a:rPr lang="en-US" sz="2000" b="1" dirty="0">
                <a:ea typeface="MS PGothic"/>
                <a:cs typeface="Arial"/>
              </a:rPr>
              <a:t>top imports </a:t>
            </a:r>
            <a:r>
              <a:rPr lang="en-US" sz="2000" dirty="0">
                <a:ea typeface="MS PGothic"/>
                <a:cs typeface="Arial"/>
              </a:rPr>
              <a:t>are the resources that your country needs. Walk around the room and find out which country exports those resources. Write down the names of those countries.</a:t>
            </a:r>
          </a:p>
          <a:p>
            <a:pPr marL="495300" indent="-457200">
              <a:buSzPct val="100000"/>
              <a:buFont typeface="+mj-lt"/>
              <a:buAutoNum type="arabicPeriod" startAt="4"/>
            </a:pPr>
            <a:endParaRPr lang="en-US" altLang="en-US" sz="2000" dirty="0"/>
          </a:p>
          <a:p>
            <a:pPr marL="0" indent="0">
              <a:lnSpc>
                <a:spcPts val="2400"/>
              </a:lnSpc>
              <a:buNone/>
            </a:pPr>
            <a:r>
              <a:rPr lang="en-US" altLang="en-US" sz="2000" b="1" dirty="0"/>
              <a:t>*Note: </a:t>
            </a:r>
            <a:r>
              <a:rPr lang="en-US" altLang="en-US" sz="2000" dirty="0"/>
              <a:t>It is </a:t>
            </a:r>
            <a:r>
              <a:rPr lang="en-US" altLang="en-US" sz="2000" b="1" dirty="0">
                <a:solidFill>
                  <a:srgbClr val="005954"/>
                </a:solidFill>
              </a:rPr>
              <a:t>optional</a:t>
            </a:r>
            <a:r>
              <a:rPr lang="en-US" altLang="en-US" sz="2000" dirty="0"/>
              <a:t> to convert between currencies. For an added challenge, foreign currency exchange can be incorporated into this activity.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93CE7E-9FA4-A35F-C628-41968A557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876256" y="84802"/>
            <a:ext cx="1468455" cy="1800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274688-2A3E-C147-AAE0-DD75477214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953" y="5876257"/>
            <a:ext cx="1165530" cy="34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044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Classroom Economy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buSzPct val="100000"/>
              <a:buFont typeface="+mj-lt"/>
              <a:buAutoNum type="arabicPeriod" startAt="7"/>
            </a:pPr>
            <a:r>
              <a:rPr lang="en-US" sz="2000" dirty="0">
                <a:ea typeface="MS PGothic"/>
                <a:cs typeface="Arial"/>
              </a:rPr>
              <a:t>Strategize and prepare for negotiations: 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a typeface="MS PGothic"/>
                <a:cs typeface="Arial"/>
              </a:rPr>
              <a:t>Which country do you want to negotiate with for a trade deal?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a typeface="MS PGothic"/>
                <a:cs typeface="Arial"/>
              </a:rPr>
              <a:t>How much money are you willing to pay to purchase the import?</a:t>
            </a:r>
          </a:p>
          <a:p>
            <a:pPr lvl="1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a typeface="MS PGothic"/>
                <a:cs typeface="Arial"/>
              </a:rPr>
              <a:t>Is there a goods or service you have that can be used in the trade deal? What is the quantity you are willing to trade for?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93CE7E-9FA4-A35F-C628-41968A557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876256" y="260648"/>
            <a:ext cx="1468455" cy="1800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274688-2A3E-C147-AAE0-DD75477214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953" y="5876257"/>
            <a:ext cx="1165530" cy="34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6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Classroom Economy</a:t>
            </a:r>
            <a:endParaRPr lang="en-CA" sz="3600"/>
          </a:p>
        </p:txBody>
      </p:sp>
      <p:pic>
        <p:nvPicPr>
          <p:cNvPr id="7" name="Content Placeholder 2">
            <a:extLst>
              <a:ext uri="{FF2B5EF4-FFF2-40B4-BE49-F238E27FC236}">
                <a16:creationId xmlns:a16="http://schemas.microsoft.com/office/drawing/2014/main" id="{0F66284E-4847-D6A3-18F7-9659CC08C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242812" y="1340768"/>
            <a:ext cx="4658375" cy="133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D7C257-4A66-7945-0834-0E59C2E5E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0656" y="2864671"/>
            <a:ext cx="2962688" cy="13717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680032-741F-2852-F9B5-09C4FAD0B8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200" y="4426680"/>
            <a:ext cx="8384930" cy="133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8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AB852A-0F1E-43AF-86DD-CDEB92FA258D}">
  <ds:schemaRefs>
    <ds:schemaRef ds:uri="1bca0e2f-16d9-4d6a-8327-7fd70d55969c"/>
    <ds:schemaRef ds:uri="f6493094-0435-4eae-a32c-76983131fc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C6573C8-13E6-41B0-81DD-0F966E51241E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Microsoft Office PowerPoint</Application>
  <PresentationFormat>On-screen Show (4:3)</PresentationFormat>
  <Paragraphs>87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International Trade</vt:lpstr>
      <vt:lpstr>A Special Note for Teachers</vt:lpstr>
      <vt:lpstr>Students will Learn…</vt:lpstr>
      <vt:lpstr>Minds On Activity</vt:lpstr>
      <vt:lpstr>Academic Language</vt:lpstr>
      <vt:lpstr>Classroom Economy</vt:lpstr>
      <vt:lpstr>Classroom Economy</vt:lpstr>
      <vt:lpstr>Classroom Economy</vt:lpstr>
      <vt:lpstr>Classroom Economy</vt:lpstr>
      <vt:lpstr>Classroom Economy</vt:lpstr>
      <vt:lpstr>Made in Canada? Activity</vt:lpstr>
      <vt:lpstr>Made in Canada?</vt:lpstr>
      <vt:lpstr>Resources</vt:lpstr>
      <vt:lpstr>Thinking Beyond</vt:lpstr>
      <vt:lpstr>Activity Extension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2</cp:revision>
  <dcterms:created xsi:type="dcterms:W3CDTF">2011-06-06T13:23:04Z</dcterms:created>
  <dcterms:modified xsi:type="dcterms:W3CDTF">2023-03-21T20:37:01Z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