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893" r:id="rId5"/>
  </p:sldMasterIdLst>
  <p:notesMasterIdLst>
    <p:notesMasterId r:id="rId92"/>
  </p:notesMasterIdLst>
  <p:handoutMasterIdLst>
    <p:handoutMasterId r:id="rId93"/>
  </p:handoutMasterIdLst>
  <p:sldIdLst>
    <p:sldId id="353" r:id="rId6"/>
    <p:sldId id="354" r:id="rId7"/>
    <p:sldId id="355" r:id="rId8"/>
    <p:sldId id="486" r:id="rId9"/>
    <p:sldId id="286" r:id="rId10"/>
    <p:sldId id="450" r:id="rId11"/>
    <p:sldId id="456" r:id="rId12"/>
    <p:sldId id="457" r:id="rId13"/>
    <p:sldId id="458" r:id="rId14"/>
    <p:sldId id="483" r:id="rId15"/>
    <p:sldId id="452" r:id="rId16"/>
    <p:sldId id="471" r:id="rId17"/>
    <p:sldId id="480" r:id="rId18"/>
    <p:sldId id="470" r:id="rId19"/>
    <p:sldId id="484" r:id="rId20"/>
    <p:sldId id="461" r:id="rId21"/>
    <p:sldId id="462" r:id="rId22"/>
    <p:sldId id="463" r:id="rId23"/>
    <p:sldId id="464" r:id="rId24"/>
    <p:sldId id="485" r:id="rId25"/>
    <p:sldId id="489" r:id="rId26"/>
    <p:sldId id="490" r:id="rId27"/>
    <p:sldId id="492" r:id="rId28"/>
    <p:sldId id="491" r:id="rId29"/>
    <p:sldId id="493" r:id="rId30"/>
    <p:sldId id="287" r:id="rId31"/>
    <p:sldId id="455" r:id="rId32"/>
    <p:sldId id="432" r:id="rId33"/>
    <p:sldId id="433" r:id="rId34"/>
    <p:sldId id="536" r:id="rId35"/>
    <p:sldId id="435" r:id="rId36"/>
    <p:sldId id="467" r:id="rId37"/>
    <p:sldId id="436" r:id="rId38"/>
    <p:sldId id="477" r:id="rId39"/>
    <p:sldId id="442" r:id="rId40"/>
    <p:sldId id="466" r:id="rId41"/>
    <p:sldId id="494" r:id="rId42"/>
    <p:sldId id="495" r:id="rId43"/>
    <p:sldId id="496" r:id="rId44"/>
    <p:sldId id="497" r:id="rId45"/>
    <p:sldId id="498" r:id="rId46"/>
    <p:sldId id="500" r:id="rId47"/>
    <p:sldId id="504" r:id="rId48"/>
    <p:sldId id="505" r:id="rId49"/>
    <p:sldId id="506" r:id="rId50"/>
    <p:sldId id="507" r:id="rId51"/>
    <p:sldId id="508" r:id="rId52"/>
    <p:sldId id="509" r:id="rId53"/>
    <p:sldId id="439" r:id="rId54"/>
    <p:sldId id="438" r:id="rId55"/>
    <p:sldId id="441" r:id="rId56"/>
    <p:sldId id="478" r:id="rId57"/>
    <p:sldId id="479" r:id="rId58"/>
    <p:sldId id="537" r:id="rId59"/>
    <p:sldId id="440" r:id="rId60"/>
    <p:sldId id="501" r:id="rId61"/>
    <p:sldId id="502" r:id="rId62"/>
    <p:sldId id="503" r:id="rId63"/>
    <p:sldId id="437" r:id="rId64"/>
    <p:sldId id="511" r:id="rId65"/>
    <p:sldId id="510" r:id="rId66"/>
    <p:sldId id="513" r:id="rId67"/>
    <p:sldId id="514" r:id="rId68"/>
    <p:sldId id="515" r:id="rId69"/>
    <p:sldId id="516" r:id="rId70"/>
    <p:sldId id="512" r:id="rId71"/>
    <p:sldId id="518" r:id="rId72"/>
    <p:sldId id="542" r:id="rId73"/>
    <p:sldId id="517" r:id="rId74"/>
    <p:sldId id="443" r:id="rId75"/>
    <p:sldId id="447" r:id="rId76"/>
    <p:sldId id="532" r:id="rId77"/>
    <p:sldId id="521" r:id="rId78"/>
    <p:sldId id="446" r:id="rId79"/>
    <p:sldId id="526" r:id="rId80"/>
    <p:sldId id="528" r:id="rId81"/>
    <p:sldId id="527" r:id="rId82"/>
    <p:sldId id="531" r:id="rId83"/>
    <p:sldId id="543" r:id="rId84"/>
    <p:sldId id="449" r:id="rId85"/>
    <p:sldId id="524" r:id="rId86"/>
    <p:sldId id="540" r:id="rId87"/>
    <p:sldId id="535" r:id="rId88"/>
    <p:sldId id="538" r:id="rId89"/>
    <p:sldId id="525" r:id="rId90"/>
    <p:sldId id="541" r:id="rId9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modifyVerifier cryptProviderType="rsaAES" cryptAlgorithmClass="hash" cryptAlgorithmType="typeAny" cryptAlgorithmSid="14" spinCount="100000" saltData="4Yl9ObBMci5dBqOiEeSmaw==" hashData="k7M/DBzaKkLfhhJmh8rPH7nDxqguALbj26xaaZ+y+dfORuot3mXhHASugtdyyViji5lEHffLUzoct/rOXpxvL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38"/>
    <a:srgbClr val="FFFF00"/>
    <a:srgbClr val="005954"/>
    <a:srgbClr val="CF5B13"/>
    <a:srgbClr val="B75011"/>
    <a:srgbClr val="EA7123"/>
    <a:srgbClr val="5C4A89"/>
    <a:srgbClr val="FDCE3A"/>
    <a:srgbClr val="98BF1E"/>
    <a:srgbClr val="477E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55" d="100"/>
          <a:sy n="55" d="100"/>
        </p:scale>
        <p:origin x="1186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1.xml"/><Relationship Id="rId90" Type="http://schemas.openxmlformats.org/officeDocument/2006/relationships/slide" Target="slides/slide85.xml"/><Relationship Id="rId95" Type="http://schemas.openxmlformats.org/officeDocument/2006/relationships/viewProps" Target="viewProps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handoutMaster" Target="handoutMasters/handoutMaster1.xml"/><Relationship Id="rId98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9495D4-AEC1-44CC-876E-4AF530B265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8FBB7-FDB5-4623-B9FE-64001DA93A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2C2C782-B009-4CCF-A3FF-4524DEEEDA32}" type="datetimeFigureOut">
              <a:rPr lang="en-US"/>
              <a:pPr>
                <a:defRPr/>
              </a:pPr>
              <a:t>3/28/2023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2818AA-55B8-488A-84EB-BD1F897251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BC563D-D661-43E1-B327-1C8E387430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AC7960-17DD-4183-9673-25EA59BC59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C0CD097-99D6-44F0-8D58-7C302EFBFAC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35DE2AF-BB9B-47E5-91EB-E12202C4A01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A06F05BA-3762-4E31-9B07-23595465C0C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4ED3AFCF-F459-436C-9A70-562B6B0082F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0FD2C517-4B84-4DE0-BAA4-899F817A977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FECFCB27-DD45-43E5-9C69-9B5D946E57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09075F-1A24-4A34-8121-5E10FB5370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Google Shape;68;g123de75d5cf_1_0:notes">
            <a:extLst>
              <a:ext uri="{FF2B5EF4-FFF2-40B4-BE49-F238E27FC236}">
                <a16:creationId xmlns:a16="http://schemas.microsoft.com/office/drawing/2014/main" id="{0835CBF7-5E7F-BD0B-7302-811CA1D0065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9218" name="Google Shape;69;g123de75d5cf_1_0:notes">
            <a:extLst>
              <a:ext uri="{FF2B5EF4-FFF2-40B4-BE49-F238E27FC236}">
                <a16:creationId xmlns:a16="http://schemas.microsoft.com/office/drawing/2014/main" id="{C55900A1-4E4F-59CE-F17D-0E9E384C9CD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219" name="Google Shape;70;g123de75d5cf_1_0:notes">
            <a:extLst>
              <a:ext uri="{FF2B5EF4-FFF2-40B4-BE49-F238E27FC236}">
                <a16:creationId xmlns:a16="http://schemas.microsoft.com/office/drawing/2014/main" id="{1B045251-86F1-F0F7-BDC6-6898FABFA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40FCD35-C85C-3A4F-9419-AFE4A9A31073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81115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251406" y="365129"/>
            <a:ext cx="8638967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251406" y="1825625"/>
            <a:ext cx="8638967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84" lvl="0" indent="-30478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057297" lvl="5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180" lvl="6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064" lvl="7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5946" lvl="8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13;p2">
            <a:extLst>
              <a:ext uri="{FF2B5EF4-FFF2-40B4-BE49-F238E27FC236}">
                <a16:creationId xmlns:a16="http://schemas.microsoft.com/office/drawing/2014/main" id="{6C99DF3A-4F53-FFA9-BE93-EAC502B58377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4;p2">
            <a:extLst>
              <a:ext uri="{FF2B5EF4-FFF2-40B4-BE49-F238E27FC236}">
                <a16:creationId xmlns:a16="http://schemas.microsoft.com/office/drawing/2014/main" id="{47B1C58C-862F-15AD-A271-4B3EB25C0E83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5;p2">
            <a:extLst>
              <a:ext uri="{FF2B5EF4-FFF2-40B4-BE49-F238E27FC236}">
                <a16:creationId xmlns:a16="http://schemas.microsoft.com/office/drawing/2014/main" id="{DC375EF9-C07F-91AF-D3B1-144A0535DF83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13DFA-96B8-4B46-BF7D-A03F389B0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0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;p3">
            <a:extLst>
              <a:ext uri="{FF2B5EF4-FFF2-40B4-BE49-F238E27FC236}">
                <a16:creationId xmlns:a16="http://schemas.microsoft.com/office/drawing/2014/main" id="{0ADB823D-2BA8-AB98-9D60-5DBC0B55264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r="175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21;p3">
            <a:extLst>
              <a:ext uri="{FF2B5EF4-FFF2-40B4-BE49-F238E27FC236}">
                <a16:creationId xmlns:a16="http://schemas.microsoft.com/office/drawing/2014/main" id="{09D53A39-EB8F-CEC2-9137-DB01BE3BD89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5611813"/>
            <a:ext cx="26003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251405" y="1122363"/>
            <a:ext cx="8593914" cy="2387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4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251405" y="3724349"/>
            <a:ext cx="8593914" cy="153345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54E697-6D80-4421-D827-44CBDDCECA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933440" y="5999219"/>
            <a:ext cx="2911879" cy="32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9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;p2">
            <a:extLst>
              <a:ext uri="{FF2B5EF4-FFF2-40B4-BE49-F238E27FC236}">
                <a16:creationId xmlns:a16="http://schemas.microsoft.com/office/drawing/2014/main" id="{05050A78-BCC0-962B-9F54-BC5A7503ACF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5"/>
            <a:ext cx="91440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Google Shape;11;p2">
            <a:extLst>
              <a:ext uri="{FF2B5EF4-FFF2-40B4-BE49-F238E27FC236}">
                <a16:creationId xmlns:a16="http://schemas.microsoft.com/office/drawing/2014/main" id="{6EFB601F-E4D3-4F95-67AA-C1DDE5009E1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50825" y="365125"/>
            <a:ext cx="86391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12;p2">
            <a:extLst>
              <a:ext uri="{FF2B5EF4-FFF2-40B4-BE49-F238E27FC236}">
                <a16:creationId xmlns:a16="http://schemas.microsoft.com/office/drawing/2014/main" id="{5BE0B752-3506-0846-0CD5-07806A66CA3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250825" y="1825625"/>
            <a:ext cx="863917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3" name="Google Shape;13;p2">
            <a:extLst>
              <a:ext uri="{FF2B5EF4-FFF2-40B4-BE49-F238E27FC236}">
                <a16:creationId xmlns:a16="http://schemas.microsoft.com/office/drawing/2014/main" id="{8AD8C511-E917-E5C9-AB84-8257300C47FD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927475" y="6356350"/>
            <a:ext cx="12858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kern="0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2">
            <a:extLst>
              <a:ext uri="{FF2B5EF4-FFF2-40B4-BE49-F238E27FC236}">
                <a16:creationId xmlns:a16="http://schemas.microsoft.com/office/drawing/2014/main" id="{48B2B30E-2E04-0A9C-948B-20BCC3DF94D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kern="0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p2">
            <a:extLst>
              <a:ext uri="{FF2B5EF4-FFF2-40B4-BE49-F238E27FC236}">
                <a16:creationId xmlns:a16="http://schemas.microsoft.com/office/drawing/2014/main" id="{DEDCBDAF-3D0C-0D23-44F1-8EB95B542AF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43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50" b="0" i="0" u="none" strike="noStrike" kern="0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fld id="{A285CD37-B78A-0540-8384-2A7FB6DF0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Google Shape;16;p2">
            <a:extLst>
              <a:ext uri="{FF2B5EF4-FFF2-40B4-BE49-F238E27FC236}">
                <a16:creationId xmlns:a16="http://schemas.microsoft.com/office/drawing/2014/main" id="{C0A6DCD9-8F9B-FA96-BBB0-04657622B51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97625"/>
            <a:ext cx="339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5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ada.ca/en/revenue-agency/services/tax/individuals/educational-programs/purpose-taxes.html#lsn-d-prt1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ada.ca/en/revenue-agency/services/indigenous-peoples/indian-act-exemption-employment-income-guidelines.html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canada.ca/en/revenue-agency/services/tax/individuals/frequently-asked-questions-individuals/canadian-income-tax-rates-individuals-current-previous-years.html#previousyear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ada.ca/en/revenue-agency/services/tax/individuals/frequently-asked-questions-individuals/canadian-income-tax-rates-individuals-current-previous-years.html#previousyears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tedforliteracy.ca/resources" TargetMode="Externa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ada.ca/en/revenue-agency/services/e-services/e-services-individuals/account-individuals.html" TargetMode="Externa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canada.ca/en/revenue-agency/services/e-services/e-services-individuals/account-individuals.html" TargetMode="Externa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ada.ca/en/revenue-agency/services/indigenous-peoples/credit-benefit-short-return.html" TargetMode="Externa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ada.ca/en/revenue-agency/services/e-services/e-services-individuals/netfile-overview/certified-software-netfile-program.html?utm_source=stkhldrs&amp;utm_medium=eml&amp;utm_campaign=stkhldrwhtstdntsndtknw" TargetMode="Externa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ada.ca/en/revenue-agency/services/e-services/about-auto-fill-return.html" TargetMode="Externa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cra-arc.gc.ca/ebci/cjcf/fpos-scfp/pub/rdr?request_locale=en_CA" TargetMode="External"/><Relationship Id="rId2" Type="http://schemas.openxmlformats.org/officeDocument/2006/relationships/hyperlink" Target="https://www.canada.ca/en/revenue-agency/services/forms-publications/tax-packages-years/general-income-tax-benefit-package.html#toc0" TargetMode="Externa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ada.ca/en/revenue-agency/campaigns/free-tax-help.html?utm_source=stkhldrs&amp;utm_medium=eml&amp;utm_campaign=stkhldrwhtstdntsndtknw" TargetMode="Externa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Google Shape;72;g123de75d5cf_1_0">
            <a:extLst>
              <a:ext uri="{FF2B5EF4-FFF2-40B4-BE49-F238E27FC236}">
                <a16:creationId xmlns:a16="http://schemas.microsoft.com/office/drawing/2014/main" id="{15200245-58C1-E057-7F9B-29621FC573C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250825" y="1698625"/>
            <a:ext cx="8594725" cy="1790700"/>
          </a:xfrm>
        </p:spPr>
        <p:txBody>
          <a:bodyPr lIns="68569" tIns="34275" rIns="68569" bIns="34275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Personal Income Tax</a:t>
            </a:r>
          </a:p>
        </p:txBody>
      </p:sp>
      <p:sp>
        <p:nvSpPr>
          <p:cNvPr id="8194" name="Google Shape;73;g123de75d5cf_1_0">
            <a:extLst>
              <a:ext uri="{FF2B5EF4-FFF2-40B4-BE49-F238E27FC236}">
                <a16:creationId xmlns:a16="http://schemas.microsoft.com/office/drawing/2014/main" id="{9CC9F96B-0ACC-91DC-98A9-B36E9BA7D5BF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250825" y="3651250"/>
            <a:ext cx="8594725" cy="1149350"/>
          </a:xfrm>
        </p:spPr>
        <p:txBody>
          <a:bodyPr lIns="68569" tIns="34275" rIns="68569" bIns="34275"/>
          <a:lstStyle/>
          <a:p>
            <a:pPr eaLnBrk="1" hangingPunct="1">
              <a:spcAft>
                <a:spcPct val="0"/>
              </a:spcAft>
              <a:buClr>
                <a:srgbClr val="FFFFFF"/>
              </a:buClr>
            </a:pPr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Grade 12+ </a:t>
            </a:r>
          </a:p>
        </p:txBody>
      </p:sp>
    </p:spTree>
    <p:extLst>
      <p:ext uri="{BB962C8B-B14F-4D97-AF65-F5344CB8AC3E}">
        <p14:creationId xmlns:p14="http://schemas.microsoft.com/office/powerpoint/2010/main" val="3829924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430" y="2249111"/>
            <a:ext cx="8049786" cy="1895591"/>
          </a:xfrm>
        </p:spPr>
        <p:txBody>
          <a:bodyPr>
            <a:normAutofit/>
          </a:bodyPr>
          <a:lstStyle/>
          <a:p>
            <a:pPr marL="57150" lvl="1" indent="0" algn="ctr">
              <a:spcBef>
                <a:spcPts val="300"/>
              </a:spcBef>
              <a:buClr>
                <a:srgbClr val="000000"/>
              </a:buClr>
              <a:buNone/>
              <a:defRPr/>
            </a:pPr>
            <a:r>
              <a:rPr lang="en-US" sz="2400" b="1" dirty="0"/>
              <a:t>Now,</a:t>
            </a:r>
            <a:endParaRPr lang="en-US" sz="2400" dirty="0"/>
          </a:p>
          <a:p>
            <a:pPr marL="283845" lvl="1" indent="0" algn="ctr">
              <a:spcBef>
                <a:spcPts val="300"/>
              </a:spcBef>
              <a:buNone/>
              <a:defRPr/>
            </a:pPr>
            <a:endParaRPr lang="en-US" sz="2000" dirty="0"/>
          </a:p>
          <a:p>
            <a:pPr marL="0" lvl="1" indent="0" algn="ctr" defTabSz="838200">
              <a:spcBef>
                <a:spcPts val="300"/>
              </a:spcBef>
              <a:buNone/>
              <a:defRPr/>
            </a:pPr>
            <a:r>
              <a:rPr lang="en-US" sz="2400" dirty="0"/>
              <a:t>Let's examine the what and why of taxes.</a:t>
            </a:r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30" y="179081"/>
            <a:ext cx="8638967" cy="1325563"/>
          </a:xfrm>
        </p:spPr>
        <p:txBody>
          <a:bodyPr>
            <a:normAutofit/>
          </a:bodyPr>
          <a:lstStyle/>
          <a:p>
            <a:r>
              <a:rPr lang="en-CA" sz="4000"/>
              <a:t>Minds On Activity</a:t>
            </a:r>
          </a:p>
        </p:txBody>
      </p:sp>
    </p:spTree>
    <p:extLst>
      <p:ext uri="{BB962C8B-B14F-4D97-AF65-F5344CB8AC3E}">
        <p14:creationId xmlns:p14="http://schemas.microsoft.com/office/powerpoint/2010/main" val="2950816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516" y="1568254"/>
            <a:ext cx="8638967" cy="5153192"/>
          </a:xfrm>
        </p:spPr>
        <p:txBody>
          <a:bodyPr>
            <a:normAutofit/>
          </a:bodyPr>
          <a:lstStyle/>
          <a:p>
            <a:pPr marL="342900" lvl="1" indent="-342900">
              <a:defRPr/>
            </a:pPr>
            <a:r>
              <a:rPr lang="en-US" sz="2000" dirty="0"/>
              <a:t>Taxes have existed in civilizations dating as far back as ancient Egypt (3000-2800 BC) </a:t>
            </a:r>
            <a:endParaRPr lang="en-US" sz="2400" dirty="0"/>
          </a:p>
          <a:p>
            <a:pPr marL="342900" lvl="1" indent="-342900">
              <a:lnSpc>
                <a:spcPct val="100000"/>
              </a:lnSpc>
              <a:defRPr/>
            </a:pPr>
            <a:r>
              <a:rPr lang="en-US" sz="2000" dirty="0"/>
              <a:t>An </a:t>
            </a:r>
            <a:r>
              <a:rPr lang="en-US" sz="2000" b="1" dirty="0"/>
              <a:t>income tax </a:t>
            </a:r>
            <a:r>
              <a:rPr lang="en-US" sz="2000" dirty="0"/>
              <a:t>is a financial charge on the financial income of persons, corporations or other entities.  </a:t>
            </a:r>
          </a:p>
          <a:p>
            <a:pPr marL="342900" lvl="1" indent="-342900">
              <a:lnSpc>
                <a:spcPct val="100000"/>
              </a:lnSpc>
              <a:defRPr/>
            </a:pPr>
            <a:r>
              <a:rPr lang="en-US" sz="2000" dirty="0"/>
              <a:t>Taxes owed by individual citizens is a </a:t>
            </a:r>
            <a:r>
              <a:rPr lang="en-US" sz="2000" b="1" dirty="0"/>
              <a:t>personal tax</a:t>
            </a:r>
            <a:r>
              <a:rPr lang="en-US" sz="2000" dirty="0"/>
              <a:t>.</a:t>
            </a:r>
          </a:p>
          <a:p>
            <a:pPr marL="342900" lvl="1" indent="-342900">
              <a:lnSpc>
                <a:spcPct val="100000"/>
              </a:lnSpc>
              <a:defRPr/>
            </a:pPr>
            <a:r>
              <a:rPr lang="en-US" sz="2000" dirty="0"/>
              <a:t>Personal taxes are a mandatory civic obligation.</a:t>
            </a:r>
          </a:p>
          <a:p>
            <a:pPr marL="0" lvl="1" indent="0">
              <a:buNone/>
              <a:defRPr/>
            </a:pPr>
            <a:endParaRPr lang="en-US" sz="2400" dirty="0"/>
          </a:p>
          <a:p>
            <a:pPr marL="342900" lvl="1" indent="-342900">
              <a:defRPr/>
            </a:pPr>
            <a:endParaRPr lang="en-US" sz="2400" dirty="0"/>
          </a:p>
          <a:p>
            <a:pPr marL="0" lvl="1" indent="0">
              <a:buNone/>
              <a:defRPr/>
            </a:pPr>
            <a:endParaRPr lang="en-US" sz="2400" dirty="0"/>
          </a:p>
          <a:p>
            <a:pPr marL="342900" lvl="1" indent="-342900">
              <a:defRPr/>
            </a:pPr>
            <a:endParaRPr lang="en-US" sz="2400" dirty="0"/>
          </a:p>
          <a:p>
            <a:pPr marL="342900" lvl="1" indent="-342900">
              <a:defRPr/>
            </a:pPr>
            <a:endParaRPr lang="en-US" sz="24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15" y="242691"/>
            <a:ext cx="8638967" cy="1325563"/>
          </a:xfrm>
        </p:spPr>
        <p:txBody>
          <a:bodyPr>
            <a:normAutofit/>
          </a:bodyPr>
          <a:lstStyle/>
          <a:p>
            <a:r>
              <a:rPr lang="en-CA" sz="4000"/>
              <a:t>Why Taxes?</a:t>
            </a:r>
          </a:p>
        </p:txBody>
      </p:sp>
    </p:spTree>
    <p:extLst>
      <p:ext uri="{BB962C8B-B14F-4D97-AF65-F5344CB8AC3E}">
        <p14:creationId xmlns:p14="http://schemas.microsoft.com/office/powerpoint/2010/main" val="2170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516" y="1435608"/>
            <a:ext cx="8638967" cy="5285838"/>
          </a:xfrm>
        </p:spPr>
        <p:txBody>
          <a:bodyPr>
            <a:normAutofit/>
          </a:bodyPr>
          <a:lstStyle/>
          <a:p>
            <a:pPr marL="0" lvl="1" indent="0">
              <a:buNone/>
              <a:defRPr/>
            </a:pPr>
            <a:endParaRPr lang="en-US" sz="2400" dirty="0"/>
          </a:p>
          <a:p>
            <a:pPr marL="0" lvl="1" indent="0">
              <a:lnSpc>
                <a:spcPct val="100000"/>
              </a:lnSpc>
              <a:buNone/>
              <a:defRPr/>
            </a:pPr>
            <a:endParaRPr lang="en-US" sz="2000" dirty="0"/>
          </a:p>
          <a:p>
            <a:pPr marL="0" lvl="1" indent="0">
              <a:lnSpc>
                <a:spcPct val="100000"/>
              </a:lnSpc>
              <a:buNone/>
              <a:defRPr/>
            </a:pPr>
            <a:r>
              <a:rPr lang="en-US" sz="2000" dirty="0"/>
              <a:t>In Canada, these taxes are used by the Canadian government to fund and carry out public services such as:</a:t>
            </a:r>
          </a:p>
          <a:p>
            <a:pPr marL="685165" lvl="2" indent="-342900">
              <a:lnSpc>
                <a:spcPct val="100000"/>
              </a:lnSpc>
              <a:buChar char="►"/>
              <a:defRPr/>
            </a:pPr>
            <a:r>
              <a:rPr lang="en-US" sz="2000" dirty="0"/>
              <a:t>Education and schools </a:t>
            </a:r>
          </a:p>
          <a:p>
            <a:pPr marL="685165" lvl="2" indent="-342900">
              <a:lnSpc>
                <a:spcPct val="100000"/>
              </a:lnSpc>
              <a:buFont typeface="Arial" panose="020B0604020202020204" pitchFamily="34" charset="0"/>
              <a:buChar char="►"/>
              <a:defRPr/>
            </a:pPr>
            <a:r>
              <a:rPr lang="en-US" sz="2000" dirty="0"/>
              <a:t>Health care and hospitals</a:t>
            </a:r>
          </a:p>
          <a:p>
            <a:pPr marL="685165" lvl="2" indent="-342900">
              <a:lnSpc>
                <a:spcPct val="100000"/>
              </a:lnSpc>
              <a:buFont typeface="Arial" panose="020B0604020202020204" pitchFamily="34" charset="0"/>
              <a:buChar char="►"/>
              <a:defRPr/>
            </a:pPr>
            <a:r>
              <a:rPr lang="en-US" sz="2000" dirty="0"/>
              <a:t>National defense</a:t>
            </a:r>
          </a:p>
          <a:p>
            <a:pPr marL="685165" lvl="2" indent="-342900">
              <a:lnSpc>
                <a:spcPct val="100000"/>
              </a:lnSpc>
              <a:buFont typeface="Arial" panose="020B0604020202020204" pitchFamily="34" charset="0"/>
              <a:buChar char="►"/>
              <a:defRPr/>
            </a:pPr>
            <a:r>
              <a:rPr lang="en-US" sz="2000" dirty="0"/>
              <a:t>Social services and welfare</a:t>
            </a:r>
          </a:p>
          <a:p>
            <a:pPr marL="685165" lvl="2" indent="-342900">
              <a:lnSpc>
                <a:spcPct val="100000"/>
              </a:lnSpc>
              <a:buFont typeface="Arial" panose="020B0604020202020204" pitchFamily="34" charset="0"/>
              <a:buChar char="►"/>
              <a:defRPr/>
            </a:pPr>
            <a:r>
              <a:rPr lang="en-US" sz="2000" dirty="0"/>
              <a:t>Roads and bridges</a:t>
            </a:r>
          </a:p>
          <a:p>
            <a:pPr marL="685165" lvl="2" indent="-342900">
              <a:lnSpc>
                <a:spcPct val="100000"/>
              </a:lnSpc>
              <a:buFont typeface="Arial" panose="020B0604020202020204" pitchFamily="34" charset="0"/>
              <a:buChar char="►"/>
              <a:defRPr/>
            </a:pPr>
            <a:r>
              <a:rPr lang="en-US" sz="2000" dirty="0"/>
              <a:t>Parks and playgrounds</a:t>
            </a:r>
          </a:p>
          <a:p>
            <a:pPr marL="685165" lvl="2" indent="-342900">
              <a:lnSpc>
                <a:spcPct val="100000"/>
              </a:lnSpc>
              <a:buFont typeface="Arial" panose="020B0604020202020204" pitchFamily="34" charset="0"/>
              <a:buChar char="►"/>
              <a:defRPr/>
            </a:pPr>
            <a:r>
              <a:rPr lang="en-US" sz="2000" dirty="0"/>
              <a:t>And many more…</a:t>
            </a:r>
          </a:p>
          <a:p>
            <a:pPr marL="685165" lvl="2" indent="-342900">
              <a:buFont typeface="Arial" panose="020B0604020202020204" pitchFamily="34" charset="0"/>
              <a:buChar char="►"/>
              <a:defRPr/>
            </a:pPr>
            <a:endParaRPr lang="en-US" sz="2400" dirty="0"/>
          </a:p>
          <a:p>
            <a:pPr marL="342900" lvl="1" indent="-342900">
              <a:defRPr/>
            </a:pPr>
            <a:endParaRPr lang="en-US" sz="2400" dirty="0"/>
          </a:p>
          <a:p>
            <a:pPr marL="342900" lvl="1" indent="-342900">
              <a:defRPr/>
            </a:pPr>
            <a:endParaRPr lang="en-US" sz="24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15" y="242691"/>
            <a:ext cx="8638967" cy="1325563"/>
          </a:xfrm>
        </p:spPr>
        <p:txBody>
          <a:bodyPr>
            <a:normAutofit/>
          </a:bodyPr>
          <a:lstStyle/>
          <a:p>
            <a:r>
              <a:rPr lang="en-US" sz="4000"/>
              <a:t>What’s in it for you?</a:t>
            </a:r>
            <a:endParaRPr lang="en-CA" sz="4000"/>
          </a:p>
        </p:txBody>
      </p:sp>
    </p:spTree>
    <p:extLst>
      <p:ext uri="{BB962C8B-B14F-4D97-AF65-F5344CB8AC3E}">
        <p14:creationId xmlns:p14="http://schemas.microsoft.com/office/powerpoint/2010/main" val="100877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516" y="1811546"/>
            <a:ext cx="8638967" cy="4909899"/>
          </a:xfrm>
        </p:spPr>
        <p:txBody>
          <a:bodyPr>
            <a:normAutofit/>
          </a:bodyPr>
          <a:lstStyle/>
          <a:p>
            <a:pPr marL="0" lvl="1" indent="0">
              <a:buNone/>
              <a:defRPr/>
            </a:pPr>
            <a:r>
              <a:rPr lang="en-US" sz="2000" b="1" dirty="0"/>
              <a:t>Top 3 reasons to complete your taxes:</a:t>
            </a:r>
          </a:p>
          <a:p>
            <a:pPr marL="0" lvl="1" indent="0">
              <a:buNone/>
              <a:defRPr/>
            </a:pPr>
            <a:endParaRPr lang="en-US" sz="2000" dirty="0"/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AutoNum type="arabicPeriod"/>
              <a:defRPr/>
            </a:pPr>
            <a:r>
              <a:rPr lang="en-US" sz="2000" dirty="0"/>
              <a:t>Get a refund (money back from the government).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AutoNum type="arabicPeriod"/>
              <a:defRPr/>
            </a:pPr>
            <a:endParaRPr lang="en-US" sz="2000" dirty="0"/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AutoNum type="arabicPeriod"/>
              <a:defRPr/>
            </a:pPr>
            <a:r>
              <a:rPr lang="en-US" sz="2000" dirty="0"/>
              <a:t>Become eligible for benefits like: </a:t>
            </a:r>
          </a:p>
          <a:p>
            <a:pPr marL="800100" lvl="2" indent="-457200"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ü"/>
              <a:defRPr/>
            </a:pPr>
            <a:r>
              <a:rPr lang="en-US" sz="2000" dirty="0"/>
              <a:t>Canada Child Benefit (to help raise children under 18) </a:t>
            </a:r>
          </a:p>
          <a:p>
            <a:pPr marL="799465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Canada Workers Benefit (for low-income earners)</a:t>
            </a:r>
          </a:p>
          <a:p>
            <a:pPr marL="799465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HST rebate (payments to offset the HST you've paid)</a:t>
            </a:r>
          </a:p>
          <a:p>
            <a:pPr marL="342265" lvl="2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dirty="0"/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AutoNum type="arabicPeriod"/>
              <a:defRPr/>
            </a:pPr>
            <a:r>
              <a:rPr lang="en-US" sz="2000" dirty="0"/>
              <a:t>Become eligible for the Registered Retirement Savings Plan that can reduce taxes and support your retirement.</a:t>
            </a:r>
          </a:p>
          <a:p>
            <a:pPr marL="342900" lvl="1" indent="-342900">
              <a:defRPr/>
            </a:pPr>
            <a:endParaRPr lang="en-US" sz="24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15" y="242691"/>
            <a:ext cx="8638967" cy="1325563"/>
          </a:xfrm>
        </p:spPr>
        <p:txBody>
          <a:bodyPr>
            <a:normAutofit/>
          </a:bodyPr>
          <a:lstStyle/>
          <a:p>
            <a:r>
              <a:rPr lang="en-US" sz="4000"/>
              <a:t>What’s in it for you?</a:t>
            </a:r>
            <a:endParaRPr lang="en-CA" sz="4000"/>
          </a:p>
        </p:txBody>
      </p:sp>
    </p:spTree>
    <p:extLst>
      <p:ext uri="{BB962C8B-B14F-4D97-AF65-F5344CB8AC3E}">
        <p14:creationId xmlns:p14="http://schemas.microsoft.com/office/powerpoint/2010/main" val="316033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516" y="2594778"/>
            <a:ext cx="8638967" cy="3759860"/>
          </a:xfrm>
        </p:spPr>
        <p:txBody>
          <a:bodyPr>
            <a:normAutofit/>
          </a:bodyPr>
          <a:lstStyle/>
          <a:p>
            <a:pPr marL="342900" lvl="1" indent="-342900">
              <a:defRPr/>
            </a:pPr>
            <a:endParaRPr lang="en-US" sz="2000" dirty="0"/>
          </a:p>
          <a:p>
            <a:pPr marL="342900" lvl="1" indent="-342900">
              <a:lnSpc>
                <a:spcPts val="2400"/>
              </a:lnSpc>
              <a:defRPr/>
            </a:pPr>
            <a:r>
              <a:rPr lang="en-US" sz="2000" dirty="0"/>
              <a:t>Income tax was first imposed in Canada in 1917 as a “temporary” means of supporting the war effort in Europe.</a:t>
            </a:r>
          </a:p>
          <a:p>
            <a:pPr marL="342900" lvl="1" indent="-342900">
              <a:lnSpc>
                <a:spcPts val="2400"/>
              </a:lnSpc>
              <a:defRPr/>
            </a:pPr>
            <a:r>
              <a:rPr lang="en-US" sz="2000" dirty="0"/>
              <a:t>The tax was not lifted after the war ended, in fact, it was permanently legislated.   </a:t>
            </a:r>
            <a:r>
              <a:rPr lang="en-US" sz="2000" dirty="0">
                <a:hlinkClick r:id="rId2"/>
              </a:rPr>
              <a:t>More on the History of Taxes</a:t>
            </a:r>
            <a:endParaRPr lang="en-US" sz="2000" dirty="0"/>
          </a:p>
          <a:p>
            <a:pPr marL="342900" lvl="1" indent="-342900">
              <a:lnSpc>
                <a:spcPts val="2400"/>
              </a:lnSpc>
              <a:defRPr/>
            </a:pPr>
            <a:r>
              <a:rPr lang="en-US" sz="2000" dirty="0"/>
              <a:t>The Income Tax Act contains all tax legislature in Canada.</a:t>
            </a:r>
          </a:p>
          <a:p>
            <a:pPr marL="342900" lvl="1" indent="-342900">
              <a:lnSpc>
                <a:spcPts val="2400"/>
              </a:lnSpc>
              <a:defRPr/>
            </a:pPr>
            <a:r>
              <a:rPr lang="en-US" sz="2000" dirty="0"/>
              <a:t>The branch of the government responsible for collecting taxes is called the Canada Revenue Agency (CRA).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15" y="242691"/>
            <a:ext cx="8638967" cy="1325563"/>
          </a:xfrm>
        </p:spPr>
        <p:txBody>
          <a:bodyPr>
            <a:normAutofit/>
          </a:bodyPr>
          <a:lstStyle/>
          <a:p>
            <a:r>
              <a:rPr lang="en-CA" sz="4000"/>
              <a:t>History of Taxes in Canada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9205" y="1456005"/>
            <a:ext cx="692558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algn="ctr">
              <a:buNone/>
              <a:defRPr/>
            </a:pPr>
            <a:r>
              <a:rPr lang="en-US" i="1" dirty="0">
                <a:latin typeface="Berlin Sans FB Demi" panose="020E0802020502020306" pitchFamily="34" charset="0"/>
              </a:rPr>
              <a:t>In this world, nothing can be said to be certain except death and taxes.</a:t>
            </a:r>
          </a:p>
          <a:p>
            <a:pPr marL="0" lvl="1" indent="0" algn="ctr">
              <a:buNone/>
              <a:defRPr/>
            </a:pPr>
            <a:r>
              <a:rPr lang="en-US" sz="1800" i="1" dirty="0">
                <a:latin typeface="Berlin Sans FB Demi" panose="020E0802020502020306" pitchFamily="34" charset="0"/>
              </a:rPr>
              <a:t>- </a:t>
            </a:r>
            <a:r>
              <a:rPr lang="en-US" sz="2000" i="1" dirty="0">
                <a:latin typeface="Berlin Sans FB Demi" panose="020E0802020502020306" pitchFamily="34" charset="0"/>
              </a:rPr>
              <a:t>Benjamin Franklin</a:t>
            </a:r>
          </a:p>
        </p:txBody>
      </p:sp>
    </p:spTree>
    <p:extLst>
      <p:ext uri="{BB962C8B-B14F-4D97-AF65-F5344CB8AC3E}">
        <p14:creationId xmlns:p14="http://schemas.microsoft.com/office/powerpoint/2010/main" val="336552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515" y="2743199"/>
            <a:ext cx="8638967" cy="3315695"/>
          </a:xfrm>
        </p:spPr>
        <p:txBody>
          <a:bodyPr>
            <a:normAutofit/>
          </a:bodyPr>
          <a:lstStyle/>
          <a:p>
            <a:pPr marL="0" lvl="1" indent="0" algn="ctr">
              <a:buNone/>
              <a:defRPr/>
            </a:pPr>
            <a:r>
              <a:rPr lang="en-US" sz="2400"/>
              <a:t>Take a minute to record your answers </a:t>
            </a:r>
            <a:r>
              <a:rPr lang="en-US" sz="2400" b="1"/>
              <a:t>AFTER</a:t>
            </a:r>
            <a:r>
              <a:rPr lang="en-US" sz="2400"/>
              <a:t> the lesson to the previous TRUE or FALSE questions.  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15" y="242691"/>
            <a:ext cx="8638967" cy="1325563"/>
          </a:xfrm>
        </p:spPr>
        <p:txBody>
          <a:bodyPr>
            <a:normAutofit/>
          </a:bodyPr>
          <a:lstStyle/>
          <a:p>
            <a:r>
              <a:rPr lang="en-CA" sz="4000"/>
              <a:t>Check 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9205" y="1601728"/>
            <a:ext cx="6925585" cy="8084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defRPr/>
            </a:pPr>
            <a:r>
              <a:rPr lang="en-US" b="1" i="1" dirty="0">
                <a:latin typeface="Arial"/>
                <a:ea typeface="MS PGothic"/>
                <a:cs typeface="Arial"/>
              </a:rPr>
              <a:t>On your worksheet:</a:t>
            </a:r>
            <a:endParaRPr lang="en-US" dirty="0">
              <a:latin typeface="Arial"/>
              <a:ea typeface="MS PGothic"/>
              <a:cs typeface="Arial"/>
            </a:endParaRPr>
          </a:p>
          <a:p>
            <a:pPr marL="0"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defRPr/>
            </a:pPr>
            <a:r>
              <a:rPr lang="en-US" b="1" i="1" dirty="0">
                <a:latin typeface="Arial"/>
                <a:ea typeface="MS PGothic"/>
                <a:cs typeface="Arial"/>
              </a:rPr>
              <a:t>(Personal Income Taxes Handout – Part 1)  </a:t>
            </a:r>
            <a:endParaRPr lang="en-US" dirty="0"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374363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4330" y="2091192"/>
            <a:ext cx="6145880" cy="1895591"/>
          </a:xfrm>
        </p:spPr>
        <p:txBody>
          <a:bodyPr>
            <a:normAutofit/>
          </a:bodyPr>
          <a:lstStyle/>
          <a:p>
            <a:pPr marL="284163" lvl="1" indent="-284163" algn="ctr">
              <a:buNone/>
              <a:defRPr/>
            </a:pPr>
            <a:r>
              <a:rPr lang="en-US" sz="2000" b="1"/>
              <a:t>AFTER LESSON</a:t>
            </a:r>
          </a:p>
          <a:p>
            <a:pPr marL="284163" lvl="1" indent="-284163">
              <a:buNone/>
              <a:defRPr/>
            </a:pPr>
            <a:endParaRPr lang="en-US" sz="2000"/>
          </a:p>
          <a:p>
            <a:pPr marL="0" lvl="1" indent="0" algn="ctr" defTabSz="838200">
              <a:buNone/>
              <a:defRPr/>
            </a:pPr>
            <a:r>
              <a:rPr lang="en-US" sz="2400"/>
              <a:t>An income tax is a martial arts technique designed to extract pain.</a:t>
            </a:r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lvl="1">
              <a:buNone/>
              <a:defRPr/>
            </a:pPr>
            <a:endParaRPr lang="en-US" sz="2000"/>
          </a:p>
          <a:p>
            <a:pPr lvl="1">
              <a:buNone/>
              <a:defRPr/>
            </a:pPr>
            <a:endParaRPr lang="en-US" sz="2000"/>
          </a:p>
          <a:p>
            <a:pPr lvl="1">
              <a:buNone/>
              <a:defRPr/>
            </a:pPr>
            <a:endParaRPr lang="en-US" sz="2000"/>
          </a:p>
          <a:p>
            <a:pPr lvl="1">
              <a:buNone/>
              <a:defRPr/>
            </a:pPr>
            <a:endParaRPr lang="en-US" sz="2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30" y="179081"/>
            <a:ext cx="8638967" cy="1325563"/>
          </a:xfrm>
        </p:spPr>
        <p:txBody>
          <a:bodyPr>
            <a:normAutofit/>
          </a:bodyPr>
          <a:lstStyle/>
          <a:p>
            <a:r>
              <a:rPr lang="en-CA" sz="4000"/>
              <a:t>Check In</a:t>
            </a: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464330" y="4078527"/>
            <a:ext cx="2432304" cy="1252728"/>
          </a:xfrm>
          <a:prstGeom prst="roundRect">
            <a:avLst/>
          </a:prstGeom>
          <a:solidFill>
            <a:schemeClr val="accent5"/>
          </a:solidFill>
          <a:ln w="222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TRUE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77906" y="4078527"/>
            <a:ext cx="2432304" cy="1252728"/>
          </a:xfrm>
          <a:prstGeom prst="roundRect">
            <a:avLst/>
          </a:prstGeom>
          <a:solidFill>
            <a:schemeClr val="accent6"/>
          </a:solidFill>
          <a:ln w="222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207475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5" grpId="1" animBg="1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4330" y="2091192"/>
            <a:ext cx="6145880" cy="1895591"/>
          </a:xfrm>
        </p:spPr>
        <p:txBody>
          <a:bodyPr>
            <a:normAutofit/>
          </a:bodyPr>
          <a:lstStyle/>
          <a:p>
            <a:pPr marL="284163" lvl="1" indent="-284163" algn="ctr">
              <a:buNone/>
              <a:defRPr/>
            </a:pPr>
            <a:r>
              <a:rPr lang="en-US" sz="2000" b="1"/>
              <a:t>AFTER LESSON</a:t>
            </a:r>
          </a:p>
          <a:p>
            <a:pPr marL="284163" lvl="1" indent="-284163">
              <a:buNone/>
              <a:defRPr/>
            </a:pPr>
            <a:endParaRPr lang="en-US" sz="2000"/>
          </a:p>
          <a:p>
            <a:pPr marL="0" lvl="1" indent="0" algn="ctr" defTabSz="838200">
              <a:buNone/>
              <a:defRPr/>
            </a:pPr>
            <a:r>
              <a:rPr lang="en-US" sz="2400"/>
              <a:t>The government collects taxes to pay for public services the government offers.</a:t>
            </a:r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lvl="1">
              <a:buNone/>
              <a:defRPr/>
            </a:pPr>
            <a:endParaRPr lang="en-US" sz="2000"/>
          </a:p>
          <a:p>
            <a:pPr lvl="1">
              <a:buNone/>
              <a:defRPr/>
            </a:pPr>
            <a:endParaRPr lang="en-US" sz="2000"/>
          </a:p>
          <a:p>
            <a:pPr lvl="1">
              <a:buNone/>
              <a:defRPr/>
            </a:pPr>
            <a:endParaRPr lang="en-US" sz="2000"/>
          </a:p>
          <a:p>
            <a:pPr lvl="1">
              <a:buNone/>
              <a:defRPr/>
            </a:pPr>
            <a:endParaRPr lang="en-US" sz="2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30" y="179081"/>
            <a:ext cx="8638967" cy="1325563"/>
          </a:xfrm>
        </p:spPr>
        <p:txBody>
          <a:bodyPr>
            <a:normAutofit/>
          </a:bodyPr>
          <a:lstStyle/>
          <a:p>
            <a:r>
              <a:rPr lang="en-CA" sz="4000"/>
              <a:t>Check In</a:t>
            </a: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464330" y="4078527"/>
            <a:ext cx="2432304" cy="1252728"/>
          </a:xfrm>
          <a:prstGeom prst="roundRect">
            <a:avLst/>
          </a:prstGeom>
          <a:solidFill>
            <a:schemeClr val="accent5"/>
          </a:solidFill>
          <a:ln w="222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TRUE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77906" y="4078527"/>
            <a:ext cx="2432304" cy="1252728"/>
          </a:xfrm>
          <a:prstGeom prst="roundRect">
            <a:avLst/>
          </a:prstGeom>
          <a:solidFill>
            <a:schemeClr val="accent6"/>
          </a:solidFill>
          <a:ln w="222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293895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5" grpId="1" animBg="1"/>
      <p:bldP spid="6" grpId="0" animBg="1"/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4330" y="2091192"/>
            <a:ext cx="6145880" cy="1895591"/>
          </a:xfrm>
        </p:spPr>
        <p:txBody>
          <a:bodyPr>
            <a:normAutofit/>
          </a:bodyPr>
          <a:lstStyle/>
          <a:p>
            <a:pPr marL="284163" lvl="1" indent="-284163" algn="ctr">
              <a:buNone/>
              <a:defRPr/>
            </a:pPr>
            <a:r>
              <a:rPr lang="en-US" sz="2000" b="1"/>
              <a:t>AFTER LESSON</a:t>
            </a:r>
          </a:p>
          <a:p>
            <a:pPr marL="284163" lvl="1" indent="-284163" algn="ctr">
              <a:buNone/>
              <a:defRPr/>
            </a:pPr>
            <a:endParaRPr lang="en-US" sz="2000"/>
          </a:p>
          <a:p>
            <a:pPr marL="0" lvl="1" indent="0" algn="ctr" defTabSz="838200">
              <a:buNone/>
              <a:defRPr/>
            </a:pPr>
            <a:r>
              <a:rPr lang="en-US" sz="2400"/>
              <a:t>The Canada Revenue Agency (CRA) is responsible for collecting taxes.</a:t>
            </a: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lvl="1">
              <a:buNone/>
              <a:defRPr/>
            </a:pPr>
            <a:endParaRPr lang="en-US" sz="2000"/>
          </a:p>
          <a:p>
            <a:pPr lvl="1">
              <a:buNone/>
              <a:defRPr/>
            </a:pPr>
            <a:endParaRPr lang="en-US" sz="2000"/>
          </a:p>
          <a:p>
            <a:pPr lvl="1">
              <a:buNone/>
              <a:defRPr/>
            </a:pPr>
            <a:endParaRPr lang="en-US" sz="2000"/>
          </a:p>
          <a:p>
            <a:pPr lvl="1">
              <a:buNone/>
              <a:defRPr/>
            </a:pPr>
            <a:endParaRPr lang="en-US" sz="2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30" y="179081"/>
            <a:ext cx="8638967" cy="1325563"/>
          </a:xfrm>
        </p:spPr>
        <p:txBody>
          <a:bodyPr>
            <a:normAutofit/>
          </a:bodyPr>
          <a:lstStyle/>
          <a:p>
            <a:r>
              <a:rPr lang="en-CA" sz="4000"/>
              <a:t>Check In</a:t>
            </a: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464330" y="4078527"/>
            <a:ext cx="2432304" cy="1252728"/>
          </a:xfrm>
          <a:prstGeom prst="roundRect">
            <a:avLst/>
          </a:prstGeom>
          <a:solidFill>
            <a:schemeClr val="accent5"/>
          </a:solidFill>
          <a:ln w="222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TRUE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77906" y="4078527"/>
            <a:ext cx="2432304" cy="1252728"/>
          </a:xfrm>
          <a:prstGeom prst="roundRect">
            <a:avLst/>
          </a:prstGeom>
          <a:solidFill>
            <a:schemeClr val="accent6"/>
          </a:solidFill>
          <a:ln w="222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79288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5" grpId="1" animBg="1"/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4330" y="2091192"/>
            <a:ext cx="6145880" cy="1895591"/>
          </a:xfrm>
        </p:spPr>
        <p:txBody>
          <a:bodyPr>
            <a:normAutofit/>
          </a:bodyPr>
          <a:lstStyle/>
          <a:p>
            <a:pPr marL="284163" lvl="1" indent="-284163" algn="ctr">
              <a:buNone/>
              <a:defRPr/>
            </a:pPr>
            <a:r>
              <a:rPr lang="en-US" sz="2000" b="1"/>
              <a:t>AFTER LESSON</a:t>
            </a:r>
          </a:p>
          <a:p>
            <a:pPr marL="284163" lvl="1" indent="-284163" algn="ctr">
              <a:buNone/>
              <a:defRPr/>
            </a:pPr>
            <a:endParaRPr lang="en-US" sz="2000"/>
          </a:p>
          <a:p>
            <a:pPr marL="0" lvl="1" indent="0" algn="ctr" defTabSz="838200">
              <a:buNone/>
              <a:defRPr/>
            </a:pPr>
            <a:r>
              <a:rPr lang="en-US" sz="2400"/>
              <a:t>The Income tax was established in 1939 to pay for the healthcare system.</a:t>
            </a: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lvl="1">
              <a:buNone/>
              <a:defRPr/>
            </a:pPr>
            <a:endParaRPr lang="en-US" sz="2000"/>
          </a:p>
          <a:p>
            <a:pPr lvl="1">
              <a:buNone/>
              <a:defRPr/>
            </a:pPr>
            <a:endParaRPr lang="en-US" sz="2000"/>
          </a:p>
          <a:p>
            <a:pPr lvl="1">
              <a:buNone/>
              <a:defRPr/>
            </a:pPr>
            <a:endParaRPr lang="en-US" sz="2000"/>
          </a:p>
          <a:p>
            <a:pPr lvl="1">
              <a:buNone/>
              <a:defRPr/>
            </a:pPr>
            <a:endParaRPr lang="en-US" sz="2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30" y="179081"/>
            <a:ext cx="8638967" cy="1325563"/>
          </a:xfrm>
        </p:spPr>
        <p:txBody>
          <a:bodyPr>
            <a:normAutofit/>
          </a:bodyPr>
          <a:lstStyle/>
          <a:p>
            <a:r>
              <a:rPr lang="en-CA" sz="4000"/>
              <a:t>Check In</a:t>
            </a: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464330" y="4078527"/>
            <a:ext cx="2432304" cy="1252728"/>
          </a:xfrm>
          <a:prstGeom prst="roundRect">
            <a:avLst/>
          </a:prstGeom>
          <a:solidFill>
            <a:schemeClr val="accent5"/>
          </a:solidFill>
          <a:ln w="222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TRUE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77906" y="4078527"/>
            <a:ext cx="2432304" cy="1252728"/>
          </a:xfrm>
          <a:prstGeom prst="roundRect">
            <a:avLst/>
          </a:prstGeom>
          <a:solidFill>
            <a:schemeClr val="accent6"/>
          </a:solidFill>
          <a:ln w="222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422373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5" grpId="1" animBg="1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/>
              <a:t>A Special Note for Teachers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853656-CD7E-E42D-9884-228304ED3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5" r="1182"/>
          <a:stretch/>
        </p:blipFill>
        <p:spPr>
          <a:xfrm>
            <a:off x="1803929" y="1613855"/>
            <a:ext cx="5533920" cy="469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37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516" y="1435608"/>
            <a:ext cx="8638967" cy="5285838"/>
          </a:xfrm>
        </p:spPr>
        <p:txBody>
          <a:bodyPr>
            <a:normAutofit/>
          </a:bodyPr>
          <a:lstStyle/>
          <a:p>
            <a:pPr marL="283845" lvl="1" indent="-283845" algn="ctr">
              <a:buNone/>
              <a:defRPr/>
            </a:pPr>
            <a:r>
              <a:rPr lang="en-US" sz="2400" dirty="0"/>
              <a:t>Are taxes incredibly complicated?</a:t>
            </a:r>
            <a:endParaRPr lang="en-US" dirty="0"/>
          </a:p>
          <a:p>
            <a:pPr marL="283845" lvl="1" indent="-283845" algn="ctr">
              <a:buNone/>
              <a:defRPr/>
            </a:pPr>
            <a:endParaRPr lang="en-US" sz="2400" dirty="0"/>
          </a:p>
          <a:p>
            <a:pPr marL="283845" lvl="1" indent="-283845" algn="ctr">
              <a:buNone/>
              <a:defRPr/>
            </a:pPr>
            <a:r>
              <a:rPr lang="en-US" sz="2400" dirty="0"/>
              <a:t>What can I do to pay less income tax?</a:t>
            </a:r>
            <a:endParaRPr lang="en-US" dirty="0"/>
          </a:p>
          <a:p>
            <a:pPr marL="0" lvl="1" indent="0">
              <a:buNone/>
              <a:defRPr/>
            </a:pPr>
            <a:endParaRPr lang="en-US" sz="2400" dirty="0"/>
          </a:p>
          <a:p>
            <a:pPr marL="0" lvl="1" indent="0">
              <a:buNone/>
              <a:defRPr/>
            </a:pPr>
            <a:endParaRPr lang="en-US" sz="2400" dirty="0"/>
          </a:p>
          <a:p>
            <a:pPr marL="0" lvl="1" indent="0" algn="ctr">
              <a:buNone/>
              <a:defRPr/>
            </a:pPr>
            <a:r>
              <a:rPr lang="en-US" sz="2400" b="1" i="1" dirty="0"/>
              <a:t>On your worksheet:</a:t>
            </a:r>
          </a:p>
          <a:p>
            <a:pPr marL="0" lvl="1" indent="0" algn="ctr">
              <a:buNone/>
              <a:defRPr/>
            </a:pPr>
            <a:r>
              <a:rPr lang="en-US" sz="2400" b="1" i="1" dirty="0"/>
              <a:t>(Personal Income Taxes Handout – Section 2)  </a:t>
            </a:r>
            <a:endParaRPr lang="en-US" dirty="0"/>
          </a:p>
          <a:p>
            <a:pPr marL="0" lvl="1" indent="0">
              <a:buNone/>
              <a:defRPr/>
            </a:pPr>
            <a:endParaRPr lang="en-US" sz="2400" dirty="0"/>
          </a:p>
          <a:p>
            <a:pPr marL="0" lvl="1" indent="0" algn="ctr">
              <a:buNone/>
              <a:defRPr/>
            </a:pPr>
            <a:r>
              <a:rPr lang="en-US" sz="2400" dirty="0"/>
              <a:t>Take a minute to record your answers </a:t>
            </a:r>
            <a:r>
              <a:rPr lang="en-US" sz="2400" b="1" dirty="0"/>
              <a:t>BEFORE</a:t>
            </a:r>
            <a:r>
              <a:rPr lang="en-US" sz="2400" dirty="0"/>
              <a:t> the lesson to the following TRUE or FALSE questions.  </a:t>
            </a:r>
          </a:p>
          <a:p>
            <a:pPr marL="0" lvl="1" indent="0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15" y="210886"/>
            <a:ext cx="8638967" cy="1325563"/>
          </a:xfrm>
        </p:spPr>
        <p:txBody>
          <a:bodyPr>
            <a:normAutofit/>
          </a:bodyPr>
          <a:lstStyle/>
          <a:p>
            <a:r>
              <a:rPr lang="en-CA" sz="4000"/>
              <a:t>Minds On Activity</a:t>
            </a:r>
          </a:p>
        </p:txBody>
      </p:sp>
    </p:spTree>
    <p:extLst>
      <p:ext uri="{BB962C8B-B14F-4D97-AF65-F5344CB8AC3E}">
        <p14:creationId xmlns:p14="http://schemas.microsoft.com/office/powerpoint/2010/main" val="136842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4330" y="2091192"/>
            <a:ext cx="6145880" cy="1895591"/>
          </a:xfrm>
        </p:spPr>
        <p:txBody>
          <a:bodyPr>
            <a:normAutofit/>
          </a:bodyPr>
          <a:lstStyle/>
          <a:p>
            <a:pPr marL="283845" lvl="1" indent="-283845" algn="ctr">
              <a:buNone/>
              <a:defRPr/>
            </a:pPr>
            <a:r>
              <a:rPr lang="en-US" sz="2000" b="1" dirty="0"/>
              <a:t>BEFORE LESSON</a:t>
            </a:r>
            <a:endParaRPr lang="en-US" dirty="0"/>
          </a:p>
          <a:p>
            <a:pPr marL="283845" lvl="1" indent="-283845" algn="ctr">
              <a:buNone/>
              <a:defRPr/>
            </a:pPr>
            <a:endParaRPr lang="en-US" sz="2000"/>
          </a:p>
          <a:p>
            <a:pPr marL="0" lvl="1" indent="0" algn="ctr" defTabSz="838200">
              <a:buNone/>
              <a:defRPr/>
            </a:pPr>
            <a:r>
              <a:rPr lang="en-US" sz="2400" dirty="0"/>
              <a:t>The basic tax equation is:</a:t>
            </a:r>
            <a:endParaRPr lang="en-US" dirty="0"/>
          </a:p>
          <a:p>
            <a:pPr marL="0" lvl="1" indent="0" algn="ctr" defTabSz="838200">
              <a:buNone/>
              <a:defRPr/>
            </a:pPr>
            <a:r>
              <a:rPr lang="en-US" sz="2400" dirty="0"/>
              <a:t> Taxable Income x Tax Rate = Tax Liability</a:t>
            </a:r>
            <a:endParaRPr lang="en-US" dirty="0"/>
          </a:p>
          <a:p>
            <a:pPr marL="283845" lvl="1" indent="-283845">
              <a:buNone/>
              <a:defRPr/>
            </a:pPr>
            <a:endParaRPr lang="en-US" sz="2000"/>
          </a:p>
          <a:p>
            <a:pPr marL="283845" lvl="1" indent="-283845">
              <a:buNone/>
              <a:defRPr/>
            </a:pPr>
            <a:endParaRPr lang="en-US" sz="2000"/>
          </a:p>
          <a:p>
            <a:pPr marL="283845" lvl="1" indent="-283845">
              <a:buNone/>
              <a:defRPr/>
            </a:pPr>
            <a:endParaRPr lang="en-US" sz="2000"/>
          </a:p>
          <a:p>
            <a:pPr marL="283845" lvl="1" indent="-283845">
              <a:buNone/>
              <a:defRPr/>
            </a:pPr>
            <a:endParaRPr lang="en-US" sz="2000"/>
          </a:p>
          <a:p>
            <a:pPr marL="283845" lvl="1" indent="-283845">
              <a:buNone/>
              <a:defRPr/>
            </a:pPr>
            <a:endParaRPr lang="en-US" sz="2000"/>
          </a:p>
          <a:p>
            <a:pPr marL="283845" lvl="1" indent="-283845">
              <a:buNone/>
              <a:defRPr/>
            </a:pPr>
            <a:endParaRPr lang="en-US" sz="2000"/>
          </a:p>
          <a:p>
            <a:pPr marL="283845" lvl="1" indent="-283845">
              <a:buNone/>
              <a:defRPr/>
            </a:pPr>
            <a:endParaRPr lang="en-US" sz="2000"/>
          </a:p>
          <a:p>
            <a:pPr marL="283845" lvl="1" indent="-283845">
              <a:buNone/>
              <a:defRPr/>
            </a:pPr>
            <a:endParaRPr lang="en-US" sz="2000"/>
          </a:p>
          <a:p>
            <a:pPr marL="283845" lvl="1" indent="-283845">
              <a:buNone/>
              <a:defRPr/>
            </a:pPr>
            <a:endParaRPr lang="en-US" sz="2000"/>
          </a:p>
          <a:p>
            <a:pPr marL="283845" lvl="1" indent="-283845">
              <a:buNone/>
              <a:defRPr/>
            </a:pPr>
            <a:endParaRPr lang="en-US" sz="2000"/>
          </a:p>
          <a:p>
            <a:pPr marL="283845" lvl="1" indent="-283845">
              <a:buNone/>
              <a:defRPr/>
            </a:pPr>
            <a:endParaRPr lang="en-US" sz="2000"/>
          </a:p>
          <a:p>
            <a:pPr marL="685165" lvl="1" indent="-285115">
              <a:buNone/>
              <a:defRPr/>
            </a:pPr>
            <a:endParaRPr lang="en-US" sz="2000"/>
          </a:p>
          <a:p>
            <a:pPr marL="685165" lvl="1" indent="-285115">
              <a:buNone/>
              <a:defRPr/>
            </a:pPr>
            <a:endParaRPr lang="en-US" sz="2000"/>
          </a:p>
          <a:p>
            <a:pPr marL="685165" lvl="1" indent="-285115">
              <a:buNone/>
              <a:defRPr/>
            </a:pPr>
            <a:endParaRPr lang="en-US" sz="2000"/>
          </a:p>
          <a:p>
            <a:pPr marL="685165" lvl="1" indent="-285115">
              <a:buNone/>
              <a:defRPr/>
            </a:pPr>
            <a:endParaRPr lang="en-US" sz="2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30" y="179081"/>
            <a:ext cx="8638967" cy="1325563"/>
          </a:xfrm>
        </p:spPr>
        <p:txBody>
          <a:bodyPr>
            <a:normAutofit/>
          </a:bodyPr>
          <a:lstStyle/>
          <a:p>
            <a:r>
              <a:rPr lang="en-CA" sz="4000"/>
              <a:t>Minds On Activity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64330" y="4078527"/>
            <a:ext cx="2432304" cy="1252728"/>
          </a:xfrm>
          <a:prstGeom prst="roundRect">
            <a:avLst/>
          </a:prstGeom>
          <a:solidFill>
            <a:schemeClr val="accent5"/>
          </a:solidFill>
          <a:ln w="222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TRUE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77906" y="4078527"/>
            <a:ext cx="2432304" cy="1252728"/>
          </a:xfrm>
          <a:prstGeom prst="roundRect">
            <a:avLst/>
          </a:prstGeom>
          <a:solidFill>
            <a:schemeClr val="accent6"/>
          </a:solidFill>
          <a:ln w="222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78601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4330" y="2091192"/>
            <a:ext cx="6145880" cy="1895591"/>
          </a:xfrm>
        </p:spPr>
        <p:txBody>
          <a:bodyPr>
            <a:normAutofit/>
          </a:bodyPr>
          <a:lstStyle/>
          <a:p>
            <a:pPr marL="283845" lvl="1" indent="-283845" algn="ctr">
              <a:buNone/>
              <a:defRPr/>
            </a:pPr>
            <a:r>
              <a:rPr lang="en-US" sz="2000" b="1" dirty="0"/>
              <a:t>BEFORE LESSON</a:t>
            </a:r>
            <a:endParaRPr lang="en-US" dirty="0"/>
          </a:p>
          <a:p>
            <a:pPr marL="283845" lvl="1" indent="-283845" algn="ctr">
              <a:buNone/>
              <a:defRPr/>
            </a:pPr>
            <a:endParaRPr lang="en-US" sz="2400" dirty="0"/>
          </a:p>
          <a:p>
            <a:pPr marL="283845" lvl="1" indent="-283845" algn="ctr">
              <a:buNone/>
              <a:defRPr/>
            </a:pPr>
            <a:r>
              <a:rPr lang="en-US" sz="2400" dirty="0"/>
              <a:t>Employment Income includes income such as salary, wages, commissions etc.</a:t>
            </a:r>
            <a:endParaRPr lang="en-US"/>
          </a:p>
          <a:p>
            <a:pPr marL="283845" lvl="1" indent="-283845">
              <a:buNone/>
              <a:defRPr/>
            </a:pPr>
            <a:endParaRPr lang="en-US" sz="2000"/>
          </a:p>
          <a:p>
            <a:pPr marL="283845" lvl="1" indent="-283845">
              <a:buNone/>
              <a:defRPr/>
            </a:pPr>
            <a:endParaRPr lang="en-US" sz="2000"/>
          </a:p>
          <a:p>
            <a:pPr marL="283845" lvl="1" indent="-283845">
              <a:buNone/>
              <a:defRPr/>
            </a:pPr>
            <a:endParaRPr lang="en-US" sz="2000"/>
          </a:p>
          <a:p>
            <a:pPr marL="283845" lvl="1" indent="-283845">
              <a:buNone/>
              <a:defRPr/>
            </a:pPr>
            <a:endParaRPr lang="en-US" sz="2000"/>
          </a:p>
          <a:p>
            <a:pPr marL="283845" lvl="1" indent="-283845">
              <a:buNone/>
              <a:defRPr/>
            </a:pPr>
            <a:endParaRPr lang="en-US" sz="2000"/>
          </a:p>
          <a:p>
            <a:pPr marL="283845" lvl="1" indent="-283845">
              <a:buNone/>
              <a:defRPr/>
            </a:pPr>
            <a:endParaRPr lang="en-US" sz="2000"/>
          </a:p>
          <a:p>
            <a:pPr marL="283845" lvl="1" indent="-283845">
              <a:buNone/>
              <a:defRPr/>
            </a:pPr>
            <a:endParaRPr lang="en-US" sz="2000"/>
          </a:p>
          <a:p>
            <a:pPr marL="283845" lvl="1" indent="-283845">
              <a:buNone/>
              <a:defRPr/>
            </a:pPr>
            <a:endParaRPr lang="en-US" sz="2000"/>
          </a:p>
          <a:p>
            <a:pPr marL="283845" lvl="1" indent="-283845">
              <a:buNone/>
              <a:defRPr/>
            </a:pPr>
            <a:endParaRPr lang="en-US" sz="2000"/>
          </a:p>
          <a:p>
            <a:pPr marL="283845" lvl="1" indent="-283845">
              <a:buNone/>
              <a:defRPr/>
            </a:pPr>
            <a:endParaRPr lang="en-US" sz="2000"/>
          </a:p>
          <a:p>
            <a:pPr marL="283845" lvl="1" indent="-283845">
              <a:buNone/>
              <a:defRPr/>
            </a:pPr>
            <a:endParaRPr lang="en-US" sz="2000"/>
          </a:p>
          <a:p>
            <a:pPr marL="685165" lvl="1" indent="-285115">
              <a:buNone/>
              <a:defRPr/>
            </a:pPr>
            <a:endParaRPr lang="en-US" sz="2000"/>
          </a:p>
          <a:p>
            <a:pPr marL="685165" lvl="1" indent="-285115">
              <a:buNone/>
              <a:defRPr/>
            </a:pPr>
            <a:endParaRPr lang="en-US" sz="2000"/>
          </a:p>
          <a:p>
            <a:pPr marL="685165" lvl="1" indent="-285115">
              <a:buNone/>
              <a:defRPr/>
            </a:pPr>
            <a:endParaRPr lang="en-US" sz="2000"/>
          </a:p>
          <a:p>
            <a:pPr marL="685165" lvl="1" indent="-285115">
              <a:buNone/>
              <a:defRPr/>
            </a:pPr>
            <a:endParaRPr lang="en-US" sz="2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30" y="179081"/>
            <a:ext cx="8638967" cy="1325563"/>
          </a:xfrm>
        </p:spPr>
        <p:txBody>
          <a:bodyPr>
            <a:normAutofit/>
          </a:bodyPr>
          <a:lstStyle/>
          <a:p>
            <a:r>
              <a:rPr lang="en-CA" sz="4000"/>
              <a:t>Minds On Activity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64330" y="4078527"/>
            <a:ext cx="2432304" cy="1252728"/>
          </a:xfrm>
          <a:prstGeom prst="roundRect">
            <a:avLst/>
          </a:prstGeom>
          <a:solidFill>
            <a:schemeClr val="accent5"/>
          </a:solidFill>
          <a:ln w="222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TRUE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77906" y="4078527"/>
            <a:ext cx="2432304" cy="1252728"/>
          </a:xfrm>
          <a:prstGeom prst="roundRect">
            <a:avLst/>
          </a:prstGeom>
          <a:solidFill>
            <a:schemeClr val="accent6"/>
          </a:solidFill>
          <a:ln w="222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965603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4330" y="2091192"/>
            <a:ext cx="6145880" cy="1895591"/>
          </a:xfrm>
        </p:spPr>
        <p:txBody>
          <a:bodyPr>
            <a:normAutofit/>
          </a:bodyPr>
          <a:lstStyle/>
          <a:p>
            <a:pPr marL="283845" lvl="1" indent="-283845" algn="ctr">
              <a:buNone/>
              <a:defRPr/>
            </a:pPr>
            <a:r>
              <a:rPr lang="en-US" sz="2000" b="1" dirty="0"/>
              <a:t>BEFORE LESSON</a:t>
            </a:r>
            <a:endParaRPr lang="en-US" dirty="0"/>
          </a:p>
          <a:p>
            <a:pPr marL="283845" lvl="1" indent="-283845" algn="ctr">
              <a:buNone/>
              <a:defRPr/>
            </a:pPr>
            <a:endParaRPr lang="en-US" sz="2000" dirty="0"/>
          </a:p>
          <a:p>
            <a:pPr marL="283845" lvl="1" indent="-283845" algn="ctr">
              <a:buNone/>
              <a:defRPr/>
            </a:pPr>
            <a:r>
              <a:rPr lang="en-US" sz="2400" dirty="0"/>
              <a:t>Canada uses a regressive tax system.</a:t>
            </a:r>
          </a:p>
          <a:p>
            <a:pPr marL="283845" lvl="1" indent="-283845">
              <a:buNone/>
              <a:defRPr/>
            </a:pPr>
            <a:endParaRPr lang="en-US" sz="2000"/>
          </a:p>
          <a:p>
            <a:pPr marL="283845" lvl="1" indent="-283845">
              <a:buNone/>
              <a:defRPr/>
            </a:pPr>
            <a:endParaRPr lang="en-US" sz="2000"/>
          </a:p>
          <a:p>
            <a:pPr marL="283845" lvl="1" indent="-283845">
              <a:buNone/>
              <a:defRPr/>
            </a:pPr>
            <a:endParaRPr lang="en-US" sz="2000"/>
          </a:p>
          <a:p>
            <a:pPr marL="283845" lvl="1" indent="-283845">
              <a:buNone/>
              <a:defRPr/>
            </a:pPr>
            <a:endParaRPr lang="en-US" sz="2000"/>
          </a:p>
          <a:p>
            <a:pPr marL="283845" lvl="1" indent="-283845">
              <a:buNone/>
              <a:defRPr/>
            </a:pPr>
            <a:endParaRPr lang="en-US" sz="2000"/>
          </a:p>
          <a:p>
            <a:pPr marL="283845" lvl="1" indent="-283845">
              <a:buNone/>
              <a:defRPr/>
            </a:pPr>
            <a:endParaRPr lang="en-US" sz="2000"/>
          </a:p>
          <a:p>
            <a:pPr marL="283845" lvl="1" indent="-283845">
              <a:buNone/>
              <a:defRPr/>
            </a:pPr>
            <a:endParaRPr lang="en-US" sz="2000"/>
          </a:p>
          <a:p>
            <a:pPr marL="283845" lvl="1" indent="-283845">
              <a:buNone/>
              <a:defRPr/>
            </a:pPr>
            <a:endParaRPr lang="en-US" sz="2000"/>
          </a:p>
          <a:p>
            <a:pPr marL="283845" lvl="1" indent="-283845">
              <a:buNone/>
              <a:defRPr/>
            </a:pPr>
            <a:endParaRPr lang="en-US" sz="2000"/>
          </a:p>
          <a:p>
            <a:pPr marL="283845" lvl="1" indent="-283845">
              <a:buNone/>
              <a:defRPr/>
            </a:pPr>
            <a:endParaRPr lang="en-US" sz="2000"/>
          </a:p>
          <a:p>
            <a:pPr marL="283845" lvl="1" indent="-283845">
              <a:buNone/>
              <a:defRPr/>
            </a:pPr>
            <a:endParaRPr lang="en-US" sz="2000"/>
          </a:p>
          <a:p>
            <a:pPr marL="685165" lvl="1" indent="-285115">
              <a:buNone/>
              <a:defRPr/>
            </a:pPr>
            <a:endParaRPr lang="en-US" sz="2000"/>
          </a:p>
          <a:p>
            <a:pPr marL="685165" lvl="1" indent="-285115">
              <a:buNone/>
              <a:defRPr/>
            </a:pPr>
            <a:endParaRPr lang="en-US" sz="2000"/>
          </a:p>
          <a:p>
            <a:pPr marL="685165" lvl="1" indent="-285115">
              <a:buNone/>
              <a:defRPr/>
            </a:pPr>
            <a:endParaRPr lang="en-US" sz="2000"/>
          </a:p>
          <a:p>
            <a:pPr marL="685165" lvl="1" indent="-285115">
              <a:buNone/>
              <a:defRPr/>
            </a:pPr>
            <a:endParaRPr lang="en-US" sz="2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30" y="179081"/>
            <a:ext cx="8638967" cy="1325563"/>
          </a:xfrm>
        </p:spPr>
        <p:txBody>
          <a:bodyPr>
            <a:normAutofit/>
          </a:bodyPr>
          <a:lstStyle/>
          <a:p>
            <a:r>
              <a:rPr lang="en-CA" sz="4000"/>
              <a:t>Minds On Activity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64330" y="4078527"/>
            <a:ext cx="2432304" cy="1252728"/>
          </a:xfrm>
          <a:prstGeom prst="roundRect">
            <a:avLst/>
          </a:prstGeom>
          <a:solidFill>
            <a:schemeClr val="accent5"/>
          </a:solidFill>
          <a:ln w="222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TRUE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77906" y="4078527"/>
            <a:ext cx="2432304" cy="1252728"/>
          </a:xfrm>
          <a:prstGeom prst="roundRect">
            <a:avLst/>
          </a:prstGeom>
          <a:solidFill>
            <a:schemeClr val="accent6"/>
          </a:solidFill>
          <a:ln w="222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556306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4330" y="2091192"/>
            <a:ext cx="6145880" cy="1895591"/>
          </a:xfrm>
        </p:spPr>
        <p:txBody>
          <a:bodyPr>
            <a:normAutofit/>
          </a:bodyPr>
          <a:lstStyle/>
          <a:p>
            <a:pPr marL="283845" lvl="1" indent="-283845" algn="ctr">
              <a:buNone/>
              <a:defRPr/>
            </a:pPr>
            <a:r>
              <a:rPr lang="en-US" sz="2000" b="1" dirty="0"/>
              <a:t>BEFORE LESSON</a:t>
            </a:r>
            <a:endParaRPr lang="en-US" dirty="0"/>
          </a:p>
          <a:p>
            <a:pPr marL="283845" lvl="1" indent="-283845" algn="ctr">
              <a:buNone/>
              <a:defRPr/>
            </a:pPr>
            <a:endParaRPr lang="en-US" sz="2000"/>
          </a:p>
          <a:p>
            <a:pPr marL="0" lvl="1" indent="0" algn="ctr" defTabSz="838200">
              <a:buNone/>
              <a:defRPr/>
            </a:pPr>
            <a:r>
              <a:rPr lang="en-US" sz="2400" dirty="0"/>
              <a:t>RRSP stands for Random Round Soup Pots.</a:t>
            </a:r>
            <a:endParaRPr lang="en-US" dirty="0"/>
          </a:p>
          <a:p>
            <a:pPr marL="283845" lvl="1" indent="-283845">
              <a:buNone/>
              <a:defRPr/>
            </a:pPr>
            <a:endParaRPr lang="en-US" sz="2000"/>
          </a:p>
          <a:p>
            <a:pPr marL="283845" lvl="1" indent="-283845">
              <a:buNone/>
              <a:defRPr/>
            </a:pPr>
            <a:endParaRPr lang="en-US" sz="2000"/>
          </a:p>
          <a:p>
            <a:pPr marL="283845" lvl="1" indent="-283845">
              <a:buNone/>
              <a:defRPr/>
            </a:pPr>
            <a:endParaRPr lang="en-US" sz="2000"/>
          </a:p>
          <a:p>
            <a:pPr marL="283845" lvl="1" indent="-283845">
              <a:buNone/>
              <a:defRPr/>
            </a:pPr>
            <a:endParaRPr lang="en-US" sz="2000"/>
          </a:p>
          <a:p>
            <a:pPr marL="283845" lvl="1" indent="-283845">
              <a:buNone/>
              <a:defRPr/>
            </a:pPr>
            <a:endParaRPr lang="en-US" sz="2000"/>
          </a:p>
          <a:p>
            <a:pPr marL="283845" lvl="1" indent="-283845">
              <a:buNone/>
              <a:defRPr/>
            </a:pPr>
            <a:endParaRPr lang="en-US" sz="2000"/>
          </a:p>
          <a:p>
            <a:pPr marL="283845" lvl="1" indent="-283845">
              <a:buNone/>
              <a:defRPr/>
            </a:pPr>
            <a:endParaRPr lang="en-US" sz="2000"/>
          </a:p>
          <a:p>
            <a:pPr marL="283845" lvl="1" indent="-283845">
              <a:buNone/>
              <a:defRPr/>
            </a:pPr>
            <a:endParaRPr lang="en-US" sz="2000"/>
          </a:p>
          <a:p>
            <a:pPr marL="283845" lvl="1" indent="-283845">
              <a:buNone/>
              <a:defRPr/>
            </a:pPr>
            <a:endParaRPr lang="en-US" sz="2000"/>
          </a:p>
          <a:p>
            <a:pPr marL="283845" lvl="1" indent="-283845">
              <a:buNone/>
              <a:defRPr/>
            </a:pPr>
            <a:endParaRPr lang="en-US" sz="2000"/>
          </a:p>
          <a:p>
            <a:pPr marL="283845" lvl="1" indent="-283845">
              <a:buNone/>
              <a:defRPr/>
            </a:pPr>
            <a:endParaRPr lang="en-US" sz="2000"/>
          </a:p>
          <a:p>
            <a:pPr marL="685165" lvl="1" indent="-285115">
              <a:buNone/>
              <a:defRPr/>
            </a:pPr>
            <a:endParaRPr lang="en-US" sz="2000"/>
          </a:p>
          <a:p>
            <a:pPr marL="685165" lvl="1" indent="-285115">
              <a:buNone/>
              <a:defRPr/>
            </a:pPr>
            <a:endParaRPr lang="en-US" sz="2000"/>
          </a:p>
          <a:p>
            <a:pPr marL="685165" lvl="1" indent="-285115">
              <a:buNone/>
              <a:defRPr/>
            </a:pPr>
            <a:endParaRPr lang="en-US" sz="2000"/>
          </a:p>
          <a:p>
            <a:pPr marL="685165" lvl="1" indent="-285115">
              <a:buNone/>
              <a:defRPr/>
            </a:pPr>
            <a:endParaRPr lang="en-US" sz="2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30" y="179081"/>
            <a:ext cx="8638967" cy="1325563"/>
          </a:xfrm>
        </p:spPr>
        <p:txBody>
          <a:bodyPr>
            <a:normAutofit/>
          </a:bodyPr>
          <a:lstStyle/>
          <a:p>
            <a:r>
              <a:rPr lang="en-CA" sz="4000"/>
              <a:t>Minds On Activity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64330" y="4078527"/>
            <a:ext cx="2432304" cy="1252728"/>
          </a:xfrm>
          <a:prstGeom prst="roundRect">
            <a:avLst/>
          </a:prstGeom>
          <a:solidFill>
            <a:schemeClr val="accent5"/>
          </a:solidFill>
          <a:ln w="222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TRUE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77906" y="4078527"/>
            <a:ext cx="2432304" cy="1252728"/>
          </a:xfrm>
          <a:prstGeom prst="roundRect">
            <a:avLst/>
          </a:prstGeom>
          <a:solidFill>
            <a:schemeClr val="accent6"/>
          </a:solidFill>
          <a:ln w="222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886611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276543"/>
            <a:ext cx="6729984" cy="1895591"/>
          </a:xfrm>
        </p:spPr>
        <p:txBody>
          <a:bodyPr>
            <a:normAutofit/>
          </a:bodyPr>
          <a:lstStyle/>
          <a:p>
            <a:pPr marL="57150" lvl="1" indent="0" algn="ctr">
              <a:spcBef>
                <a:spcPts val="300"/>
              </a:spcBef>
              <a:buClr>
                <a:srgbClr val="000000"/>
              </a:buClr>
              <a:buNone/>
              <a:defRPr/>
            </a:pPr>
            <a:r>
              <a:rPr lang="en-US" sz="2400" b="1" dirty="0"/>
              <a:t>Now,</a:t>
            </a:r>
            <a:endParaRPr lang="en-US" sz="2400" dirty="0"/>
          </a:p>
          <a:p>
            <a:pPr marL="283845" lvl="1" indent="0" algn="ctr">
              <a:spcBef>
                <a:spcPts val="300"/>
              </a:spcBef>
              <a:buNone/>
              <a:defRPr/>
            </a:pPr>
            <a:endParaRPr lang="en-US" sz="2000" dirty="0"/>
          </a:p>
          <a:p>
            <a:pPr marL="0" lvl="1" indent="0" algn="ctr" defTabSz="838200">
              <a:spcBef>
                <a:spcPts val="300"/>
              </a:spcBef>
              <a:buNone/>
              <a:defRPr/>
            </a:pPr>
            <a:r>
              <a:rPr lang="en-US" sz="2400" dirty="0"/>
              <a:t>Let's discover how to calculate our income taxes and pay less!</a:t>
            </a:r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30" y="179081"/>
            <a:ext cx="8638967" cy="1325563"/>
          </a:xfrm>
        </p:spPr>
        <p:txBody>
          <a:bodyPr>
            <a:normAutofit/>
          </a:bodyPr>
          <a:lstStyle/>
          <a:p>
            <a:r>
              <a:rPr lang="en-CA" sz="4000"/>
              <a:t>Minds On Activity</a:t>
            </a:r>
          </a:p>
        </p:txBody>
      </p:sp>
    </p:spTree>
    <p:extLst>
      <p:ext uri="{BB962C8B-B14F-4D97-AF65-F5344CB8AC3E}">
        <p14:creationId xmlns:p14="http://schemas.microsoft.com/office/powerpoint/2010/main" val="1260110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1757" y="1499949"/>
            <a:ext cx="4403572" cy="5074008"/>
          </a:xfrm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118745" lvl="1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en-US" sz="2000" dirty="0"/>
              <a:t>A common myth is that taxes are too complicated for the average person to do.  </a:t>
            </a:r>
          </a:p>
          <a:p>
            <a:pPr marL="118745" lvl="1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en-US" sz="2000" dirty="0"/>
              <a:t>The good news is that if you have ever played this game,</a:t>
            </a:r>
          </a:p>
          <a:p>
            <a:pPr marL="118745" lvl="1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en-US" sz="2000" dirty="0"/>
              <a:t>         YOU CAN DO TAXES!</a:t>
            </a:r>
          </a:p>
          <a:p>
            <a:pPr marL="118745" lvl="1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en-US" sz="1800" b="1" dirty="0"/>
              <a:t>Rules of Sudoku are:</a:t>
            </a:r>
          </a:p>
          <a:p>
            <a:pPr marL="118745" lvl="1" inden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1400" dirty="0"/>
              <a:t>You can use only numbers from 1 to 9.</a:t>
            </a:r>
          </a:p>
          <a:p>
            <a:pPr marL="118745" lvl="1" inden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1400" dirty="0"/>
              <a:t>Each 3×3 block can only contain numbers from 1 to 9.</a:t>
            </a:r>
          </a:p>
          <a:p>
            <a:pPr marL="118745" lvl="1" inden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1400" dirty="0"/>
              <a:t>Each vertical column can only contain numbers from 1 to 9.</a:t>
            </a:r>
          </a:p>
          <a:p>
            <a:pPr marL="118745" lvl="1" inden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1400" dirty="0"/>
              <a:t>Each horizontal row can only contain numbers from 1 to 9.</a:t>
            </a:r>
          </a:p>
          <a:p>
            <a:pPr marL="685165" lvl="1" indent="-285115">
              <a:defRPr/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30" y="179081"/>
            <a:ext cx="8638967" cy="1325563"/>
          </a:xfrm>
        </p:spPr>
        <p:txBody>
          <a:bodyPr>
            <a:normAutofit/>
          </a:bodyPr>
          <a:lstStyle/>
          <a:p>
            <a:r>
              <a:rPr lang="en-CA" sz="4000"/>
              <a:t>Sudoku Challenge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1" y="1623517"/>
            <a:ext cx="3827886" cy="38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8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1757" y="1579386"/>
            <a:ext cx="4561659" cy="5074008"/>
          </a:xfrm>
        </p:spPr>
        <p:txBody>
          <a:bodyPr>
            <a:normAutofit/>
          </a:bodyPr>
          <a:lstStyle/>
          <a:p>
            <a:pPr marL="118745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/>
              <a:t>Just like Sudoku, if you use a few rules as guides, you can complete your personal income taxes the right way! </a:t>
            </a:r>
          </a:p>
          <a:p>
            <a:pPr marL="118745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dirty="0"/>
          </a:p>
          <a:p>
            <a:pPr marL="118745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chemeClr val="tx1"/>
                </a:solidFill>
                <a:ea typeface="MS PGothic"/>
              </a:rPr>
              <a:t>The next few slides introduce the basic rules of the income tax act.</a:t>
            </a:r>
          </a:p>
          <a:p>
            <a:pPr marL="118745" lvl="1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30" y="179081"/>
            <a:ext cx="8638967" cy="1325563"/>
          </a:xfrm>
        </p:spPr>
        <p:txBody>
          <a:bodyPr>
            <a:normAutofit/>
          </a:bodyPr>
          <a:lstStyle/>
          <a:p>
            <a:r>
              <a:rPr lang="en-CA" sz="4000"/>
              <a:t>Sudoku Challenge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5" y="1618488"/>
            <a:ext cx="3838910" cy="384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7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The Basic Tax Calculation</a:t>
            </a:r>
            <a:endParaRPr lang="en-CA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1406" y="1690692"/>
                <a:ext cx="8638967" cy="4877085"/>
              </a:xfrm>
            </p:spPr>
            <p:txBody>
              <a:bodyPr>
                <a:normAutofit/>
              </a:bodyPr>
              <a:lstStyle/>
              <a:p>
                <a:pPr marL="38098" indent="0" algn="ctr">
                  <a:buNone/>
                  <a:defRPr/>
                </a:pPr>
                <a:r>
                  <a:rPr lang="en-US" sz="2400" dirty="0">
                    <a:ln>
                      <a:solidFill>
                        <a:schemeClr val="accent1"/>
                      </a:solidFill>
                    </a:ln>
                  </a:rPr>
                  <a:t>You can calculate what taxes you owe with this calculation:</a:t>
                </a:r>
              </a:p>
              <a:p>
                <a:pPr marL="38098" indent="0" algn="ctr">
                  <a:buNone/>
                  <a:defRPr/>
                </a:pPr>
                <a:endParaRPr lang="en-US" sz="2400" dirty="0">
                  <a:ln>
                    <a:solidFill>
                      <a:schemeClr val="accent1"/>
                    </a:solidFill>
                  </a:ln>
                </a:endParaRPr>
              </a:p>
              <a:p>
                <a:pPr marL="38098" indent="0" algn="ctr">
                  <a:buNone/>
                  <a:defRPr/>
                </a:pPr>
                <a:r>
                  <a:rPr lang="en-US" sz="2400" dirty="0">
                    <a:ln>
                      <a:solidFill>
                        <a:schemeClr val="accent1"/>
                      </a:solidFill>
                    </a:ln>
                  </a:rPr>
                  <a:t>Taxable Income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n>
                          <a:solidFill>
                            <a:schemeClr val="accent1"/>
                          </a:solidFill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ln>
                      <a:solidFill>
                        <a:schemeClr val="accent1"/>
                      </a:solidFill>
                    </a:ln>
                  </a:rPr>
                  <a:t>   Tax Rate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n>
                          <a:solidFill>
                            <a:schemeClr val="accent1"/>
                          </a:solidFill>
                        </a:ln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n>
                      <a:solidFill>
                        <a:schemeClr val="accent1"/>
                      </a:solidFill>
                    </a:ln>
                  </a:rPr>
                  <a:t>   </a:t>
                </a:r>
                <a:r>
                  <a:rPr lang="en-US" sz="2400" b="1" dirty="0">
                    <a:ln>
                      <a:solidFill>
                        <a:schemeClr val="accent1"/>
                      </a:solidFill>
                    </a:ln>
                  </a:rPr>
                  <a:t>Tax Liability</a:t>
                </a:r>
              </a:p>
              <a:p>
                <a:pPr marL="38098" indent="0" algn="ctr">
                  <a:buNone/>
                  <a:defRPr/>
                </a:pPr>
                <a:endParaRPr lang="en-US" sz="2400" b="1" dirty="0">
                  <a:ln>
                    <a:solidFill>
                      <a:schemeClr val="accent1"/>
                    </a:solidFill>
                  </a:ln>
                </a:endParaRPr>
              </a:p>
              <a:p>
                <a:pPr marL="38098" indent="0" algn="ctr">
                  <a:buNone/>
                  <a:defRPr/>
                </a:pPr>
                <a:endParaRPr lang="en-US" sz="2400" b="1" dirty="0">
                  <a:ln>
                    <a:solidFill>
                      <a:schemeClr val="accent1"/>
                    </a:solidFill>
                  </a:ln>
                </a:endParaRPr>
              </a:p>
              <a:p>
                <a:pPr marL="38098" indent="0" algn="ctr">
                  <a:buNone/>
                  <a:defRPr/>
                </a:pPr>
                <a:endParaRPr lang="en-US" sz="2400" b="1" dirty="0">
                  <a:ln>
                    <a:solidFill>
                      <a:schemeClr val="accent1"/>
                    </a:solidFill>
                  </a:ln>
                </a:endParaRPr>
              </a:p>
              <a:p>
                <a:pPr marL="38098" indent="0" algn="ctr">
                  <a:buNone/>
                  <a:defRPr/>
                </a:pPr>
                <a:endParaRPr lang="en-US" sz="2400" b="1" dirty="0">
                  <a:ln>
                    <a:solidFill>
                      <a:schemeClr val="accent1"/>
                    </a:solidFill>
                  </a:ln>
                </a:endParaRPr>
              </a:p>
              <a:p>
                <a:pPr marL="38098" indent="0" algn="ctr">
                  <a:buNone/>
                  <a:defRPr/>
                </a:pPr>
                <a:endParaRPr lang="en-US" sz="2400" b="1" dirty="0">
                  <a:ln>
                    <a:solidFill>
                      <a:schemeClr val="accent1"/>
                    </a:solidFill>
                  </a:ln>
                </a:endParaRPr>
              </a:p>
              <a:p>
                <a:pPr marL="38098" indent="0" algn="ctr">
                  <a:buNone/>
                  <a:defRPr/>
                </a:pPr>
                <a:endParaRPr lang="en-US" sz="2400" b="1" dirty="0">
                  <a:ln>
                    <a:solidFill>
                      <a:schemeClr val="accent1"/>
                    </a:solidFill>
                  </a:ln>
                </a:endParaRPr>
              </a:p>
              <a:p>
                <a:pPr marL="38098" indent="0" algn="ctr">
                  <a:buNone/>
                  <a:defRPr/>
                </a:pPr>
                <a:r>
                  <a:rPr lang="en-US" sz="2400" b="1" dirty="0">
                    <a:ln>
                      <a:solidFill>
                        <a:schemeClr val="accent1"/>
                      </a:solidFill>
                    </a:ln>
                  </a:rPr>
                  <a:t>Let’s look at each one of these rules.</a:t>
                </a:r>
                <a:endParaRPr lang="en-US" sz="2000" dirty="0"/>
              </a:p>
              <a:p>
                <a:pPr marL="38098" indent="0">
                  <a:buNone/>
                  <a:defRPr/>
                </a:pPr>
                <a:endParaRPr lang="en-US" sz="2000" dirty="0"/>
              </a:p>
              <a:p>
                <a:pPr marL="38098" indent="0">
                  <a:buNone/>
                  <a:defRPr/>
                </a:pPr>
                <a:endParaRPr lang="en-US" sz="2000" dirty="0"/>
              </a:p>
              <a:p>
                <a:pPr marL="0" indent="0">
                  <a:lnSpc>
                    <a:spcPts val="2500"/>
                  </a:lnSpc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406" y="1690692"/>
                <a:ext cx="8638967" cy="487708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38912" y="3968496"/>
            <a:ext cx="2212848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/>
              <a:t>The portion of your income used to calculate income taxes.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64465" y="4194069"/>
            <a:ext cx="2377440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/>
              <a:t>The percent of your income that taxes are paid 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54610" y="3968496"/>
            <a:ext cx="2020824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/>
              <a:t>The amount of taxes that you owe.</a:t>
            </a:r>
          </a:p>
        </p:txBody>
      </p:sp>
      <p:cxnSp>
        <p:nvCxnSpPr>
          <p:cNvPr id="9" name="Straight Arrow Connector 8"/>
          <p:cNvCxnSpPr>
            <a:stCxn id="5" idx="0"/>
          </p:cNvCxnSpPr>
          <p:nvPr/>
        </p:nvCxnSpPr>
        <p:spPr>
          <a:xfrm flipV="1">
            <a:off x="1545336" y="3016255"/>
            <a:ext cx="493014" cy="952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0"/>
          </p:cNvCxnSpPr>
          <p:nvPr/>
        </p:nvCxnSpPr>
        <p:spPr>
          <a:xfrm flipH="1" flipV="1">
            <a:off x="4648200" y="3016255"/>
            <a:ext cx="4985" cy="11778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</p:cNvCxnSpPr>
          <p:nvPr/>
        </p:nvCxnSpPr>
        <p:spPr>
          <a:xfrm flipH="1" flipV="1">
            <a:off x="7172325" y="3016255"/>
            <a:ext cx="492697" cy="952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13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/>
              <a:t>Taxable Income 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837944"/>
            <a:ext cx="8638967" cy="4515147"/>
          </a:xfrm>
        </p:spPr>
        <p:txBody>
          <a:bodyPr>
            <a:normAutofit/>
          </a:bodyPr>
          <a:lstStyle/>
          <a:p>
            <a:pPr marL="380365" indent="-342900">
              <a:lnSpc>
                <a:spcPct val="100000"/>
              </a:lnSpc>
              <a:defRPr/>
            </a:pPr>
            <a:r>
              <a:rPr lang="en-US" sz="2000" dirty="0"/>
              <a:t>Not all of what you earn is taxed.</a:t>
            </a:r>
          </a:p>
          <a:p>
            <a:pPr marL="380365" indent="-342900">
              <a:lnSpc>
                <a:spcPct val="100000"/>
              </a:lnSpc>
              <a:defRPr/>
            </a:pPr>
            <a:r>
              <a:rPr lang="en-US" sz="2000" b="1" dirty="0"/>
              <a:t>Non-taxable income </a:t>
            </a:r>
            <a:r>
              <a:rPr lang="en-US" sz="2000" dirty="0"/>
              <a:t>include earnings such as lottery winnings, gifts and inheritances, strike pay, and a few others.</a:t>
            </a:r>
          </a:p>
          <a:p>
            <a:pPr marL="380365" indent="-342900">
              <a:lnSpc>
                <a:spcPct val="100000"/>
              </a:lnSpc>
              <a:defRPr/>
            </a:pPr>
            <a:r>
              <a:rPr lang="en-US" sz="2000" b="1" dirty="0"/>
              <a:t>Taxable</a:t>
            </a:r>
            <a:r>
              <a:rPr lang="en-US" sz="2000" dirty="0"/>
              <a:t> </a:t>
            </a:r>
            <a:r>
              <a:rPr lang="en-US" sz="2000" b="1" dirty="0"/>
              <a:t>Income </a:t>
            </a:r>
            <a:r>
              <a:rPr lang="en-US" sz="2000" dirty="0"/>
              <a:t>is the portion of your income used to calculate income taxes.</a:t>
            </a:r>
          </a:p>
          <a:p>
            <a:pPr marL="380365" indent="-342900">
              <a:lnSpc>
                <a:spcPct val="100000"/>
              </a:lnSpc>
              <a:defRPr/>
            </a:pPr>
            <a:r>
              <a:rPr lang="en-US" sz="2000" dirty="0"/>
              <a:t>Taxable income is found by first identifying all your income sources.</a:t>
            </a:r>
          </a:p>
          <a:p>
            <a:pPr marL="37465" indent="0">
              <a:lnSpc>
                <a:spcPct val="100000"/>
              </a:lnSpc>
              <a:buNone/>
              <a:defRPr/>
            </a:pPr>
            <a:endParaRPr lang="en-US" sz="2000" dirty="0"/>
          </a:p>
          <a:p>
            <a:pPr marL="37465" indent="0">
              <a:lnSpc>
                <a:spcPct val="100000"/>
              </a:lnSpc>
              <a:buNone/>
              <a:defRPr/>
            </a:pPr>
            <a:endParaRPr lang="en-US" sz="2000" dirty="0"/>
          </a:p>
          <a:p>
            <a:pPr marL="37465" indent="0">
              <a:lnSpc>
                <a:spcPct val="100000"/>
              </a:lnSpc>
              <a:buNone/>
              <a:defRPr/>
            </a:pPr>
            <a:endParaRPr lang="en-US" sz="2000" dirty="0"/>
          </a:p>
          <a:p>
            <a:pPr marL="37465" indent="0">
              <a:lnSpc>
                <a:spcPct val="100000"/>
              </a:lnSpc>
              <a:buNone/>
              <a:defRPr/>
            </a:pPr>
            <a:endParaRPr lang="en-US" sz="2000" dirty="0"/>
          </a:p>
          <a:p>
            <a:pPr marL="37465" indent="0">
              <a:lnSpc>
                <a:spcPct val="100000"/>
              </a:lnSpc>
              <a:buNone/>
              <a:defRPr/>
            </a:pPr>
            <a:endParaRPr lang="en-US" dirty="0"/>
          </a:p>
          <a:p>
            <a:pPr marL="37465" indent="0">
              <a:lnSpc>
                <a:spcPct val="100000"/>
              </a:lnSpc>
              <a:buNone/>
              <a:defRPr/>
            </a:pPr>
            <a:endParaRPr lang="en-US" sz="2000" dirty="0"/>
          </a:p>
          <a:p>
            <a:pPr marL="0" indent="0">
              <a:lnSpc>
                <a:spcPts val="25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031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1131888"/>
            <a:ext cx="8639175" cy="993775"/>
          </a:xfrm>
        </p:spPr>
        <p:txBody>
          <a:bodyPr lIns="68569" tIns="34275" rIns="68569" bIns="34275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93254"/>
              </a:buClr>
              <a:buFont typeface="Arial" panose="020B0604020202020204" pitchFamily="34" charset="0"/>
              <a:buNone/>
            </a:pPr>
            <a:r>
              <a:rPr lang="en-US" altLang="en-US" sz="400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will…</a:t>
            </a: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3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>
              <a:lnSpc>
                <a:spcPts val="2400"/>
              </a:lnSpc>
            </a:pPr>
            <a:r>
              <a:rPr lang="en-US" sz="2400">
                <a:ea typeface="MS PGothic"/>
              </a:rPr>
              <a:t>Learn the basics of income taxes in Canada</a:t>
            </a:r>
          </a:p>
          <a:p>
            <a:pPr>
              <a:lnSpc>
                <a:spcPts val="2400"/>
              </a:lnSpc>
            </a:pPr>
            <a:endParaRPr lang="en-US" sz="2400">
              <a:ea typeface="MS PGothic"/>
            </a:endParaRPr>
          </a:p>
          <a:p>
            <a:pPr>
              <a:lnSpc>
                <a:spcPts val="2400"/>
              </a:lnSpc>
            </a:pPr>
            <a:r>
              <a:rPr lang="en-US" sz="2400">
                <a:ea typeface="MS PGothic"/>
              </a:rPr>
              <a:t>Gather, interpret, and describe the information and documents required to file a personal tax return</a:t>
            </a:r>
          </a:p>
          <a:p>
            <a:pPr>
              <a:lnSpc>
                <a:spcPts val="2400"/>
              </a:lnSpc>
            </a:pPr>
            <a:endParaRPr lang="en-US" sz="2400">
              <a:ea typeface="MS PGothic"/>
            </a:endParaRPr>
          </a:p>
          <a:p>
            <a:pPr>
              <a:lnSpc>
                <a:spcPts val="2400"/>
              </a:lnSpc>
            </a:pPr>
            <a:r>
              <a:rPr lang="en-US" sz="2400">
                <a:ea typeface="MS PGothic"/>
              </a:rPr>
              <a:t>Prepare a simple personal income tax return (paper and electronic)</a:t>
            </a: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25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/>
              <a:t>Taxable Income 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4"/>
            <a:ext cx="8892594" cy="5002757"/>
          </a:xfrm>
        </p:spPr>
        <p:txBody>
          <a:bodyPr>
            <a:normAutofit/>
          </a:bodyPr>
          <a:lstStyle/>
          <a:p>
            <a:pPr marL="37465" indent="0">
              <a:lnSpc>
                <a:spcPct val="100000"/>
              </a:lnSpc>
              <a:buNone/>
              <a:defRPr/>
            </a:pPr>
            <a:r>
              <a:rPr lang="en-US" sz="2000" b="1" dirty="0"/>
              <a:t>Total Income:  </a:t>
            </a:r>
            <a:r>
              <a:rPr lang="en-US" sz="2000" dirty="0"/>
              <a:t>All of your reportable sources of income.</a:t>
            </a:r>
          </a:p>
          <a:p>
            <a:pPr marL="37465" indent="0">
              <a:lnSpc>
                <a:spcPct val="100000"/>
              </a:lnSpc>
              <a:buNone/>
              <a:defRPr/>
            </a:pPr>
            <a:endParaRPr lang="en-US" sz="2000" dirty="0"/>
          </a:p>
          <a:p>
            <a:pPr marL="37465" indent="0">
              <a:lnSpc>
                <a:spcPct val="100000"/>
              </a:lnSpc>
              <a:buNone/>
              <a:defRPr/>
            </a:pPr>
            <a:r>
              <a:rPr lang="en-US" sz="2000" dirty="0"/>
              <a:t>The following sources of income are </a:t>
            </a:r>
            <a:r>
              <a:rPr lang="en-US" sz="2000" b="1" dirty="0"/>
              <a:t>included</a:t>
            </a:r>
            <a:r>
              <a:rPr lang="en-US" sz="2000" dirty="0"/>
              <a:t> in total income</a:t>
            </a:r>
            <a:r>
              <a:rPr lang="en-US" sz="1400" dirty="0"/>
              <a:t>: (which do you have?)</a:t>
            </a:r>
          </a:p>
          <a:p>
            <a:pPr marL="380365" indent="-342900">
              <a:lnSpc>
                <a:spcPct val="100000"/>
              </a:lnSpc>
              <a:buFont typeface="Wingdings" panose="05000000000000000000" pitchFamily="2" charset="2"/>
              <a:buChar char="q"/>
              <a:defRPr/>
            </a:pPr>
            <a:r>
              <a:rPr lang="en-US" sz="2000" b="1" dirty="0"/>
              <a:t>Employment:  </a:t>
            </a:r>
            <a:r>
              <a:rPr lang="en-US" sz="2000" dirty="0"/>
              <a:t>income from salary, wages, commissions, etc.  </a:t>
            </a:r>
          </a:p>
          <a:p>
            <a:pPr marL="723247" lvl="1" indent="-342900">
              <a:lnSpc>
                <a:spcPct val="100000"/>
              </a:lnSpc>
              <a:buFont typeface="Wingdings" panose="05000000000000000000" pitchFamily="2" charset="2"/>
              <a:buChar char="q"/>
              <a:defRPr/>
            </a:pPr>
            <a:r>
              <a:rPr lang="en-US" sz="2000" dirty="0"/>
              <a:t>Indigenous peoples may be exempt from certain types of employment income. </a:t>
            </a:r>
            <a:r>
              <a:rPr lang="en-US" sz="2000" dirty="0">
                <a:hlinkClick r:id="rId2"/>
              </a:rPr>
              <a:t>Exemption Guidelines for Indigenous People </a:t>
            </a:r>
            <a:endParaRPr lang="en-US" sz="2000" dirty="0"/>
          </a:p>
          <a:p>
            <a:pPr marL="380365" indent="-342900">
              <a:lnSpc>
                <a:spcPct val="100000"/>
              </a:lnSpc>
              <a:buFont typeface="Wingdings" panose="05000000000000000000" pitchFamily="2" charset="2"/>
              <a:buChar char="q"/>
              <a:defRPr/>
            </a:pPr>
            <a:r>
              <a:rPr lang="en-US" sz="2000" b="1" dirty="0"/>
              <a:t>Property:  </a:t>
            </a:r>
            <a:r>
              <a:rPr lang="en-US" sz="2000" dirty="0"/>
              <a:t>income from owning an investment (interest, dividends, etc.) </a:t>
            </a:r>
          </a:p>
          <a:p>
            <a:pPr marL="380365" indent="-342900">
              <a:lnSpc>
                <a:spcPct val="100000"/>
              </a:lnSpc>
              <a:buFont typeface="Wingdings" panose="05000000000000000000" pitchFamily="2" charset="2"/>
              <a:buChar char="q"/>
              <a:defRPr/>
            </a:pPr>
            <a:r>
              <a:rPr lang="en-US" sz="2000" b="1" dirty="0"/>
              <a:t>Business:  </a:t>
            </a:r>
            <a:r>
              <a:rPr lang="en-US" sz="2000" dirty="0"/>
              <a:t>self-employment (business income, sole-proprietorship)</a:t>
            </a:r>
          </a:p>
          <a:p>
            <a:pPr marL="380365" indent="-342900">
              <a:lnSpc>
                <a:spcPct val="100000"/>
              </a:lnSpc>
              <a:buFont typeface="Wingdings" panose="05000000000000000000" pitchFamily="2" charset="2"/>
              <a:buChar char="q"/>
              <a:defRPr/>
            </a:pPr>
            <a:r>
              <a:rPr lang="en-US" sz="2000" b="1" dirty="0"/>
              <a:t>Capital Gains:  </a:t>
            </a:r>
            <a:r>
              <a:rPr lang="en-US" sz="2000" dirty="0"/>
              <a:t>income from selling investments or property for a gain (only 50% of capital gains is included in income!) </a:t>
            </a:r>
          </a:p>
          <a:p>
            <a:pPr marL="380365" indent="-342900">
              <a:lnSpc>
                <a:spcPct val="100000"/>
              </a:lnSpc>
              <a:buFont typeface="Wingdings" panose="05000000000000000000" pitchFamily="2" charset="2"/>
              <a:buChar char="q"/>
              <a:defRPr/>
            </a:pPr>
            <a:endParaRPr lang="en-US" sz="2000" dirty="0"/>
          </a:p>
          <a:p>
            <a:pPr marL="37465" indent="0">
              <a:lnSpc>
                <a:spcPct val="100000"/>
              </a:lnSpc>
              <a:buNone/>
              <a:defRPr/>
            </a:pPr>
            <a:r>
              <a:rPr lang="en-US" sz="2000" b="1" i="1" dirty="0">
                <a:solidFill>
                  <a:schemeClr val="accent2"/>
                </a:solidFill>
              </a:rPr>
              <a:t>* Total income adds up fast, but we can reduce it to pay less taxes!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ts val="25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489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/>
              <a:t>Deductions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4"/>
            <a:ext cx="8718858" cy="5242490"/>
          </a:xfrm>
        </p:spPr>
        <p:txBody>
          <a:bodyPr>
            <a:normAutofit fontScale="92500"/>
          </a:bodyPr>
          <a:lstStyle/>
          <a:p>
            <a:pPr marL="37465" indent="0">
              <a:spcAft>
                <a:spcPts val="600"/>
              </a:spcAft>
              <a:buNone/>
              <a:defRPr/>
            </a:pPr>
            <a:r>
              <a:rPr lang="en-US" sz="2200" dirty="0"/>
              <a:t>Total income can be </a:t>
            </a:r>
            <a:r>
              <a:rPr lang="en-US" sz="2200" b="1" dirty="0"/>
              <a:t>reduced</a:t>
            </a:r>
            <a:r>
              <a:rPr lang="en-US" sz="2200" dirty="0"/>
              <a:t> by claiming deductions.</a:t>
            </a:r>
          </a:p>
          <a:p>
            <a:pPr marL="37465" indent="0">
              <a:spcAft>
                <a:spcPts val="600"/>
              </a:spcAft>
              <a:buNone/>
              <a:defRPr/>
            </a:pPr>
            <a:r>
              <a:rPr lang="en-US" sz="2200" b="1" dirty="0"/>
              <a:t>Deductions:  </a:t>
            </a:r>
            <a:r>
              <a:rPr lang="en-US" sz="2200" dirty="0"/>
              <a:t>Certain types of </a:t>
            </a:r>
            <a:r>
              <a:rPr lang="en-US" sz="2200" b="1" dirty="0"/>
              <a:t>expenditures</a:t>
            </a:r>
            <a:r>
              <a:rPr lang="en-US" sz="2200" dirty="0"/>
              <a:t> (things you’ve spent money on) can be used to deduct (reduce) your taxable income.</a:t>
            </a:r>
          </a:p>
          <a:p>
            <a:pPr marL="342265" indent="-304165">
              <a:spcBef>
                <a:spcPts val="700"/>
              </a:spcBef>
              <a:spcAft>
                <a:spcPts val="600"/>
              </a:spcAft>
              <a:buNone/>
              <a:defRPr/>
            </a:pPr>
            <a:r>
              <a:rPr lang="en-US" sz="2200" b="1" i="1" dirty="0">
                <a:solidFill>
                  <a:schemeClr val="accent4"/>
                </a:solidFill>
              </a:rPr>
              <a:t>The more deductions you have, the lower your tax!</a:t>
            </a:r>
            <a:endParaRPr lang="en-US" sz="2200" dirty="0">
              <a:solidFill>
                <a:schemeClr val="accent4"/>
              </a:solidFill>
            </a:endParaRPr>
          </a:p>
          <a:p>
            <a:pPr marL="37465" indent="0">
              <a:buNone/>
              <a:defRPr/>
            </a:pPr>
            <a:r>
              <a:rPr lang="en-US" sz="2200" i="1" dirty="0"/>
              <a:t>Some examples:</a:t>
            </a:r>
          </a:p>
          <a:p>
            <a:pPr marL="380365" indent="-342900">
              <a:buFont typeface="Wingdings" panose="05000000000000000000" pitchFamily="2" charset="2"/>
              <a:buChar char="q"/>
              <a:defRPr/>
            </a:pPr>
            <a:r>
              <a:rPr lang="en-US" sz="2200" b="1" dirty="0"/>
              <a:t>RRSP</a:t>
            </a:r>
            <a:r>
              <a:rPr lang="en-US" sz="2200" dirty="0"/>
              <a:t> (Registered Retirement Savings Plan): a plan designed to help save money for your retirement. Payments into this plan reduce taxes.</a:t>
            </a:r>
          </a:p>
          <a:p>
            <a:pPr marL="380365" indent="-342900">
              <a:buFont typeface="Wingdings" panose="05000000000000000000" pitchFamily="2" charset="2"/>
              <a:buChar char="q"/>
              <a:defRPr/>
            </a:pPr>
            <a:r>
              <a:rPr lang="en-US" sz="2200" b="1" dirty="0"/>
              <a:t>Union dues: </a:t>
            </a:r>
            <a:r>
              <a:rPr lang="en-US" sz="2200" dirty="0"/>
              <a:t>payments to your employment related union.</a:t>
            </a:r>
          </a:p>
          <a:p>
            <a:pPr marL="380365" indent="-342900">
              <a:buFont typeface="Wingdings" panose="05000000000000000000" pitchFamily="2" charset="2"/>
              <a:buChar char="q"/>
              <a:defRPr/>
            </a:pPr>
            <a:r>
              <a:rPr lang="en-US" sz="2200" b="1" dirty="0"/>
              <a:t>Northern residents:</a:t>
            </a:r>
            <a:r>
              <a:rPr lang="en-US" sz="2200" dirty="0"/>
              <a:t> costs of living in a prescribed northern zone.   </a:t>
            </a:r>
          </a:p>
          <a:p>
            <a:pPr marL="380365" indent="-342900">
              <a:buFont typeface="Wingdings" panose="05000000000000000000" pitchFamily="2" charset="2"/>
              <a:buChar char="q"/>
              <a:defRPr/>
            </a:pPr>
            <a:r>
              <a:rPr lang="en-US" sz="2200" b="1" dirty="0"/>
              <a:t>Moving expenses: </a:t>
            </a:r>
            <a:r>
              <a:rPr lang="en-US" sz="2200" dirty="0"/>
              <a:t>payments for moving more than 40 km to take a job.</a:t>
            </a:r>
          </a:p>
          <a:p>
            <a:pPr marL="380365" indent="-342900">
              <a:spcBef>
                <a:spcPts val="70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n-US" sz="2200" b="1" dirty="0"/>
              <a:t>Child Care expenses: </a:t>
            </a:r>
            <a:r>
              <a:rPr lang="en-US" sz="2200" dirty="0"/>
              <a:t>payments to care for children under 16 years old.</a:t>
            </a:r>
          </a:p>
          <a:p>
            <a:pPr marL="37465" indent="0">
              <a:buNone/>
              <a:defRPr/>
            </a:pPr>
            <a:r>
              <a:rPr lang="en-US" sz="2200" b="1" i="1" dirty="0">
                <a:solidFill>
                  <a:schemeClr val="accent4"/>
                </a:solidFill>
              </a:rPr>
              <a:t>Tip:</a:t>
            </a:r>
            <a:r>
              <a:rPr lang="en-US" sz="2200" dirty="0"/>
              <a:t> Keep receipts of these kinds of expenditures!</a:t>
            </a:r>
          </a:p>
          <a:p>
            <a:pPr marL="37465" indent="0">
              <a:buNone/>
              <a:defRPr/>
            </a:pPr>
            <a:endParaRPr lang="en-US" sz="2000" dirty="0"/>
          </a:p>
          <a:p>
            <a:pPr marL="0" indent="0">
              <a:lnSpc>
                <a:spcPts val="25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938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The Basic Tax Calculation</a:t>
            </a:r>
            <a:endParaRPr lang="en-CA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1406" y="1690692"/>
                <a:ext cx="8638967" cy="4566985"/>
              </a:xfrm>
            </p:spPr>
            <p:txBody>
              <a:bodyPr>
                <a:normAutofit/>
              </a:bodyPr>
              <a:lstStyle/>
              <a:p>
                <a:pPr marL="38098" indent="0" algn="ctr">
                  <a:buNone/>
                  <a:defRPr/>
                </a:pPr>
                <a:r>
                  <a:rPr lang="en-US" sz="2400" dirty="0">
                    <a:ln>
                      <a:solidFill>
                        <a:schemeClr val="accent1"/>
                      </a:solidFill>
                    </a:ln>
                  </a:rPr>
                  <a:t>To recap,</a:t>
                </a:r>
              </a:p>
              <a:p>
                <a:pPr marL="38098" indent="0" algn="ctr">
                  <a:buNone/>
                  <a:defRPr/>
                </a:pPr>
                <a:endParaRPr lang="en-US" sz="2400" dirty="0">
                  <a:ln>
                    <a:solidFill>
                      <a:schemeClr val="accent1"/>
                    </a:solidFill>
                  </a:ln>
                </a:endParaRPr>
              </a:p>
              <a:p>
                <a:pPr marL="38098" indent="0" algn="ctr">
                  <a:buNone/>
                  <a:defRPr/>
                </a:pPr>
                <a:r>
                  <a:rPr lang="en-US" sz="2400" dirty="0">
                    <a:ln>
                      <a:solidFill>
                        <a:schemeClr val="accent1"/>
                      </a:solidFill>
                    </a:ln>
                  </a:rPr>
                  <a:t>Total Income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n>
                          <a:solidFill>
                            <a:schemeClr val="accent1"/>
                          </a:solidFill>
                        </a:ln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n>
                      <a:solidFill>
                        <a:schemeClr val="accent1"/>
                      </a:solidFill>
                    </a:ln>
                  </a:rPr>
                  <a:t>   Deductions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n>
                          <a:solidFill>
                            <a:schemeClr val="accent1"/>
                          </a:solidFill>
                        </a:ln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>
                    <a:ln>
                      <a:solidFill>
                        <a:schemeClr val="accent1"/>
                      </a:solidFill>
                    </a:ln>
                  </a:rPr>
                  <a:t>  </a:t>
                </a:r>
                <a:r>
                  <a:rPr lang="en-US" sz="2400" b="1" dirty="0">
                    <a:ln>
                      <a:solidFill>
                        <a:schemeClr val="accent1"/>
                      </a:solidFill>
                    </a:ln>
                  </a:rPr>
                  <a:t>Taxable Income</a:t>
                </a:r>
              </a:p>
              <a:p>
                <a:pPr marL="38098" indent="0" algn="ctr">
                  <a:buNone/>
                  <a:defRPr/>
                </a:pPr>
                <a:endParaRPr lang="en-US" sz="2400" b="1" dirty="0">
                  <a:ln>
                    <a:solidFill>
                      <a:schemeClr val="accent1"/>
                    </a:solidFill>
                  </a:ln>
                </a:endParaRPr>
              </a:p>
              <a:p>
                <a:pPr marL="38098" indent="0" algn="ctr">
                  <a:buNone/>
                  <a:defRPr/>
                </a:pPr>
                <a:endParaRPr lang="en-US" sz="2400" b="1" dirty="0">
                  <a:ln>
                    <a:solidFill>
                      <a:schemeClr val="accent1"/>
                    </a:solidFill>
                  </a:ln>
                </a:endParaRPr>
              </a:p>
              <a:p>
                <a:pPr marL="38098" indent="0" algn="ctr">
                  <a:buNone/>
                  <a:defRPr/>
                </a:pPr>
                <a:r>
                  <a:rPr lang="en-US" sz="2400" dirty="0">
                    <a:ln>
                      <a:solidFill>
                        <a:schemeClr val="accent1"/>
                      </a:solidFill>
                    </a:ln>
                  </a:rPr>
                  <a:t>Now that we’ve found taxable income, let’s look at Tax Rates</a:t>
                </a:r>
              </a:p>
              <a:p>
                <a:pPr>
                  <a:defRPr/>
                </a:pPr>
                <a:endParaRPr lang="en-US" sz="2000" dirty="0"/>
              </a:p>
              <a:p>
                <a:pPr>
                  <a:defRPr/>
                </a:pPr>
                <a:endParaRPr lang="en-US" sz="2000" dirty="0"/>
              </a:p>
              <a:p>
                <a:pPr marL="2459038" indent="-2422525">
                  <a:buNone/>
                  <a:defRPr/>
                </a:pPr>
                <a:r>
                  <a:rPr lang="en-US" sz="2000" dirty="0"/>
                  <a:t>	</a:t>
                </a:r>
              </a:p>
              <a:p>
                <a:pPr marL="38098" indent="0">
                  <a:buNone/>
                  <a:defRPr/>
                </a:pPr>
                <a:endParaRPr lang="en-US" sz="2000" dirty="0"/>
              </a:p>
              <a:p>
                <a:pPr marL="38098" indent="0">
                  <a:buNone/>
                  <a:defRPr/>
                </a:pPr>
                <a:endParaRPr lang="en-US" sz="2000" dirty="0"/>
              </a:p>
              <a:p>
                <a:pPr marL="0" indent="0">
                  <a:lnSpc>
                    <a:spcPts val="2500"/>
                  </a:lnSpc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406" y="1690692"/>
                <a:ext cx="8638967" cy="456698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637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Tax Rates</a:t>
            </a:r>
            <a:endParaRPr lang="en-CA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1406" y="1350334"/>
                <a:ext cx="8892594" cy="5002757"/>
              </a:xfrm>
            </p:spPr>
            <p:txBody>
              <a:bodyPr>
                <a:normAutofit/>
              </a:bodyPr>
              <a:lstStyle/>
              <a:p>
                <a:pPr marL="228600" lvl="1" indent="-228600">
                  <a:lnSpc>
                    <a:spcPct val="100000"/>
                  </a:lnSpc>
                  <a:defRPr/>
                </a:pPr>
                <a:r>
                  <a:rPr lang="en-US" sz="2000" dirty="0"/>
                  <a:t>Taxable income is now used to determine </a:t>
                </a:r>
                <a:r>
                  <a:rPr lang="en-US" sz="2000" b="1" dirty="0"/>
                  <a:t>Federal tax </a:t>
                </a:r>
                <a:r>
                  <a:rPr lang="en-US" sz="2000" dirty="0"/>
                  <a:t>using</a:t>
                </a:r>
                <a:r>
                  <a:rPr lang="en-US" sz="2000" b="1" dirty="0"/>
                  <a:t> tax rates.</a:t>
                </a:r>
                <a:endParaRPr lang="en-US" sz="2000" dirty="0"/>
              </a:p>
              <a:p>
                <a:pPr marL="228600" lvl="1" indent="-228600">
                  <a:lnSpc>
                    <a:spcPct val="100000"/>
                  </a:lnSpc>
                  <a:defRPr/>
                </a:pPr>
                <a:r>
                  <a:rPr lang="en-US" sz="2000" dirty="0"/>
                  <a:t>A </a:t>
                </a:r>
                <a:r>
                  <a:rPr lang="en-US" sz="2000" b="1" dirty="0"/>
                  <a:t>progressive</a:t>
                </a:r>
                <a:r>
                  <a:rPr lang="en-US" sz="2000" dirty="0"/>
                  <a:t> tax system in Canada is used.</a:t>
                </a:r>
              </a:p>
              <a:p>
                <a:pPr marL="228600" lvl="1" indent="-228600">
                  <a:lnSpc>
                    <a:spcPct val="100000"/>
                  </a:lnSpc>
                  <a:defRPr/>
                </a:pPr>
                <a:r>
                  <a:rPr lang="en-US" sz="2000" dirty="0"/>
                  <a:t>Additional Income earned is taxed at higher </a:t>
                </a:r>
                <a:r>
                  <a:rPr lang="en-US" sz="2000" b="1" dirty="0"/>
                  <a:t>tax rates.  </a:t>
                </a:r>
              </a:p>
              <a:p>
                <a:pPr marL="228600" lvl="1" indent="-228600">
                  <a:lnSpc>
                    <a:spcPct val="100000"/>
                  </a:lnSpc>
                  <a:defRPr/>
                </a:pPr>
                <a:r>
                  <a:rPr lang="en-US" sz="2000" dirty="0"/>
                  <a:t>Which means: The more income you make, the more you are taxed.  </a:t>
                </a:r>
              </a:p>
              <a:p>
                <a:pPr marL="228600" lvl="1" indent="-228600">
                  <a:lnSpc>
                    <a:spcPct val="100000"/>
                  </a:lnSpc>
                  <a:defRPr/>
                </a:pPr>
                <a:r>
                  <a:rPr lang="en-US" sz="2000" dirty="0"/>
                  <a:t>see</a:t>
                </a:r>
                <a:r>
                  <a:rPr lang="en-US" sz="2000" b="1" dirty="0"/>
                  <a:t> </a:t>
                </a:r>
                <a:r>
                  <a:rPr lang="en-US" sz="2000" b="1" dirty="0">
                    <a:hlinkClick r:id="rId2"/>
                  </a:rPr>
                  <a:t>Current Tax Rates </a:t>
                </a:r>
                <a:r>
                  <a:rPr lang="en-US" sz="2000" dirty="0"/>
                  <a:t> for a list of the most recent rates.</a:t>
                </a:r>
                <a:endParaRPr lang="en-US" sz="2000" b="1" dirty="0"/>
              </a:p>
              <a:p>
                <a:pPr marL="228600" lvl="1" indent="-228600">
                  <a:lnSpc>
                    <a:spcPct val="100000"/>
                  </a:lnSpc>
                  <a:defRPr/>
                </a:pPr>
                <a:r>
                  <a:rPr lang="en-US" sz="2000" dirty="0"/>
                  <a:t>Using example tax rates below, Federal Tax on </a:t>
                </a:r>
                <a:r>
                  <a:rPr lang="en-US" sz="2000" b="1" dirty="0"/>
                  <a:t>$50,000 </a:t>
                </a:r>
                <a:r>
                  <a:rPr lang="en-US" sz="2000" dirty="0"/>
                  <a:t>taxable income is:</a:t>
                </a:r>
              </a:p>
              <a:p>
                <a:pPr marL="0" lvl="1" indent="0" algn="ctr">
                  <a:lnSpc>
                    <a:spcPct val="100000"/>
                  </a:lnSpc>
                  <a:buNone/>
                  <a:defRPr/>
                </a:pPr>
                <a:r>
                  <a:rPr lang="en-US" sz="2000" dirty="0"/>
                  <a:t>($49,020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/>
                  <a:t> 15%) + (980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/>
                  <a:t> 20.5%)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b="1" dirty="0"/>
                  <a:t>$7,553.90</a:t>
                </a:r>
              </a:p>
              <a:p>
                <a:pPr marL="228600" indent="0">
                  <a:lnSpc>
                    <a:spcPts val="2500"/>
                  </a:lnSpc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406" y="1350334"/>
                <a:ext cx="8892594" cy="5002757"/>
              </a:xfrm>
              <a:blipFill>
                <a:blip r:embed="rId3"/>
                <a:stretch>
                  <a:fillRect l="-891" t="-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7" y="3931919"/>
            <a:ext cx="7065935" cy="275075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355848" y="3851712"/>
            <a:ext cx="219456" cy="1746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416552" y="3851711"/>
            <a:ext cx="856488" cy="1746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57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Tax Rates</a:t>
            </a:r>
            <a:endParaRPr lang="en-CA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7" y="2240280"/>
            <a:ext cx="8391662" cy="4527645"/>
          </a:xfrm>
        </p:spPr>
        <p:txBody>
          <a:bodyPr>
            <a:normAutofit/>
          </a:bodyPr>
          <a:lstStyle/>
          <a:p>
            <a:pPr marL="284163" lvl="1" indent="-284163">
              <a:defRPr/>
            </a:pPr>
            <a:r>
              <a:rPr lang="en-US" sz="2000" dirty="0"/>
              <a:t>Taxable income is also used to determine </a:t>
            </a:r>
            <a:r>
              <a:rPr lang="en-US" sz="2000" b="1" dirty="0"/>
              <a:t>Provincial and Territorial tax</a:t>
            </a:r>
          </a:p>
          <a:p>
            <a:pPr marL="284163" lvl="1" indent="-284163">
              <a:defRPr/>
            </a:pPr>
            <a:r>
              <a:rPr lang="en-US" sz="2000" dirty="0"/>
              <a:t>Tax for all provinces and territories (except Quebec) is calculated the same way as federal tax, except different tax rates are used.</a:t>
            </a:r>
          </a:p>
          <a:p>
            <a:pPr marL="284163" lvl="1" indent="-284163">
              <a:defRPr/>
            </a:pPr>
            <a:r>
              <a:rPr lang="en-US" sz="2000" dirty="0"/>
              <a:t>see</a:t>
            </a:r>
            <a:r>
              <a:rPr lang="en-US" sz="2000" b="1" dirty="0"/>
              <a:t> </a:t>
            </a:r>
            <a:r>
              <a:rPr lang="en-US" sz="2000" b="1" dirty="0">
                <a:hlinkClick r:id="rId2"/>
              </a:rPr>
              <a:t>Current Tax Rates</a:t>
            </a:r>
            <a:r>
              <a:rPr lang="en-US" sz="2000" b="1" dirty="0"/>
              <a:t> </a:t>
            </a:r>
            <a:r>
              <a:rPr lang="en-US" sz="2000" dirty="0"/>
              <a:t>for a list of tax rates used in each province.</a:t>
            </a:r>
          </a:p>
          <a:p>
            <a:pPr marL="685165" lvl="1" indent="-285115">
              <a:defRPr/>
            </a:pPr>
            <a:endParaRPr lang="en-US" sz="2000" b="1" dirty="0"/>
          </a:p>
          <a:p>
            <a:pPr marL="685165" lvl="1" indent="-285115">
              <a:defRPr/>
            </a:pPr>
            <a:endParaRPr lang="en-US" sz="2000" b="1" dirty="0"/>
          </a:p>
          <a:p>
            <a:pPr marL="685165" lvl="1" indent="-285115">
              <a:defRPr/>
            </a:pPr>
            <a:endParaRPr lang="en-US" sz="2000" b="1" dirty="0"/>
          </a:p>
          <a:p>
            <a:pPr marL="685165" lvl="1" indent="-285115">
              <a:defRPr/>
            </a:pPr>
            <a:endParaRPr lang="en-US" sz="2000" b="1" dirty="0"/>
          </a:p>
          <a:p>
            <a:pPr marL="0" indent="0">
              <a:lnSpc>
                <a:spcPts val="25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760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The Basic Tax Calculation</a:t>
            </a:r>
            <a:endParaRPr lang="en-CA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1406" y="1690692"/>
                <a:ext cx="8638967" cy="4589338"/>
              </a:xfrm>
            </p:spPr>
            <p:txBody>
              <a:bodyPr>
                <a:normAutofit/>
              </a:bodyPr>
              <a:lstStyle/>
              <a:p>
                <a:pPr marL="38098" indent="0" algn="ctr">
                  <a:buNone/>
                  <a:defRPr/>
                </a:pPr>
                <a:r>
                  <a:rPr lang="en-US" sz="2400" dirty="0">
                    <a:ln>
                      <a:solidFill>
                        <a:schemeClr val="accent1"/>
                      </a:solidFill>
                    </a:ln>
                  </a:rPr>
                  <a:t>Remember:</a:t>
                </a:r>
              </a:p>
              <a:p>
                <a:pPr marL="38098" indent="0" algn="ctr">
                  <a:buNone/>
                  <a:defRPr/>
                </a:pPr>
                <a:endParaRPr lang="en-US" sz="2400" dirty="0">
                  <a:ln>
                    <a:solidFill>
                      <a:schemeClr val="accent1"/>
                    </a:solidFill>
                  </a:ln>
                </a:endParaRPr>
              </a:p>
              <a:p>
                <a:pPr marL="38098" indent="0" algn="ctr">
                  <a:buNone/>
                  <a:defRPr/>
                </a:pPr>
                <a:r>
                  <a:rPr lang="en-US" sz="2400" dirty="0">
                    <a:ln>
                      <a:solidFill>
                        <a:schemeClr val="accent1"/>
                      </a:solidFill>
                    </a:ln>
                  </a:rPr>
                  <a:t>Taxable Income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n>
                          <a:solidFill>
                            <a:schemeClr val="accent1"/>
                          </a:solidFill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ln>
                      <a:solidFill>
                        <a:schemeClr val="accent1"/>
                      </a:solidFill>
                    </a:ln>
                  </a:rPr>
                  <a:t>  Tax Rate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n>
                          <a:solidFill>
                            <a:schemeClr val="accent1"/>
                          </a:solidFill>
                        </a:ln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n>
                      <a:solidFill>
                        <a:schemeClr val="accent1"/>
                      </a:solidFill>
                    </a:ln>
                  </a:rPr>
                  <a:t>   </a:t>
                </a:r>
                <a:r>
                  <a:rPr lang="en-US" sz="2400" b="1" dirty="0">
                    <a:ln>
                      <a:solidFill>
                        <a:schemeClr val="accent1"/>
                      </a:solidFill>
                    </a:ln>
                  </a:rPr>
                  <a:t>Tax Liability</a:t>
                </a:r>
              </a:p>
              <a:p>
                <a:pPr marL="38098" indent="0" algn="ctr">
                  <a:buNone/>
                  <a:defRPr/>
                </a:pPr>
                <a:endParaRPr lang="en-US" sz="2400" b="1" dirty="0">
                  <a:ln>
                    <a:solidFill>
                      <a:schemeClr val="accent1"/>
                    </a:solidFill>
                  </a:ln>
                </a:endParaRPr>
              </a:p>
              <a:p>
                <a:pPr marL="38098" indent="0" algn="ctr">
                  <a:buNone/>
                  <a:defRPr/>
                </a:pPr>
                <a:endParaRPr lang="en-US" sz="2400" b="1" dirty="0">
                  <a:ln>
                    <a:solidFill>
                      <a:schemeClr val="accent1"/>
                    </a:solidFill>
                  </a:ln>
                </a:endParaRPr>
              </a:p>
              <a:p>
                <a:pPr marL="38098" indent="0" algn="ctr">
                  <a:buNone/>
                  <a:defRPr/>
                </a:pPr>
                <a:endParaRPr lang="en-US" sz="2400" b="1" dirty="0">
                  <a:ln>
                    <a:solidFill>
                      <a:schemeClr val="accent1"/>
                    </a:solidFill>
                  </a:ln>
                </a:endParaRPr>
              </a:p>
              <a:p>
                <a:pPr marL="38098" indent="0" algn="ctr">
                  <a:buNone/>
                  <a:defRPr/>
                </a:pPr>
                <a:endParaRPr lang="en-US" sz="2400" b="1" dirty="0">
                  <a:ln>
                    <a:solidFill>
                      <a:schemeClr val="accent1"/>
                    </a:solidFill>
                  </a:ln>
                </a:endParaRPr>
              </a:p>
              <a:p>
                <a:pPr marL="38098" indent="0" algn="ctr">
                  <a:buNone/>
                  <a:defRPr/>
                </a:pPr>
                <a:endParaRPr lang="en-US" sz="2400" b="1" dirty="0">
                  <a:ln>
                    <a:solidFill>
                      <a:schemeClr val="accent1"/>
                    </a:solidFill>
                  </a:ln>
                </a:endParaRPr>
              </a:p>
              <a:p>
                <a:pPr marL="38098" indent="0" algn="ctr">
                  <a:buNone/>
                  <a:defRPr/>
                </a:pPr>
                <a:endParaRPr lang="en-US" sz="2400" b="1" dirty="0">
                  <a:ln>
                    <a:solidFill>
                      <a:schemeClr val="accent1"/>
                    </a:solidFill>
                  </a:ln>
                </a:endParaRPr>
              </a:p>
              <a:p>
                <a:pPr marL="38098" indent="0" algn="ctr">
                  <a:buNone/>
                  <a:defRPr/>
                </a:pPr>
                <a:r>
                  <a:rPr lang="en-US" sz="2400" dirty="0">
                    <a:ln>
                      <a:solidFill>
                        <a:schemeClr val="accent1"/>
                      </a:solidFill>
                    </a:ln>
                  </a:rPr>
                  <a:t>Let’s look at </a:t>
                </a:r>
                <a:r>
                  <a:rPr lang="en-US" sz="2400" b="1" dirty="0">
                    <a:ln>
                      <a:solidFill>
                        <a:schemeClr val="accent1"/>
                      </a:solidFill>
                    </a:ln>
                  </a:rPr>
                  <a:t>Tax Liability</a:t>
                </a:r>
                <a:endParaRPr lang="en-US" sz="2000" dirty="0"/>
              </a:p>
              <a:p>
                <a:pPr marL="38098" indent="0">
                  <a:buNone/>
                  <a:defRPr/>
                </a:pPr>
                <a:endParaRPr lang="en-US" sz="2000" dirty="0"/>
              </a:p>
              <a:p>
                <a:pPr marL="38098" indent="0">
                  <a:buNone/>
                  <a:defRPr/>
                </a:pPr>
                <a:endParaRPr lang="en-US" sz="2000" dirty="0"/>
              </a:p>
              <a:p>
                <a:pPr marL="0" indent="0">
                  <a:lnSpc>
                    <a:spcPts val="2500"/>
                  </a:lnSpc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406" y="1690692"/>
                <a:ext cx="8638967" cy="4589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38912" y="3968496"/>
            <a:ext cx="2212848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The portion of your income used to calculate income taxes.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64465" y="4194069"/>
            <a:ext cx="2377440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/>
              <a:t>The percent of your income that taxes are paid 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54610" y="3968496"/>
            <a:ext cx="2020824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The amount of taxes that you owe.</a:t>
            </a:r>
          </a:p>
        </p:txBody>
      </p:sp>
      <p:cxnSp>
        <p:nvCxnSpPr>
          <p:cNvPr id="9" name="Straight Arrow Connector 8"/>
          <p:cNvCxnSpPr>
            <a:stCxn id="5" idx="0"/>
          </p:cNvCxnSpPr>
          <p:nvPr/>
        </p:nvCxnSpPr>
        <p:spPr>
          <a:xfrm flipV="1">
            <a:off x="1545336" y="3016255"/>
            <a:ext cx="493014" cy="952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0"/>
          </p:cNvCxnSpPr>
          <p:nvPr/>
        </p:nvCxnSpPr>
        <p:spPr>
          <a:xfrm flipH="1" flipV="1">
            <a:off x="4648200" y="3016255"/>
            <a:ext cx="4985" cy="11778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</p:cNvCxnSpPr>
          <p:nvPr/>
        </p:nvCxnSpPr>
        <p:spPr>
          <a:xfrm flipH="1" flipV="1">
            <a:off x="7172325" y="3016255"/>
            <a:ext cx="492697" cy="952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7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Tax Liability</a:t>
            </a:r>
            <a:endParaRPr lang="en-CA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2135870"/>
            <a:ext cx="8638967" cy="4217221"/>
          </a:xfrm>
        </p:spPr>
        <p:txBody>
          <a:bodyPr>
            <a:normAutofit/>
          </a:bodyPr>
          <a:lstStyle/>
          <a:p>
            <a:pPr>
              <a:lnSpc>
                <a:spcPts val="2400"/>
              </a:lnSpc>
              <a:defRPr/>
            </a:pPr>
            <a:r>
              <a:rPr lang="en-US" sz="2000" dirty="0"/>
              <a:t>After you have calculated your taxable income and found the tax rates for your income level, you calculate the tax owed to the </a:t>
            </a:r>
            <a:r>
              <a:rPr lang="en-US" sz="2000" b="1" dirty="0"/>
              <a:t>Federal</a:t>
            </a:r>
            <a:r>
              <a:rPr lang="en-US" sz="2000" dirty="0"/>
              <a:t> and </a:t>
            </a:r>
            <a:r>
              <a:rPr lang="en-US" sz="2000" b="1" dirty="0"/>
              <a:t>Provincial</a:t>
            </a:r>
            <a:r>
              <a:rPr lang="en-US" sz="2000" dirty="0"/>
              <a:t> government.</a:t>
            </a:r>
          </a:p>
          <a:p>
            <a:pPr>
              <a:lnSpc>
                <a:spcPts val="2400"/>
              </a:lnSpc>
              <a:defRPr/>
            </a:pPr>
            <a:r>
              <a:rPr lang="en-US" sz="2000" dirty="0"/>
              <a:t>Both are added together and the total amount is to be paid to the Federal government (CRA). </a:t>
            </a:r>
          </a:p>
          <a:p>
            <a:pPr>
              <a:lnSpc>
                <a:spcPts val="2400"/>
              </a:lnSpc>
              <a:defRPr/>
            </a:pPr>
            <a:r>
              <a:rPr lang="en-US" sz="2000" dirty="0"/>
              <a:t>This is your </a:t>
            </a:r>
            <a:r>
              <a:rPr lang="en-US" sz="2000" b="1" dirty="0"/>
              <a:t>tax liability</a:t>
            </a:r>
            <a:r>
              <a:rPr lang="en-US" sz="2000" dirty="0"/>
              <a:t>.</a:t>
            </a:r>
          </a:p>
          <a:p>
            <a:pPr>
              <a:lnSpc>
                <a:spcPts val="2400"/>
              </a:lnSpc>
              <a:defRPr/>
            </a:pPr>
            <a:r>
              <a:rPr lang="en-US" sz="2000" dirty="0"/>
              <a:t>This also includes tax amounts not paid from previous years.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000" dirty="0"/>
          </a:p>
          <a:p>
            <a:pPr marL="38098" indent="0">
              <a:buNone/>
              <a:defRPr/>
            </a:pPr>
            <a:endParaRPr lang="en-US" sz="2000" dirty="0"/>
          </a:p>
          <a:p>
            <a:pPr marL="0" indent="0">
              <a:lnSpc>
                <a:spcPts val="25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195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515" y="2743199"/>
            <a:ext cx="8638967" cy="3315695"/>
          </a:xfrm>
        </p:spPr>
        <p:txBody>
          <a:bodyPr>
            <a:normAutofit/>
          </a:bodyPr>
          <a:lstStyle/>
          <a:p>
            <a:pPr marL="0" lvl="1" indent="0" algn="ctr">
              <a:buNone/>
              <a:defRPr/>
            </a:pPr>
            <a:r>
              <a:rPr lang="en-US" sz="2400"/>
              <a:t>Take a minute to record your answers </a:t>
            </a:r>
            <a:r>
              <a:rPr lang="en-US" sz="2400" b="1"/>
              <a:t>AFTER</a:t>
            </a:r>
            <a:r>
              <a:rPr lang="en-US" sz="2400"/>
              <a:t> the lesson to the previous TRUE or FALSE questions.  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15" y="242691"/>
            <a:ext cx="8638967" cy="1325563"/>
          </a:xfrm>
        </p:spPr>
        <p:txBody>
          <a:bodyPr>
            <a:normAutofit/>
          </a:bodyPr>
          <a:lstStyle/>
          <a:p>
            <a:r>
              <a:rPr lang="en-CA" sz="4000"/>
              <a:t>Check 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9205" y="1601728"/>
            <a:ext cx="6925585" cy="8084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defRPr/>
            </a:pPr>
            <a:r>
              <a:rPr lang="en-US" b="1" i="1" dirty="0">
                <a:latin typeface="Arial"/>
                <a:ea typeface="MS PGothic"/>
                <a:cs typeface="Arial"/>
              </a:rPr>
              <a:t>On your worksheet:</a:t>
            </a:r>
            <a:endParaRPr lang="en-US" dirty="0">
              <a:latin typeface="Arial"/>
              <a:ea typeface="MS PGothic"/>
              <a:cs typeface="Arial"/>
            </a:endParaRPr>
          </a:p>
          <a:p>
            <a:pPr marL="0"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defRPr/>
            </a:pPr>
            <a:r>
              <a:rPr lang="en-US" b="1" i="1" dirty="0">
                <a:latin typeface="Arial"/>
                <a:ea typeface="MS PGothic"/>
                <a:cs typeface="Arial"/>
              </a:rPr>
              <a:t>(Personal Income Taxes Handout – Part 2)  </a:t>
            </a:r>
            <a:endParaRPr lang="en-US" dirty="0"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194448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4330" y="2091192"/>
            <a:ext cx="6145880" cy="1895591"/>
          </a:xfrm>
        </p:spPr>
        <p:txBody>
          <a:bodyPr>
            <a:normAutofit/>
          </a:bodyPr>
          <a:lstStyle/>
          <a:p>
            <a:pPr marL="283845" lvl="1" indent="-283845" algn="ctr">
              <a:buNone/>
              <a:defRPr/>
            </a:pPr>
            <a:r>
              <a:rPr lang="en-US" sz="2000" b="1" dirty="0"/>
              <a:t>AFTER LESSON</a:t>
            </a:r>
            <a:endParaRPr lang="en-US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0" lvl="1" indent="0" algn="ctr" defTabSz="838200">
              <a:buNone/>
              <a:defRPr/>
            </a:pPr>
            <a:r>
              <a:rPr lang="en-US" sz="2400" dirty="0"/>
              <a:t>The basic tax equation is</a:t>
            </a:r>
            <a:endParaRPr lang="en-US" dirty="0"/>
          </a:p>
          <a:p>
            <a:pPr marL="0" lvl="1" indent="0" algn="ctr" defTabSz="838200">
              <a:buNone/>
              <a:defRPr/>
            </a:pPr>
            <a:r>
              <a:rPr lang="en-US" sz="2400" dirty="0"/>
              <a:t>Taxable Income x Tax Rate = Tax Liability</a:t>
            </a:r>
            <a:endParaRPr lang="en-US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30" y="179081"/>
            <a:ext cx="8638967" cy="1325563"/>
          </a:xfrm>
        </p:spPr>
        <p:txBody>
          <a:bodyPr>
            <a:normAutofit/>
          </a:bodyPr>
          <a:lstStyle/>
          <a:p>
            <a:r>
              <a:rPr lang="en-CA" sz="4000"/>
              <a:t>Check In</a:t>
            </a: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464330" y="4078527"/>
            <a:ext cx="2432304" cy="1252728"/>
          </a:xfrm>
          <a:prstGeom prst="roundRect">
            <a:avLst/>
          </a:prstGeom>
          <a:solidFill>
            <a:schemeClr val="accent5"/>
          </a:solidFill>
          <a:ln w="222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TRUE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77906" y="4078527"/>
            <a:ext cx="2432304" cy="1252728"/>
          </a:xfrm>
          <a:prstGeom prst="roundRect">
            <a:avLst/>
          </a:prstGeom>
          <a:solidFill>
            <a:schemeClr val="accent6"/>
          </a:solidFill>
          <a:ln w="222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71964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uiExpand="1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4330" y="2091192"/>
            <a:ext cx="6145880" cy="1895591"/>
          </a:xfrm>
        </p:spPr>
        <p:txBody>
          <a:bodyPr>
            <a:normAutofit/>
          </a:bodyPr>
          <a:lstStyle/>
          <a:p>
            <a:pPr marL="283845" lvl="1" indent="-283845" algn="ctr">
              <a:buNone/>
              <a:defRPr/>
            </a:pPr>
            <a:r>
              <a:rPr lang="en-US" sz="2000" b="1" dirty="0"/>
              <a:t>AFTER LESSON</a:t>
            </a:r>
            <a:endParaRPr lang="en-US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0" lvl="1" indent="0" algn="ctr" defTabSz="838200">
              <a:buNone/>
              <a:defRPr/>
            </a:pPr>
            <a:r>
              <a:rPr lang="en-US" sz="2400" dirty="0"/>
              <a:t>Employment Income includes income such as salary, wages, commissions etc.</a:t>
            </a:r>
          </a:p>
          <a:p>
            <a:pPr marL="0" lvl="1" indent="0" algn="ctr" defTabSz="838200">
              <a:buNone/>
              <a:defRPr/>
            </a:pPr>
            <a:endParaRPr lang="en-US" sz="24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30" y="179081"/>
            <a:ext cx="8638967" cy="1325563"/>
          </a:xfrm>
        </p:spPr>
        <p:txBody>
          <a:bodyPr>
            <a:normAutofit/>
          </a:bodyPr>
          <a:lstStyle/>
          <a:p>
            <a:r>
              <a:rPr lang="en-CA" sz="4000"/>
              <a:t>Check In</a:t>
            </a: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464330" y="4078527"/>
            <a:ext cx="2432304" cy="1252728"/>
          </a:xfrm>
          <a:prstGeom prst="roundRect">
            <a:avLst/>
          </a:prstGeom>
          <a:solidFill>
            <a:schemeClr val="accent5"/>
          </a:solidFill>
          <a:ln w="222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TRUE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77906" y="4078527"/>
            <a:ext cx="2432304" cy="1252728"/>
          </a:xfrm>
          <a:prstGeom prst="roundRect">
            <a:avLst/>
          </a:prstGeom>
          <a:solidFill>
            <a:schemeClr val="accent6"/>
          </a:solidFill>
          <a:ln w="222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15295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127A8BF-5B4A-4000-7B15-5C4C4BB8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071" y="2057488"/>
            <a:ext cx="7923212" cy="68580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accent1"/>
                </a:solidFill>
                <a:latin typeface="Amasis MT Pro Medium" panose="020B0604020202020204" pitchFamily="18" charset="0"/>
                <a:ea typeface="MS PGothic"/>
                <a:cs typeface="Dreaming Outloud Pro" panose="03050502040302030504" pitchFamily="66" charset="0"/>
              </a:rPr>
              <a:t>Part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2EF069-DB8F-BEB6-E84A-3B37FBEAB0BB}"/>
              </a:ext>
            </a:extLst>
          </p:cNvPr>
          <p:cNvSpPr txBox="1">
            <a:spLocks/>
          </p:cNvSpPr>
          <p:nvPr/>
        </p:nvSpPr>
        <p:spPr bwMode="auto">
          <a:xfrm>
            <a:off x="610394" y="4542874"/>
            <a:ext cx="79232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4800" kern="0" dirty="0">
                <a:solidFill>
                  <a:schemeClr val="accent2"/>
                </a:solidFill>
                <a:latin typeface="Amasis MT Pro Medium" panose="02040604050005020304" pitchFamily="18" charset="0"/>
                <a:ea typeface="MS PGothic"/>
                <a:cs typeface="Aharoni" panose="02010803020104030203" pitchFamily="2" charset="-79"/>
              </a:rPr>
              <a:t>Learn the Basics of </a:t>
            </a:r>
            <a:br>
              <a:rPr lang="en-US" sz="4800" kern="0" dirty="0">
                <a:solidFill>
                  <a:schemeClr val="accent2"/>
                </a:solidFill>
                <a:latin typeface="Amasis MT Pro Medium" panose="02040604050005020304" pitchFamily="18" charset="0"/>
                <a:ea typeface="MS PGothic"/>
                <a:cs typeface="Aharoni" panose="02010803020104030203" pitchFamily="2" charset="-79"/>
              </a:rPr>
            </a:br>
            <a:r>
              <a:rPr lang="en-US" sz="4800" kern="0" dirty="0">
                <a:solidFill>
                  <a:schemeClr val="accent2"/>
                </a:solidFill>
                <a:latin typeface="Amasis MT Pro Medium" panose="02040604050005020304" pitchFamily="18" charset="0"/>
                <a:ea typeface="MS PGothic"/>
                <a:cs typeface="Aharoni" panose="02010803020104030203" pitchFamily="2" charset="-79"/>
              </a:rPr>
              <a:t>Income Taxes in Canada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0B5A0F-6832-07E1-1E1C-A7D17A037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171" y="805272"/>
            <a:ext cx="2573131" cy="301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375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4330" y="2091192"/>
            <a:ext cx="6145880" cy="1895591"/>
          </a:xfrm>
        </p:spPr>
        <p:txBody>
          <a:bodyPr>
            <a:normAutofit/>
          </a:bodyPr>
          <a:lstStyle/>
          <a:p>
            <a:pPr marL="283845" lvl="1" indent="-283845" algn="ctr">
              <a:buNone/>
              <a:defRPr/>
            </a:pPr>
            <a:r>
              <a:rPr lang="en-US" sz="2000" b="1" dirty="0"/>
              <a:t>AFTER LESSON</a:t>
            </a:r>
            <a:endParaRPr lang="en-US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171450" lvl="1" indent="-57150" algn="ctr" defTabSz="838200">
              <a:buNone/>
              <a:defRPr/>
            </a:pPr>
            <a:r>
              <a:rPr lang="en-US" sz="2400" dirty="0"/>
              <a:t>Canada uses a regressive tax system.</a:t>
            </a:r>
          </a:p>
          <a:p>
            <a:pPr marL="283845" lvl="1" indent="-283845" defTabSz="838200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30" y="179081"/>
            <a:ext cx="8638967" cy="1325563"/>
          </a:xfrm>
        </p:spPr>
        <p:txBody>
          <a:bodyPr>
            <a:normAutofit/>
          </a:bodyPr>
          <a:lstStyle/>
          <a:p>
            <a:r>
              <a:rPr lang="en-CA" sz="4000"/>
              <a:t>Check In</a:t>
            </a: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464330" y="4078527"/>
            <a:ext cx="2432304" cy="1252728"/>
          </a:xfrm>
          <a:prstGeom prst="roundRect">
            <a:avLst/>
          </a:prstGeom>
          <a:solidFill>
            <a:schemeClr val="accent5"/>
          </a:solidFill>
          <a:ln w="222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TRUE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77906" y="4078527"/>
            <a:ext cx="2432304" cy="1252728"/>
          </a:xfrm>
          <a:prstGeom prst="roundRect">
            <a:avLst/>
          </a:prstGeom>
          <a:solidFill>
            <a:schemeClr val="accent6"/>
          </a:solidFill>
          <a:ln w="222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69735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5" grpId="1" animBg="1"/>
      <p:bldP spid="6" grpId="0" animBg="1"/>
      <p:bldP spid="6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4330" y="2091192"/>
            <a:ext cx="6145880" cy="1895591"/>
          </a:xfrm>
        </p:spPr>
        <p:txBody>
          <a:bodyPr>
            <a:normAutofit/>
          </a:bodyPr>
          <a:lstStyle/>
          <a:p>
            <a:pPr marL="283845" lvl="1" indent="-283845" algn="ctr">
              <a:buNone/>
              <a:defRPr/>
            </a:pPr>
            <a:r>
              <a:rPr lang="en-US" sz="2000" b="1" dirty="0"/>
              <a:t>AFTER LESSON</a:t>
            </a:r>
            <a:endParaRPr lang="en-US" dirty="0"/>
          </a:p>
          <a:p>
            <a:pPr marL="283845" lvl="1" indent="-283845">
              <a:buNone/>
              <a:defRPr/>
            </a:pPr>
            <a:endParaRPr lang="en-US" sz="2000"/>
          </a:p>
          <a:p>
            <a:pPr marL="0" lvl="1" indent="0" algn="ctr" defTabSz="838200">
              <a:buNone/>
              <a:defRPr/>
            </a:pPr>
            <a:r>
              <a:rPr lang="en-US" sz="2400" dirty="0"/>
              <a:t>RRSP stands for Random Round Soup Pots.</a:t>
            </a:r>
          </a:p>
          <a:p>
            <a:pPr marL="0" lvl="1" indent="0" algn="ctr" defTabSz="838200">
              <a:buNone/>
              <a:defRPr/>
            </a:pPr>
            <a:endParaRPr lang="en-US" sz="2400" dirty="0"/>
          </a:p>
          <a:p>
            <a:pPr marL="283845" lvl="1" indent="-283845">
              <a:buNone/>
              <a:defRPr/>
            </a:pPr>
            <a:endParaRPr lang="en-US" sz="2000"/>
          </a:p>
          <a:p>
            <a:pPr marL="283845" lvl="1" indent="-283845">
              <a:buNone/>
              <a:defRPr/>
            </a:pPr>
            <a:endParaRPr lang="en-US" sz="2000"/>
          </a:p>
          <a:p>
            <a:pPr marL="283845" lvl="1" indent="-283845">
              <a:buNone/>
              <a:defRPr/>
            </a:pPr>
            <a:endParaRPr lang="en-US" sz="2000"/>
          </a:p>
          <a:p>
            <a:pPr marL="283845" lvl="1" indent="-283845">
              <a:buNone/>
              <a:defRPr/>
            </a:pPr>
            <a:endParaRPr lang="en-US" sz="2000"/>
          </a:p>
          <a:p>
            <a:pPr marL="283845" lvl="1" indent="-283845">
              <a:buNone/>
              <a:defRPr/>
            </a:pPr>
            <a:endParaRPr lang="en-US" sz="2000"/>
          </a:p>
          <a:p>
            <a:pPr marL="283845" lvl="1" indent="-283845">
              <a:buNone/>
              <a:defRPr/>
            </a:pPr>
            <a:endParaRPr lang="en-US" sz="2000"/>
          </a:p>
          <a:p>
            <a:pPr marL="283845" lvl="1" indent="-283845">
              <a:buNone/>
              <a:defRPr/>
            </a:pPr>
            <a:endParaRPr lang="en-US" sz="2000"/>
          </a:p>
          <a:p>
            <a:pPr marL="283845" lvl="1" indent="-283845">
              <a:buNone/>
              <a:defRPr/>
            </a:pPr>
            <a:endParaRPr lang="en-US" sz="2000"/>
          </a:p>
          <a:p>
            <a:pPr marL="283845" lvl="1" indent="-283845">
              <a:buNone/>
              <a:defRPr/>
            </a:pPr>
            <a:endParaRPr lang="en-US" sz="2000"/>
          </a:p>
          <a:p>
            <a:pPr marL="283845" lvl="1" indent="-283845">
              <a:buNone/>
              <a:defRPr/>
            </a:pPr>
            <a:endParaRPr lang="en-US" sz="2000"/>
          </a:p>
          <a:p>
            <a:pPr marL="283845" lvl="1" indent="-283845">
              <a:buNone/>
              <a:defRPr/>
            </a:pPr>
            <a:endParaRPr lang="en-US" sz="2000"/>
          </a:p>
          <a:p>
            <a:pPr marL="685165" lvl="1" indent="-285115">
              <a:buNone/>
              <a:defRPr/>
            </a:pPr>
            <a:endParaRPr lang="en-US" sz="2000"/>
          </a:p>
          <a:p>
            <a:pPr marL="685165" lvl="1" indent="-285115">
              <a:buNone/>
              <a:defRPr/>
            </a:pPr>
            <a:endParaRPr lang="en-US" sz="2000"/>
          </a:p>
          <a:p>
            <a:pPr marL="685165" lvl="1" indent="-285115">
              <a:buNone/>
              <a:defRPr/>
            </a:pPr>
            <a:endParaRPr lang="en-US" sz="2000"/>
          </a:p>
          <a:p>
            <a:pPr marL="685165" lvl="1" indent="-285115">
              <a:buNone/>
              <a:defRPr/>
            </a:pPr>
            <a:endParaRPr lang="en-US" sz="2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30" y="179081"/>
            <a:ext cx="8638967" cy="1325563"/>
          </a:xfrm>
        </p:spPr>
        <p:txBody>
          <a:bodyPr>
            <a:normAutofit/>
          </a:bodyPr>
          <a:lstStyle/>
          <a:p>
            <a:r>
              <a:rPr lang="en-CA" sz="4000"/>
              <a:t>Check In</a:t>
            </a: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464330" y="4078527"/>
            <a:ext cx="2432304" cy="1252728"/>
          </a:xfrm>
          <a:prstGeom prst="roundRect">
            <a:avLst/>
          </a:prstGeom>
          <a:solidFill>
            <a:schemeClr val="accent5"/>
          </a:solidFill>
          <a:ln w="222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TRUE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77906" y="4078527"/>
            <a:ext cx="2432304" cy="1252728"/>
          </a:xfrm>
          <a:prstGeom prst="roundRect">
            <a:avLst/>
          </a:prstGeom>
          <a:solidFill>
            <a:schemeClr val="accent6"/>
          </a:solidFill>
          <a:ln w="222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204992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5" grpId="1" animBg="1"/>
      <p:bldP spid="6" grpId="0" animBg="1"/>
      <p:bldP spid="6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515" y="2743199"/>
            <a:ext cx="8638967" cy="3315695"/>
          </a:xfrm>
        </p:spPr>
        <p:txBody>
          <a:bodyPr>
            <a:normAutofit/>
          </a:bodyPr>
          <a:lstStyle/>
          <a:p>
            <a:pPr marL="0" lvl="1" indent="0" algn="ctr">
              <a:buNone/>
              <a:defRPr/>
            </a:pPr>
            <a:r>
              <a:rPr lang="en-US" sz="2400" dirty="0"/>
              <a:t>Please complete section A &amp; B of the sample tax scenario. 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15" y="242691"/>
            <a:ext cx="8638967" cy="1325563"/>
          </a:xfrm>
        </p:spPr>
        <p:txBody>
          <a:bodyPr>
            <a:normAutofit/>
          </a:bodyPr>
          <a:lstStyle/>
          <a:p>
            <a:r>
              <a:rPr lang="en-CA" sz="4000"/>
              <a:t>Check 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9205" y="1601728"/>
            <a:ext cx="6925585" cy="8084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defRPr/>
            </a:pPr>
            <a:r>
              <a:rPr lang="en-US" b="1" i="1" dirty="0">
                <a:latin typeface="Arial"/>
                <a:ea typeface="MS PGothic"/>
                <a:cs typeface="Arial"/>
              </a:rPr>
              <a:t>On your worksheet:</a:t>
            </a:r>
            <a:endParaRPr lang="en-US" dirty="0">
              <a:latin typeface="Arial"/>
              <a:ea typeface="MS PGothic"/>
              <a:cs typeface="Arial"/>
            </a:endParaRPr>
          </a:p>
          <a:p>
            <a:pPr marL="0"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defRPr/>
            </a:pPr>
            <a:r>
              <a:rPr lang="en-US" b="1" i="1" dirty="0">
                <a:latin typeface="Arial"/>
                <a:ea typeface="MS PGothic"/>
                <a:cs typeface="Arial"/>
              </a:rPr>
              <a:t>(Personal Income Taxes Handout – Part 2)  </a:t>
            </a:r>
            <a:endParaRPr lang="en-US" dirty="0"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379524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516" y="1435608"/>
            <a:ext cx="8638967" cy="5285838"/>
          </a:xfrm>
        </p:spPr>
        <p:txBody>
          <a:bodyPr>
            <a:normAutofit/>
          </a:bodyPr>
          <a:lstStyle/>
          <a:p>
            <a:pPr marL="283845" lvl="1" indent="-283845" algn="ctr">
              <a:buNone/>
              <a:defRPr/>
            </a:pPr>
            <a:r>
              <a:rPr lang="en-US" sz="2400" dirty="0"/>
              <a:t>How else do I lower my taxes?</a:t>
            </a:r>
            <a:endParaRPr lang="en-US" dirty="0"/>
          </a:p>
          <a:p>
            <a:pPr marL="283845" lvl="1" indent="-283845" algn="ctr">
              <a:buNone/>
              <a:defRPr/>
            </a:pPr>
            <a:endParaRPr lang="en-US" sz="2400" dirty="0"/>
          </a:p>
          <a:p>
            <a:pPr marL="283845" lvl="1" indent="-283845" algn="ctr">
              <a:buNone/>
              <a:defRPr/>
            </a:pPr>
            <a:r>
              <a:rPr lang="en-US" sz="2400" dirty="0"/>
              <a:t>Can I really get a refund of taxes from the government?</a:t>
            </a:r>
            <a:endParaRPr lang="en-US" dirty="0"/>
          </a:p>
          <a:p>
            <a:pPr marL="0" lvl="1" indent="0">
              <a:buNone/>
              <a:defRPr/>
            </a:pPr>
            <a:endParaRPr lang="en-US" sz="2400" dirty="0"/>
          </a:p>
          <a:p>
            <a:pPr marL="0" lvl="1" indent="0">
              <a:buNone/>
              <a:defRPr/>
            </a:pPr>
            <a:endParaRPr lang="en-US" sz="2400" dirty="0"/>
          </a:p>
          <a:p>
            <a:pPr marL="0" lvl="1" indent="0" algn="ctr">
              <a:buNone/>
              <a:defRPr/>
            </a:pPr>
            <a:r>
              <a:rPr lang="en-US" sz="2400" b="1" i="1" dirty="0"/>
              <a:t>On your worksheet:</a:t>
            </a:r>
          </a:p>
          <a:p>
            <a:pPr marL="0" lvl="1" indent="0" algn="ctr">
              <a:buNone/>
              <a:defRPr/>
            </a:pPr>
            <a:r>
              <a:rPr lang="en-US" sz="2400" b="1" i="1" dirty="0"/>
              <a:t>(Personal Income Taxes Handout – Part 3)  </a:t>
            </a:r>
            <a:endParaRPr lang="en-US" dirty="0"/>
          </a:p>
          <a:p>
            <a:pPr marL="0" lvl="1" indent="0">
              <a:buNone/>
              <a:defRPr/>
            </a:pPr>
            <a:endParaRPr lang="en-US" sz="2400" dirty="0"/>
          </a:p>
          <a:p>
            <a:pPr marL="0" lvl="1" indent="0" algn="ctr">
              <a:buNone/>
              <a:defRPr/>
            </a:pPr>
            <a:r>
              <a:rPr lang="en-US" sz="2400" dirty="0"/>
              <a:t>Take a minute to record your answers </a:t>
            </a:r>
            <a:r>
              <a:rPr lang="en-US" sz="2400" b="1" dirty="0"/>
              <a:t>BEFORE</a:t>
            </a:r>
            <a:r>
              <a:rPr lang="en-US" sz="2400" dirty="0"/>
              <a:t> the lesson to the following TRUE or FALSE questions.  </a:t>
            </a:r>
          </a:p>
          <a:p>
            <a:pPr marL="0" lvl="1" indent="0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15" y="210886"/>
            <a:ext cx="8638967" cy="1325563"/>
          </a:xfrm>
        </p:spPr>
        <p:txBody>
          <a:bodyPr>
            <a:normAutofit/>
          </a:bodyPr>
          <a:lstStyle/>
          <a:p>
            <a:r>
              <a:rPr lang="en-CA" sz="4000"/>
              <a:t>Minds On Activity</a:t>
            </a:r>
          </a:p>
        </p:txBody>
      </p:sp>
    </p:spTree>
    <p:extLst>
      <p:ext uri="{BB962C8B-B14F-4D97-AF65-F5344CB8AC3E}">
        <p14:creationId xmlns:p14="http://schemas.microsoft.com/office/powerpoint/2010/main" val="423195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4330" y="2091192"/>
            <a:ext cx="6145880" cy="1895591"/>
          </a:xfrm>
        </p:spPr>
        <p:txBody>
          <a:bodyPr>
            <a:normAutofit/>
          </a:bodyPr>
          <a:lstStyle/>
          <a:p>
            <a:pPr marL="283845" lvl="1" indent="-283845" algn="ctr">
              <a:buClr>
                <a:srgbClr val="000000"/>
              </a:buClr>
              <a:buNone/>
              <a:defRPr/>
            </a:pPr>
            <a:r>
              <a:rPr lang="en-US" sz="2000" b="1" dirty="0"/>
              <a:t>BEFORE LESSON</a:t>
            </a:r>
            <a:endParaRPr lang="en-US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0" lvl="1" indent="0" algn="ctr" defTabSz="838200">
              <a:buNone/>
              <a:defRPr/>
            </a:pPr>
            <a:r>
              <a:rPr lang="en-US" sz="2400" dirty="0"/>
              <a:t>Non-refundable tax credits can be used to pay your credit card bill.</a:t>
            </a:r>
            <a:endParaRPr lang="en-US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30" y="179081"/>
            <a:ext cx="8638967" cy="1325563"/>
          </a:xfrm>
        </p:spPr>
        <p:txBody>
          <a:bodyPr>
            <a:normAutofit/>
          </a:bodyPr>
          <a:lstStyle/>
          <a:p>
            <a:r>
              <a:rPr lang="en-CA" sz="4000"/>
              <a:t>Minds On Activity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64330" y="4078527"/>
            <a:ext cx="2432304" cy="1252728"/>
          </a:xfrm>
          <a:prstGeom prst="roundRect">
            <a:avLst/>
          </a:prstGeom>
          <a:solidFill>
            <a:schemeClr val="accent5"/>
          </a:solidFill>
          <a:ln w="222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TRUE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77906" y="4078527"/>
            <a:ext cx="2432304" cy="1252728"/>
          </a:xfrm>
          <a:prstGeom prst="roundRect">
            <a:avLst/>
          </a:prstGeom>
          <a:solidFill>
            <a:schemeClr val="accent6"/>
          </a:solidFill>
          <a:ln w="222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42308705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4330" y="2091192"/>
            <a:ext cx="6145880" cy="1895591"/>
          </a:xfrm>
        </p:spPr>
        <p:txBody>
          <a:bodyPr>
            <a:normAutofit/>
          </a:bodyPr>
          <a:lstStyle/>
          <a:p>
            <a:pPr marL="283845" lvl="1" indent="-283845" algn="ctr">
              <a:buClr>
                <a:srgbClr val="000000"/>
              </a:buClr>
              <a:buNone/>
              <a:defRPr/>
            </a:pPr>
            <a:r>
              <a:rPr lang="en-US" sz="2000" b="1" dirty="0"/>
              <a:t>BEFORE LESSON</a:t>
            </a:r>
            <a:endParaRPr lang="en-US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0" lvl="1" indent="0" algn="ctr" defTabSz="838200">
              <a:buNone/>
              <a:defRPr/>
            </a:pPr>
            <a:r>
              <a:rPr lang="en-US" sz="2400" dirty="0"/>
              <a:t>All taxpayers receive a basic personal non-refundable tax credit.</a:t>
            </a:r>
            <a:endParaRPr lang="en-US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30" y="179081"/>
            <a:ext cx="8638967" cy="1325563"/>
          </a:xfrm>
        </p:spPr>
        <p:txBody>
          <a:bodyPr>
            <a:normAutofit/>
          </a:bodyPr>
          <a:lstStyle/>
          <a:p>
            <a:r>
              <a:rPr lang="en-CA" sz="4000"/>
              <a:t>Minds On Activity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64330" y="4078527"/>
            <a:ext cx="2432304" cy="1252728"/>
          </a:xfrm>
          <a:prstGeom prst="roundRect">
            <a:avLst/>
          </a:prstGeom>
          <a:solidFill>
            <a:schemeClr val="accent5"/>
          </a:solidFill>
          <a:ln w="222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TRUE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77906" y="4078527"/>
            <a:ext cx="2432304" cy="1252728"/>
          </a:xfrm>
          <a:prstGeom prst="roundRect">
            <a:avLst/>
          </a:prstGeom>
          <a:solidFill>
            <a:schemeClr val="accent6"/>
          </a:solidFill>
          <a:ln w="222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2263208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4330" y="2091192"/>
            <a:ext cx="6145880" cy="1895591"/>
          </a:xfrm>
        </p:spPr>
        <p:txBody>
          <a:bodyPr>
            <a:normAutofit/>
          </a:bodyPr>
          <a:lstStyle/>
          <a:p>
            <a:pPr marL="283845" lvl="1" indent="-283845" algn="ctr">
              <a:buClr>
                <a:srgbClr val="000000"/>
              </a:buClr>
              <a:buNone/>
              <a:defRPr/>
            </a:pPr>
            <a:r>
              <a:rPr lang="en-US" sz="2000" b="1" dirty="0"/>
              <a:t>BEFORE LESSON</a:t>
            </a:r>
            <a:endParaRPr lang="en-US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0" lvl="1" indent="0" algn="ctr" defTabSz="838200">
              <a:buNone/>
              <a:defRPr/>
            </a:pPr>
            <a:r>
              <a:rPr lang="en-US" sz="2400" dirty="0"/>
              <a:t>Interest on student loans are a non-refundable tax credit.</a:t>
            </a:r>
            <a:endParaRPr lang="en-US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30" y="179081"/>
            <a:ext cx="8638967" cy="1325563"/>
          </a:xfrm>
        </p:spPr>
        <p:txBody>
          <a:bodyPr>
            <a:normAutofit/>
          </a:bodyPr>
          <a:lstStyle/>
          <a:p>
            <a:r>
              <a:rPr lang="en-CA" sz="4000"/>
              <a:t>Minds On Activity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64330" y="4078527"/>
            <a:ext cx="2432304" cy="1252728"/>
          </a:xfrm>
          <a:prstGeom prst="roundRect">
            <a:avLst/>
          </a:prstGeom>
          <a:solidFill>
            <a:schemeClr val="accent5"/>
          </a:solidFill>
          <a:ln w="222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TRUE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77906" y="4078527"/>
            <a:ext cx="2432304" cy="1252728"/>
          </a:xfrm>
          <a:prstGeom prst="roundRect">
            <a:avLst/>
          </a:prstGeom>
          <a:solidFill>
            <a:schemeClr val="accent6"/>
          </a:solidFill>
          <a:ln w="222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476197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4330" y="2091192"/>
            <a:ext cx="6145880" cy="1895591"/>
          </a:xfrm>
        </p:spPr>
        <p:txBody>
          <a:bodyPr>
            <a:normAutofit/>
          </a:bodyPr>
          <a:lstStyle/>
          <a:p>
            <a:pPr marL="283845" lvl="1" indent="-283845" algn="ctr">
              <a:buClr>
                <a:srgbClr val="000000"/>
              </a:buClr>
              <a:buNone/>
              <a:defRPr/>
            </a:pPr>
            <a:r>
              <a:rPr lang="en-US" sz="2000" b="1" dirty="0"/>
              <a:t>BEFORE LESSON</a:t>
            </a:r>
            <a:endParaRPr lang="en-US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0" lvl="1" indent="0" algn="ctr" defTabSz="838200">
              <a:buNone/>
              <a:defRPr/>
            </a:pPr>
            <a:r>
              <a:rPr lang="en-US" sz="2400" dirty="0"/>
              <a:t>The payroll deduction for “Income Tax” is an example of a tax credit. </a:t>
            </a:r>
            <a:endParaRPr lang="en-US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30" y="179081"/>
            <a:ext cx="8638967" cy="1325563"/>
          </a:xfrm>
        </p:spPr>
        <p:txBody>
          <a:bodyPr>
            <a:normAutofit/>
          </a:bodyPr>
          <a:lstStyle/>
          <a:p>
            <a:r>
              <a:rPr lang="en-CA" sz="4000"/>
              <a:t>Minds On Activity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64330" y="4078527"/>
            <a:ext cx="2432304" cy="1252728"/>
          </a:xfrm>
          <a:prstGeom prst="roundRect">
            <a:avLst/>
          </a:prstGeom>
          <a:solidFill>
            <a:schemeClr val="accent5"/>
          </a:solidFill>
          <a:ln w="222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TRUE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77906" y="4078527"/>
            <a:ext cx="2432304" cy="1252728"/>
          </a:xfrm>
          <a:prstGeom prst="roundRect">
            <a:avLst/>
          </a:prstGeom>
          <a:solidFill>
            <a:schemeClr val="accent6"/>
          </a:solidFill>
          <a:ln w="222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26140576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4330" y="2091192"/>
            <a:ext cx="6145880" cy="1895591"/>
          </a:xfrm>
        </p:spPr>
        <p:txBody>
          <a:bodyPr>
            <a:normAutofit/>
          </a:bodyPr>
          <a:lstStyle/>
          <a:p>
            <a:pPr marL="283845" lvl="1" indent="-283845" algn="ctr">
              <a:buClr>
                <a:srgbClr val="000000"/>
              </a:buClr>
              <a:buNone/>
              <a:defRPr/>
            </a:pPr>
            <a:r>
              <a:rPr lang="en-US" sz="2000" b="1" dirty="0"/>
              <a:t>BEFORE LESSON</a:t>
            </a:r>
            <a:endParaRPr lang="en-US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0" lvl="1" indent="0" algn="ctr" defTabSz="838200">
              <a:buNone/>
              <a:defRPr/>
            </a:pPr>
            <a:r>
              <a:rPr lang="en-US" sz="2400" dirty="0"/>
              <a:t>A refund occurs when your tax credits are greater than your tax liability. </a:t>
            </a:r>
            <a:endParaRPr lang="en-US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30" y="179081"/>
            <a:ext cx="8638967" cy="1325563"/>
          </a:xfrm>
        </p:spPr>
        <p:txBody>
          <a:bodyPr>
            <a:normAutofit/>
          </a:bodyPr>
          <a:lstStyle/>
          <a:p>
            <a:r>
              <a:rPr lang="en-CA" sz="4000"/>
              <a:t>Minds On Activity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64330" y="4078527"/>
            <a:ext cx="2432304" cy="1252728"/>
          </a:xfrm>
          <a:prstGeom prst="roundRect">
            <a:avLst/>
          </a:prstGeom>
          <a:solidFill>
            <a:schemeClr val="accent5"/>
          </a:solidFill>
          <a:ln w="222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TRUE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77906" y="4078527"/>
            <a:ext cx="2432304" cy="1252728"/>
          </a:xfrm>
          <a:prstGeom prst="roundRect">
            <a:avLst/>
          </a:prstGeom>
          <a:solidFill>
            <a:schemeClr val="accent6"/>
          </a:solidFill>
          <a:ln w="222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270302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/>
              <a:t>Tax Breaks From the CRA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1406" y="1350334"/>
                <a:ext cx="8638967" cy="5002757"/>
              </a:xfrm>
            </p:spPr>
            <p:txBody>
              <a:bodyPr>
                <a:normAutofit/>
              </a:bodyPr>
              <a:lstStyle/>
              <a:p>
                <a:pPr marL="37465" indent="0">
                  <a:spcAft>
                    <a:spcPts val="1200"/>
                  </a:spcAft>
                  <a:buNone/>
                  <a:tabLst>
                    <a:tab pos="4057650" algn="l"/>
                  </a:tabLst>
                  <a:defRPr/>
                </a:pPr>
                <a:r>
                  <a:rPr lang="en-US" sz="2000" b="1" i="1" dirty="0"/>
                  <a:t>The rules so far:</a:t>
                </a:r>
                <a:endParaRPr lang="en-US" dirty="0"/>
              </a:p>
              <a:p>
                <a:pPr marL="37465" indent="0" algn="ctr">
                  <a:spcAft>
                    <a:spcPts val="1200"/>
                  </a:spcAft>
                  <a:buNone/>
                  <a:tabLst>
                    <a:tab pos="4057650" algn="l"/>
                  </a:tabLst>
                  <a:defRPr/>
                </a:pPr>
                <a:r>
                  <a:rPr lang="en-US" sz="2000" dirty="0"/>
                  <a:t>Taxable Income</a:t>
                </a:r>
              </a:p>
              <a:p>
                <a:pPr marL="37465" indent="0" algn="ctr">
                  <a:spcAft>
                    <a:spcPts val="1200"/>
                  </a:spcAft>
                  <a:buNone/>
                  <a:tabLst>
                    <a:tab pos="4057650" algn="l"/>
                  </a:tabLst>
                  <a:defRPr/>
                </a:pPr>
                <a:r>
                  <a:rPr lang="en-US" sz="2000" u="sng" dirty="0"/>
                  <a:t> </a:t>
                </a:r>
                <a14:m>
                  <m:oMath xmlns:m="http://schemas.openxmlformats.org/officeDocument/2006/math">
                    <m:r>
                      <a:rPr lang="en-US" sz="2000" i="1" u="sng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u="sng" dirty="0"/>
                  <a:t>  Tax Rate</a:t>
                </a:r>
              </a:p>
              <a:p>
                <a:pPr marL="37465" indent="0" algn="ctr">
                  <a:spcAft>
                    <a:spcPts val="1200"/>
                  </a:spcAft>
                  <a:buNone/>
                  <a:tabLst>
                    <a:tab pos="4057650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dirty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b="1" dirty="0"/>
                  <a:t>Tax Liability</a:t>
                </a:r>
              </a:p>
              <a:p>
                <a:pPr marL="37465" indent="0">
                  <a:spcAft>
                    <a:spcPts val="1200"/>
                  </a:spcAft>
                  <a:buNone/>
                  <a:tabLst>
                    <a:tab pos="4229100" algn="ctr"/>
                  </a:tabLst>
                  <a:defRPr/>
                </a:pPr>
                <a:r>
                  <a:rPr lang="en-US" sz="2000" b="1" i="1" dirty="0">
                    <a:solidFill>
                      <a:schemeClr val="tx1"/>
                    </a:solidFill>
                  </a:rPr>
                  <a:t>now subtract </a:t>
                </a:r>
                <a:r>
                  <a:rPr lang="en-US" sz="20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Non-Refundable Tax Credits*</a:t>
                </a:r>
              </a:p>
              <a:p>
                <a:pPr marL="37465" indent="0" algn="ctr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b="1" dirty="0"/>
                  <a:t> Tax Payable</a:t>
                </a:r>
              </a:p>
              <a:p>
                <a:pPr marL="0" indent="0">
                  <a:lnSpc>
                    <a:spcPts val="2500"/>
                  </a:lnSpc>
                  <a:buNone/>
                </a:pPr>
                <a:endParaRPr lang="en-US" sz="2000" dirty="0"/>
              </a:p>
              <a:p>
                <a:pPr marL="0" indent="0" algn="ctr">
                  <a:lnSpc>
                    <a:spcPts val="2500"/>
                  </a:lnSpc>
                  <a:buNone/>
                </a:pPr>
                <a:r>
                  <a:rPr lang="en-US" sz="2000" b="1" dirty="0">
                    <a:solidFill>
                      <a:schemeClr val="accent4"/>
                    </a:solidFill>
                  </a:rPr>
                  <a:t>*Non-Refundable Tax Credits reduce your tax liability even further!</a:t>
                </a:r>
              </a:p>
              <a:p>
                <a:pPr marL="342900" indent="-342900">
                  <a:lnSpc>
                    <a:spcPts val="2500"/>
                  </a:lnSpc>
                </a:pPr>
                <a:endParaRPr lang="en-US" sz="2000" dirty="0"/>
              </a:p>
              <a:p>
                <a:pPr marL="0" indent="0" algn="ctr">
                  <a:lnSpc>
                    <a:spcPts val="2500"/>
                  </a:lnSpc>
                  <a:buNone/>
                </a:pPr>
                <a:r>
                  <a:rPr lang="en-US" sz="2000" dirty="0"/>
                  <a:t>Let’s examine these non-refundable tax credits.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406" y="1350334"/>
                <a:ext cx="8638967" cy="5002757"/>
              </a:xfrm>
              <a:blipFill>
                <a:blip r:embed="rId2"/>
                <a:stretch>
                  <a:fillRect l="-28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18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516" y="1435608"/>
            <a:ext cx="8638967" cy="5285838"/>
          </a:xfrm>
        </p:spPr>
        <p:txBody>
          <a:bodyPr>
            <a:normAutofit/>
          </a:bodyPr>
          <a:lstStyle/>
          <a:p>
            <a:pPr marL="283845" lvl="1" indent="-283845" algn="ctr">
              <a:buNone/>
              <a:defRPr/>
            </a:pPr>
            <a:r>
              <a:rPr lang="en-US" sz="2400" dirty="0"/>
              <a:t>Have you ever wondered why taxes need to be completed?</a:t>
            </a:r>
            <a:endParaRPr lang="en-US" dirty="0"/>
          </a:p>
          <a:p>
            <a:pPr marL="283845" lvl="1" indent="-283845" algn="ctr">
              <a:buNone/>
              <a:defRPr/>
            </a:pPr>
            <a:endParaRPr lang="en-US" sz="2400" dirty="0"/>
          </a:p>
          <a:p>
            <a:pPr marL="283845" lvl="1" indent="-283845" algn="ctr">
              <a:buNone/>
              <a:defRPr/>
            </a:pPr>
            <a:r>
              <a:rPr lang="en-US" sz="2400" dirty="0"/>
              <a:t>Or have you ever been curious about how personal income taxes came to be?</a:t>
            </a:r>
            <a:endParaRPr lang="en-US" dirty="0"/>
          </a:p>
          <a:p>
            <a:pPr marL="0" lvl="1" indent="0">
              <a:buNone/>
              <a:defRPr/>
            </a:pPr>
            <a:endParaRPr lang="en-US" sz="2400" dirty="0"/>
          </a:p>
          <a:p>
            <a:pPr marL="0" lvl="1" indent="0">
              <a:buNone/>
              <a:defRPr/>
            </a:pPr>
            <a:endParaRPr lang="en-US" sz="2400" dirty="0"/>
          </a:p>
          <a:p>
            <a:pPr marL="0" lvl="1" indent="0" algn="ctr">
              <a:buNone/>
              <a:defRPr/>
            </a:pPr>
            <a:r>
              <a:rPr lang="en-US" sz="2400" b="1" i="1" dirty="0"/>
              <a:t>On your worksheet:</a:t>
            </a:r>
          </a:p>
          <a:p>
            <a:pPr marL="0" lvl="1" indent="0" algn="ctr">
              <a:buNone/>
              <a:defRPr/>
            </a:pPr>
            <a:r>
              <a:rPr lang="en-US" sz="2400" b="1" i="1" dirty="0"/>
              <a:t>(Personal Income Taxes Handout – Section 1)  </a:t>
            </a:r>
            <a:endParaRPr lang="en-US" dirty="0"/>
          </a:p>
          <a:p>
            <a:pPr marL="0" lvl="1" indent="0">
              <a:buNone/>
              <a:defRPr/>
            </a:pPr>
            <a:endParaRPr lang="en-US" sz="2400" dirty="0"/>
          </a:p>
          <a:p>
            <a:pPr marL="0" lvl="1" indent="0" algn="ctr">
              <a:buNone/>
              <a:defRPr/>
            </a:pPr>
            <a:r>
              <a:rPr lang="en-US" sz="2400" dirty="0"/>
              <a:t>Take a minute to record your answers </a:t>
            </a:r>
            <a:r>
              <a:rPr lang="en-US" sz="2400" b="1" dirty="0"/>
              <a:t>BEFORE</a:t>
            </a:r>
            <a:r>
              <a:rPr lang="en-US" sz="2400" dirty="0"/>
              <a:t> the lesson to the following TRUE or FALSE questions.  </a:t>
            </a:r>
          </a:p>
          <a:p>
            <a:pPr marL="0" lvl="1" indent="0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283845" lvl="1" indent="-28384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  <a:p>
            <a:pPr marL="685165" lvl="1" indent="-285115">
              <a:buNone/>
              <a:defRPr/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15" y="210886"/>
            <a:ext cx="8638967" cy="1325563"/>
          </a:xfrm>
        </p:spPr>
        <p:txBody>
          <a:bodyPr>
            <a:normAutofit/>
          </a:bodyPr>
          <a:lstStyle/>
          <a:p>
            <a:r>
              <a:rPr lang="en-CA" sz="4000"/>
              <a:t>Minds On Activity</a:t>
            </a:r>
          </a:p>
        </p:txBody>
      </p:sp>
    </p:spTree>
    <p:extLst>
      <p:ext uri="{BB962C8B-B14F-4D97-AF65-F5344CB8AC3E}">
        <p14:creationId xmlns:p14="http://schemas.microsoft.com/office/powerpoint/2010/main" val="142670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/>
              <a:t>Tax Breaks From the CRA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4"/>
            <a:ext cx="8638967" cy="5002757"/>
          </a:xfrm>
        </p:spPr>
        <p:txBody>
          <a:bodyPr>
            <a:normAutofit/>
          </a:bodyPr>
          <a:lstStyle/>
          <a:p>
            <a:pPr marL="37465" indent="0">
              <a:buNone/>
              <a:defRPr/>
            </a:pPr>
            <a:endParaRPr lang="en-US" sz="2000" b="1" dirty="0"/>
          </a:p>
          <a:p>
            <a:pPr marL="37465" indent="0">
              <a:lnSpc>
                <a:spcPts val="2400"/>
              </a:lnSpc>
              <a:buNone/>
              <a:defRPr/>
            </a:pPr>
            <a:r>
              <a:rPr lang="en-US" sz="2000" b="1" dirty="0"/>
              <a:t>Non-Refundable Tax Credits</a:t>
            </a:r>
          </a:p>
          <a:p>
            <a:pPr marL="342265" indent="-304165">
              <a:lnSpc>
                <a:spcPts val="2400"/>
              </a:lnSpc>
              <a:defRPr/>
            </a:pPr>
            <a:r>
              <a:rPr lang="en-US" sz="2000" dirty="0"/>
              <a:t>On certain types of spending (</a:t>
            </a:r>
            <a:r>
              <a:rPr lang="en-US" sz="2000" b="1" dirty="0"/>
              <a:t>expenditures</a:t>
            </a:r>
            <a:r>
              <a:rPr lang="en-US" sz="2000" dirty="0"/>
              <a:t>), you receive tax credits to reduce your tax liability. </a:t>
            </a:r>
          </a:p>
          <a:p>
            <a:pPr marL="342265" indent="-304165">
              <a:lnSpc>
                <a:spcPts val="2400"/>
              </a:lnSpc>
              <a:defRPr/>
            </a:pPr>
            <a:r>
              <a:rPr lang="en-US" sz="2000" dirty="0"/>
              <a:t>Add up these expenditures and multiply it by the allowable government rate.  (In 2022, it is 15% - adjusted by the CRA as needed) </a:t>
            </a:r>
          </a:p>
          <a:p>
            <a:pPr marL="342265" indent="-304165">
              <a:lnSpc>
                <a:spcPts val="2400"/>
              </a:lnSpc>
              <a:defRPr/>
            </a:pPr>
            <a:r>
              <a:rPr lang="en-US" sz="2000" dirty="0"/>
              <a:t>If these tax credits exceed your tax liability (i.e., you get a negative amount), you cannot receive a refund on your expenditures, hence </a:t>
            </a:r>
            <a:r>
              <a:rPr lang="en-US" sz="2000" b="1" dirty="0"/>
              <a:t>non-refundable tax credit</a:t>
            </a:r>
            <a:r>
              <a:rPr lang="en-US" sz="2000" dirty="0"/>
              <a:t>.</a:t>
            </a:r>
          </a:p>
          <a:p>
            <a:pPr marL="342265" indent="-304165">
              <a:lnSpc>
                <a:spcPts val="2400"/>
              </a:lnSpc>
              <a:defRPr/>
            </a:pPr>
            <a:r>
              <a:rPr lang="en-US" sz="2000" dirty="0"/>
              <a:t>Non-refundable tax credits are available for both Federal and Provincial tax levels. </a:t>
            </a:r>
          </a:p>
        </p:txBody>
      </p:sp>
    </p:spTree>
    <p:extLst>
      <p:ext uri="{BB962C8B-B14F-4D97-AF65-F5344CB8AC3E}">
        <p14:creationId xmlns:p14="http://schemas.microsoft.com/office/powerpoint/2010/main" val="388308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/>
              <a:t>Tax Breaks From the CRA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4"/>
            <a:ext cx="8638967" cy="5002757"/>
          </a:xfrm>
        </p:spPr>
        <p:txBody>
          <a:bodyPr>
            <a:normAutofit fontScale="92500" lnSpcReduction="20000"/>
          </a:bodyPr>
          <a:lstStyle/>
          <a:p>
            <a:pPr marL="37465" indent="0">
              <a:lnSpc>
                <a:spcPct val="110000"/>
              </a:lnSpc>
              <a:buNone/>
              <a:defRPr/>
            </a:pPr>
            <a:r>
              <a:rPr lang="en-US" sz="2000" i="1" dirty="0"/>
              <a:t>Some examples of </a:t>
            </a:r>
            <a:r>
              <a:rPr lang="en-US" sz="2000" b="1" i="1" dirty="0"/>
              <a:t>Federal </a:t>
            </a:r>
            <a:r>
              <a:rPr lang="en-US" sz="2000" i="1" dirty="0"/>
              <a:t>Non-Refundable Tax Credits:</a:t>
            </a:r>
            <a:endParaRPr lang="en-US" dirty="0"/>
          </a:p>
          <a:p>
            <a:pPr marL="37465" indent="0">
              <a:lnSpc>
                <a:spcPct val="110000"/>
              </a:lnSpc>
              <a:buNone/>
              <a:defRPr/>
            </a:pPr>
            <a:r>
              <a:rPr lang="en-US" sz="2000" b="1" dirty="0"/>
              <a:t>Basic Personal: </a:t>
            </a:r>
            <a:r>
              <a:rPr lang="en-US" sz="2000" dirty="0"/>
              <a:t>everyone is given an amount to start!  (in 2022 – the first $14,398 of your income is essentially tax-free!)</a:t>
            </a:r>
          </a:p>
          <a:p>
            <a:pPr marL="37465" indent="0">
              <a:lnSpc>
                <a:spcPct val="110000"/>
              </a:lnSpc>
              <a:buNone/>
              <a:defRPr/>
            </a:pPr>
            <a:r>
              <a:rPr lang="en-US" sz="2000" b="1" dirty="0"/>
              <a:t>CPP or EI Payments: </a:t>
            </a:r>
            <a:r>
              <a:rPr lang="en-US" sz="2000" dirty="0"/>
              <a:t>amounts your employer deducted from your pay to contribute to the Canada Pension Plan and Employment Insurance. </a:t>
            </a:r>
          </a:p>
          <a:p>
            <a:pPr marL="37465" indent="0">
              <a:lnSpc>
                <a:spcPct val="110000"/>
              </a:lnSpc>
              <a:buNone/>
              <a:defRPr/>
            </a:pPr>
            <a:r>
              <a:rPr lang="en-US" sz="2000" b="1" dirty="0"/>
              <a:t>Interest on Student Loans: </a:t>
            </a:r>
            <a:r>
              <a:rPr lang="en-US" sz="2000" dirty="0"/>
              <a:t>interest paid on your government student loans.</a:t>
            </a:r>
          </a:p>
          <a:p>
            <a:pPr marL="37465" indent="0">
              <a:lnSpc>
                <a:spcPct val="110000"/>
              </a:lnSpc>
              <a:buNone/>
              <a:defRPr/>
            </a:pPr>
            <a:r>
              <a:rPr lang="en-US" sz="2000" b="1" dirty="0"/>
              <a:t>Tuition Paid, Textbooks: </a:t>
            </a:r>
            <a:r>
              <a:rPr lang="en-US" sz="2000" dirty="0"/>
              <a:t>amounts paid for tuition and textbooks.</a:t>
            </a:r>
          </a:p>
          <a:p>
            <a:pPr marL="37465" indent="0">
              <a:lnSpc>
                <a:spcPct val="110000"/>
              </a:lnSpc>
              <a:buNone/>
              <a:defRPr/>
            </a:pPr>
            <a:r>
              <a:rPr lang="en-US" sz="2000" b="1" dirty="0"/>
              <a:t>Donations and gifts (15% on first $200, 29% above $200): </a:t>
            </a:r>
            <a:r>
              <a:rPr lang="en-US" sz="2000" dirty="0"/>
              <a:t>donations made to registered charities or qualified </a:t>
            </a:r>
            <a:r>
              <a:rPr lang="en-US" sz="2000" dirty="0" err="1"/>
              <a:t>donees</a:t>
            </a:r>
            <a:r>
              <a:rPr lang="en-US" sz="2000" dirty="0"/>
              <a:t>. </a:t>
            </a:r>
          </a:p>
          <a:p>
            <a:pPr marL="37465" indent="0">
              <a:lnSpc>
                <a:spcPct val="110000"/>
              </a:lnSpc>
              <a:buNone/>
              <a:defRPr/>
            </a:pPr>
            <a:r>
              <a:rPr lang="en-US" sz="2000" b="1" dirty="0"/>
              <a:t>Medical expenses (lesser of $2,421 or 3% of net income): </a:t>
            </a:r>
            <a:r>
              <a:rPr lang="en-US" sz="2000" dirty="0"/>
              <a:t>any medical expenses not reimbursed by a health or insurance plan</a:t>
            </a:r>
            <a:r>
              <a:rPr lang="en-US" sz="2000" b="1" dirty="0"/>
              <a:t> </a:t>
            </a:r>
          </a:p>
          <a:p>
            <a:pPr marL="37465" indent="0">
              <a:lnSpc>
                <a:spcPct val="110000"/>
              </a:lnSpc>
              <a:buNone/>
              <a:defRPr/>
            </a:pPr>
            <a:r>
              <a:rPr lang="en-US" sz="2000" b="1" dirty="0"/>
              <a:t>Digital News Subscriptions: </a:t>
            </a:r>
            <a:r>
              <a:rPr lang="en-US" sz="2000" dirty="0"/>
              <a:t>cost of subscription to a qualified Canadian journalism organization.</a:t>
            </a:r>
            <a:endParaRPr lang="en-US" sz="2000" b="1" dirty="0"/>
          </a:p>
          <a:p>
            <a:pPr marL="37465" indent="0">
              <a:lnSpc>
                <a:spcPct val="110000"/>
              </a:lnSpc>
              <a:buNone/>
              <a:defRPr/>
            </a:pPr>
            <a:r>
              <a:rPr lang="en-US" sz="2000" b="1" dirty="0"/>
              <a:t>Disability Tax Credit: </a:t>
            </a:r>
            <a:r>
              <a:rPr lang="en-US" sz="2000" dirty="0"/>
              <a:t>people with impairments, or their support people receive this by providing documentation from their medical practitioner.</a:t>
            </a:r>
            <a:r>
              <a:rPr lang="en-US" sz="2000" b="1" dirty="0"/>
              <a:t>  </a:t>
            </a:r>
          </a:p>
          <a:p>
            <a:pPr marL="37465" indent="0">
              <a:buNone/>
              <a:defRPr/>
            </a:pPr>
            <a:endParaRPr lang="en-US" sz="2000" dirty="0"/>
          </a:p>
          <a:p>
            <a:pPr marL="37465" indent="0">
              <a:buNone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8725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/>
              <a:t>Tax Breaks From the CRA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4"/>
            <a:ext cx="8638967" cy="5002757"/>
          </a:xfrm>
        </p:spPr>
        <p:txBody>
          <a:bodyPr>
            <a:normAutofit/>
          </a:bodyPr>
          <a:lstStyle/>
          <a:p>
            <a:pPr marL="37465" indent="0">
              <a:buNone/>
              <a:defRPr/>
            </a:pPr>
            <a:r>
              <a:rPr lang="en-US" sz="2000" i="1" dirty="0"/>
              <a:t>Some examples of </a:t>
            </a:r>
            <a:r>
              <a:rPr lang="en-US" sz="2000" b="1" i="1" dirty="0"/>
              <a:t>Provincial </a:t>
            </a:r>
            <a:r>
              <a:rPr lang="en-US" sz="2000" i="1" dirty="0"/>
              <a:t>Non-Refundable Tax Credits:</a:t>
            </a:r>
            <a:endParaRPr lang="en-US" dirty="0"/>
          </a:p>
          <a:p>
            <a:pPr marL="37465" indent="0">
              <a:buNone/>
              <a:defRPr/>
            </a:pPr>
            <a:r>
              <a:rPr lang="en-US" sz="2000" dirty="0"/>
              <a:t>Same as the Federal </a:t>
            </a:r>
          </a:p>
          <a:p>
            <a:pPr marL="37465" indent="0">
              <a:buNone/>
              <a:defRPr/>
            </a:pPr>
            <a:r>
              <a:rPr lang="en-US" sz="2000" b="1" i="1" dirty="0"/>
              <a:t>Plus: </a:t>
            </a:r>
          </a:p>
          <a:p>
            <a:pPr marL="37465" indent="0">
              <a:lnSpc>
                <a:spcPts val="2400"/>
              </a:lnSpc>
              <a:buNone/>
              <a:defRPr/>
            </a:pPr>
            <a:r>
              <a:rPr lang="en-US" sz="2000" b="1" dirty="0"/>
              <a:t>Low-income individuals and families tax (LIFT) credit: </a:t>
            </a:r>
            <a:r>
              <a:rPr lang="en-US" sz="2000" dirty="0"/>
              <a:t>for low-income earners to reduce their Ontario personal </a:t>
            </a:r>
          </a:p>
          <a:p>
            <a:pPr marL="37465" indent="0">
              <a:buNone/>
              <a:defRPr/>
            </a:pPr>
            <a:endParaRPr lang="en-US" sz="2000" b="1" i="1" dirty="0"/>
          </a:p>
          <a:p>
            <a:pPr marL="37465" indent="0">
              <a:buNone/>
              <a:defRPr/>
            </a:pPr>
            <a:endParaRPr lang="en-US" sz="2000" dirty="0"/>
          </a:p>
          <a:p>
            <a:pPr marL="37465" indent="0">
              <a:buNone/>
              <a:defRPr/>
            </a:pPr>
            <a:endParaRPr lang="en-US" sz="2000" dirty="0"/>
          </a:p>
          <a:p>
            <a:pPr marL="37465" indent="0">
              <a:buNone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85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/>
              <a:t>Tax Breaks From the CRA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4"/>
            <a:ext cx="8638967" cy="5002757"/>
          </a:xfrm>
        </p:spPr>
        <p:txBody>
          <a:bodyPr>
            <a:normAutofit/>
          </a:bodyPr>
          <a:lstStyle/>
          <a:p>
            <a:pPr marL="37465" indent="0">
              <a:buNone/>
              <a:defRPr/>
            </a:pPr>
            <a:r>
              <a:rPr lang="en-US" sz="2000" b="1" dirty="0"/>
              <a:t>Better news!</a:t>
            </a:r>
            <a:endParaRPr lang="en-US" dirty="0"/>
          </a:p>
          <a:p>
            <a:pPr marL="37465" indent="0">
              <a:buNone/>
              <a:defRPr/>
            </a:pPr>
            <a:r>
              <a:rPr lang="en-US" sz="2000" dirty="0"/>
              <a:t>In Ontario, residents receive</a:t>
            </a:r>
            <a:r>
              <a:rPr lang="en-US" sz="2000" b="1" dirty="0"/>
              <a:t> Refundable Tax Credits </a:t>
            </a:r>
            <a:r>
              <a:rPr lang="en-US" sz="2000" dirty="0"/>
              <a:t>and</a:t>
            </a:r>
            <a:r>
              <a:rPr lang="en-US" sz="2000" b="1" dirty="0"/>
              <a:t> Benefits</a:t>
            </a:r>
          </a:p>
          <a:p>
            <a:pPr marL="37465" indent="0">
              <a:buNone/>
              <a:defRPr/>
            </a:pPr>
            <a:endParaRPr lang="en-US" sz="2000" b="1" dirty="0"/>
          </a:p>
          <a:p>
            <a:pPr marL="37465" indent="0">
              <a:lnSpc>
                <a:spcPts val="2400"/>
              </a:lnSpc>
              <a:buNone/>
              <a:defRPr/>
            </a:pPr>
            <a:r>
              <a:rPr lang="en-US" sz="2000" b="1" dirty="0"/>
              <a:t>Refundable Tax Credits: </a:t>
            </a:r>
            <a:r>
              <a:rPr lang="en-US" sz="2000" dirty="0"/>
              <a:t>You are entitled to receive cash for these even if you don’t owe any taxes!</a:t>
            </a:r>
            <a:endParaRPr lang="en-US" sz="2000" b="1" dirty="0"/>
          </a:p>
          <a:p>
            <a:pPr marL="723882" lvl="1" indent="-342900">
              <a:lnSpc>
                <a:spcPts val="2400"/>
              </a:lnSpc>
              <a:buFont typeface="Wingdings" panose="05000000000000000000" pitchFamily="2" charset="2"/>
              <a:buChar char="q"/>
              <a:defRPr/>
            </a:pPr>
            <a:r>
              <a:rPr lang="en-US" sz="2000" b="1" dirty="0"/>
              <a:t>Ontario Staycation:  </a:t>
            </a:r>
            <a:r>
              <a:rPr lang="en-US" sz="2000" dirty="0"/>
              <a:t>up to $200 can be recovered for spending on leisure stays at an Ontario accommodation. </a:t>
            </a:r>
          </a:p>
          <a:p>
            <a:pPr marL="723882" lvl="1" indent="-342900">
              <a:lnSpc>
                <a:spcPts val="2400"/>
              </a:lnSpc>
              <a:buFont typeface="Wingdings" panose="05000000000000000000" pitchFamily="2" charset="2"/>
              <a:buChar char="q"/>
              <a:defRPr/>
            </a:pPr>
            <a:r>
              <a:rPr lang="en-US" sz="2000" b="1" dirty="0"/>
              <a:t>Jobs Training:</a:t>
            </a:r>
            <a:r>
              <a:rPr lang="en-US" sz="2000" dirty="0"/>
              <a:t>  eligible tuition fees paid to Canadian educational institutions. (maximum $2,000) </a:t>
            </a:r>
          </a:p>
          <a:p>
            <a:pPr marL="37465" indent="0">
              <a:buNone/>
              <a:defRPr/>
            </a:pPr>
            <a:endParaRPr lang="en-US" sz="2000" dirty="0"/>
          </a:p>
          <a:p>
            <a:pPr marL="37465" indent="0">
              <a:buNone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68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/>
              <a:t>Tax Breaks From the CRA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4"/>
            <a:ext cx="8638967" cy="5002757"/>
          </a:xfrm>
        </p:spPr>
        <p:txBody>
          <a:bodyPr>
            <a:normAutofit/>
          </a:bodyPr>
          <a:lstStyle/>
          <a:p>
            <a:pPr marL="37465" indent="0">
              <a:buNone/>
              <a:defRPr/>
            </a:pPr>
            <a:r>
              <a:rPr lang="en-US" sz="2000" b="1" dirty="0"/>
              <a:t>Better news!</a:t>
            </a:r>
            <a:endParaRPr lang="en-US" dirty="0"/>
          </a:p>
          <a:p>
            <a:pPr marL="37465" indent="0">
              <a:buNone/>
              <a:defRPr/>
            </a:pPr>
            <a:r>
              <a:rPr lang="en-US" sz="2000" dirty="0"/>
              <a:t>In Ontario, residents receive</a:t>
            </a:r>
            <a:r>
              <a:rPr lang="en-US" sz="2000" b="1" dirty="0"/>
              <a:t> Refundable Tax Credits </a:t>
            </a:r>
            <a:r>
              <a:rPr lang="en-US" sz="2000" dirty="0"/>
              <a:t>and</a:t>
            </a:r>
            <a:r>
              <a:rPr lang="en-US" sz="2000" b="1" dirty="0"/>
              <a:t> Benefits</a:t>
            </a:r>
          </a:p>
          <a:p>
            <a:pPr marL="37465" indent="0">
              <a:buNone/>
              <a:defRPr/>
            </a:pPr>
            <a:endParaRPr lang="en-US" sz="2000" b="1" dirty="0"/>
          </a:p>
          <a:p>
            <a:pPr marL="37465" indent="0">
              <a:buNone/>
              <a:defRPr/>
            </a:pPr>
            <a:r>
              <a:rPr lang="en-US" sz="2000" b="1" dirty="0"/>
              <a:t>Grants and Benefits: </a:t>
            </a:r>
          </a:p>
          <a:p>
            <a:pPr marL="723247" lvl="1" indent="-342900">
              <a:buFont typeface="Wingdings" panose="05000000000000000000" pitchFamily="2" charset="2"/>
              <a:buChar char="q"/>
              <a:defRPr/>
            </a:pPr>
            <a:r>
              <a:rPr lang="en-US" sz="2000" b="1" dirty="0"/>
              <a:t>Ontario sales tax credit (OSTC):  </a:t>
            </a:r>
          </a:p>
          <a:p>
            <a:pPr marL="723247" lvl="1" indent="-342900">
              <a:buFont typeface="Wingdings" panose="05000000000000000000" pitchFamily="2" charset="2"/>
              <a:buChar char="q"/>
              <a:defRPr/>
            </a:pPr>
            <a:r>
              <a:rPr lang="en-US" sz="2000" b="1" dirty="0"/>
              <a:t>Ontario energy and property tax credit (OEPTC):</a:t>
            </a:r>
          </a:p>
          <a:p>
            <a:pPr marL="723247" lvl="1" indent="-342900">
              <a:buFont typeface="Wingdings" panose="05000000000000000000" pitchFamily="2" charset="2"/>
              <a:buChar char="q"/>
              <a:defRPr/>
            </a:pPr>
            <a:r>
              <a:rPr lang="en-US" sz="2000" b="1" dirty="0"/>
              <a:t>Northern Ontario energy credit (NOEC):</a:t>
            </a:r>
          </a:p>
          <a:p>
            <a:pPr marL="723247" lvl="1" indent="-342900">
              <a:buFont typeface="Wingdings" panose="05000000000000000000" pitchFamily="2" charset="2"/>
              <a:buChar char="q"/>
              <a:defRPr/>
            </a:pPr>
            <a:r>
              <a:rPr lang="en-US" sz="2000" b="1" dirty="0"/>
              <a:t>Ontario senior homeowners' property tax grant (OSHPTG):</a:t>
            </a:r>
            <a:r>
              <a:rPr lang="en-US" sz="2000" dirty="0"/>
              <a:t>  </a:t>
            </a:r>
            <a:endParaRPr lang="en-US" sz="2000" b="1" dirty="0"/>
          </a:p>
          <a:p>
            <a:pPr marL="37465" indent="0">
              <a:buNone/>
              <a:defRPr/>
            </a:pPr>
            <a:endParaRPr lang="en-US" sz="2000" dirty="0"/>
          </a:p>
          <a:p>
            <a:pPr marL="37465" indent="0">
              <a:buNone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6826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/>
              <a:t>Income Tax Rules Summarized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1406" y="1350334"/>
                <a:ext cx="8638967" cy="5288591"/>
              </a:xfrm>
            </p:spPr>
            <p:txBody>
              <a:bodyPr>
                <a:normAutofit/>
              </a:bodyPr>
              <a:lstStyle/>
              <a:p>
                <a:pPr marL="37465" indent="0">
                  <a:spcAft>
                    <a:spcPts val="1200"/>
                  </a:spcAft>
                  <a:buNone/>
                  <a:tabLst>
                    <a:tab pos="4057650" algn="l"/>
                  </a:tabLst>
                  <a:defRPr/>
                </a:pPr>
                <a:r>
                  <a:rPr lang="en-US" sz="2000" b="1" i="1" dirty="0"/>
                  <a:t>The rules so far:</a:t>
                </a:r>
                <a:endParaRPr lang="en-US" dirty="0"/>
              </a:p>
              <a:p>
                <a:pPr marL="37465" indent="0" algn="ctr">
                  <a:spcAft>
                    <a:spcPts val="1200"/>
                  </a:spcAft>
                  <a:buNone/>
                  <a:tabLst>
                    <a:tab pos="4057650" algn="l"/>
                  </a:tabLst>
                  <a:defRPr/>
                </a:pPr>
                <a:r>
                  <a:rPr lang="en-US" sz="2000" dirty="0"/>
                  <a:t>Taxable Income</a:t>
                </a:r>
              </a:p>
              <a:p>
                <a:pPr marL="37465" indent="0" algn="ctr">
                  <a:spcAft>
                    <a:spcPts val="1200"/>
                  </a:spcAft>
                  <a:buNone/>
                  <a:tabLst>
                    <a:tab pos="4057650" algn="l"/>
                  </a:tabLst>
                  <a:defRPr/>
                </a:pPr>
                <a:r>
                  <a:rPr lang="en-US" sz="2000" u="sng" dirty="0"/>
                  <a:t> </a:t>
                </a:r>
                <a14:m>
                  <m:oMath xmlns:m="http://schemas.openxmlformats.org/officeDocument/2006/math">
                    <m:r>
                      <a:rPr lang="en-US" sz="2000" i="1" u="sng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u="sng" dirty="0"/>
                  <a:t>  Tax Rate</a:t>
                </a:r>
              </a:p>
              <a:p>
                <a:pPr marL="37465" indent="0" algn="ctr">
                  <a:spcAft>
                    <a:spcPts val="1200"/>
                  </a:spcAft>
                  <a:buNone/>
                  <a:tabLst>
                    <a:tab pos="4057650" algn="l"/>
                  </a:tabLst>
                  <a:defRPr/>
                </a:pPr>
                <a:r>
                  <a:rPr lang="en-US" sz="2000" dirty="0"/>
                  <a:t> 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b="1" dirty="0"/>
                  <a:t> Tax Liability</a:t>
                </a:r>
              </a:p>
              <a:p>
                <a:pPr marL="37465" indent="0" algn="ctr">
                  <a:spcAft>
                    <a:spcPts val="1200"/>
                  </a:spcAft>
                  <a:buNone/>
                  <a:tabLst>
                    <a:tab pos="4057650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  Non-Refundable Tax Credits</a:t>
                </a:r>
              </a:p>
              <a:p>
                <a:pPr marL="37465" indent="0" algn="ctr">
                  <a:spcAft>
                    <a:spcPts val="12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b="1" dirty="0"/>
                  <a:t> Tax Payable</a:t>
                </a:r>
              </a:p>
              <a:p>
                <a:pPr marL="37465" indent="0">
                  <a:spcAft>
                    <a:spcPts val="1200"/>
                  </a:spcAft>
                  <a:buNone/>
                  <a:tabLst>
                    <a:tab pos="4229100" algn="ctr"/>
                  </a:tabLst>
                  <a:defRPr/>
                </a:pPr>
                <a:r>
                  <a:rPr lang="en-US" sz="2000" b="1" i="1" dirty="0">
                    <a:solidFill>
                      <a:schemeClr val="tx1"/>
                    </a:solidFill>
                  </a:rPr>
                  <a:t>now subtract 	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b="1" i="1" dirty="0">
                    <a:solidFill>
                      <a:schemeClr val="tx1"/>
                    </a:solidFill>
                  </a:rPr>
                  <a:t>  </a:t>
                </a:r>
                <a:r>
                  <a:rPr lang="en-US" sz="2000" dirty="0"/>
                  <a:t>Tax Credits*</a:t>
                </a:r>
              </a:p>
              <a:p>
                <a:pPr marL="37465" indent="0" algn="ctr">
                  <a:spcAft>
                    <a:spcPts val="12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b="1" dirty="0"/>
                  <a:t>  Owe Taxes (if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b="1" dirty="0"/>
                  <a:t>)       or        Refund of Taxes (if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b="1" dirty="0"/>
                  <a:t>) </a:t>
                </a:r>
              </a:p>
              <a:p>
                <a:pPr marL="37465" indent="0" algn="ctr">
                  <a:spcAft>
                    <a:spcPts val="1200"/>
                  </a:spcAft>
                  <a:buNone/>
                  <a:defRPr/>
                </a:pPr>
                <a:r>
                  <a:rPr lang="en-US" sz="2000" b="1" dirty="0">
                    <a:solidFill>
                      <a:schemeClr val="accent4"/>
                    </a:solidFill>
                  </a:rPr>
                  <a:t>  *Tax credits are the final step!</a:t>
                </a:r>
              </a:p>
              <a:p>
                <a:pPr marL="37465" indent="0">
                  <a:buNone/>
                  <a:defRPr/>
                </a:pPr>
                <a:endParaRPr lang="en-US" sz="2000" dirty="0"/>
              </a:p>
              <a:p>
                <a:pPr marL="0" indent="0">
                  <a:lnSpc>
                    <a:spcPts val="2500"/>
                  </a:lnSpc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406" y="1350334"/>
                <a:ext cx="8638967" cy="5288591"/>
              </a:xfrm>
              <a:blipFill>
                <a:blip r:embed="rId2"/>
                <a:stretch>
                  <a:fillRect l="-28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452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Tax Credits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2224132"/>
            <a:ext cx="8638967" cy="4177497"/>
          </a:xfrm>
        </p:spPr>
        <p:txBody>
          <a:bodyPr>
            <a:normAutofit/>
          </a:bodyPr>
          <a:lstStyle/>
          <a:p>
            <a:pPr marL="342265" indent="-304165">
              <a:defRPr/>
            </a:pPr>
            <a:r>
              <a:rPr lang="en-US" sz="2400" dirty="0"/>
              <a:t>Some types of tax credits are </a:t>
            </a:r>
            <a:r>
              <a:rPr lang="en-US" sz="2400" b="1" dirty="0"/>
              <a:t>refundable.</a:t>
            </a:r>
          </a:p>
          <a:p>
            <a:pPr marL="342265" indent="-304165">
              <a:defRPr/>
            </a:pPr>
            <a:r>
              <a:rPr lang="en-US" sz="2400" dirty="0"/>
              <a:t>They differ from non-refundable tax credits because they can lead to the government paying money to you. </a:t>
            </a:r>
          </a:p>
          <a:p>
            <a:pPr marL="342265" indent="-304165">
              <a:defRPr/>
            </a:pPr>
            <a:r>
              <a:rPr lang="en-US" sz="2400" dirty="0"/>
              <a:t>If you still have refundable tax credits even after your tax has been reduced to zero, what remains is refunded.</a:t>
            </a:r>
          </a:p>
          <a:p>
            <a:pPr marL="342265" indent="-304165">
              <a:defRPr/>
            </a:pPr>
            <a:r>
              <a:rPr lang="en-US" sz="2400" dirty="0"/>
              <a:t>The next few slides provide the most common tax credits.</a:t>
            </a:r>
          </a:p>
        </p:txBody>
      </p:sp>
    </p:spTree>
    <p:extLst>
      <p:ext uri="{BB962C8B-B14F-4D97-AF65-F5344CB8AC3E}">
        <p14:creationId xmlns:p14="http://schemas.microsoft.com/office/powerpoint/2010/main" val="88485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Payroll Deductions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92702"/>
            <a:ext cx="8638967" cy="4408927"/>
          </a:xfrm>
        </p:spPr>
        <p:txBody>
          <a:bodyPr>
            <a:normAutofit/>
          </a:bodyPr>
          <a:lstStyle/>
          <a:p>
            <a:pPr marL="342265" indent="-304165">
              <a:lnSpc>
                <a:spcPts val="2400"/>
              </a:lnSpc>
              <a:defRPr/>
            </a:pPr>
            <a:r>
              <a:rPr lang="en-US" sz="2000" dirty="0"/>
              <a:t>Your employer is required by the CRA to withhold income from you when they pay you.</a:t>
            </a:r>
          </a:p>
          <a:p>
            <a:pPr marL="342265" indent="-304165">
              <a:lnSpc>
                <a:spcPts val="2400"/>
              </a:lnSpc>
              <a:defRPr/>
            </a:pPr>
            <a:r>
              <a:rPr lang="en-US" sz="2000" dirty="0"/>
              <a:t>These withholdings are called </a:t>
            </a:r>
            <a:r>
              <a:rPr lang="en-US" sz="2000" b="1" dirty="0"/>
              <a:t>payroll deductions.  </a:t>
            </a:r>
            <a:r>
              <a:rPr lang="en-US" sz="2000" dirty="0"/>
              <a:t>(See the</a:t>
            </a:r>
            <a:r>
              <a:rPr lang="en-US" sz="2000" b="1" dirty="0"/>
              <a:t> Grade 11 "Understanding Payroll Deductions" </a:t>
            </a:r>
            <a:r>
              <a:rPr lang="en-US" sz="2000" dirty="0"/>
              <a:t>lesson for more details. Download at: </a:t>
            </a:r>
            <a:r>
              <a:rPr lang="en-US" sz="2000" dirty="0">
                <a:hlinkClick r:id="rId2"/>
              </a:rPr>
              <a:t>https://www.unitedforliteracy.ca/resources</a:t>
            </a:r>
            <a:r>
              <a:rPr lang="en-US" sz="2000" dirty="0"/>
              <a:t>)</a:t>
            </a:r>
            <a:r>
              <a:rPr lang="en-US" sz="2000" b="1" dirty="0"/>
              <a:t> </a:t>
            </a:r>
          </a:p>
          <a:p>
            <a:pPr marL="342265" indent="-304165">
              <a:lnSpc>
                <a:spcPts val="2400"/>
              </a:lnSpc>
              <a:defRPr/>
            </a:pPr>
            <a:r>
              <a:rPr lang="en-US" sz="2000" dirty="0"/>
              <a:t>This income is sent to the CRA in anticipation of you owing taxes.</a:t>
            </a:r>
          </a:p>
          <a:p>
            <a:pPr marL="342265" indent="-304165">
              <a:lnSpc>
                <a:spcPts val="2400"/>
              </a:lnSpc>
              <a:defRPr/>
            </a:pPr>
            <a:r>
              <a:rPr lang="en-US" sz="2000" dirty="0"/>
              <a:t>The biggest payroll deduction is </a:t>
            </a:r>
            <a:r>
              <a:rPr lang="en-US" sz="2000" b="1" dirty="0"/>
              <a:t>Income Tax.</a:t>
            </a:r>
          </a:p>
          <a:p>
            <a:pPr marL="342265" indent="-304165">
              <a:lnSpc>
                <a:spcPts val="2400"/>
              </a:lnSpc>
              <a:defRPr/>
            </a:pPr>
            <a:r>
              <a:rPr lang="en-US" sz="2000" dirty="0"/>
              <a:t>Other deductions are </a:t>
            </a:r>
            <a:r>
              <a:rPr lang="en-US" sz="2000" b="1" dirty="0"/>
              <a:t>CPP</a:t>
            </a:r>
            <a:r>
              <a:rPr lang="en-US" sz="2000" dirty="0"/>
              <a:t> (Canada Pension Plan) and </a:t>
            </a:r>
            <a:r>
              <a:rPr lang="en-US" sz="2000" b="1" dirty="0"/>
              <a:t>EI</a:t>
            </a:r>
            <a:r>
              <a:rPr lang="en-US" sz="2000" dirty="0"/>
              <a:t> (Employment Insurance) payments</a:t>
            </a:r>
          </a:p>
          <a:p>
            <a:pPr marL="342265" indent="-304165">
              <a:lnSpc>
                <a:spcPts val="2400"/>
              </a:lnSpc>
              <a:defRPr/>
            </a:pPr>
            <a:r>
              <a:rPr lang="en-US" sz="2000" dirty="0"/>
              <a:t>The</a:t>
            </a:r>
            <a:r>
              <a:rPr lang="en-US" sz="2000" b="1" dirty="0"/>
              <a:t> T4 form</a:t>
            </a:r>
            <a:r>
              <a:rPr lang="en-US" sz="2000" dirty="0"/>
              <a:t> discloses these amounts.</a:t>
            </a:r>
          </a:p>
        </p:txBody>
      </p:sp>
    </p:spTree>
    <p:extLst>
      <p:ext uri="{BB962C8B-B14F-4D97-AF65-F5344CB8AC3E}">
        <p14:creationId xmlns:p14="http://schemas.microsoft.com/office/powerpoint/2010/main" val="23729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Other Tax Credits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2156604"/>
            <a:ext cx="8638967" cy="4245025"/>
          </a:xfrm>
        </p:spPr>
        <p:txBody>
          <a:bodyPr>
            <a:normAutofit/>
          </a:bodyPr>
          <a:lstStyle/>
          <a:p>
            <a:pPr marL="381000" indent="-342900">
              <a:lnSpc>
                <a:spcPts val="2400"/>
              </a:lnSpc>
              <a:buFont typeface="Wingdings" panose="05000000000000000000" pitchFamily="2" charset="2"/>
              <a:buChar char="q"/>
              <a:defRPr/>
            </a:pPr>
            <a:r>
              <a:rPr lang="en-US" sz="2000" b="1" dirty="0"/>
              <a:t>CPP Overpayments:  </a:t>
            </a:r>
            <a:r>
              <a:rPr lang="en-US" sz="2000" dirty="0"/>
              <a:t>if you had too much deducted from your payroll for CPP, you get a refundable tax credit for the difference. </a:t>
            </a:r>
            <a:endParaRPr lang="en-US" sz="2000" b="1" dirty="0"/>
          </a:p>
          <a:p>
            <a:pPr marL="381000" indent="-342900">
              <a:lnSpc>
                <a:spcPts val="2400"/>
              </a:lnSpc>
              <a:buFont typeface="Wingdings" panose="05000000000000000000" pitchFamily="2" charset="2"/>
              <a:buChar char="q"/>
              <a:defRPr/>
            </a:pPr>
            <a:r>
              <a:rPr lang="en-US" sz="2000" b="1" dirty="0"/>
              <a:t>EI Overpayments:  </a:t>
            </a:r>
            <a:r>
              <a:rPr lang="en-US" sz="2000" dirty="0"/>
              <a:t>if you had too much deducted from your payroll for EI, you get a refundable tax credit for the difference.</a:t>
            </a:r>
            <a:endParaRPr lang="en-US" sz="2000" b="1" dirty="0"/>
          </a:p>
          <a:p>
            <a:pPr marL="381000" indent="-342900">
              <a:lnSpc>
                <a:spcPts val="2400"/>
              </a:lnSpc>
              <a:buFont typeface="Wingdings" panose="05000000000000000000" pitchFamily="2" charset="2"/>
              <a:buChar char="q"/>
              <a:defRPr/>
            </a:pPr>
            <a:r>
              <a:rPr lang="en-US" sz="2000" b="1" dirty="0"/>
              <a:t>CWB (Canada Worker Benefit):  </a:t>
            </a:r>
            <a:r>
              <a:rPr lang="en-US" sz="2000" dirty="0"/>
              <a:t>helps families or individuals who are working and earning low income. </a:t>
            </a:r>
          </a:p>
        </p:txBody>
      </p:sp>
    </p:spTree>
    <p:extLst>
      <p:ext uri="{BB962C8B-B14F-4D97-AF65-F5344CB8AC3E}">
        <p14:creationId xmlns:p14="http://schemas.microsoft.com/office/powerpoint/2010/main" val="116679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The Bottom 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552755"/>
            <a:ext cx="8638967" cy="4848875"/>
          </a:xfrm>
        </p:spPr>
        <p:txBody>
          <a:bodyPr>
            <a:normAutofit/>
          </a:bodyPr>
          <a:lstStyle/>
          <a:p>
            <a:pPr marL="342265" indent="-304165">
              <a:spcBef>
                <a:spcPts val="700"/>
              </a:spcBef>
              <a:spcAft>
                <a:spcPts val="2400"/>
              </a:spcAft>
              <a:defRPr/>
            </a:pPr>
            <a:r>
              <a:rPr lang="en-US" sz="2000" dirty="0"/>
              <a:t>If your </a:t>
            </a:r>
            <a:r>
              <a:rPr lang="en-US" sz="2000" b="1" dirty="0"/>
              <a:t>tax credits</a:t>
            </a:r>
            <a:r>
              <a:rPr lang="en-US" sz="2000" dirty="0"/>
              <a:t> are </a:t>
            </a:r>
            <a:r>
              <a:rPr lang="en-US" sz="2000" b="1" dirty="0"/>
              <a:t>more than</a:t>
            </a:r>
            <a:r>
              <a:rPr lang="en-US" sz="2000" dirty="0"/>
              <a:t> your </a:t>
            </a:r>
            <a:r>
              <a:rPr lang="en-US" sz="2000" b="1" dirty="0"/>
              <a:t>tax payable</a:t>
            </a:r>
            <a:r>
              <a:rPr lang="en-US" sz="2000" dirty="0"/>
              <a:t>, you get money back from the government.  </a:t>
            </a:r>
          </a:p>
          <a:p>
            <a:pPr marL="1028065" lvl="1" indent="-342900">
              <a:buFont typeface="Wingdings" panose="020B0604020202020204" pitchFamily="34" charset="0"/>
              <a:buChar char="Ø"/>
              <a:defRPr/>
            </a:pPr>
            <a:r>
              <a:rPr lang="en-US" sz="2000" dirty="0"/>
              <a:t>This is called a </a:t>
            </a:r>
            <a:r>
              <a:rPr lang="en-US" sz="2000" b="1" dirty="0"/>
              <a:t>refund</a:t>
            </a:r>
            <a:r>
              <a:rPr lang="en-US" sz="2000" dirty="0"/>
              <a:t>.</a:t>
            </a:r>
          </a:p>
          <a:p>
            <a:pPr marL="38100" indent="0">
              <a:buNone/>
              <a:defRPr/>
            </a:pPr>
            <a:endParaRPr lang="en-US" sz="2000" dirty="0"/>
          </a:p>
          <a:p>
            <a:pPr marL="38100" indent="0">
              <a:buNone/>
              <a:defRPr/>
            </a:pPr>
            <a:endParaRPr lang="en-US" sz="2000" dirty="0"/>
          </a:p>
          <a:p>
            <a:pPr marL="38100" indent="0">
              <a:buNone/>
              <a:defRPr/>
            </a:pPr>
            <a:endParaRPr lang="en-US" sz="2000" dirty="0"/>
          </a:p>
          <a:p>
            <a:pPr marL="342265" indent="-304165">
              <a:spcBef>
                <a:spcPts val="700"/>
              </a:spcBef>
              <a:spcAft>
                <a:spcPts val="3000"/>
              </a:spcAft>
              <a:defRPr/>
            </a:pPr>
            <a:r>
              <a:rPr lang="en-US" sz="2000" dirty="0"/>
              <a:t>If your </a:t>
            </a:r>
            <a:r>
              <a:rPr lang="en-US" sz="2000" b="1" dirty="0"/>
              <a:t>tax credits</a:t>
            </a:r>
            <a:r>
              <a:rPr lang="en-US" sz="2000" dirty="0"/>
              <a:t> are </a:t>
            </a:r>
            <a:r>
              <a:rPr lang="en-US" sz="2000" b="1" dirty="0"/>
              <a:t>less than </a:t>
            </a:r>
            <a:r>
              <a:rPr lang="en-US" sz="2000" dirty="0"/>
              <a:t>your </a:t>
            </a:r>
            <a:r>
              <a:rPr lang="en-US" sz="2000" b="1" dirty="0"/>
              <a:t>tax payable</a:t>
            </a:r>
            <a:r>
              <a:rPr lang="en-US" sz="2000" dirty="0"/>
              <a:t>, you owe money to the government.  </a:t>
            </a:r>
          </a:p>
          <a:p>
            <a:pPr marL="1028065" lvl="1" indent="-342900">
              <a:buFont typeface="Wingdings" panose="020B0604020202020204" pitchFamily="34" charset="0"/>
              <a:buChar char="Ø"/>
              <a:defRPr/>
            </a:pPr>
            <a:r>
              <a:rPr lang="en-US" sz="2000" dirty="0"/>
              <a:t>This is called a </a:t>
            </a:r>
            <a:r>
              <a:rPr lang="en-US" sz="2000" b="1" dirty="0"/>
              <a:t>balance owing</a:t>
            </a:r>
            <a:r>
              <a:rPr lang="en-US" sz="2000" dirty="0"/>
              <a:t>.</a:t>
            </a:r>
          </a:p>
          <a:p>
            <a:pPr marL="342265" indent="-304165">
              <a:defRPr/>
            </a:pPr>
            <a:endParaRPr lang="en-US" sz="2000" dirty="0"/>
          </a:p>
          <a:p>
            <a:pPr marL="38100" indent="0">
              <a:buNone/>
              <a:defRPr/>
            </a:pPr>
            <a:endParaRPr lang="en-US" sz="2400" dirty="0"/>
          </a:p>
        </p:txBody>
      </p:sp>
      <p:pic>
        <p:nvPicPr>
          <p:cNvPr id="4" name="Picture 3" descr="Cool stuff you can use.: Simple tips on how to make money onlin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425" y="1950111"/>
            <a:ext cx="2094782" cy="1183552"/>
          </a:xfrm>
          <a:prstGeom prst="rect">
            <a:avLst/>
          </a:prstGeom>
        </p:spPr>
      </p:pic>
      <p:pic>
        <p:nvPicPr>
          <p:cNvPr id="5" name="Picture 4" descr="Mixed Bag of Sid: Is there Any Shortcut To Earn More Money From Adsense?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16" y="4396492"/>
            <a:ext cx="1540534" cy="169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3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4330" y="2091192"/>
            <a:ext cx="6145880" cy="1895591"/>
          </a:xfrm>
        </p:spPr>
        <p:txBody>
          <a:bodyPr>
            <a:normAutofit/>
          </a:bodyPr>
          <a:lstStyle/>
          <a:p>
            <a:pPr marL="284163" lvl="1" indent="-284163" algn="ctr">
              <a:buNone/>
              <a:defRPr/>
            </a:pPr>
            <a:r>
              <a:rPr lang="en-US" sz="2000" b="1"/>
              <a:t>BEFORE LESSON</a:t>
            </a:r>
          </a:p>
          <a:p>
            <a:pPr marL="284163" lvl="1" indent="-284163" algn="ctr">
              <a:buNone/>
              <a:defRPr/>
            </a:pPr>
            <a:endParaRPr lang="en-US" sz="2000"/>
          </a:p>
          <a:p>
            <a:pPr marL="0" lvl="1" indent="0" algn="ctr" defTabSz="838200">
              <a:buNone/>
              <a:defRPr/>
            </a:pPr>
            <a:r>
              <a:rPr lang="en-US" sz="2400"/>
              <a:t>An income tax is a martial arts technique designed to extract pain.</a:t>
            </a:r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lvl="1">
              <a:buNone/>
              <a:defRPr/>
            </a:pPr>
            <a:endParaRPr lang="en-US" sz="2000"/>
          </a:p>
          <a:p>
            <a:pPr lvl="1">
              <a:buNone/>
              <a:defRPr/>
            </a:pPr>
            <a:endParaRPr lang="en-US" sz="2000"/>
          </a:p>
          <a:p>
            <a:pPr lvl="1">
              <a:buNone/>
              <a:defRPr/>
            </a:pPr>
            <a:endParaRPr lang="en-US" sz="2000"/>
          </a:p>
          <a:p>
            <a:pPr lvl="1">
              <a:buNone/>
              <a:defRPr/>
            </a:pPr>
            <a:endParaRPr lang="en-US" sz="2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30" y="179081"/>
            <a:ext cx="8638967" cy="1325563"/>
          </a:xfrm>
        </p:spPr>
        <p:txBody>
          <a:bodyPr>
            <a:normAutofit/>
          </a:bodyPr>
          <a:lstStyle/>
          <a:p>
            <a:r>
              <a:rPr lang="en-CA" sz="4000"/>
              <a:t>Minds On Activity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64330" y="4078527"/>
            <a:ext cx="2432304" cy="1252728"/>
          </a:xfrm>
          <a:prstGeom prst="roundRect">
            <a:avLst/>
          </a:prstGeom>
          <a:solidFill>
            <a:schemeClr val="accent5"/>
          </a:solidFill>
          <a:ln w="222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TRUE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77906" y="4078527"/>
            <a:ext cx="2432304" cy="1252728"/>
          </a:xfrm>
          <a:prstGeom prst="roundRect">
            <a:avLst/>
          </a:prstGeom>
          <a:solidFill>
            <a:schemeClr val="accent6"/>
          </a:solidFill>
          <a:ln w="222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2198328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515" y="2743199"/>
            <a:ext cx="8638967" cy="3315695"/>
          </a:xfrm>
        </p:spPr>
        <p:txBody>
          <a:bodyPr>
            <a:normAutofit/>
          </a:bodyPr>
          <a:lstStyle/>
          <a:p>
            <a:pPr marL="0" lvl="1" indent="0" algn="ctr">
              <a:buNone/>
              <a:defRPr/>
            </a:pPr>
            <a:r>
              <a:rPr lang="en-US" sz="2400"/>
              <a:t>Take a minute to record your answers </a:t>
            </a:r>
            <a:r>
              <a:rPr lang="en-US" sz="2400" b="1"/>
              <a:t>AFTER</a:t>
            </a:r>
            <a:r>
              <a:rPr lang="en-US" sz="2400"/>
              <a:t> the lesson to the previous TRUE or FALSE questions.  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15" y="242691"/>
            <a:ext cx="8638967" cy="1325563"/>
          </a:xfrm>
        </p:spPr>
        <p:txBody>
          <a:bodyPr>
            <a:normAutofit/>
          </a:bodyPr>
          <a:lstStyle/>
          <a:p>
            <a:r>
              <a:rPr lang="en-CA" sz="4000"/>
              <a:t>Check 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9205" y="1601728"/>
            <a:ext cx="6925585" cy="8084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defRPr/>
            </a:pPr>
            <a:r>
              <a:rPr lang="en-US" b="1" i="1" dirty="0">
                <a:latin typeface="Arial"/>
                <a:ea typeface="MS PGothic"/>
                <a:cs typeface="Arial"/>
              </a:rPr>
              <a:t>On your worksheet:</a:t>
            </a:r>
            <a:endParaRPr lang="en-US" dirty="0">
              <a:latin typeface="Arial"/>
              <a:ea typeface="MS PGothic"/>
              <a:cs typeface="Arial"/>
            </a:endParaRPr>
          </a:p>
          <a:p>
            <a:pPr marL="0"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defRPr/>
            </a:pPr>
            <a:r>
              <a:rPr lang="en-US" b="1" i="1" dirty="0">
                <a:latin typeface="Arial"/>
                <a:ea typeface="MS PGothic"/>
                <a:cs typeface="Arial"/>
              </a:rPr>
              <a:t>(Personal Income Taxes Handout – Part 3)  </a:t>
            </a:r>
            <a:endParaRPr lang="en-US" dirty="0"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429050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4330" y="2091192"/>
            <a:ext cx="6145880" cy="1895591"/>
          </a:xfrm>
        </p:spPr>
        <p:txBody>
          <a:bodyPr>
            <a:normAutofit/>
          </a:bodyPr>
          <a:lstStyle/>
          <a:p>
            <a:pPr marL="284163" lvl="1" indent="-284163" algn="ctr">
              <a:buNone/>
              <a:defRPr/>
            </a:pPr>
            <a:r>
              <a:rPr lang="en-US" sz="2000" b="1" dirty="0"/>
              <a:t>AFTER LESSON</a:t>
            </a:r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0" lvl="1" indent="0" algn="ctr" defTabSz="838200">
              <a:buNone/>
              <a:defRPr/>
            </a:pPr>
            <a:r>
              <a:rPr lang="en-US" sz="2400" dirty="0"/>
              <a:t>Non-refundable tax credits can be used to pay your credit card bill.</a:t>
            </a:r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lvl="1">
              <a:buNone/>
              <a:defRPr/>
            </a:pPr>
            <a:endParaRPr lang="en-US" sz="2000" dirty="0"/>
          </a:p>
          <a:p>
            <a:pPr lvl="1">
              <a:buNone/>
              <a:defRPr/>
            </a:pPr>
            <a:endParaRPr lang="en-US" sz="2000" dirty="0"/>
          </a:p>
          <a:p>
            <a:pPr lvl="1">
              <a:buNone/>
              <a:defRPr/>
            </a:pPr>
            <a:endParaRPr lang="en-US" sz="2000" dirty="0"/>
          </a:p>
          <a:p>
            <a:pPr lvl="1">
              <a:buNone/>
              <a:defRPr/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30" y="179081"/>
            <a:ext cx="8638967" cy="1325563"/>
          </a:xfrm>
        </p:spPr>
        <p:txBody>
          <a:bodyPr>
            <a:normAutofit/>
          </a:bodyPr>
          <a:lstStyle/>
          <a:p>
            <a:r>
              <a:rPr lang="en-CA" sz="4000"/>
              <a:t>Check In</a:t>
            </a: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464330" y="4078527"/>
            <a:ext cx="2432304" cy="1252728"/>
          </a:xfrm>
          <a:prstGeom prst="roundRect">
            <a:avLst/>
          </a:prstGeom>
          <a:solidFill>
            <a:schemeClr val="accent5"/>
          </a:solidFill>
          <a:ln w="222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TRUE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77906" y="4078527"/>
            <a:ext cx="2432304" cy="1252728"/>
          </a:xfrm>
          <a:prstGeom prst="roundRect">
            <a:avLst/>
          </a:prstGeom>
          <a:solidFill>
            <a:schemeClr val="accent6"/>
          </a:solidFill>
          <a:ln w="222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2276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5" grpId="1" animBg="1"/>
      <p:bldP spid="6" grpId="0" animBg="1"/>
      <p:bldP spid="6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4330" y="2091192"/>
            <a:ext cx="6145880" cy="1895591"/>
          </a:xfrm>
        </p:spPr>
        <p:txBody>
          <a:bodyPr>
            <a:normAutofit/>
          </a:bodyPr>
          <a:lstStyle/>
          <a:p>
            <a:pPr marL="284163" lvl="1" indent="-284163" algn="ctr">
              <a:buNone/>
              <a:defRPr/>
            </a:pPr>
            <a:r>
              <a:rPr lang="en-US" sz="2000" b="1" dirty="0"/>
              <a:t>AFTER LESSON</a:t>
            </a:r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0" lvl="1" indent="0" algn="ctr" defTabSz="838200">
              <a:buNone/>
              <a:defRPr/>
            </a:pPr>
            <a:r>
              <a:rPr lang="en-US" sz="2400" dirty="0"/>
              <a:t>All taxpayers receive a basic personal non-refundable tax credit.</a:t>
            </a:r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lvl="1">
              <a:buNone/>
              <a:defRPr/>
            </a:pPr>
            <a:endParaRPr lang="en-US" sz="2000" dirty="0"/>
          </a:p>
          <a:p>
            <a:pPr lvl="1">
              <a:buNone/>
              <a:defRPr/>
            </a:pPr>
            <a:endParaRPr lang="en-US" sz="2000" dirty="0"/>
          </a:p>
          <a:p>
            <a:pPr lvl="1">
              <a:buNone/>
              <a:defRPr/>
            </a:pPr>
            <a:endParaRPr lang="en-US" sz="2000" dirty="0"/>
          </a:p>
          <a:p>
            <a:pPr lvl="1">
              <a:buNone/>
              <a:defRPr/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30" y="179081"/>
            <a:ext cx="8638967" cy="1325563"/>
          </a:xfrm>
        </p:spPr>
        <p:txBody>
          <a:bodyPr>
            <a:normAutofit/>
          </a:bodyPr>
          <a:lstStyle/>
          <a:p>
            <a:r>
              <a:rPr lang="en-CA" sz="4000"/>
              <a:t>Check In</a:t>
            </a: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464330" y="4078527"/>
            <a:ext cx="2432304" cy="1252728"/>
          </a:xfrm>
          <a:prstGeom prst="roundRect">
            <a:avLst/>
          </a:prstGeom>
          <a:solidFill>
            <a:schemeClr val="accent5"/>
          </a:solidFill>
          <a:ln w="222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TRUE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77906" y="4078527"/>
            <a:ext cx="2432304" cy="1252728"/>
          </a:xfrm>
          <a:prstGeom prst="roundRect">
            <a:avLst/>
          </a:prstGeom>
          <a:solidFill>
            <a:schemeClr val="accent6"/>
          </a:solidFill>
          <a:ln w="222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212068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5" grpId="1" animBg="1"/>
      <p:bldP spid="6" grpId="0" animBg="1"/>
      <p:bldP spid="6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4330" y="2091192"/>
            <a:ext cx="6145880" cy="1895591"/>
          </a:xfrm>
        </p:spPr>
        <p:txBody>
          <a:bodyPr>
            <a:normAutofit/>
          </a:bodyPr>
          <a:lstStyle/>
          <a:p>
            <a:pPr marL="284163" lvl="1" indent="-284163" algn="ctr">
              <a:buNone/>
              <a:defRPr/>
            </a:pPr>
            <a:r>
              <a:rPr lang="en-US" sz="2000" b="1" dirty="0"/>
              <a:t>AFTER LESSON</a:t>
            </a:r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0" lvl="1" indent="0" algn="ctr" defTabSz="838200">
              <a:buNone/>
              <a:defRPr/>
            </a:pPr>
            <a:r>
              <a:rPr lang="en-US" sz="2400" dirty="0"/>
              <a:t>Interest on student loans are a non-refundable tax credit.</a:t>
            </a:r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lvl="1">
              <a:buNone/>
              <a:defRPr/>
            </a:pPr>
            <a:endParaRPr lang="en-US" sz="2000" dirty="0"/>
          </a:p>
          <a:p>
            <a:pPr lvl="1">
              <a:buNone/>
              <a:defRPr/>
            </a:pPr>
            <a:endParaRPr lang="en-US" sz="2000" dirty="0"/>
          </a:p>
          <a:p>
            <a:pPr lvl="1">
              <a:buNone/>
              <a:defRPr/>
            </a:pPr>
            <a:endParaRPr lang="en-US" sz="2000" dirty="0"/>
          </a:p>
          <a:p>
            <a:pPr lvl="1">
              <a:buNone/>
              <a:defRPr/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30" y="179081"/>
            <a:ext cx="8638967" cy="1325563"/>
          </a:xfrm>
        </p:spPr>
        <p:txBody>
          <a:bodyPr>
            <a:normAutofit/>
          </a:bodyPr>
          <a:lstStyle/>
          <a:p>
            <a:r>
              <a:rPr lang="en-CA" sz="4000"/>
              <a:t>Check In</a:t>
            </a: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464330" y="4078527"/>
            <a:ext cx="2432304" cy="1252728"/>
          </a:xfrm>
          <a:prstGeom prst="roundRect">
            <a:avLst/>
          </a:prstGeom>
          <a:solidFill>
            <a:schemeClr val="accent5"/>
          </a:solidFill>
          <a:ln w="222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TRUE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77906" y="4078527"/>
            <a:ext cx="2432304" cy="1252728"/>
          </a:xfrm>
          <a:prstGeom prst="roundRect">
            <a:avLst/>
          </a:prstGeom>
          <a:solidFill>
            <a:schemeClr val="accent6"/>
          </a:solidFill>
          <a:ln w="222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00397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5" grpId="1" animBg="1"/>
      <p:bldP spid="6" grpId="0" animBg="1"/>
      <p:bldP spid="6" grpId="1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4330" y="2091192"/>
            <a:ext cx="6145880" cy="1895591"/>
          </a:xfrm>
        </p:spPr>
        <p:txBody>
          <a:bodyPr>
            <a:normAutofit/>
          </a:bodyPr>
          <a:lstStyle/>
          <a:p>
            <a:pPr marL="284163" lvl="1" indent="-284163" algn="ctr">
              <a:buNone/>
              <a:defRPr/>
            </a:pPr>
            <a:r>
              <a:rPr lang="en-US" sz="2000" b="1" dirty="0"/>
              <a:t>AFTER LESSON</a:t>
            </a:r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0" lvl="1" indent="0" algn="ctr" defTabSz="838200">
              <a:buNone/>
              <a:defRPr/>
            </a:pPr>
            <a:r>
              <a:rPr lang="en-US" sz="2400" dirty="0"/>
              <a:t>The payroll deduction for “Income Tax” is an example of a tax credit. </a:t>
            </a:r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lvl="1">
              <a:buNone/>
              <a:defRPr/>
            </a:pPr>
            <a:endParaRPr lang="en-US" sz="2000" dirty="0"/>
          </a:p>
          <a:p>
            <a:pPr lvl="1">
              <a:buNone/>
              <a:defRPr/>
            </a:pPr>
            <a:endParaRPr lang="en-US" sz="2000" dirty="0"/>
          </a:p>
          <a:p>
            <a:pPr lvl="1">
              <a:buNone/>
              <a:defRPr/>
            </a:pPr>
            <a:endParaRPr lang="en-US" sz="2000" dirty="0"/>
          </a:p>
          <a:p>
            <a:pPr lvl="1">
              <a:buNone/>
              <a:defRPr/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30" y="179081"/>
            <a:ext cx="8638967" cy="1325563"/>
          </a:xfrm>
        </p:spPr>
        <p:txBody>
          <a:bodyPr>
            <a:normAutofit/>
          </a:bodyPr>
          <a:lstStyle/>
          <a:p>
            <a:r>
              <a:rPr lang="en-CA" sz="4000"/>
              <a:t>Check In</a:t>
            </a: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464330" y="4078527"/>
            <a:ext cx="2432304" cy="1252728"/>
          </a:xfrm>
          <a:prstGeom prst="roundRect">
            <a:avLst/>
          </a:prstGeom>
          <a:solidFill>
            <a:schemeClr val="accent5"/>
          </a:solidFill>
          <a:ln w="222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TRUE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77906" y="4078527"/>
            <a:ext cx="2432304" cy="1252728"/>
          </a:xfrm>
          <a:prstGeom prst="roundRect">
            <a:avLst/>
          </a:prstGeom>
          <a:solidFill>
            <a:schemeClr val="accent6"/>
          </a:solidFill>
          <a:ln w="222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412408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5" grpId="1" animBg="1"/>
      <p:bldP spid="6" grpId="0" animBg="1"/>
      <p:bldP spid="6" grpId="1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4330" y="2091192"/>
            <a:ext cx="6145880" cy="1895591"/>
          </a:xfrm>
        </p:spPr>
        <p:txBody>
          <a:bodyPr>
            <a:normAutofit/>
          </a:bodyPr>
          <a:lstStyle/>
          <a:p>
            <a:pPr marL="284163" lvl="1" indent="-284163" algn="ctr">
              <a:buNone/>
              <a:defRPr/>
            </a:pPr>
            <a:r>
              <a:rPr lang="en-US" sz="2000" b="1" dirty="0"/>
              <a:t>AFTER LESSON</a:t>
            </a:r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0" lvl="1" indent="0" algn="ctr" defTabSz="838200">
              <a:buNone/>
              <a:defRPr/>
            </a:pPr>
            <a:r>
              <a:rPr lang="en-US" sz="2400" dirty="0"/>
              <a:t>A refund occurs when your tax credits are greater than your tax liability. </a:t>
            </a:r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lvl="1">
              <a:buNone/>
              <a:defRPr/>
            </a:pPr>
            <a:endParaRPr lang="en-US" sz="2000" dirty="0"/>
          </a:p>
          <a:p>
            <a:pPr lvl="1">
              <a:buNone/>
              <a:defRPr/>
            </a:pPr>
            <a:endParaRPr lang="en-US" sz="2000" dirty="0"/>
          </a:p>
          <a:p>
            <a:pPr lvl="1">
              <a:buNone/>
              <a:defRPr/>
            </a:pPr>
            <a:endParaRPr lang="en-US" sz="2000" dirty="0"/>
          </a:p>
          <a:p>
            <a:pPr lvl="1">
              <a:buNone/>
              <a:defRPr/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30" y="179081"/>
            <a:ext cx="8638967" cy="1325563"/>
          </a:xfrm>
        </p:spPr>
        <p:txBody>
          <a:bodyPr>
            <a:normAutofit/>
          </a:bodyPr>
          <a:lstStyle/>
          <a:p>
            <a:r>
              <a:rPr lang="en-CA" sz="4000"/>
              <a:t>Check In</a:t>
            </a: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464330" y="4078527"/>
            <a:ext cx="2432304" cy="1252728"/>
          </a:xfrm>
          <a:prstGeom prst="roundRect">
            <a:avLst/>
          </a:prstGeom>
          <a:solidFill>
            <a:schemeClr val="accent5"/>
          </a:solidFill>
          <a:ln w="222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TRUE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77906" y="4078527"/>
            <a:ext cx="2432304" cy="1252728"/>
          </a:xfrm>
          <a:prstGeom prst="roundRect">
            <a:avLst/>
          </a:prstGeom>
          <a:solidFill>
            <a:schemeClr val="accent6"/>
          </a:solidFill>
          <a:ln w="222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60320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5" grpId="1" animBg="1"/>
      <p:bldP spid="6" grpId="0" animBg="1"/>
      <p:bldP spid="6" grpId="1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515" y="2743199"/>
            <a:ext cx="8638967" cy="3315695"/>
          </a:xfrm>
        </p:spPr>
        <p:txBody>
          <a:bodyPr>
            <a:normAutofit/>
          </a:bodyPr>
          <a:lstStyle/>
          <a:p>
            <a:pPr marL="0" lvl="1" indent="0" algn="ctr">
              <a:buNone/>
              <a:defRPr/>
            </a:pPr>
            <a:r>
              <a:rPr lang="en-US" sz="2400" dirty="0"/>
              <a:t>Please complete section C &amp; D of the sample tax scenario. 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15" y="242691"/>
            <a:ext cx="8638967" cy="1325563"/>
          </a:xfrm>
        </p:spPr>
        <p:txBody>
          <a:bodyPr>
            <a:normAutofit/>
          </a:bodyPr>
          <a:lstStyle/>
          <a:p>
            <a:r>
              <a:rPr lang="en-CA" sz="4000"/>
              <a:t>Check 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9205" y="1601728"/>
            <a:ext cx="6925585" cy="8084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defRPr/>
            </a:pPr>
            <a:r>
              <a:rPr lang="en-US" b="1" i="1" dirty="0">
                <a:latin typeface="Arial"/>
                <a:ea typeface="MS PGothic"/>
                <a:cs typeface="Arial"/>
              </a:rPr>
              <a:t>On your worksheet:</a:t>
            </a:r>
            <a:endParaRPr lang="en-US" dirty="0">
              <a:latin typeface="Arial"/>
              <a:ea typeface="MS PGothic"/>
              <a:cs typeface="Arial"/>
            </a:endParaRPr>
          </a:p>
          <a:p>
            <a:pPr marL="0"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defRPr/>
            </a:pPr>
            <a:r>
              <a:rPr lang="en-US" b="1" i="1" dirty="0">
                <a:latin typeface="Arial"/>
                <a:ea typeface="MS PGothic"/>
                <a:cs typeface="Arial"/>
              </a:rPr>
              <a:t>(Personal Income Taxes Handout – Part 3)  </a:t>
            </a:r>
            <a:endParaRPr lang="en-US" dirty="0"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164403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1757" y="1623517"/>
            <a:ext cx="4694837" cy="5074008"/>
          </a:xfrm>
        </p:spPr>
        <p:txBody>
          <a:bodyPr>
            <a:normAutofit/>
          </a:bodyPr>
          <a:lstStyle/>
          <a:p>
            <a:pPr marL="118745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/>
              <a:t>Congratulations!</a:t>
            </a:r>
            <a:endParaRPr lang="en-US" dirty="0"/>
          </a:p>
          <a:p>
            <a:pPr marL="118745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dirty="0"/>
          </a:p>
          <a:p>
            <a:pPr marL="118745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/>
              <a:t>You now have the basics of Income Taxes in Canada!</a:t>
            </a:r>
          </a:p>
          <a:p>
            <a:pPr marL="118745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dirty="0"/>
          </a:p>
          <a:p>
            <a:pPr marL="118745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/>
              <a:t>YOU CAN DO IT!</a:t>
            </a:r>
          </a:p>
          <a:p>
            <a:pPr marL="118745" lvl="1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30" y="179081"/>
            <a:ext cx="8638967" cy="1325563"/>
          </a:xfrm>
        </p:spPr>
        <p:txBody>
          <a:bodyPr>
            <a:normAutofit/>
          </a:bodyPr>
          <a:lstStyle/>
          <a:p>
            <a:r>
              <a:rPr lang="en-CA" sz="4000"/>
              <a:t>Sudoku Challenge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5" y="1618488"/>
            <a:ext cx="3838910" cy="384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2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127A8BF-5B4A-4000-7B15-5C4C4BB8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071" y="1571713"/>
            <a:ext cx="7923212" cy="68580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accent1"/>
                </a:solidFill>
                <a:latin typeface="Amasis MT Pro Medium" panose="020B0604020202020204" pitchFamily="18" charset="0"/>
                <a:ea typeface="MS PGothic"/>
                <a:cs typeface="Dreaming Outloud Pro" panose="03050502040302030504" pitchFamily="66" charset="0"/>
              </a:rPr>
              <a:t>Part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2EF069-DB8F-BEB6-E84A-3B37FBEAB0BB}"/>
              </a:ext>
            </a:extLst>
          </p:cNvPr>
          <p:cNvSpPr txBox="1">
            <a:spLocks/>
          </p:cNvSpPr>
          <p:nvPr/>
        </p:nvSpPr>
        <p:spPr bwMode="auto">
          <a:xfrm>
            <a:off x="610394" y="4542874"/>
            <a:ext cx="79232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4400" kern="0" dirty="0">
                <a:solidFill>
                  <a:schemeClr val="accent2"/>
                </a:solidFill>
                <a:latin typeface="Amasis MT Pro Medium" panose="02040604050005020304" pitchFamily="18" charset="0"/>
                <a:ea typeface="MS PGothic"/>
                <a:cs typeface="Aharoni" panose="02010803020104030203" pitchFamily="2" charset="-79"/>
              </a:rPr>
              <a:t>Gather, interpret, and describe the information and documents required to file a personal tax return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4E0D6B-7234-2E3E-701A-F2EF4512B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829" y="333374"/>
            <a:ext cx="2839100" cy="317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2766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/>
              <a:t>Documents Needed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66822"/>
            <a:ext cx="8638967" cy="3901679"/>
          </a:xfrm>
        </p:spPr>
        <p:txBody>
          <a:bodyPr>
            <a:normAutofit/>
          </a:bodyPr>
          <a:lstStyle/>
          <a:p>
            <a:pPr marL="342265" indent="-304165">
              <a:defRPr/>
            </a:pPr>
            <a:r>
              <a:rPr lang="en-US" sz="2000" dirty="0"/>
              <a:t>In Canada, each taxpayer calculates their own taxes payable and informs the CRA what they owe each year. </a:t>
            </a:r>
          </a:p>
          <a:p>
            <a:pPr marL="342265" indent="-304165">
              <a:defRPr/>
            </a:pPr>
            <a:r>
              <a:rPr lang="en-US" sz="2000" dirty="0"/>
              <a:t>Now that you know the basics in personal income taxes, you can do, or </a:t>
            </a:r>
            <a:r>
              <a:rPr lang="en-US" sz="2000" b="1" dirty="0"/>
              <a:t>file</a:t>
            </a:r>
            <a:r>
              <a:rPr lang="en-US" sz="2000" dirty="0"/>
              <a:t>, an </a:t>
            </a:r>
            <a:r>
              <a:rPr lang="en-US" sz="2000" b="1" dirty="0"/>
              <a:t>income tax return</a:t>
            </a:r>
            <a:r>
              <a:rPr lang="en-US" sz="2000" dirty="0"/>
              <a:t>.  </a:t>
            </a:r>
            <a:endParaRPr lang="en-US" sz="2000" b="1" dirty="0"/>
          </a:p>
          <a:p>
            <a:pPr marL="342265" indent="-304165">
              <a:defRPr/>
            </a:pPr>
            <a:r>
              <a:rPr lang="en-US" sz="2000" dirty="0"/>
              <a:t>This is where you provide your tax information to the CRA.</a:t>
            </a:r>
          </a:p>
          <a:p>
            <a:pPr marL="342265" indent="-304165">
              <a:defRPr/>
            </a:pPr>
            <a:r>
              <a:rPr lang="en-US" sz="2000" dirty="0"/>
              <a:t>In Canada, the </a:t>
            </a:r>
            <a:r>
              <a:rPr lang="en-US" sz="2000" b="1" dirty="0"/>
              <a:t>T1 Form </a:t>
            </a:r>
            <a:r>
              <a:rPr lang="en-US" sz="2000" dirty="0"/>
              <a:t>is used to report your tax information each year.</a:t>
            </a:r>
          </a:p>
          <a:p>
            <a:pPr marL="342265" indent="-304165">
              <a:defRPr/>
            </a:pPr>
            <a:r>
              <a:rPr lang="en-US" sz="2000" dirty="0"/>
              <a:t>The T1 form is updated yearly for any tax changes from the CRA. </a:t>
            </a:r>
          </a:p>
          <a:p>
            <a:pPr marL="342265" indent="-304165">
              <a:defRPr/>
            </a:pPr>
            <a:r>
              <a:rPr lang="en-US" sz="2000" dirty="0"/>
              <a:t>You'll need to gather your personal tax documents to support your tax calculation.</a:t>
            </a:r>
          </a:p>
          <a:p>
            <a:pPr marL="342265" indent="-304165">
              <a:defRPr/>
            </a:pPr>
            <a:endParaRPr lang="en-US" sz="2400" dirty="0"/>
          </a:p>
          <a:p>
            <a:pPr marL="342265" indent="-304165">
              <a:defRPr/>
            </a:pPr>
            <a:endParaRPr lang="en-US" dirty="0"/>
          </a:p>
          <a:p>
            <a:pPr marL="342265" indent="-304165">
              <a:defRPr/>
            </a:pPr>
            <a:endParaRPr lang="en-US" dirty="0"/>
          </a:p>
          <a:p>
            <a:pPr marL="342265" indent="-304165">
              <a:defRPr/>
            </a:pPr>
            <a:endParaRPr lang="en-US" sz="2400" dirty="0"/>
          </a:p>
          <a:p>
            <a:pPr marL="342265" indent="-304165">
              <a:defRPr/>
            </a:pPr>
            <a:endParaRPr lang="en-US" sz="2000" dirty="0"/>
          </a:p>
          <a:p>
            <a:pPr marL="342265" indent="-304165"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333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4330" y="2091192"/>
            <a:ext cx="6145880" cy="1895591"/>
          </a:xfrm>
        </p:spPr>
        <p:txBody>
          <a:bodyPr>
            <a:normAutofit/>
          </a:bodyPr>
          <a:lstStyle/>
          <a:p>
            <a:pPr marL="284163" lvl="1" indent="-284163" algn="ctr">
              <a:buClr>
                <a:srgbClr val="000000"/>
              </a:buClr>
              <a:buNone/>
              <a:defRPr/>
            </a:pPr>
            <a:r>
              <a:rPr lang="en-US" sz="2000" b="1"/>
              <a:t>BEFORE LESSON</a:t>
            </a:r>
          </a:p>
          <a:p>
            <a:pPr marL="284163" lvl="1" indent="-284163">
              <a:buNone/>
              <a:defRPr/>
            </a:pPr>
            <a:endParaRPr lang="en-US" sz="2000"/>
          </a:p>
          <a:p>
            <a:pPr marL="0" lvl="1" indent="0" algn="ctr" defTabSz="838200">
              <a:buNone/>
              <a:defRPr/>
            </a:pPr>
            <a:r>
              <a:rPr lang="en-US" sz="2400"/>
              <a:t>The government collects taxes to pay for public services the government offers.</a:t>
            </a:r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lvl="1">
              <a:buNone/>
              <a:defRPr/>
            </a:pPr>
            <a:endParaRPr lang="en-US" sz="2000"/>
          </a:p>
          <a:p>
            <a:pPr lvl="1">
              <a:buNone/>
              <a:defRPr/>
            </a:pPr>
            <a:endParaRPr lang="en-US" sz="2000"/>
          </a:p>
          <a:p>
            <a:pPr lvl="1">
              <a:buNone/>
              <a:defRPr/>
            </a:pPr>
            <a:endParaRPr lang="en-US" sz="2000"/>
          </a:p>
          <a:p>
            <a:pPr lvl="1">
              <a:buNone/>
              <a:defRPr/>
            </a:pPr>
            <a:endParaRPr lang="en-US" sz="2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30" y="179081"/>
            <a:ext cx="8638967" cy="1325563"/>
          </a:xfrm>
        </p:spPr>
        <p:txBody>
          <a:bodyPr>
            <a:normAutofit/>
          </a:bodyPr>
          <a:lstStyle/>
          <a:p>
            <a:r>
              <a:rPr lang="en-CA" sz="4000"/>
              <a:t>Minds On Activity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64330" y="4078527"/>
            <a:ext cx="2432304" cy="1252728"/>
          </a:xfrm>
          <a:prstGeom prst="roundRect">
            <a:avLst/>
          </a:prstGeom>
          <a:solidFill>
            <a:schemeClr val="accent5"/>
          </a:solidFill>
          <a:ln w="222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TRUE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77906" y="4078527"/>
            <a:ext cx="2432304" cy="1252728"/>
          </a:xfrm>
          <a:prstGeom prst="roundRect">
            <a:avLst/>
          </a:prstGeom>
          <a:solidFill>
            <a:schemeClr val="accent6"/>
          </a:solidFill>
          <a:ln w="222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1726268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/>
              <a:t>Documents Needed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4"/>
            <a:ext cx="8638967" cy="5360666"/>
          </a:xfrm>
        </p:spPr>
        <p:txBody>
          <a:bodyPr>
            <a:normAutofit/>
          </a:bodyPr>
          <a:lstStyle/>
          <a:p>
            <a:pPr marL="38100" indent="0">
              <a:lnSpc>
                <a:spcPts val="2400"/>
              </a:lnSpc>
              <a:buNone/>
              <a:defRPr/>
            </a:pPr>
            <a:r>
              <a:rPr lang="en-US" sz="2000" b="1" dirty="0">
                <a:solidFill>
                  <a:schemeClr val="accent4"/>
                </a:solidFill>
              </a:rPr>
              <a:t>Let's look at some examples of tax documents needed.</a:t>
            </a:r>
            <a:endParaRPr lang="en-US" sz="2000" dirty="0">
              <a:solidFill>
                <a:schemeClr val="accent4"/>
              </a:solidFill>
            </a:endParaRPr>
          </a:p>
          <a:p>
            <a:pPr marL="342265" indent="-304165">
              <a:lnSpc>
                <a:spcPts val="2400"/>
              </a:lnSpc>
              <a:buFont typeface="Wingdings" panose="020B0604020202020204" pitchFamily="34" charset="0"/>
              <a:buChar char="q"/>
              <a:defRPr/>
            </a:pPr>
            <a:r>
              <a:rPr lang="en-US" sz="2000" dirty="0"/>
              <a:t>Personal Information, Social Insurance Number (SIN).</a:t>
            </a:r>
          </a:p>
          <a:p>
            <a:pPr marL="342265" indent="-304165">
              <a:lnSpc>
                <a:spcPts val="2400"/>
              </a:lnSpc>
              <a:buFont typeface="Wingdings" panose="020B0604020202020204" pitchFamily="34" charset="0"/>
              <a:buChar char="q"/>
              <a:defRPr/>
            </a:pPr>
            <a:r>
              <a:rPr lang="en-US" sz="2000" dirty="0"/>
              <a:t>Notice of Assessments (for prior year tax returns)</a:t>
            </a:r>
          </a:p>
          <a:p>
            <a:pPr marL="342265" indent="-304165">
              <a:lnSpc>
                <a:spcPts val="2400"/>
              </a:lnSpc>
              <a:buFont typeface="Wingdings" panose="020B0604020202020204" pitchFamily="34" charset="0"/>
              <a:buChar char="q"/>
              <a:defRPr/>
            </a:pPr>
            <a:r>
              <a:rPr lang="en-US" sz="2000" dirty="0"/>
              <a:t>Income T-Slips (T4, T5, T3 etc.).</a:t>
            </a:r>
          </a:p>
          <a:p>
            <a:pPr marL="342265" indent="-304165">
              <a:lnSpc>
                <a:spcPts val="2400"/>
              </a:lnSpc>
              <a:buFont typeface="Wingdings" panose="020B0604020202020204" pitchFamily="34" charset="0"/>
              <a:buChar char="q"/>
              <a:defRPr/>
            </a:pPr>
            <a:r>
              <a:rPr lang="en-US" sz="2000" dirty="0"/>
              <a:t>Receipts for tax deductions</a:t>
            </a:r>
          </a:p>
          <a:p>
            <a:pPr marL="685165" lvl="1" indent="0">
              <a:lnSpc>
                <a:spcPts val="2400"/>
              </a:lnSpc>
              <a:buFont typeface="Wingdings" panose="020B0604020202020204" pitchFamily="34" charset="0"/>
              <a:buChar char="q"/>
              <a:defRPr/>
            </a:pPr>
            <a:r>
              <a:rPr lang="en-US" sz="2000" dirty="0"/>
              <a:t>RRSP Contributions</a:t>
            </a:r>
          </a:p>
          <a:p>
            <a:pPr marL="685165" lvl="1" indent="0">
              <a:lnSpc>
                <a:spcPts val="2400"/>
              </a:lnSpc>
              <a:buFont typeface="Wingdings" panose="020B0604020202020204" pitchFamily="34" charset="0"/>
              <a:buChar char="q"/>
              <a:defRPr/>
            </a:pPr>
            <a:r>
              <a:rPr lang="en-US" sz="2000" dirty="0"/>
              <a:t>Moving Expenses</a:t>
            </a:r>
          </a:p>
          <a:p>
            <a:pPr marL="685165" lvl="1" indent="0">
              <a:lnSpc>
                <a:spcPts val="2400"/>
              </a:lnSpc>
              <a:buFont typeface="Wingdings" panose="020B0604020202020204" pitchFamily="34" charset="0"/>
              <a:buChar char="q"/>
              <a:defRPr/>
            </a:pPr>
            <a:r>
              <a:rPr lang="en-US" sz="2000" dirty="0"/>
              <a:t>Northern Residents</a:t>
            </a:r>
          </a:p>
          <a:p>
            <a:pPr marL="342265" indent="-304165">
              <a:lnSpc>
                <a:spcPts val="2400"/>
              </a:lnSpc>
              <a:buFont typeface="Wingdings" panose="020B0604020202020204" pitchFamily="34" charset="0"/>
              <a:buChar char="q"/>
              <a:defRPr/>
            </a:pPr>
            <a:r>
              <a:rPr lang="en-US" sz="2000" dirty="0"/>
              <a:t>Receipts for non-refundable tax credits</a:t>
            </a:r>
          </a:p>
          <a:p>
            <a:pPr marL="685165" lvl="1" indent="0">
              <a:lnSpc>
                <a:spcPts val="2400"/>
              </a:lnSpc>
              <a:buFont typeface="Wingdings" panose="020B0604020202020204" pitchFamily="34" charset="0"/>
              <a:buChar char="q"/>
              <a:defRPr/>
            </a:pPr>
            <a:r>
              <a:rPr lang="en-US" sz="2000" dirty="0"/>
              <a:t>Tuition, education, textbooks</a:t>
            </a:r>
          </a:p>
          <a:p>
            <a:pPr marL="685165" lvl="1" indent="0">
              <a:lnSpc>
                <a:spcPts val="2400"/>
              </a:lnSpc>
              <a:buFont typeface="Wingdings" panose="020B0604020202020204" pitchFamily="34" charset="0"/>
              <a:buChar char="q"/>
              <a:defRPr/>
            </a:pPr>
            <a:r>
              <a:rPr lang="en-US" sz="2000" dirty="0"/>
              <a:t>Medical Expenses</a:t>
            </a:r>
          </a:p>
          <a:p>
            <a:pPr marL="685165" lvl="1" indent="0">
              <a:lnSpc>
                <a:spcPts val="2400"/>
              </a:lnSpc>
              <a:buFont typeface="Wingdings" panose="020B0604020202020204" pitchFamily="34" charset="0"/>
              <a:buChar char="q"/>
              <a:defRPr/>
            </a:pPr>
            <a:r>
              <a:rPr lang="en-US" sz="2000" dirty="0"/>
              <a:t>Charitable Donations</a:t>
            </a:r>
          </a:p>
          <a:p>
            <a:pPr marL="685165" lvl="1" indent="0">
              <a:buFont typeface="Wingdings" panose="020B0604020202020204" pitchFamily="34" charset="0"/>
              <a:buChar char="q"/>
              <a:defRPr/>
            </a:pPr>
            <a:endParaRPr lang="en-US" sz="2400" dirty="0"/>
          </a:p>
          <a:p>
            <a:pPr marL="685165" lvl="1" indent="0">
              <a:buFont typeface="Wingdings" panose="020B0604020202020204" pitchFamily="34" charset="0"/>
              <a:buChar char="q"/>
              <a:defRPr/>
            </a:pPr>
            <a:endParaRPr lang="en-US" sz="2400" dirty="0"/>
          </a:p>
          <a:p>
            <a:pPr marL="342265" indent="-304165">
              <a:defRPr/>
            </a:pPr>
            <a:endParaRPr lang="en-US" sz="2400" dirty="0"/>
          </a:p>
          <a:p>
            <a:pPr marL="38100" indent="0">
              <a:buNone/>
              <a:defRPr/>
            </a:pPr>
            <a:endParaRPr lang="en-US" sz="2400" b="1" dirty="0">
              <a:solidFill>
                <a:srgbClr val="00734F"/>
              </a:solidFill>
            </a:endParaRPr>
          </a:p>
          <a:p>
            <a:pPr marL="342265" indent="-304165">
              <a:defRPr/>
            </a:pPr>
            <a:endParaRPr lang="en-US" sz="2400" dirty="0"/>
          </a:p>
          <a:p>
            <a:pPr marL="342265" indent="-304165">
              <a:defRPr/>
            </a:pPr>
            <a:endParaRPr lang="en-US" sz="2400" dirty="0"/>
          </a:p>
          <a:p>
            <a:pPr marL="342265" indent="-304165">
              <a:defRPr/>
            </a:pPr>
            <a:endParaRPr lang="en-US" dirty="0"/>
          </a:p>
          <a:p>
            <a:pPr marL="342265" indent="-304165">
              <a:defRPr/>
            </a:pPr>
            <a:endParaRPr lang="en-US" sz="2400" dirty="0"/>
          </a:p>
          <a:p>
            <a:pPr marL="342265" indent="-304165">
              <a:defRPr/>
            </a:pPr>
            <a:endParaRPr lang="en-US" sz="2000" dirty="0"/>
          </a:p>
          <a:p>
            <a:pPr marL="342265" indent="-304165"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499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Personal Information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482728"/>
            <a:ext cx="8638967" cy="5002757"/>
          </a:xfrm>
        </p:spPr>
        <p:txBody>
          <a:bodyPr>
            <a:normAutofit/>
          </a:bodyPr>
          <a:lstStyle/>
          <a:p>
            <a:pPr marL="37465" indent="0">
              <a:lnSpc>
                <a:spcPts val="2400"/>
              </a:lnSpc>
              <a:spcBef>
                <a:spcPts val="700"/>
              </a:spcBef>
              <a:spcAft>
                <a:spcPts val="1000"/>
              </a:spcAft>
              <a:buNone/>
              <a:defRPr/>
            </a:pPr>
            <a:r>
              <a:rPr lang="en-US" sz="2000" dirty="0"/>
              <a:t>The CRA needs your personal information to verify that the income tax return you file is for you and not someone else. </a:t>
            </a:r>
          </a:p>
          <a:p>
            <a:pPr marL="37465" indent="0">
              <a:lnSpc>
                <a:spcPts val="2400"/>
              </a:lnSpc>
              <a:buNone/>
              <a:defRPr/>
            </a:pPr>
            <a:r>
              <a:rPr lang="en-US" sz="2000" b="1" dirty="0"/>
              <a:t>Social Insurance Number (SIN): </a:t>
            </a:r>
            <a:r>
              <a:rPr lang="en-US" sz="2000" dirty="0"/>
              <a:t>9-digit number the government uses to identify you. </a:t>
            </a:r>
          </a:p>
          <a:p>
            <a:pPr marL="37465" indent="0">
              <a:lnSpc>
                <a:spcPts val="2400"/>
              </a:lnSpc>
              <a:buNone/>
              <a:defRPr/>
            </a:pPr>
            <a:r>
              <a:rPr lang="en-US" sz="2000" b="1" dirty="0"/>
              <a:t>Name &amp; Address: </a:t>
            </a:r>
            <a:r>
              <a:rPr lang="en-US" sz="2000" dirty="0"/>
              <a:t>your home address. </a:t>
            </a:r>
          </a:p>
          <a:p>
            <a:pPr marL="37465" indent="0">
              <a:lnSpc>
                <a:spcPts val="2400"/>
              </a:lnSpc>
              <a:spcBef>
                <a:spcPts val="700"/>
              </a:spcBef>
              <a:spcAft>
                <a:spcPts val="1000"/>
              </a:spcAft>
              <a:buNone/>
              <a:defRPr/>
            </a:pPr>
            <a:r>
              <a:rPr lang="en-US" sz="2000" b="1" dirty="0" err="1"/>
              <a:t>Netfile</a:t>
            </a:r>
            <a:r>
              <a:rPr lang="en-US" sz="2000" b="1" dirty="0"/>
              <a:t> Access Code:</a:t>
            </a:r>
            <a:r>
              <a:rPr lang="en-US" sz="2000" dirty="0"/>
              <a:t> this is a code given to you by the CRA to authenticate your tax submission using the CRA's </a:t>
            </a:r>
            <a:r>
              <a:rPr lang="en-US" sz="2000" dirty="0" err="1"/>
              <a:t>Netfile</a:t>
            </a:r>
            <a:r>
              <a:rPr lang="en-US" sz="2000" dirty="0"/>
              <a:t> internet service.</a:t>
            </a:r>
          </a:p>
          <a:p>
            <a:pPr marL="37465" indent="0">
              <a:lnSpc>
                <a:spcPts val="2400"/>
              </a:lnSpc>
              <a:buNone/>
              <a:defRPr/>
            </a:pPr>
            <a:r>
              <a:rPr lang="en-US" sz="2000" b="1" dirty="0"/>
              <a:t>If you have already registered, the above information can be found on the CRA's </a:t>
            </a:r>
            <a:r>
              <a:rPr lang="en-US" sz="2000" dirty="0">
                <a:hlinkClick r:id="rId2"/>
              </a:rPr>
              <a:t>My Account</a:t>
            </a:r>
            <a:r>
              <a:rPr lang="en-US" sz="2000" b="1" dirty="0"/>
              <a:t> website.  (Must have filed a tax return already)</a:t>
            </a:r>
          </a:p>
          <a:p>
            <a:pPr marL="37465" indent="0">
              <a:lnSpc>
                <a:spcPts val="2400"/>
              </a:lnSpc>
              <a:buNone/>
              <a:defRPr/>
            </a:pPr>
            <a:endParaRPr lang="en-US" dirty="0"/>
          </a:p>
          <a:p>
            <a:pPr marL="37465" indent="0">
              <a:lnSpc>
                <a:spcPts val="2400"/>
              </a:lnSpc>
              <a:buNone/>
              <a:defRPr/>
            </a:pPr>
            <a:endParaRPr lang="en-US" dirty="0"/>
          </a:p>
          <a:p>
            <a:pPr marL="37465" indent="0">
              <a:lnSpc>
                <a:spcPts val="2400"/>
              </a:lnSpc>
              <a:buNone/>
              <a:defRPr/>
            </a:pPr>
            <a:endParaRPr lang="en-US" sz="2000" b="1" dirty="0"/>
          </a:p>
          <a:p>
            <a:pPr marL="342265" indent="-304165">
              <a:lnSpc>
                <a:spcPts val="2400"/>
              </a:lnSpc>
              <a:defRPr/>
            </a:pPr>
            <a:endParaRPr lang="en-US" sz="2000" dirty="0"/>
          </a:p>
          <a:p>
            <a:pPr marL="342265" indent="-304165">
              <a:lnSpc>
                <a:spcPts val="2400"/>
              </a:lnSpc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734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Notice of Assessment (NOA)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922" y="1440589"/>
            <a:ext cx="3877345" cy="4876343"/>
          </a:xfrm>
        </p:spPr>
        <p:txBody>
          <a:bodyPr>
            <a:normAutofit lnSpcReduction="10000"/>
          </a:bodyPr>
          <a:lstStyle/>
          <a:p>
            <a:pPr marL="37465" indent="0">
              <a:buNone/>
              <a:defRPr/>
            </a:pPr>
            <a:r>
              <a:rPr lang="en-US" sz="2000" dirty="0"/>
              <a:t>The notice of assessment (NOA) is the official evaluation of the tax return you filed for the year.</a:t>
            </a:r>
          </a:p>
          <a:p>
            <a:pPr marL="37465" indent="0">
              <a:buNone/>
              <a:defRPr/>
            </a:pPr>
            <a:endParaRPr lang="en-US" sz="2000" dirty="0"/>
          </a:p>
          <a:p>
            <a:pPr marL="37465" indent="0">
              <a:buNone/>
              <a:defRPr/>
            </a:pPr>
            <a:r>
              <a:rPr lang="en-US" sz="2000" dirty="0"/>
              <a:t>It contains details of your refund or balance owing, and how it was calculated.</a:t>
            </a:r>
          </a:p>
          <a:p>
            <a:pPr marL="37465" indent="0">
              <a:buNone/>
              <a:defRPr/>
            </a:pPr>
            <a:endParaRPr lang="en-US" sz="2000" dirty="0"/>
          </a:p>
          <a:p>
            <a:pPr marL="37465" indent="0">
              <a:buNone/>
              <a:defRPr/>
            </a:pPr>
            <a:r>
              <a:rPr lang="en-US" sz="2000" dirty="0"/>
              <a:t>RRSP deduction limits are also given.</a:t>
            </a:r>
          </a:p>
          <a:p>
            <a:pPr marL="37465" indent="0">
              <a:buNone/>
              <a:defRPr/>
            </a:pPr>
            <a:endParaRPr lang="en-US" sz="2000" b="1" dirty="0"/>
          </a:p>
          <a:p>
            <a:pPr marL="37465" indent="0">
              <a:buNone/>
              <a:defRPr/>
            </a:pPr>
            <a:r>
              <a:rPr lang="en-US" sz="1800" b="1" dirty="0"/>
              <a:t>If you have already registered, the NOA can be found on the CRA's </a:t>
            </a:r>
            <a:r>
              <a:rPr lang="en-US" sz="1800" dirty="0">
                <a:hlinkClick r:id="rId2"/>
              </a:rPr>
              <a:t>My Account</a:t>
            </a:r>
            <a:r>
              <a:rPr lang="en-US" sz="1800" b="1" dirty="0"/>
              <a:t> website.  (Must have filed a tax return already)</a:t>
            </a:r>
          </a:p>
          <a:p>
            <a:pPr marL="37465" indent="0">
              <a:buNone/>
              <a:defRPr/>
            </a:pPr>
            <a:endParaRPr lang="en-US" dirty="0"/>
          </a:p>
          <a:p>
            <a:pPr marL="37465" indent="0">
              <a:buNone/>
              <a:defRPr/>
            </a:pPr>
            <a:endParaRPr lang="en-US" dirty="0"/>
          </a:p>
          <a:p>
            <a:pPr marL="37465" indent="0">
              <a:buNone/>
              <a:defRPr/>
            </a:pPr>
            <a:endParaRPr lang="en-US" sz="2000" b="1" dirty="0"/>
          </a:p>
          <a:p>
            <a:pPr marL="342265" indent="-304165">
              <a:defRPr/>
            </a:pPr>
            <a:endParaRPr lang="en-US" sz="2000" dirty="0"/>
          </a:p>
          <a:p>
            <a:pPr marL="342265" indent="-304165">
              <a:defRPr/>
            </a:pPr>
            <a:endParaRPr lang="en-US" sz="2000" dirty="0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D7924F24-0FC6-4A5C-3E7F-06DA40003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28" y="1257309"/>
            <a:ext cx="4028417" cy="536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2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Income T-Slips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844604"/>
            <a:ext cx="8638967" cy="4508487"/>
          </a:xfrm>
        </p:spPr>
        <p:txBody>
          <a:bodyPr>
            <a:normAutofit/>
          </a:bodyPr>
          <a:lstStyle/>
          <a:p>
            <a:pPr marL="342265" indent="-304165">
              <a:lnSpc>
                <a:spcPct val="100000"/>
              </a:lnSpc>
              <a:defRPr/>
            </a:pPr>
            <a:r>
              <a:rPr lang="en-US" sz="2000" dirty="0"/>
              <a:t>T-Slips report the different sources of </a:t>
            </a:r>
            <a:r>
              <a:rPr lang="en-US" sz="2000" b="1" dirty="0"/>
              <a:t>income</a:t>
            </a:r>
            <a:r>
              <a:rPr lang="en-US" sz="2000" dirty="0"/>
              <a:t> you earned in the year. </a:t>
            </a:r>
          </a:p>
          <a:p>
            <a:pPr marL="342265" indent="-304165">
              <a:lnSpc>
                <a:spcPct val="100000"/>
              </a:lnSpc>
              <a:defRPr/>
            </a:pPr>
            <a:r>
              <a:rPr lang="en-US" sz="2000" dirty="0"/>
              <a:t>Also reports </a:t>
            </a:r>
            <a:r>
              <a:rPr lang="en-US" sz="2000" b="1" dirty="0"/>
              <a:t>tax credits</a:t>
            </a:r>
            <a:endParaRPr lang="en-US" sz="2000" dirty="0"/>
          </a:p>
          <a:p>
            <a:pPr marL="342265" indent="-304165">
              <a:lnSpc>
                <a:spcPct val="100000"/>
              </a:lnSpc>
              <a:defRPr/>
            </a:pPr>
            <a:r>
              <a:rPr lang="en-US" sz="2000" dirty="0"/>
              <a:t>These must be given to you by your employer or the organization that provided income to you.</a:t>
            </a:r>
          </a:p>
          <a:p>
            <a:pPr marL="342265" indent="-304165">
              <a:lnSpc>
                <a:spcPct val="100000"/>
              </a:lnSpc>
              <a:defRPr/>
            </a:pPr>
            <a:r>
              <a:rPr lang="en-US" sz="2000" dirty="0"/>
              <a:t>You will need all of your information slips for the income you earned during the year.</a:t>
            </a:r>
          </a:p>
          <a:p>
            <a:pPr marL="342265" indent="-304165">
              <a:lnSpc>
                <a:spcPct val="100000"/>
              </a:lnSpc>
              <a:defRPr/>
            </a:pPr>
            <a:r>
              <a:rPr lang="en-US" sz="2000" dirty="0"/>
              <a:t>Income T-Slips start with a </a:t>
            </a:r>
            <a:r>
              <a:rPr lang="en-US" sz="2000" b="1" dirty="0"/>
              <a:t>T</a:t>
            </a:r>
            <a:r>
              <a:rPr lang="en-US" sz="2000" dirty="0"/>
              <a:t> (T4, T5, T3 etc.)</a:t>
            </a:r>
          </a:p>
          <a:p>
            <a:pPr marL="342265" indent="-304165">
              <a:lnSpc>
                <a:spcPct val="100000"/>
              </a:lnSpc>
              <a:defRPr/>
            </a:pPr>
            <a:endParaRPr lang="en-US" sz="2000" dirty="0"/>
          </a:p>
          <a:p>
            <a:pPr marL="342265" indent="-304165">
              <a:lnSpc>
                <a:spcPct val="100000"/>
              </a:lnSpc>
              <a:defRPr/>
            </a:pPr>
            <a:r>
              <a:rPr lang="en-US" sz="2000" dirty="0"/>
              <a:t>Let's identify the most common types of T-Slips.</a:t>
            </a:r>
          </a:p>
          <a:p>
            <a:pPr marL="342265" indent="-304165">
              <a:defRPr/>
            </a:pPr>
            <a:endParaRPr lang="en-US" sz="2400" dirty="0"/>
          </a:p>
          <a:p>
            <a:pPr marL="342265" indent="-304165">
              <a:defRPr/>
            </a:pPr>
            <a:endParaRPr lang="en-US" sz="2400" dirty="0"/>
          </a:p>
          <a:p>
            <a:pPr marL="342265" indent="-304165">
              <a:defRPr/>
            </a:pPr>
            <a:endParaRPr lang="en-US" dirty="0"/>
          </a:p>
          <a:p>
            <a:pPr marL="342265" indent="-304165">
              <a:defRPr/>
            </a:pPr>
            <a:endParaRPr lang="en-US" sz="2400" dirty="0"/>
          </a:p>
          <a:p>
            <a:pPr marL="342265" indent="-304165">
              <a:defRPr/>
            </a:pPr>
            <a:endParaRPr lang="en-US" sz="2000" dirty="0"/>
          </a:p>
          <a:p>
            <a:pPr marL="342265" indent="-304165"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163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Income T-Slips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4"/>
            <a:ext cx="8638967" cy="5435243"/>
          </a:xfrm>
        </p:spPr>
        <p:txBody>
          <a:bodyPr>
            <a:normAutofit/>
          </a:bodyPr>
          <a:lstStyle/>
          <a:p>
            <a:pPr marL="37465" indent="0">
              <a:buNone/>
              <a:defRPr/>
            </a:pPr>
            <a:r>
              <a:rPr lang="en-US" sz="2000" dirty="0"/>
              <a:t>The </a:t>
            </a:r>
            <a:r>
              <a:rPr lang="en-US" sz="2000" b="1" dirty="0"/>
              <a:t>T4</a:t>
            </a:r>
            <a:r>
              <a:rPr lang="en-US" sz="2000" dirty="0"/>
              <a:t> Statement of Remuneration Paid</a:t>
            </a:r>
            <a:endParaRPr lang="en-US" dirty="0"/>
          </a:p>
          <a:p>
            <a:pPr marL="342265" indent="-304165">
              <a:defRPr/>
            </a:pPr>
            <a:r>
              <a:rPr lang="en-US" sz="2000" dirty="0"/>
              <a:t>Reports employment income (box 14)  </a:t>
            </a:r>
            <a:r>
              <a:rPr lang="en-US" sz="2000" b="1" dirty="0">
                <a:solidFill>
                  <a:srgbClr val="003E38"/>
                </a:solidFill>
              </a:rPr>
              <a:t>[Taxable Income]</a:t>
            </a:r>
          </a:p>
          <a:p>
            <a:pPr marL="342265" indent="-304165">
              <a:defRPr/>
            </a:pPr>
            <a:r>
              <a:rPr lang="en-US" sz="2000" dirty="0"/>
              <a:t>Income tax deducted (box 22)  </a:t>
            </a:r>
            <a:r>
              <a:rPr lang="en-US" sz="2000" b="1" dirty="0">
                <a:solidFill>
                  <a:srgbClr val="003E38"/>
                </a:solidFill>
              </a:rPr>
              <a:t>[Refundable Tax Credit]</a:t>
            </a:r>
          </a:p>
          <a:p>
            <a:pPr marL="38100" indent="0">
              <a:buNone/>
              <a:defRPr/>
            </a:pPr>
            <a:r>
              <a:rPr lang="en-US" sz="2000" b="1" dirty="0">
                <a:solidFill>
                  <a:schemeClr val="accent4"/>
                </a:solidFill>
              </a:rPr>
              <a:t>Tip</a:t>
            </a:r>
            <a:r>
              <a:rPr lang="en-US" sz="2000" dirty="0"/>
              <a:t> – employers must provide T4's by the end of February.  Contact them if you haven't received it yet.</a:t>
            </a:r>
            <a:endParaRPr lang="en-US" sz="2000" b="1" dirty="0">
              <a:solidFill>
                <a:srgbClr val="003E38"/>
              </a:solidFill>
            </a:endParaRPr>
          </a:p>
          <a:p>
            <a:pPr marL="342265" indent="-304165">
              <a:defRPr/>
            </a:pPr>
            <a:endParaRPr lang="en-US" sz="2000" dirty="0"/>
          </a:p>
        </p:txBody>
      </p:sp>
      <p:pic>
        <p:nvPicPr>
          <p:cNvPr id="1026" name="Picture 2" descr="Example T4 slip, details follow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94" y="3238314"/>
            <a:ext cx="5170209" cy="344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60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Income T-Slips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4"/>
            <a:ext cx="8638967" cy="5002757"/>
          </a:xfrm>
        </p:spPr>
        <p:txBody>
          <a:bodyPr>
            <a:normAutofit/>
          </a:bodyPr>
          <a:lstStyle/>
          <a:p>
            <a:pPr marL="37465" indent="0">
              <a:buNone/>
              <a:defRPr/>
            </a:pPr>
            <a:r>
              <a:rPr lang="en-US" sz="2000" dirty="0"/>
              <a:t>The </a:t>
            </a:r>
            <a:r>
              <a:rPr lang="en-US" sz="2000" b="1" dirty="0"/>
              <a:t>T4A</a:t>
            </a:r>
            <a:r>
              <a:rPr lang="en-US" sz="2000" dirty="0"/>
              <a:t> Statement of Pension, Retirement, Annuity and Other Income</a:t>
            </a:r>
            <a:endParaRPr lang="en-US" dirty="0"/>
          </a:p>
          <a:p>
            <a:pPr marL="342265" indent="-304165">
              <a:defRPr/>
            </a:pPr>
            <a:r>
              <a:rPr lang="en-US" sz="2000" dirty="0"/>
              <a:t>Reports scholarship and bursary income (box 105)  </a:t>
            </a:r>
            <a:r>
              <a:rPr lang="en-US" sz="2000" b="1" dirty="0">
                <a:solidFill>
                  <a:srgbClr val="003E38"/>
                </a:solidFill>
              </a:rPr>
              <a:t>[Taxable Income]</a:t>
            </a:r>
            <a:endParaRPr lang="en-US" sz="2000" dirty="0"/>
          </a:p>
          <a:p>
            <a:pPr marL="342265" indent="-304165">
              <a:defRPr/>
            </a:pPr>
            <a:r>
              <a:rPr lang="en-US" sz="2000" dirty="0"/>
              <a:t>Reports other income like pension, commissions   </a:t>
            </a:r>
            <a:r>
              <a:rPr lang="en-US" sz="2000" b="1" dirty="0">
                <a:solidFill>
                  <a:srgbClr val="003E38"/>
                </a:solidFill>
              </a:rPr>
              <a:t>[Taxable Income]</a:t>
            </a:r>
            <a:endParaRPr lang="en-US" sz="2000" dirty="0"/>
          </a:p>
          <a:p>
            <a:pPr marL="342265" indent="-304165">
              <a:defRPr/>
            </a:pPr>
            <a:r>
              <a:rPr lang="en-US" sz="2000" dirty="0"/>
              <a:t>Income tax deducted (box 22)  </a:t>
            </a:r>
            <a:r>
              <a:rPr lang="en-US" sz="2000" b="1" dirty="0">
                <a:solidFill>
                  <a:srgbClr val="003E38"/>
                </a:solidFill>
              </a:rPr>
              <a:t>[Refundable Tax Credit]</a:t>
            </a:r>
            <a:endParaRPr lang="en-US" dirty="0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C8EA1FC8-B1E5-9ECA-E0D6-B59115433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15" y="3180148"/>
            <a:ext cx="5194100" cy="345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Deductions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8595" y="1350334"/>
            <a:ext cx="4161778" cy="5002757"/>
          </a:xfrm>
        </p:spPr>
        <p:txBody>
          <a:bodyPr>
            <a:normAutofit/>
          </a:bodyPr>
          <a:lstStyle/>
          <a:p>
            <a:pPr marL="37465" indent="0"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Northern Residents </a:t>
            </a:r>
            <a:r>
              <a:rPr lang="en-US" sz="2000" b="1" dirty="0">
                <a:solidFill>
                  <a:schemeClr val="tx1"/>
                </a:solidFill>
              </a:rPr>
              <a:t>[</a:t>
            </a:r>
            <a:r>
              <a:rPr lang="en-US" sz="2000" b="1" dirty="0">
                <a:solidFill>
                  <a:schemeClr val="accent2"/>
                </a:solidFill>
              </a:rPr>
              <a:t>Deduction</a:t>
            </a:r>
            <a:r>
              <a:rPr lang="en-US" sz="2000" b="1" dirty="0">
                <a:solidFill>
                  <a:schemeClr val="tx1"/>
                </a:solidFill>
              </a:rPr>
              <a:t>]</a:t>
            </a:r>
            <a:r>
              <a:rPr lang="en-US" sz="2000" b="1" dirty="0">
                <a:solidFill>
                  <a:srgbClr val="003E38"/>
                </a:solidFill>
              </a:rPr>
              <a:t> </a:t>
            </a:r>
          </a:p>
          <a:p>
            <a:pPr marL="37465" indent="0">
              <a:buNone/>
              <a:defRPr/>
            </a:pPr>
            <a:endParaRPr lang="en-US" sz="2000" b="1" dirty="0">
              <a:solidFill>
                <a:srgbClr val="003E38"/>
              </a:solidFill>
            </a:endParaRPr>
          </a:p>
          <a:p>
            <a:pPr marL="37465" indent="0"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Eligible residents living in a prescribed northern zone fill out the </a:t>
            </a:r>
            <a:r>
              <a:rPr lang="en-US" sz="2000" b="1" dirty="0">
                <a:solidFill>
                  <a:schemeClr val="tx1"/>
                </a:solidFill>
              </a:rPr>
              <a:t>T2222 form. 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marL="37465" indent="0"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37465" indent="0"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Receipts for costs of living and travel are required in case the CRA wants to see them.  </a:t>
            </a:r>
            <a:endParaRPr lang="en-US" dirty="0">
              <a:solidFill>
                <a:schemeClr val="tx1"/>
              </a:solidFill>
            </a:endParaRPr>
          </a:p>
          <a:p>
            <a:pPr marL="37465" indent="0">
              <a:buNone/>
              <a:defRPr/>
            </a:pPr>
            <a:endParaRPr lang="en-US" sz="2000" b="1" dirty="0">
              <a:solidFill>
                <a:srgbClr val="003E38"/>
              </a:solidFill>
            </a:endParaRPr>
          </a:p>
          <a:p>
            <a:pPr marL="37465" indent="0">
              <a:buNone/>
              <a:defRPr/>
            </a:pPr>
            <a:endParaRPr lang="en-US" sz="2000" b="1" dirty="0">
              <a:solidFill>
                <a:srgbClr val="003E38"/>
              </a:solidFill>
            </a:endParaRPr>
          </a:p>
          <a:p>
            <a:pPr marL="37465" indent="0">
              <a:buNone/>
              <a:defRPr/>
            </a:pPr>
            <a:endParaRPr lang="en-US" sz="2000" b="1" dirty="0">
              <a:solidFill>
                <a:srgbClr val="003E38"/>
              </a:solidFill>
            </a:endParaRPr>
          </a:p>
          <a:p>
            <a:pPr marL="37465" indent="0">
              <a:buNone/>
              <a:defRPr/>
            </a:pPr>
            <a:endParaRPr lang="en-US" sz="2000" b="1" dirty="0">
              <a:solidFill>
                <a:srgbClr val="003E38"/>
              </a:solidFill>
            </a:endParaRPr>
          </a:p>
          <a:p>
            <a:pPr marL="37465" indent="0">
              <a:buNone/>
              <a:defRPr/>
            </a:pPr>
            <a:endParaRPr lang="en-US" sz="2000" b="1" dirty="0">
              <a:solidFill>
                <a:srgbClr val="003E38"/>
              </a:solidFill>
            </a:endParaRPr>
          </a:p>
          <a:p>
            <a:pPr marL="342265" indent="-304165">
              <a:defRPr/>
            </a:pPr>
            <a:endParaRPr lang="en-US" dirty="0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13F02094-B6A4-A925-B103-67888648B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16" y="1347873"/>
            <a:ext cx="3954673" cy="512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2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Non-Refundable Tax Credits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5" y="1563768"/>
            <a:ext cx="8638968" cy="1421006"/>
          </a:xfrm>
        </p:spPr>
        <p:txBody>
          <a:bodyPr>
            <a:normAutofit/>
          </a:bodyPr>
          <a:lstStyle/>
          <a:p>
            <a:pPr marL="37465" indent="0">
              <a:buNone/>
              <a:defRPr/>
            </a:pPr>
            <a:r>
              <a:rPr lang="en-US" sz="2000" dirty="0"/>
              <a:t>Tuition T2202  </a:t>
            </a:r>
            <a:r>
              <a:rPr lang="en-US" sz="2000" b="1" dirty="0">
                <a:solidFill>
                  <a:srgbClr val="003E38"/>
                </a:solidFill>
              </a:rPr>
              <a:t>[Non-Refundable Tax Credit]</a:t>
            </a:r>
            <a:endParaRPr lang="en-US" sz="2000" dirty="0"/>
          </a:p>
          <a:p>
            <a:pPr marL="380365" indent="-342900">
              <a:lnSpc>
                <a:spcPct val="100000"/>
              </a:lnSpc>
              <a:defRPr/>
            </a:pPr>
            <a:r>
              <a:rPr lang="en-US" sz="2000" dirty="0">
                <a:solidFill>
                  <a:srgbClr val="003E38"/>
                </a:solidFill>
              </a:rPr>
              <a:t>Students may request this document from the Office of the Registrar at their educational institution.</a:t>
            </a:r>
          </a:p>
          <a:p>
            <a:pPr marL="37465" indent="0">
              <a:buNone/>
              <a:defRPr/>
            </a:pPr>
            <a:endParaRPr lang="en-US" sz="2000" b="1" dirty="0">
              <a:solidFill>
                <a:srgbClr val="003E38"/>
              </a:solidFill>
            </a:endParaRPr>
          </a:p>
          <a:p>
            <a:pPr marL="37465" indent="0">
              <a:buNone/>
              <a:defRPr/>
            </a:pPr>
            <a:endParaRPr lang="en-US" sz="2000" b="1" dirty="0">
              <a:solidFill>
                <a:srgbClr val="003E38"/>
              </a:solidFill>
            </a:endParaRPr>
          </a:p>
          <a:p>
            <a:pPr marL="37465" indent="0">
              <a:buNone/>
              <a:defRPr/>
            </a:pPr>
            <a:endParaRPr lang="en-US" sz="2000" b="1" dirty="0">
              <a:solidFill>
                <a:srgbClr val="003E38"/>
              </a:solidFill>
            </a:endParaRPr>
          </a:p>
          <a:p>
            <a:pPr marL="342265" indent="-304165">
              <a:defRPr/>
            </a:pPr>
            <a:endParaRPr lang="en-US" dirty="0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4526C3F2-432D-DD4E-3B47-C7DBA16D2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97" y="2984774"/>
            <a:ext cx="5387375" cy="345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3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Non-Refundable Tax Credits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634767"/>
            <a:ext cx="8638967" cy="4718324"/>
          </a:xfrm>
        </p:spPr>
        <p:txBody>
          <a:bodyPr>
            <a:normAutofit/>
          </a:bodyPr>
          <a:lstStyle/>
          <a:p>
            <a:pPr marL="37465" indent="0"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Charitable Donations  </a:t>
            </a:r>
            <a:r>
              <a:rPr lang="en-US" sz="2000" b="1" dirty="0">
                <a:solidFill>
                  <a:srgbClr val="003E38"/>
                </a:solidFill>
              </a:rPr>
              <a:t>[Non-Refundable Tax Credit]</a:t>
            </a:r>
            <a:endParaRPr lang="en-US" sz="2000" dirty="0"/>
          </a:p>
          <a:p>
            <a:pPr marL="37465" indent="0">
              <a:buNone/>
              <a:defRPr/>
            </a:pPr>
            <a:r>
              <a:rPr lang="en-US" sz="2000" dirty="0">
                <a:solidFill>
                  <a:srgbClr val="003E38"/>
                </a:solidFill>
              </a:rPr>
              <a:t>The charity will provide a receipt for your donations during the year.</a:t>
            </a:r>
          </a:p>
          <a:p>
            <a:pPr marL="37465" indent="0">
              <a:buNone/>
              <a:defRPr/>
            </a:pPr>
            <a:r>
              <a:rPr lang="en-US" sz="2000" dirty="0">
                <a:solidFill>
                  <a:srgbClr val="003E38"/>
                </a:solidFill>
              </a:rPr>
              <a:t>Tip:  Keep these receipts in case the CRA wants to see them.</a:t>
            </a:r>
          </a:p>
          <a:p>
            <a:pPr marL="37465" indent="0">
              <a:buNone/>
              <a:defRPr/>
            </a:pPr>
            <a:endParaRPr lang="en-US" sz="2000" b="1" dirty="0">
              <a:solidFill>
                <a:srgbClr val="003E38"/>
              </a:solidFill>
            </a:endParaRPr>
          </a:p>
          <a:p>
            <a:pPr marL="37465" indent="0">
              <a:buNone/>
              <a:defRPr/>
            </a:pPr>
            <a:endParaRPr lang="en-US" sz="2000" b="1" dirty="0"/>
          </a:p>
          <a:p>
            <a:pPr marL="342265" indent="-304165">
              <a:defRPr/>
            </a:pPr>
            <a:endParaRPr lang="en-US" dirty="0"/>
          </a:p>
        </p:txBody>
      </p:sp>
      <p:pic>
        <p:nvPicPr>
          <p:cNvPr id="5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78662A9-655F-2DE7-3765-57EC7ADCC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38" y="3107986"/>
            <a:ext cx="6514572" cy="318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2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127A8BF-5B4A-4000-7B15-5C4C4BB8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071" y="1743163"/>
            <a:ext cx="7923212" cy="68580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accent1"/>
                </a:solidFill>
                <a:latin typeface="Amasis MT Pro Medium" panose="020B0604020202020204" pitchFamily="18" charset="0"/>
                <a:ea typeface="MS PGothic"/>
                <a:cs typeface="Dreaming Outloud Pro" panose="03050502040302030504" pitchFamily="66" charset="0"/>
              </a:rPr>
              <a:t>Part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2EF069-DB8F-BEB6-E84A-3B37FBEAB0BB}"/>
              </a:ext>
            </a:extLst>
          </p:cNvPr>
          <p:cNvSpPr txBox="1">
            <a:spLocks/>
          </p:cNvSpPr>
          <p:nvPr/>
        </p:nvSpPr>
        <p:spPr bwMode="auto">
          <a:xfrm>
            <a:off x="610394" y="4733374"/>
            <a:ext cx="79232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4800" kern="0" dirty="0">
                <a:solidFill>
                  <a:schemeClr val="accent2"/>
                </a:solidFill>
                <a:latin typeface="Amasis MT Pro Medium" panose="02040604050005020304" pitchFamily="18" charset="0"/>
                <a:ea typeface="MS PGothic"/>
                <a:cs typeface="Aharoni" panose="02010803020104030203" pitchFamily="2" charset="-79"/>
              </a:rPr>
              <a:t>Prepare a simple personal income tax return </a:t>
            </a:r>
          </a:p>
          <a:p>
            <a:pPr algn="ctr"/>
            <a:r>
              <a:rPr lang="en-US" sz="4800" kern="0" dirty="0">
                <a:solidFill>
                  <a:schemeClr val="accent2"/>
                </a:solidFill>
                <a:latin typeface="Amasis MT Pro Medium" panose="02040604050005020304" pitchFamily="18" charset="0"/>
                <a:ea typeface="MS PGothic"/>
                <a:cs typeface="Aharoni" panose="02010803020104030203" pitchFamily="2" charset="-79"/>
              </a:rPr>
              <a:t>(paper and electronic)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A46013-8737-2317-FA70-3F79CC8CA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657" y="581025"/>
            <a:ext cx="2879272" cy="31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17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4330" y="2091192"/>
            <a:ext cx="6145880" cy="1895591"/>
          </a:xfrm>
        </p:spPr>
        <p:txBody>
          <a:bodyPr>
            <a:normAutofit/>
          </a:bodyPr>
          <a:lstStyle/>
          <a:p>
            <a:pPr marL="284163" lvl="1" indent="-284163" algn="ctr">
              <a:buClr>
                <a:srgbClr val="000000"/>
              </a:buClr>
              <a:buNone/>
              <a:defRPr/>
            </a:pPr>
            <a:r>
              <a:rPr lang="en-US" sz="2000" b="1"/>
              <a:t>BEFORE LESSON</a:t>
            </a:r>
          </a:p>
          <a:p>
            <a:pPr marL="284163" lvl="1" indent="-284163">
              <a:buNone/>
              <a:defRPr/>
            </a:pPr>
            <a:endParaRPr lang="en-US" sz="2000"/>
          </a:p>
          <a:p>
            <a:pPr marL="0" lvl="1" indent="0" algn="ctr" defTabSz="838200">
              <a:buNone/>
              <a:defRPr/>
            </a:pPr>
            <a:r>
              <a:rPr lang="en-US" sz="2400"/>
              <a:t>The Canada Revenue Agency (CRA) is responsible for collecting taxes.</a:t>
            </a: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marL="284163" lvl="1" indent="-284163">
              <a:buNone/>
              <a:defRPr/>
            </a:pPr>
            <a:endParaRPr lang="en-US" sz="2000"/>
          </a:p>
          <a:p>
            <a:pPr lvl="1">
              <a:buNone/>
              <a:defRPr/>
            </a:pPr>
            <a:endParaRPr lang="en-US" sz="2000"/>
          </a:p>
          <a:p>
            <a:pPr lvl="1">
              <a:buNone/>
              <a:defRPr/>
            </a:pPr>
            <a:endParaRPr lang="en-US" sz="2000"/>
          </a:p>
          <a:p>
            <a:pPr lvl="1">
              <a:buNone/>
              <a:defRPr/>
            </a:pPr>
            <a:endParaRPr lang="en-US" sz="2000"/>
          </a:p>
          <a:p>
            <a:pPr lvl="1">
              <a:buNone/>
              <a:defRPr/>
            </a:pPr>
            <a:endParaRPr lang="en-US" sz="2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30" y="179081"/>
            <a:ext cx="8638967" cy="1325563"/>
          </a:xfrm>
        </p:spPr>
        <p:txBody>
          <a:bodyPr>
            <a:normAutofit/>
          </a:bodyPr>
          <a:lstStyle/>
          <a:p>
            <a:r>
              <a:rPr lang="en-CA" sz="4000"/>
              <a:t>Minds On Activity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64330" y="4078527"/>
            <a:ext cx="2432304" cy="1252728"/>
          </a:xfrm>
          <a:prstGeom prst="roundRect">
            <a:avLst/>
          </a:prstGeom>
          <a:solidFill>
            <a:schemeClr val="accent5"/>
          </a:solidFill>
          <a:ln w="222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TRUE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77906" y="4078527"/>
            <a:ext cx="2432304" cy="1252728"/>
          </a:xfrm>
          <a:prstGeom prst="roundRect">
            <a:avLst/>
          </a:prstGeom>
          <a:solidFill>
            <a:schemeClr val="accent6"/>
          </a:solidFill>
          <a:ln w="222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23912897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Preparing an Income Tax Return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561026"/>
            <a:ext cx="8638967" cy="4655116"/>
          </a:xfrm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380365" indent="-342900">
              <a:defRPr/>
            </a:pPr>
            <a:r>
              <a:rPr lang="en-US" sz="2000" dirty="0"/>
              <a:t>Now that your documents have been gathered, we file the income tax return by filling out the </a:t>
            </a:r>
            <a:r>
              <a:rPr lang="en-US" sz="2000" b="1" dirty="0"/>
              <a:t>T1 Form (Income Tax and Benefit Return).</a:t>
            </a:r>
            <a:endParaRPr lang="en-US" sz="2000" dirty="0"/>
          </a:p>
          <a:p>
            <a:pPr marL="380365" indent="-342900">
              <a:defRPr/>
            </a:pPr>
            <a:r>
              <a:rPr lang="en-US" sz="2000" dirty="0"/>
              <a:t>This is the form you send to the CRA to report your final refund or balance owing. </a:t>
            </a:r>
          </a:p>
          <a:p>
            <a:pPr marL="380365" indent="-342900">
              <a:defRPr/>
            </a:pPr>
            <a:r>
              <a:rPr lang="en-US" sz="2000" dirty="0"/>
              <a:t>For Indigenous peoples, the </a:t>
            </a:r>
            <a:r>
              <a:rPr lang="en-US" sz="2000" dirty="0">
                <a:hlinkClick r:id="rId2"/>
              </a:rPr>
              <a:t>Credit and Benefit Return </a:t>
            </a:r>
            <a:r>
              <a:rPr lang="en-US" sz="2000" dirty="0"/>
              <a:t>is available to simplify tax filing.</a:t>
            </a:r>
          </a:p>
          <a:p>
            <a:pPr marL="380365" indent="-342900">
              <a:defRPr/>
            </a:pPr>
            <a:r>
              <a:rPr lang="en-US" sz="2000" dirty="0"/>
              <a:t>The T1 and any balance owing is due</a:t>
            </a:r>
            <a:r>
              <a:rPr lang="en-US" sz="2000" b="1" dirty="0"/>
              <a:t> April 30</a:t>
            </a:r>
            <a:r>
              <a:rPr lang="en-US" sz="2000" dirty="0"/>
              <a:t> for the previous tax year.</a:t>
            </a:r>
          </a:p>
          <a:p>
            <a:pPr marL="380365" indent="-342900">
              <a:defRPr/>
            </a:pPr>
            <a:r>
              <a:rPr lang="en-US" sz="2000" dirty="0"/>
              <a:t>The T1 can be completed using either:</a:t>
            </a:r>
          </a:p>
          <a:p>
            <a:pPr marL="723265" lvl="1" indent="-342900">
              <a:buFont typeface="Wingdings" panose="020B0604020202020204" pitchFamily="34" charset="0"/>
              <a:buChar char="q"/>
              <a:defRPr/>
            </a:pPr>
            <a:r>
              <a:rPr lang="en-US" sz="2000" dirty="0"/>
              <a:t>Certified Tax Software</a:t>
            </a:r>
          </a:p>
          <a:p>
            <a:pPr marL="723265" lvl="1" indent="-342900">
              <a:buFont typeface="Wingdings" panose="020B0604020202020204" pitchFamily="34" charset="0"/>
              <a:buChar char="q"/>
              <a:defRPr/>
            </a:pPr>
            <a:r>
              <a:rPr lang="en-US" sz="2000" dirty="0"/>
              <a:t>Paper (Manual)</a:t>
            </a:r>
          </a:p>
          <a:p>
            <a:pPr marL="342265" indent="-304165"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3587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Using Certified Tax Software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571561"/>
            <a:ext cx="8638967" cy="4466930"/>
          </a:xfrm>
        </p:spPr>
        <p:txBody>
          <a:bodyPr>
            <a:normAutofit/>
          </a:bodyPr>
          <a:lstStyle/>
          <a:p>
            <a:pPr marL="37465" indent="0">
              <a:lnSpc>
                <a:spcPct val="110000"/>
              </a:lnSpc>
              <a:buNone/>
              <a:defRPr/>
            </a:pPr>
            <a:r>
              <a:rPr lang="en-US" sz="2000" b="1" dirty="0"/>
              <a:t>NETFILE</a:t>
            </a:r>
            <a:r>
              <a:rPr lang="en-US" sz="2000" dirty="0"/>
              <a:t> is an electronic tax-filing service that lets you do your personal taxes online and send your T1 directly to the CRA. </a:t>
            </a:r>
          </a:p>
          <a:p>
            <a:pPr marL="37465" indent="0">
              <a:lnSpc>
                <a:spcPct val="110000"/>
              </a:lnSpc>
              <a:buNone/>
              <a:defRPr/>
            </a:pPr>
            <a:r>
              <a:rPr lang="en-US" sz="2000" dirty="0"/>
              <a:t>It simplifies tax-filing and offers the following benefits:</a:t>
            </a:r>
          </a:p>
          <a:p>
            <a:pPr marL="380365" indent="-342900">
              <a:lnSpc>
                <a:spcPct val="110000"/>
              </a:lnSpc>
              <a:defRPr/>
            </a:pPr>
            <a:r>
              <a:rPr lang="en-US" sz="2000" dirty="0"/>
              <a:t>You can file your tax returns directly through a NETFILE-certified tax software, which is more accurate with fewer chances of errors.</a:t>
            </a:r>
          </a:p>
          <a:p>
            <a:pPr marL="380365" indent="-342900">
              <a:lnSpc>
                <a:spcPct val="110000"/>
              </a:lnSpc>
              <a:defRPr/>
            </a:pPr>
            <a:r>
              <a:rPr lang="en-US" sz="2000" dirty="0"/>
              <a:t>You get immediate confirmation of receipt.</a:t>
            </a:r>
          </a:p>
          <a:p>
            <a:pPr marL="380365" indent="-342900">
              <a:lnSpc>
                <a:spcPct val="110000"/>
              </a:lnSpc>
              <a:defRPr/>
            </a:pPr>
            <a:r>
              <a:rPr lang="en-US" sz="2000" dirty="0"/>
              <a:t>You don’t have to send in receipts, unless asked for.</a:t>
            </a:r>
          </a:p>
          <a:p>
            <a:pPr marL="380365" indent="-342900">
              <a:lnSpc>
                <a:spcPct val="110000"/>
              </a:lnSpc>
              <a:defRPr/>
            </a:pPr>
            <a:r>
              <a:rPr lang="en-US" sz="2000" dirty="0"/>
              <a:t>You get your refund faster through NETFILE; with direct deposit, you may receive your refund in 2 weeks.</a:t>
            </a:r>
          </a:p>
          <a:p>
            <a:pPr marL="37465" indent="0">
              <a:buNone/>
              <a:defRPr/>
            </a:pPr>
            <a:endParaRPr lang="en-US" sz="2000" dirty="0"/>
          </a:p>
          <a:p>
            <a:pPr marL="37465" indent="0">
              <a:buNone/>
              <a:defRPr/>
            </a:pPr>
            <a:endParaRPr lang="en-US" sz="2000" dirty="0"/>
          </a:p>
          <a:p>
            <a:pPr marL="37465" indent="0">
              <a:buNone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623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Using Certified Tax Software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571560"/>
            <a:ext cx="8638967" cy="5208801"/>
          </a:xfrm>
        </p:spPr>
        <p:txBody>
          <a:bodyPr>
            <a:normAutofit/>
          </a:bodyPr>
          <a:lstStyle/>
          <a:p>
            <a:pPr marL="37465" indent="0">
              <a:lnSpc>
                <a:spcPct val="100000"/>
              </a:lnSpc>
              <a:buNone/>
              <a:defRPr/>
            </a:pPr>
            <a:endParaRPr lang="en-US" sz="800" dirty="0"/>
          </a:p>
          <a:p>
            <a:pPr marL="37465" indent="0">
              <a:lnSpc>
                <a:spcPct val="100000"/>
              </a:lnSpc>
              <a:buNone/>
              <a:defRPr/>
            </a:pPr>
            <a:r>
              <a:rPr lang="en-US" sz="2000" dirty="0"/>
              <a:t>The following link takes you to the CRA’s listing of free and paid NETFILE certified software providers. (Online and Mobile)</a:t>
            </a:r>
          </a:p>
          <a:p>
            <a:pPr marL="37465" indent="0">
              <a:lnSpc>
                <a:spcPct val="100000"/>
              </a:lnSpc>
              <a:buNone/>
              <a:defRPr/>
            </a:pPr>
            <a:endParaRPr lang="en-US" sz="2000" dirty="0"/>
          </a:p>
          <a:p>
            <a:pPr marL="37465" indent="0">
              <a:lnSpc>
                <a:spcPct val="100000"/>
              </a:lnSpc>
              <a:buNone/>
              <a:defRPr/>
            </a:pPr>
            <a:r>
              <a:rPr lang="en-US" sz="2000" dirty="0">
                <a:hlinkClick r:id="rId2"/>
              </a:rPr>
              <a:t>Certified Tax Software (click to explore)</a:t>
            </a:r>
            <a:r>
              <a:rPr lang="en-US" sz="2000" dirty="0"/>
              <a:t>  </a:t>
            </a:r>
          </a:p>
          <a:p>
            <a:pPr marL="37465" indent="0">
              <a:lnSpc>
                <a:spcPct val="100000"/>
              </a:lnSpc>
              <a:buNone/>
              <a:defRPr/>
            </a:pPr>
            <a:endParaRPr lang="en-US" sz="2000" dirty="0"/>
          </a:p>
          <a:p>
            <a:pPr marL="37465" indent="0">
              <a:lnSpc>
                <a:spcPct val="100000"/>
              </a:lnSpc>
              <a:buNone/>
              <a:defRPr/>
            </a:pPr>
            <a:r>
              <a:rPr lang="en-US" sz="2000" dirty="0"/>
              <a:t>Tax software guides you along with specific questions and greatly simplifies tax preparation by walking you through it. </a:t>
            </a:r>
          </a:p>
          <a:p>
            <a:pPr marL="37465" indent="0">
              <a:buNone/>
              <a:defRPr/>
            </a:pPr>
            <a:endParaRPr lang="en-US" sz="2000" dirty="0"/>
          </a:p>
          <a:p>
            <a:pPr marL="37465" indent="0">
              <a:buNone/>
              <a:defRPr/>
            </a:pPr>
            <a:endParaRPr lang="en-US" sz="2000" dirty="0"/>
          </a:p>
          <a:p>
            <a:pPr marL="37465" indent="0">
              <a:buNone/>
              <a:defRPr/>
            </a:pPr>
            <a:endParaRPr lang="en-US" sz="2000" dirty="0"/>
          </a:p>
          <a:p>
            <a:pPr marL="37465" indent="0">
              <a:buNone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523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Using Certified Tax Software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71874"/>
            <a:ext cx="8638967" cy="4381217"/>
          </a:xfrm>
        </p:spPr>
        <p:txBody>
          <a:bodyPr>
            <a:normAutofit/>
          </a:bodyPr>
          <a:lstStyle/>
          <a:p>
            <a:pPr marL="37465" indent="0">
              <a:lnSpc>
                <a:spcPct val="100000"/>
              </a:lnSpc>
              <a:buNone/>
              <a:defRPr/>
            </a:pPr>
            <a:r>
              <a:rPr lang="en-US" sz="2000" b="1" dirty="0"/>
              <a:t>Auto-Fill</a:t>
            </a:r>
            <a:endParaRPr lang="en-US" sz="2000" dirty="0"/>
          </a:p>
          <a:p>
            <a:pPr marL="380365" indent="-342900">
              <a:lnSpc>
                <a:spcPct val="100000"/>
              </a:lnSpc>
              <a:defRPr/>
            </a:pPr>
            <a:r>
              <a:rPr lang="en-US" sz="2000" dirty="0"/>
              <a:t>If you have registered to use the CRA's </a:t>
            </a:r>
            <a:r>
              <a:rPr lang="en-US" sz="2000" b="1" dirty="0"/>
              <a:t>My Account </a:t>
            </a:r>
            <a:r>
              <a:rPr lang="en-US" sz="2000" dirty="0"/>
              <a:t>service and are using NETFILE certified tax software, you have the option to use the Auto-Fill feature. </a:t>
            </a:r>
          </a:p>
          <a:p>
            <a:pPr marL="380365" indent="-342900">
              <a:lnSpc>
                <a:spcPct val="100000"/>
              </a:lnSpc>
              <a:defRPr/>
            </a:pPr>
            <a:r>
              <a:rPr lang="en-US" sz="2000" dirty="0"/>
              <a:t>This feature quickly and accurately fills in your T1 with tax information the CRA already has on file for you.</a:t>
            </a:r>
          </a:p>
          <a:p>
            <a:pPr marL="380365" indent="-342900">
              <a:lnSpc>
                <a:spcPct val="100000"/>
              </a:lnSpc>
              <a:defRPr/>
            </a:pPr>
            <a:r>
              <a:rPr lang="en-US" sz="2000" dirty="0"/>
              <a:t>See </a:t>
            </a:r>
            <a:r>
              <a:rPr lang="en-US" sz="2000" dirty="0">
                <a:hlinkClick r:id="rId2"/>
              </a:rPr>
              <a:t>About Auto-Fill</a:t>
            </a:r>
            <a:endParaRPr lang="en-US" sz="2000" dirty="0"/>
          </a:p>
          <a:p>
            <a:pPr marL="37465" indent="0">
              <a:buNone/>
              <a:defRPr/>
            </a:pPr>
            <a:endParaRPr lang="en-US" sz="2000" dirty="0"/>
          </a:p>
          <a:p>
            <a:pPr marL="37465" indent="0">
              <a:buNone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752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Using Paper Forms (Manual)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61339"/>
            <a:ext cx="8638967" cy="4391752"/>
          </a:xfrm>
        </p:spPr>
        <p:txBody>
          <a:bodyPr>
            <a:normAutofit/>
          </a:bodyPr>
          <a:lstStyle/>
          <a:p>
            <a:pPr marL="380365" indent="-342900">
              <a:defRPr/>
            </a:pPr>
            <a:r>
              <a:rPr lang="en-US" sz="2000" dirty="0"/>
              <a:t>The T1 can also be completed by paper.</a:t>
            </a:r>
          </a:p>
          <a:p>
            <a:pPr marL="380365" indent="-342900">
              <a:defRPr/>
            </a:pPr>
            <a:r>
              <a:rPr lang="en-US" sz="2000" dirty="0"/>
              <a:t>You can get an income tax package (guide, return, forms and schedules) online, by mail or calling the CRA. </a:t>
            </a:r>
          </a:p>
          <a:p>
            <a:pPr marL="380365" indent="-342900">
              <a:defRPr/>
            </a:pPr>
            <a:r>
              <a:rPr lang="en-US" sz="2000" dirty="0">
                <a:hlinkClick r:id="rId2"/>
              </a:rPr>
              <a:t>Download Paper Forms</a:t>
            </a:r>
            <a:r>
              <a:rPr lang="en-US" sz="2000" dirty="0"/>
              <a:t> </a:t>
            </a:r>
          </a:p>
          <a:p>
            <a:pPr marL="380365" indent="-342900">
              <a:defRPr/>
            </a:pPr>
            <a:r>
              <a:rPr lang="en-US" sz="2000" dirty="0">
                <a:hlinkClick r:id="rId3"/>
              </a:rPr>
              <a:t>Order by mail</a:t>
            </a:r>
            <a:endParaRPr lang="en-US" sz="2000" dirty="0"/>
          </a:p>
          <a:p>
            <a:pPr marL="380365" indent="-342900">
              <a:defRPr/>
            </a:pPr>
            <a:r>
              <a:rPr lang="en-US" sz="2000" dirty="0"/>
              <a:t>Note: paper returns will require manual calculations.</a:t>
            </a:r>
          </a:p>
          <a:p>
            <a:pPr marL="37465" indent="0">
              <a:buNone/>
              <a:defRPr/>
            </a:pPr>
            <a:endParaRPr lang="en-US" sz="2000" dirty="0"/>
          </a:p>
          <a:p>
            <a:pPr marL="37465" indent="0">
              <a:buNone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212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Useful Resources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2066684"/>
            <a:ext cx="8638967" cy="4286407"/>
          </a:xfrm>
        </p:spPr>
        <p:txBody>
          <a:bodyPr>
            <a:normAutofit/>
          </a:bodyPr>
          <a:lstStyle/>
          <a:p>
            <a:pPr marL="37465" indent="0">
              <a:buNone/>
              <a:defRPr/>
            </a:pPr>
            <a:r>
              <a:rPr lang="en-US" sz="2000" b="1" dirty="0"/>
              <a:t>Free Tax Clinics</a:t>
            </a:r>
          </a:p>
          <a:p>
            <a:pPr marL="380365" indent="-342900">
              <a:defRPr/>
            </a:pPr>
            <a:r>
              <a:rPr lang="en-US" sz="2000" dirty="0"/>
              <a:t>The CRA also organizes free tax clinics to help taxpayers complete their taxes.</a:t>
            </a:r>
          </a:p>
          <a:p>
            <a:pPr marL="380365" indent="-342900">
              <a:defRPr/>
            </a:pPr>
            <a:r>
              <a:rPr lang="en-US" sz="2000" dirty="0"/>
              <a:t>Find out if you qualify to attend a tax clinic.</a:t>
            </a:r>
          </a:p>
          <a:p>
            <a:pPr marL="380365" indent="-342900">
              <a:defRPr/>
            </a:pPr>
            <a:r>
              <a:rPr lang="en-US" sz="2000" dirty="0">
                <a:hlinkClick r:id="rId2"/>
              </a:rPr>
              <a:t>Free Tax Clinics</a:t>
            </a:r>
            <a:endParaRPr lang="en-US" sz="2000" dirty="0"/>
          </a:p>
          <a:p>
            <a:pPr marL="37465" indent="0">
              <a:buNone/>
              <a:defRPr/>
            </a:pPr>
            <a:endParaRPr lang="en-US" sz="2000" dirty="0"/>
          </a:p>
          <a:p>
            <a:pPr marL="37465" indent="0">
              <a:buNone/>
              <a:defRPr/>
            </a:pPr>
            <a:endParaRPr lang="en-US" sz="2000" dirty="0"/>
          </a:p>
          <a:p>
            <a:pPr marL="37465" indent="0">
              <a:buNone/>
              <a:defRPr/>
            </a:pPr>
            <a:endParaRPr lang="en-US" sz="2000" dirty="0"/>
          </a:p>
          <a:p>
            <a:pPr marL="342265" indent="-304165"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339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Well done!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05000"/>
            <a:ext cx="8638967" cy="4448091"/>
          </a:xfrm>
        </p:spPr>
        <p:txBody>
          <a:bodyPr>
            <a:normAutofit/>
          </a:bodyPr>
          <a:lstStyle/>
          <a:p>
            <a:pPr marL="37465" indent="0">
              <a:lnSpc>
                <a:spcPts val="2400"/>
              </a:lnSpc>
              <a:buNone/>
              <a:defRPr/>
            </a:pPr>
            <a:r>
              <a:rPr lang="en-US" sz="2000" b="1" dirty="0">
                <a:solidFill>
                  <a:schemeClr val="accent1"/>
                </a:solidFill>
              </a:rPr>
              <a:t>You have just finished a lesson about a topic that intimidates and confuses most people! </a:t>
            </a:r>
            <a:r>
              <a:rPr lang="en-US" sz="2000" dirty="0">
                <a:solidFill>
                  <a:schemeClr val="accent6"/>
                </a:solidFill>
              </a:rPr>
              <a:t>Pat yourselves on the back for a job well done.</a:t>
            </a:r>
          </a:p>
          <a:p>
            <a:pPr marL="37465" indent="0">
              <a:buNone/>
              <a:defRPr/>
            </a:pPr>
            <a:endParaRPr lang="en-US" sz="2000" b="1" dirty="0"/>
          </a:p>
          <a:p>
            <a:pPr marL="494665" indent="-457200">
              <a:lnSpc>
                <a:spcPts val="2400"/>
              </a:lnSpc>
              <a:buAutoNum type="arabicPeriod"/>
              <a:defRPr/>
            </a:pPr>
            <a:r>
              <a:rPr lang="en-US" sz="2000" dirty="0"/>
              <a:t>Write down 3 things you learned from this lesson.</a:t>
            </a:r>
          </a:p>
          <a:p>
            <a:pPr marL="494665" indent="-457200">
              <a:lnSpc>
                <a:spcPts val="2400"/>
              </a:lnSpc>
              <a:buAutoNum type="arabicPeriod"/>
              <a:defRPr/>
            </a:pPr>
            <a:r>
              <a:rPr lang="en-US" sz="2000" dirty="0"/>
              <a:t>How confident do you feel about filing your own income tax return? Write down 2 things that you feel confident about, and 1 thing you want to learn more about.  (Share with one other person in this </a:t>
            </a:r>
            <a:r>
              <a:rPr lang="en-US" sz="2000"/>
              <a:t>session.)</a:t>
            </a:r>
          </a:p>
          <a:p>
            <a:pPr marL="37465" indent="0">
              <a:buNone/>
              <a:defRPr/>
            </a:pPr>
            <a:endParaRPr lang="en-US" sz="2000" dirty="0"/>
          </a:p>
          <a:p>
            <a:pPr marL="37465" indent="0">
              <a:buNone/>
              <a:defRPr/>
            </a:pPr>
            <a:endParaRPr lang="en-US" sz="2000" dirty="0"/>
          </a:p>
          <a:p>
            <a:pPr marL="37465" indent="0">
              <a:buNone/>
              <a:defRPr/>
            </a:pPr>
            <a:endParaRPr lang="en-US" sz="2000" dirty="0"/>
          </a:p>
          <a:p>
            <a:pPr marL="342265" indent="-304165">
              <a:defRPr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94A862-BACA-0228-4A9F-51BED50C3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334" y="4687567"/>
            <a:ext cx="1699332" cy="180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6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4330" y="2091192"/>
            <a:ext cx="6145880" cy="1895591"/>
          </a:xfrm>
        </p:spPr>
        <p:txBody>
          <a:bodyPr>
            <a:normAutofit/>
          </a:bodyPr>
          <a:lstStyle/>
          <a:p>
            <a:pPr marL="284163" lvl="1" indent="-284163" algn="ctr">
              <a:buClr>
                <a:srgbClr val="000000"/>
              </a:buClr>
              <a:buNone/>
              <a:defRPr/>
            </a:pPr>
            <a:r>
              <a:rPr lang="en-US" sz="2000" b="1" dirty="0"/>
              <a:t>BEFORE LESSON</a:t>
            </a:r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0" lvl="1" indent="0" algn="ctr" defTabSz="838200">
              <a:buNone/>
              <a:defRPr/>
            </a:pPr>
            <a:r>
              <a:rPr lang="en-US" sz="2400" dirty="0"/>
              <a:t>The income tax was established in 1939 to pay for the healthcare system.</a:t>
            </a: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marL="284163" lvl="1" indent="-284163">
              <a:buNone/>
              <a:defRPr/>
            </a:pPr>
            <a:endParaRPr lang="en-US" sz="2000" dirty="0"/>
          </a:p>
          <a:p>
            <a:pPr lvl="1">
              <a:buNone/>
              <a:defRPr/>
            </a:pPr>
            <a:endParaRPr lang="en-US" sz="2000" dirty="0"/>
          </a:p>
          <a:p>
            <a:pPr lvl="1">
              <a:buNone/>
              <a:defRPr/>
            </a:pPr>
            <a:endParaRPr lang="en-US" sz="2000" dirty="0"/>
          </a:p>
          <a:p>
            <a:pPr lvl="1">
              <a:buNone/>
              <a:defRPr/>
            </a:pPr>
            <a:endParaRPr lang="en-US" sz="2000" dirty="0"/>
          </a:p>
          <a:p>
            <a:pPr lvl="1">
              <a:buNone/>
              <a:defRPr/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30" y="179081"/>
            <a:ext cx="8638967" cy="1325563"/>
          </a:xfrm>
        </p:spPr>
        <p:txBody>
          <a:bodyPr>
            <a:normAutofit/>
          </a:bodyPr>
          <a:lstStyle/>
          <a:p>
            <a:r>
              <a:rPr lang="en-CA" sz="4000"/>
              <a:t>Minds On Activity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64330" y="4078527"/>
            <a:ext cx="2432304" cy="1252728"/>
          </a:xfrm>
          <a:prstGeom prst="roundRect">
            <a:avLst/>
          </a:prstGeom>
          <a:solidFill>
            <a:schemeClr val="accent5"/>
          </a:solidFill>
          <a:ln w="222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TRUE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77906" y="4078527"/>
            <a:ext cx="2432304" cy="1252728"/>
          </a:xfrm>
          <a:prstGeom prst="roundRect">
            <a:avLst/>
          </a:prstGeom>
          <a:solidFill>
            <a:schemeClr val="accent6"/>
          </a:solidFill>
          <a:ln w="222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2716287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ted for Literacy">
      <a:dk1>
        <a:srgbClr val="000000"/>
      </a:dk1>
      <a:lt1>
        <a:srgbClr val="FFFFFF"/>
      </a:lt1>
      <a:dk2>
        <a:srgbClr val="093254"/>
      </a:dk2>
      <a:lt2>
        <a:srgbClr val="FFFFFF"/>
      </a:lt2>
      <a:accent1>
        <a:srgbClr val="005659"/>
      </a:accent1>
      <a:accent2>
        <a:srgbClr val="093254"/>
      </a:accent2>
      <a:accent3>
        <a:srgbClr val="3FA947"/>
      </a:accent3>
      <a:accent4>
        <a:srgbClr val="00734F"/>
      </a:accent4>
      <a:accent5>
        <a:srgbClr val="92C82E"/>
      </a:accent5>
      <a:accent6>
        <a:srgbClr val="F36C20"/>
      </a:accent6>
      <a:hlink>
        <a:srgbClr val="00BFDF"/>
      </a:hlink>
      <a:folHlink>
        <a:srgbClr val="7330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FBC8EA80-A3DA-E54B-88C8-85CC3B551E85}" vid="{D8FACF28-C2FD-DE47-9339-3293D044943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493094-0435-4eae-a32c-76983131fc0f">
      <Terms xmlns="http://schemas.microsoft.com/office/infopath/2007/PartnerControls"/>
    </lcf76f155ced4ddcb4097134ff3c332f>
    <TaxCatchAll xmlns="1bca0e2f-16d9-4d6a-8327-7fd70d55969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7E63EF2496EC4A8317235C224509C7" ma:contentTypeVersion="15" ma:contentTypeDescription="Create a new document." ma:contentTypeScope="" ma:versionID="2567e716e479f0fe1fad83c07d0475b4">
  <xsd:schema xmlns:xsd="http://www.w3.org/2001/XMLSchema" xmlns:xs="http://www.w3.org/2001/XMLSchema" xmlns:p="http://schemas.microsoft.com/office/2006/metadata/properties" xmlns:ns2="f6493094-0435-4eae-a32c-76983131fc0f" xmlns:ns3="1bca0e2f-16d9-4d6a-8327-7fd70d55969c" targetNamespace="http://schemas.microsoft.com/office/2006/metadata/properties" ma:root="true" ma:fieldsID="012dbca595c35fff498512ea9a6f57f6" ns2:_="" ns3:_="">
    <xsd:import namespace="f6493094-0435-4eae-a32c-76983131fc0f"/>
    <xsd:import namespace="1bca0e2f-16d9-4d6a-8327-7fd70d5596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93094-0435-4eae-a32c-76983131fc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24ab7d2-68ae-4300-a5cd-dbcd0e7db7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a0e2f-16d9-4d6a-8327-7fd70d55969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ae85c5a-a45e-43e1-b40a-0ff7d4a9c2a1}" ma:internalName="TaxCatchAll" ma:showField="CatchAllData" ma:web="1bca0e2f-16d9-4d6a-8327-7fd70d5596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6BAB852A-0F1E-43AF-86DD-CDEB92FA258D}">
  <ds:schemaRefs>
    <ds:schemaRef ds:uri="http://schemas.microsoft.com/office/infopath/2007/PartnerControls"/>
    <ds:schemaRef ds:uri="1bca0e2f-16d9-4d6a-8327-7fd70d55969c"/>
    <ds:schemaRef ds:uri="http://purl.org/dc/elements/1.1/"/>
    <ds:schemaRef ds:uri="http://schemas.microsoft.com/office/2006/metadata/properties"/>
    <ds:schemaRef ds:uri="http://purl.org/dc/terms/"/>
    <ds:schemaRef ds:uri="f6493094-0435-4eae-a32c-76983131fc0f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4A581EC-43B8-4740-9F2D-8D1D7BA3A3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5E0CEC-0EDD-4AF9-A2EB-8FE71F2303DA}">
  <ds:schemaRefs>
    <ds:schemaRef ds:uri="1bca0e2f-16d9-4d6a-8327-7fd70d55969c"/>
    <ds:schemaRef ds:uri="f6493094-0435-4eae-a32c-76983131fc0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E12A6851-F7E1-42FB-812A-E3A1277D2969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3959</Words>
  <Application>Microsoft Office PowerPoint</Application>
  <PresentationFormat>On-screen Show (4:3)</PresentationFormat>
  <Paragraphs>1073</Paragraphs>
  <Slides>86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3" baseType="lpstr">
      <vt:lpstr>Amasis MT Pro Medium</vt:lpstr>
      <vt:lpstr>Arial</vt:lpstr>
      <vt:lpstr>Berlin Sans FB Demi</vt:lpstr>
      <vt:lpstr>Calibri</vt:lpstr>
      <vt:lpstr>Cambria Math</vt:lpstr>
      <vt:lpstr>Wingdings</vt:lpstr>
      <vt:lpstr>Office Theme</vt:lpstr>
      <vt:lpstr>Personal Income Tax</vt:lpstr>
      <vt:lpstr>A Special Note for Teachers</vt:lpstr>
      <vt:lpstr>Students will…</vt:lpstr>
      <vt:lpstr>Part</vt:lpstr>
      <vt:lpstr>Minds On Activity</vt:lpstr>
      <vt:lpstr>Minds On Activity</vt:lpstr>
      <vt:lpstr>Minds On Activity</vt:lpstr>
      <vt:lpstr>Minds On Activity</vt:lpstr>
      <vt:lpstr>Minds On Activity</vt:lpstr>
      <vt:lpstr>Minds On Activity</vt:lpstr>
      <vt:lpstr>Why Taxes?</vt:lpstr>
      <vt:lpstr>What’s in it for you?</vt:lpstr>
      <vt:lpstr>What’s in it for you?</vt:lpstr>
      <vt:lpstr>History of Taxes in Canada</vt:lpstr>
      <vt:lpstr>Check In</vt:lpstr>
      <vt:lpstr>Check In</vt:lpstr>
      <vt:lpstr>Check In</vt:lpstr>
      <vt:lpstr>Check In</vt:lpstr>
      <vt:lpstr>Check In</vt:lpstr>
      <vt:lpstr>Minds On Activity</vt:lpstr>
      <vt:lpstr>Minds On Activity</vt:lpstr>
      <vt:lpstr>Minds On Activity</vt:lpstr>
      <vt:lpstr>Minds On Activity</vt:lpstr>
      <vt:lpstr>Minds On Activity</vt:lpstr>
      <vt:lpstr>Minds On Activity</vt:lpstr>
      <vt:lpstr>Sudoku Challenge</vt:lpstr>
      <vt:lpstr>Sudoku Challenge</vt:lpstr>
      <vt:lpstr>The Basic Tax Calculation</vt:lpstr>
      <vt:lpstr>Taxable Income Sources</vt:lpstr>
      <vt:lpstr>Taxable Income Sources</vt:lpstr>
      <vt:lpstr>Deductions</vt:lpstr>
      <vt:lpstr>The Basic Tax Calculation</vt:lpstr>
      <vt:lpstr>Tax Rates</vt:lpstr>
      <vt:lpstr>Tax Rates</vt:lpstr>
      <vt:lpstr>The Basic Tax Calculation</vt:lpstr>
      <vt:lpstr>Tax Liability</vt:lpstr>
      <vt:lpstr>Check In</vt:lpstr>
      <vt:lpstr>Check In</vt:lpstr>
      <vt:lpstr>Check In</vt:lpstr>
      <vt:lpstr>Check In</vt:lpstr>
      <vt:lpstr>Check In</vt:lpstr>
      <vt:lpstr>Check In</vt:lpstr>
      <vt:lpstr>Minds On Activity</vt:lpstr>
      <vt:lpstr>Minds On Activity</vt:lpstr>
      <vt:lpstr>Minds On Activity</vt:lpstr>
      <vt:lpstr>Minds On Activity</vt:lpstr>
      <vt:lpstr>Minds On Activity</vt:lpstr>
      <vt:lpstr>Minds On Activity</vt:lpstr>
      <vt:lpstr>Tax Breaks From the CRA</vt:lpstr>
      <vt:lpstr>Tax Breaks From the CRA</vt:lpstr>
      <vt:lpstr>Tax Breaks From the CRA</vt:lpstr>
      <vt:lpstr>Tax Breaks From the CRA</vt:lpstr>
      <vt:lpstr>Tax Breaks From the CRA</vt:lpstr>
      <vt:lpstr>Tax Breaks From the CRA</vt:lpstr>
      <vt:lpstr>Income Tax Rules Summarized </vt:lpstr>
      <vt:lpstr>Tax Credits</vt:lpstr>
      <vt:lpstr>Payroll Deductions</vt:lpstr>
      <vt:lpstr>Other Tax Credits</vt:lpstr>
      <vt:lpstr>The Bottom Line</vt:lpstr>
      <vt:lpstr>Check In</vt:lpstr>
      <vt:lpstr>Check In</vt:lpstr>
      <vt:lpstr>Check In</vt:lpstr>
      <vt:lpstr>Check In</vt:lpstr>
      <vt:lpstr>Check In</vt:lpstr>
      <vt:lpstr>Check In</vt:lpstr>
      <vt:lpstr>Check In</vt:lpstr>
      <vt:lpstr>Sudoku Challenge</vt:lpstr>
      <vt:lpstr>Part</vt:lpstr>
      <vt:lpstr>Documents Needed</vt:lpstr>
      <vt:lpstr>Documents Needed</vt:lpstr>
      <vt:lpstr>Personal Information</vt:lpstr>
      <vt:lpstr>Notice of Assessment (NOA)</vt:lpstr>
      <vt:lpstr>Income T-Slips</vt:lpstr>
      <vt:lpstr>Income T-Slips</vt:lpstr>
      <vt:lpstr>Income T-Slips</vt:lpstr>
      <vt:lpstr>Deductions</vt:lpstr>
      <vt:lpstr>Non-Refundable Tax Credits</vt:lpstr>
      <vt:lpstr>Non-Refundable Tax Credits</vt:lpstr>
      <vt:lpstr>Part</vt:lpstr>
      <vt:lpstr>Preparing an Income Tax Return</vt:lpstr>
      <vt:lpstr>Using Certified Tax Software</vt:lpstr>
      <vt:lpstr>Using Certified Tax Software</vt:lpstr>
      <vt:lpstr>Using Certified Tax Software</vt:lpstr>
      <vt:lpstr>Using Paper Forms (Manual)</vt:lpstr>
      <vt:lpstr>Useful Resources</vt:lpstr>
      <vt:lpstr>Well done!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Frontier College Literacy. Learning for Life</dc:title>
  <dc:creator/>
  <cp:lastModifiedBy/>
  <cp:revision>1598</cp:revision>
  <dcterms:created xsi:type="dcterms:W3CDTF">2011-06-06T13:23:04Z</dcterms:created>
  <dcterms:modified xsi:type="dcterms:W3CDTF">2023-03-29T00:22:06Z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Meredith Roberts</vt:lpwstr>
  </property>
  <property fmtid="{D5CDD505-2E9C-101B-9397-08002B2CF9AE}" pid="3" name="Order">
    <vt:lpwstr>935400.000000000</vt:lpwstr>
  </property>
  <property fmtid="{D5CDD505-2E9C-101B-9397-08002B2CF9AE}" pid="4" name="display_urn:schemas-microsoft-com:office:office#Author">
    <vt:lpwstr>Meredith Roberts</vt:lpwstr>
  </property>
  <property fmtid="{D5CDD505-2E9C-101B-9397-08002B2CF9AE}" pid="5" name="ContentTypeId">
    <vt:lpwstr>0x0101006F7E63EF2496EC4A8317235C224509C7</vt:lpwstr>
  </property>
  <property fmtid="{D5CDD505-2E9C-101B-9397-08002B2CF9AE}" pid="6" name="MediaServiceImageTags">
    <vt:lpwstr/>
  </property>
</Properties>
</file>